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0"/>
            <p14:sldId id="262"/>
            <p14:sldId id="263"/>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8" d="100"/>
          <a:sy n="88" d="100"/>
        </p:scale>
        <p:origin x="120" y="606"/>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Carla Mendes</c:v>
                </c:pt>
              </c:strCache>
            </c:strRef>
          </c:tx>
          <c:spPr>
            <a:ln w="28575" cap="rnd">
              <a:solidFill>
                <a:schemeClr val="accent1"/>
              </a:solidFill>
              <a:round/>
            </a:ln>
            <a:effectLst/>
          </c:spPr>
          <c:marker>
            <c:symbol val="none"/>
          </c:marker>
          <c:cat>
            <c:strRef>
              <c:f>Sheet1!$A$2:$A$4</c:f>
              <c:strCache>
                <c:ptCount val="3"/>
                <c:pt idx="0">
                  <c:v>Semana 2</c:v>
                </c:pt>
                <c:pt idx="1">
                  <c:v>Semana 3</c:v>
                </c:pt>
                <c:pt idx="2">
                  <c:v>Semana 4</c:v>
                </c:pt>
              </c:strCache>
            </c:strRef>
          </c:cat>
          <c:val>
            <c:numRef>
              <c:f>Sheet1!$B$2:$B$4</c:f>
              <c:numCache>
                <c:formatCode>General</c:formatCode>
                <c:ptCount val="3"/>
                <c:pt idx="0">
                  <c:v>2.6</c:v>
                </c:pt>
                <c:pt idx="1">
                  <c:v>2.4</c:v>
                </c:pt>
                <c:pt idx="2">
                  <c:v>3.5</c:v>
                </c:pt>
              </c:numCache>
            </c:numRef>
          </c:val>
          <c:smooth val="0"/>
          <c:extLst>
            <c:ext xmlns:c16="http://schemas.microsoft.com/office/drawing/2014/chart" uri="{C3380CC4-5D6E-409C-BE32-E72D297353CC}">
              <c16:uniqueId val="{00000000-D34E-431F-9B7E-536F8FD31022}"/>
            </c:ext>
          </c:extLst>
        </c:ser>
        <c:ser>
          <c:idx val="1"/>
          <c:order val="1"/>
          <c:tx>
            <c:strRef>
              <c:f>Sheet1!$C$1</c:f>
              <c:strCache>
                <c:ptCount val="1"/>
                <c:pt idx="0">
                  <c:v>Helena Tavares</c:v>
                </c:pt>
              </c:strCache>
            </c:strRef>
          </c:tx>
          <c:spPr>
            <a:ln w="28575" cap="rnd">
              <a:solidFill>
                <a:schemeClr val="accent2"/>
              </a:solidFill>
              <a:round/>
            </a:ln>
            <a:effectLst/>
          </c:spPr>
          <c:marker>
            <c:symbol val="none"/>
          </c:marker>
          <c:cat>
            <c:strRef>
              <c:f>Sheet1!$A$2:$A$4</c:f>
              <c:strCache>
                <c:ptCount val="3"/>
                <c:pt idx="0">
                  <c:v>Semana 2</c:v>
                </c:pt>
                <c:pt idx="1">
                  <c:v>Semana 3</c:v>
                </c:pt>
                <c:pt idx="2">
                  <c:v>Semana 4</c:v>
                </c:pt>
              </c:strCache>
            </c:strRef>
          </c:cat>
          <c:val>
            <c:numRef>
              <c:f>Sheet1!$C$2:$C$4</c:f>
              <c:numCache>
                <c:formatCode>General</c:formatCode>
                <c:ptCount val="3"/>
                <c:pt idx="0">
                  <c:v>1.5</c:v>
                </c:pt>
                <c:pt idx="1">
                  <c:v>1.3</c:v>
                </c:pt>
                <c:pt idx="2">
                  <c:v>1.8</c:v>
                </c:pt>
              </c:numCache>
            </c:numRef>
          </c:val>
          <c:smooth val="0"/>
          <c:extLst>
            <c:ext xmlns:c16="http://schemas.microsoft.com/office/drawing/2014/chart" uri="{C3380CC4-5D6E-409C-BE32-E72D297353CC}">
              <c16:uniqueId val="{00000001-D34E-431F-9B7E-536F8FD31022}"/>
            </c:ext>
          </c:extLst>
        </c:ser>
        <c:ser>
          <c:idx val="2"/>
          <c:order val="2"/>
          <c:tx>
            <c:strRef>
              <c:f>Sheet1!$D$1</c:f>
              <c:strCache>
                <c:ptCount val="1"/>
                <c:pt idx="0">
                  <c:v>Sara Costa</c:v>
                </c:pt>
              </c:strCache>
            </c:strRef>
          </c:tx>
          <c:spPr>
            <a:ln w="28575" cap="rnd">
              <a:solidFill>
                <a:schemeClr val="accent3"/>
              </a:solidFill>
              <a:round/>
            </a:ln>
            <a:effectLst/>
          </c:spPr>
          <c:marker>
            <c:symbol val="none"/>
          </c:marker>
          <c:cat>
            <c:strRef>
              <c:f>Sheet1!$A$2:$A$4</c:f>
              <c:strCache>
                <c:ptCount val="3"/>
                <c:pt idx="0">
                  <c:v>Semana 2</c:v>
                </c:pt>
                <c:pt idx="1">
                  <c:v>Semana 3</c:v>
                </c:pt>
                <c:pt idx="2">
                  <c:v>Semana 4</c:v>
                </c:pt>
              </c:strCache>
            </c:strRef>
          </c:cat>
          <c:val>
            <c:numRef>
              <c:f>Sheet1!$D$2:$D$4</c:f>
              <c:numCache>
                <c:formatCode>General</c:formatCode>
                <c:ptCount val="3"/>
                <c:pt idx="0">
                  <c:v>1</c:v>
                </c:pt>
                <c:pt idx="1">
                  <c:v>1.4</c:v>
                </c:pt>
                <c:pt idx="2">
                  <c:v>2.7</c:v>
                </c:pt>
              </c:numCache>
            </c:numRef>
          </c:val>
          <c:smooth val="0"/>
          <c:extLst>
            <c:ext xmlns:c16="http://schemas.microsoft.com/office/drawing/2014/chart" uri="{C3380CC4-5D6E-409C-BE32-E72D297353CC}">
              <c16:uniqueId val="{00000002-D34E-431F-9B7E-536F8FD31022}"/>
            </c:ext>
          </c:extLst>
        </c:ser>
        <c:ser>
          <c:idx val="3"/>
          <c:order val="3"/>
          <c:tx>
            <c:strRef>
              <c:f>Sheet1!$E$1</c:f>
              <c:strCache>
                <c:ptCount val="1"/>
                <c:pt idx="0">
                  <c:v>Nuno Lopes</c:v>
                </c:pt>
              </c:strCache>
            </c:strRef>
          </c:tx>
          <c:spPr>
            <a:ln w="28575" cap="rnd">
              <a:solidFill>
                <a:schemeClr val="accent4"/>
              </a:solidFill>
              <a:round/>
            </a:ln>
            <a:effectLst/>
          </c:spPr>
          <c:marker>
            <c:symbol val="none"/>
          </c:marker>
          <c:cat>
            <c:strRef>
              <c:f>Sheet1!$A$2:$A$4</c:f>
              <c:strCache>
                <c:ptCount val="3"/>
                <c:pt idx="0">
                  <c:v>Semana 2</c:v>
                </c:pt>
                <c:pt idx="1">
                  <c:v>Semana 3</c:v>
                </c:pt>
                <c:pt idx="2">
                  <c:v>Semana 4</c:v>
                </c:pt>
              </c:strCache>
            </c:strRef>
          </c:cat>
          <c:val>
            <c:numRef>
              <c:f>Sheet1!$E$2:$E$4</c:f>
              <c:numCache>
                <c:formatCode>General</c:formatCode>
                <c:ptCount val="3"/>
                <c:pt idx="0">
                  <c:v>1</c:v>
                </c:pt>
                <c:pt idx="1">
                  <c:v>1</c:v>
                </c:pt>
                <c:pt idx="2">
                  <c:v>1</c:v>
                </c:pt>
              </c:numCache>
            </c:numRef>
          </c:val>
          <c:smooth val="0"/>
          <c:extLst>
            <c:ext xmlns:c16="http://schemas.microsoft.com/office/drawing/2014/chart" uri="{C3380CC4-5D6E-409C-BE32-E72D297353CC}">
              <c16:uniqueId val="{00000003-D34E-431F-9B7E-536F8FD31022}"/>
            </c:ext>
          </c:extLst>
        </c:ser>
        <c:dLbls>
          <c:showLegendKey val="0"/>
          <c:showVal val="0"/>
          <c:showCatName val="0"/>
          <c:showSerName val="0"/>
          <c:showPercent val="0"/>
          <c:showBubbleSize val="0"/>
        </c:dLbls>
        <c:smooth val="0"/>
        <c:axId val="405276496"/>
        <c:axId val="405276168"/>
      </c:lineChart>
      <c:catAx>
        <c:axId val="40527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405276168"/>
        <c:crosses val="autoZero"/>
        <c:auto val="1"/>
        <c:lblAlgn val="ctr"/>
        <c:lblOffset val="100"/>
        <c:noMultiLvlLbl val="0"/>
      </c:catAx>
      <c:valAx>
        <c:axId val="405276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405276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04/10/2018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04/10/2018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04/10/2018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04/10/2018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04/10/2018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04/10/2018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smtClean="0">
                <a:latin typeface="Affogato Medium" panose="00000600000000000000" pitchFamily="50" charset="0"/>
              </a:rPr>
              <a:t>WEEK 3</a:t>
            </a:r>
            <a:endParaRPr lang="pt-PT" sz="2400" dirty="0">
              <a:latin typeface="Affogato Medium" panose="00000600000000000000" pitchFamily="50"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smtClean="0">
                <a:latin typeface="Affogato Medium" panose="00000600000000000000" pitchFamily="50" charset="0"/>
              </a:rPr>
              <a:t>SPRINT 1 </a:t>
            </a:r>
            <a:endParaRPr lang="pt-PT" sz="2400" dirty="0">
              <a:latin typeface="Affogato Medium" panose="00000600000000000000" pitchFamily="50" charset="0"/>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smtClean="0">
                <a:latin typeface="Affogato Medium" panose="00000600000000000000" pitchFamily="50" charset="0"/>
              </a:rPr>
              <a:t>PL6</a:t>
            </a:r>
            <a:endParaRPr lang="pt-PT" sz="2400" dirty="0">
              <a:latin typeface="Affogato Medium" panose="00000600000000000000" pitchFamily="50" charset="0"/>
            </a:endParaRPr>
          </a:p>
        </p:txBody>
      </p:sp>
      <p:sp>
        <p:nvSpPr>
          <p:cNvPr id="19" name="TextBox 18"/>
          <p:cNvSpPr txBox="1"/>
          <p:nvPr/>
        </p:nvSpPr>
        <p:spPr>
          <a:xfrm>
            <a:off x="8148638" y="4766809"/>
            <a:ext cx="2039159" cy="1323439"/>
          </a:xfrm>
          <a:prstGeom prst="rect">
            <a:avLst/>
          </a:prstGeom>
          <a:noFill/>
        </p:spPr>
        <p:txBody>
          <a:bodyPr wrap="square" rtlCol="0">
            <a:spAutoFit/>
          </a:bodyPr>
          <a:lstStyle/>
          <a:p>
            <a:r>
              <a:rPr lang="pt-PT" sz="8000" dirty="0" smtClean="0">
                <a:latin typeface="Affogato Medium" panose="00000600000000000000" pitchFamily="50" charset="0"/>
              </a:rPr>
              <a:t>ENV</a:t>
            </a:r>
            <a:endParaRPr lang="pt-PT" sz="8000" dirty="0">
              <a:latin typeface="Affogato Medium" panose="00000600000000000000" pitchFamily="50"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a:t>
            </a:r>
            <a:r>
              <a:rPr lang="pt-PT" spc="300" dirty="0" smtClean="0">
                <a:latin typeface="Affogato Medium" panose="00000600000000000000" pitchFamily="50" charset="0"/>
              </a:rPr>
              <a:t>bout us.</a:t>
            </a:r>
            <a:endParaRPr lang="pt-PT" spc="300" dirty="0">
              <a:latin typeface="Affogato Medium" panose="00000600000000000000" pitchFamily="50"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smtClean="0">
                <a:latin typeface="Affogato Medium" panose="00000600000000000000" pitchFamily="50" charset="0"/>
              </a:rPr>
              <a:t>env.</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1226" b="15754"/>
          <a:stretch/>
        </p:blipFill>
        <p:spPr>
          <a:xfrm>
            <a:off x="926789" y="2769531"/>
            <a:ext cx="2385896" cy="2385896"/>
          </a:xfrm>
          <a:prstGeom prst="ellipse">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1217" y="2769079"/>
            <a:ext cx="2386800" cy="2386800"/>
          </a:xfrm>
          <a:prstGeom prst="ellipse">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415" y="2769079"/>
            <a:ext cx="2386800" cy="2386800"/>
          </a:xfrm>
          <a:prstGeom prst="ellipse">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6719" r="16719"/>
          <a:stretch/>
        </p:blipFill>
        <p:spPr>
          <a:xfrm>
            <a:off x="9090274" y="2769079"/>
            <a:ext cx="2386800" cy="2386800"/>
          </a:xfrm>
          <a:prstGeom prst="ellipse">
            <a:avLst/>
          </a:prstGeom>
        </p:spPr>
      </p:pic>
      <p:grpSp>
        <p:nvGrpSpPr>
          <p:cNvPr id="3" name="Group 2"/>
          <p:cNvGrpSpPr/>
          <p:nvPr/>
        </p:nvGrpSpPr>
        <p:grpSpPr>
          <a:xfrm>
            <a:off x="1247350" y="4900197"/>
            <a:ext cx="9880690" cy="400117"/>
            <a:chOff x="1343763" y="4900197"/>
            <a:chExt cx="9880690" cy="400117"/>
          </a:xfrm>
        </p:grpSpPr>
        <p:grpSp>
          <p:nvGrpSpPr>
            <p:cNvPr id="17" name="Group 16"/>
            <p:cNvGrpSpPr/>
            <p:nvPr/>
          </p:nvGrpSpPr>
          <p:grpSpPr>
            <a:xfrm>
              <a:off x="1343763" y="4900199"/>
              <a:ext cx="2078068" cy="334921"/>
              <a:chOff x="1690777" y="4749053"/>
              <a:chExt cx="2918224" cy="470329"/>
            </a:xfrm>
          </p:grpSpPr>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65801" y="4749053"/>
                <a:ext cx="2743200" cy="470329"/>
              </a:xfrm>
              <a:prstGeom prst="rect">
                <a:avLst/>
              </a:prstGeom>
              <a:noFill/>
            </p:spPr>
            <p:txBody>
              <a:bodyPr wrap="square" rtlCol="0">
                <a:spAutoFit/>
              </a:bodyPr>
              <a:lstStyle/>
              <a:p>
                <a:r>
                  <a:rPr lang="pt-PT" sz="2000" dirty="0" smtClean="0">
                    <a:latin typeface="Affogato Medium" panose="00000600000000000000" pitchFamily="50" charset="0"/>
                  </a:rPr>
                  <a:t>Carla Mendes</a:t>
                </a:r>
                <a:endParaRPr lang="pt-PT" sz="2000" dirty="0">
                  <a:latin typeface="Affogato Medium" panose="00000600000000000000" pitchFamily="50" charset="0"/>
                </a:endParaRPr>
              </a:p>
            </p:txBody>
          </p:sp>
        </p:grpSp>
        <p:grpSp>
          <p:nvGrpSpPr>
            <p:cNvPr id="26" name="Group 25"/>
            <p:cNvGrpSpPr/>
            <p:nvPr/>
          </p:nvGrpSpPr>
          <p:grpSpPr>
            <a:xfrm>
              <a:off x="4052028" y="4900204"/>
              <a:ext cx="2078068" cy="400110"/>
              <a:chOff x="1690777" y="4749053"/>
              <a:chExt cx="2918224" cy="561873"/>
            </a:xfrm>
          </p:grpSpPr>
          <p:sp>
            <p:nvSpPr>
              <p:cNvPr id="29" name="Rectangle 28"/>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Box 29"/>
              <p:cNvSpPr txBox="1"/>
              <p:nvPr/>
            </p:nvSpPr>
            <p:spPr>
              <a:xfrm>
                <a:off x="1865800" y="4749053"/>
                <a:ext cx="2743201" cy="561873"/>
              </a:xfrm>
              <a:prstGeom prst="rect">
                <a:avLst/>
              </a:prstGeom>
              <a:noFill/>
            </p:spPr>
            <p:txBody>
              <a:bodyPr wrap="square" rtlCol="0">
                <a:spAutoFit/>
              </a:bodyPr>
              <a:lstStyle/>
              <a:p>
                <a:r>
                  <a:rPr lang="pt-PT" sz="2000" dirty="0" smtClean="0">
                    <a:latin typeface="Affogato Medium" panose="00000600000000000000" pitchFamily="50" charset="0"/>
                  </a:rPr>
                  <a:t>Helena Tavares</a:t>
                </a:r>
                <a:endParaRPr lang="pt-PT" sz="2000" dirty="0">
                  <a:latin typeface="Affogato Medium" panose="00000600000000000000" pitchFamily="50" charset="0"/>
                </a:endParaRPr>
              </a:p>
            </p:txBody>
          </p:sp>
        </p:grpSp>
        <p:grpSp>
          <p:nvGrpSpPr>
            <p:cNvPr id="31" name="Group 30"/>
            <p:cNvGrpSpPr/>
            <p:nvPr/>
          </p:nvGrpSpPr>
          <p:grpSpPr>
            <a:xfrm>
              <a:off x="6760293" y="4900197"/>
              <a:ext cx="1880529" cy="400110"/>
              <a:chOff x="1690777" y="4749052"/>
              <a:chExt cx="2640821" cy="561874"/>
            </a:xfrm>
          </p:grpSpPr>
          <p:sp>
            <p:nvSpPr>
              <p:cNvPr id="33" name="Rectangle 32"/>
              <p:cNvSpPr/>
              <p:nvPr/>
            </p:nvSpPr>
            <p:spPr>
              <a:xfrm>
                <a:off x="1690777" y="4822166"/>
                <a:ext cx="264082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Box 33"/>
              <p:cNvSpPr txBox="1"/>
              <p:nvPr/>
            </p:nvSpPr>
            <p:spPr>
              <a:xfrm>
                <a:off x="1865801" y="4749052"/>
                <a:ext cx="2290775" cy="561874"/>
              </a:xfrm>
              <a:prstGeom prst="rect">
                <a:avLst/>
              </a:prstGeom>
              <a:noFill/>
            </p:spPr>
            <p:txBody>
              <a:bodyPr wrap="square" rtlCol="0">
                <a:spAutoFit/>
              </a:bodyPr>
              <a:lstStyle/>
              <a:p>
                <a:r>
                  <a:rPr lang="pt-PT" sz="2000" dirty="0" smtClean="0">
                    <a:latin typeface="Affogato Medium" panose="00000600000000000000" pitchFamily="50" charset="0"/>
                  </a:rPr>
                  <a:t>Nuno Lopes</a:t>
                </a:r>
                <a:endParaRPr lang="pt-PT" sz="2000" dirty="0">
                  <a:latin typeface="Affogato Medium" panose="00000600000000000000" pitchFamily="50" charset="0"/>
                </a:endParaRPr>
              </a:p>
            </p:txBody>
          </p:sp>
        </p:grpSp>
        <p:grpSp>
          <p:nvGrpSpPr>
            <p:cNvPr id="35" name="Group 34"/>
            <p:cNvGrpSpPr/>
            <p:nvPr/>
          </p:nvGrpSpPr>
          <p:grpSpPr>
            <a:xfrm>
              <a:off x="9468558" y="4900197"/>
              <a:ext cx="1755895" cy="400110"/>
              <a:chOff x="1690777" y="4749052"/>
              <a:chExt cx="2465797" cy="561874"/>
            </a:xfrm>
          </p:grpSpPr>
          <p:sp>
            <p:nvSpPr>
              <p:cNvPr id="37" name="Rectangle 36"/>
              <p:cNvSpPr/>
              <p:nvPr/>
            </p:nvSpPr>
            <p:spPr>
              <a:xfrm>
                <a:off x="1690777" y="4822166"/>
                <a:ext cx="2465797"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p:cNvSpPr txBox="1"/>
              <p:nvPr/>
            </p:nvSpPr>
            <p:spPr>
              <a:xfrm>
                <a:off x="1865800" y="4749052"/>
                <a:ext cx="2290774" cy="561874"/>
              </a:xfrm>
              <a:prstGeom prst="rect">
                <a:avLst/>
              </a:prstGeom>
              <a:noFill/>
            </p:spPr>
            <p:txBody>
              <a:bodyPr wrap="square" rtlCol="0">
                <a:spAutoFit/>
              </a:bodyPr>
              <a:lstStyle/>
              <a:p>
                <a:r>
                  <a:rPr lang="pt-PT" sz="2000" dirty="0" smtClean="0">
                    <a:latin typeface="Affogato Medium" panose="00000600000000000000" pitchFamily="50" charset="0"/>
                  </a:rPr>
                  <a:t>Sara Costa</a:t>
                </a:r>
                <a:endParaRPr lang="pt-PT" sz="2000" dirty="0">
                  <a:latin typeface="Affogato Medium" panose="00000600000000000000" pitchFamily="50" charset="0"/>
                </a:endParaRPr>
              </a:p>
            </p:txBody>
          </p:sp>
        </p:gr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14570160"/>
              </p:ext>
            </p:extLst>
          </p:nvPr>
        </p:nvGraphicFramePr>
        <p:xfrm>
          <a:off x="1258998" y="1825625"/>
          <a:ext cx="9674004" cy="4526591"/>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a:t>
                      </a:r>
                      <a:r>
                        <a:rPr lang="pt-PT" baseline="0" dirty="0" smtClean="0">
                          <a:latin typeface="Affogato" panose="00000500000000000000" pitchFamily="50" charset="0"/>
                        </a:rPr>
                        <a:t> to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 </a:t>
                      </a:r>
                      <a:endParaRPr lang="pt-PT" dirty="0">
                        <a:latin typeface="Affogato" panose="00000500000000000000" pitchFamily="50" charset="0"/>
                      </a:endParaRPr>
                    </a:p>
                  </a:txBody>
                  <a:tcPr anchor="ctr">
                    <a:lnT w="38100" cmpd="sng">
                      <a:noFill/>
                    </a:lnT>
                  </a:tcPr>
                </a:tc>
                <a:tc>
                  <a:txBody>
                    <a:bodyPr/>
                    <a:lstStyle/>
                    <a:p>
                      <a:pPr algn="ctr"/>
                      <a:r>
                        <a:rPr lang="pt-PT" dirty="0" smtClean="0"/>
                        <a:t>Providing tutorials</a:t>
                      </a:r>
                      <a:r>
                        <a:rPr lang="pt-PT" baseline="0" dirty="0" smtClean="0"/>
                        <a:t> for the team</a:t>
                      </a:r>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t>Sara Costa</a:t>
                      </a:r>
                      <a:endParaRPr lang="pt-PT" dirty="0"/>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a:t>
                      </a:r>
                      <a:endParaRPr lang="pt-PT" dirty="0">
                        <a:latin typeface="Affogato" panose="00000500000000000000" pitchFamily="50" charset="0"/>
                      </a:endParaRPr>
                    </a:p>
                  </a:txBody>
                  <a:tcPr anchor="ctr"/>
                </a:tc>
                <a:tc>
                  <a:txBody>
                    <a:bodyPr/>
                    <a:lstStyle/>
                    <a:p>
                      <a:pPr algn="ctr"/>
                      <a:r>
                        <a:rPr lang="pt-PT" dirty="0" smtClean="0"/>
                        <a:t>2h</a:t>
                      </a:r>
                      <a:endParaRPr lang="pt-PT" dirty="0"/>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38min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39min</a:t>
                      </a:r>
                      <a:endParaRPr lang="pt-PT" dirty="0">
                        <a:latin typeface="Affogato" panose="00000500000000000000" pitchFamily="50" charset="0"/>
                      </a:endParaRPr>
                    </a:p>
                  </a:txBody>
                  <a:tcPr anchor="ctr"/>
                </a:tc>
                <a:tc>
                  <a:txBody>
                    <a:bodyPr/>
                    <a:lstStyle/>
                    <a:p>
                      <a:pPr algn="ctr"/>
                      <a:r>
                        <a:rPr lang="pt-PT" dirty="0" smtClean="0"/>
                        <a:t>2h43min</a:t>
                      </a:r>
                      <a:endParaRPr lang="pt-PT" dirty="0"/>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IN</a:t>
                      </a:r>
                      <a:r>
                        <a:rPr lang="pt-PT" baseline="0" dirty="0" smtClean="0">
                          <a:latin typeface="Affogato" panose="00000500000000000000" pitchFamily="50" charset="0"/>
                        </a:rPr>
                        <a:t> PROGRESS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 PROGRESS</a:t>
                      </a:r>
                      <a:endParaRPr lang="pt-PT" dirty="0">
                        <a:latin typeface="Affogato" panose="00000500000000000000" pitchFamily="50" charset="0"/>
                      </a:endParaRPr>
                    </a:p>
                  </a:txBody>
                  <a:tcPr anchor="ctr"/>
                </a:tc>
                <a:tc>
                  <a:txBody>
                    <a:bodyPr/>
                    <a:lstStyle/>
                    <a:p>
                      <a:pPr algn="ctr"/>
                      <a:r>
                        <a:rPr lang="pt-PT" dirty="0" smtClean="0"/>
                        <a:t>COMPLETED</a:t>
                      </a:r>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08532230"/>
              </p:ext>
            </p:extLst>
          </p:nvPr>
        </p:nvGraphicFramePr>
        <p:xfrm>
          <a:off x="1258998" y="1825625"/>
          <a:ext cx="9674004" cy="37150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Supporting</a:t>
                      </a:r>
                      <a:r>
                        <a:rPr lang="pt-PT" baseline="0" dirty="0" smtClean="0">
                          <a:latin typeface="Affogato" panose="00000500000000000000" pitchFamily="50" charset="0"/>
                        </a:rPr>
                        <a:t> the other units</a:t>
                      </a:r>
                      <a:endParaRPr lang="pt-PT" dirty="0">
                        <a:latin typeface="Affogato" panose="00000500000000000000" pitchFamily="50" charset="0"/>
                      </a:endParaRPr>
                    </a:p>
                  </a:txBody>
                  <a:tcPr anchor="ctr">
                    <a:lnT w="38100" cmpd="sng">
                      <a:noFill/>
                    </a:lnT>
                  </a:tcPr>
                </a:tc>
                <a:tc>
                  <a:txBody>
                    <a:bodyPr/>
                    <a:lstStyle/>
                    <a:p>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Nuno Lopes, Sara Costa</a:t>
                      </a:r>
                      <a:endParaRPr lang="pt-PT" dirty="0">
                        <a:latin typeface="Affogato" panose="00000500000000000000" pitchFamily="50" charset="0"/>
                      </a:endParaRPr>
                    </a:p>
                  </a:txBody>
                  <a:tcPr anchor="ctr"/>
                </a:tc>
                <a:tc>
                  <a:txBody>
                    <a:bodyPr/>
                    <a:lstStyle/>
                    <a:p>
                      <a:endParaRPr lang="pt-PT"/>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endParaRPr lang="pt-PT"/>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g</a:t>
            </a:r>
            <a:r>
              <a:rPr lang="pt-PT" sz="5400" dirty="0" smtClean="0">
                <a:latin typeface="Affogato Medium" panose="00000600000000000000" pitchFamily="50" charset="0"/>
              </a:rPr>
              <a:t>antt diagram.</a:t>
            </a:r>
            <a:endParaRPr lang="pt-PT" sz="5400" dirty="0">
              <a:latin typeface="Affogato Medium" panose="00000600000000000000" pitchFamily="50"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0621"/>
            <a:ext cx="12192000" cy="3356758"/>
          </a:xfrm>
          <a:prstGeom prst="rect">
            <a:avLst/>
          </a:prstGeom>
        </p:spPr>
      </p:pic>
    </p:spTree>
    <p:extLst>
      <p:ext uri="{BB962C8B-B14F-4D97-AF65-F5344CB8AC3E}">
        <p14:creationId xmlns:p14="http://schemas.microsoft.com/office/powerpoint/2010/main" val="2903656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l</a:t>
            </a:r>
            <a:r>
              <a:rPr lang="pt-PT" sz="5400" dirty="0" smtClean="0">
                <a:latin typeface="Affogato Medium" panose="00000600000000000000" pitchFamily="50" charset="0"/>
              </a:rPr>
              <a:t>ine graph.</a:t>
            </a:r>
            <a:endParaRPr lang="pt-PT" sz="5400" dirty="0">
              <a:latin typeface="Affogato Medium" panose="00000600000000000000" pitchFamily="50" charset="0"/>
            </a:endParaRPr>
          </a:p>
        </p:txBody>
      </p:sp>
      <p:graphicFrame>
        <p:nvGraphicFramePr>
          <p:cNvPr id="5" name="Chart 4"/>
          <p:cNvGraphicFramePr/>
          <p:nvPr>
            <p:extLst>
              <p:ext uri="{D42A27DB-BD31-4B8C-83A1-F6EECF244321}">
                <p14:modId xmlns:p14="http://schemas.microsoft.com/office/powerpoint/2010/main" val="1111148909"/>
              </p:ext>
            </p:extLst>
          </p:nvPr>
        </p:nvGraphicFramePr>
        <p:xfrm>
          <a:off x="2207985" y="1807030"/>
          <a:ext cx="7776030" cy="4331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317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166</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Affogato</vt:lpstr>
      <vt:lpstr>Affogato Light</vt:lpstr>
      <vt:lpstr>Affogato Medium</vt:lpstr>
      <vt:lpstr>Arial</vt:lpstr>
      <vt:lpstr>Calibri</vt:lpstr>
      <vt:lpstr>Calibri Light</vt:lpstr>
      <vt:lpstr>Office Theme</vt:lpstr>
      <vt:lpstr>PowerPoint Presentation</vt:lpstr>
      <vt:lpstr>about us.</vt:lpstr>
      <vt:lpstr>env.</vt:lpstr>
      <vt:lpstr>tasks.</vt:lpstr>
      <vt:lpstr>planned tasks.</vt:lpstr>
      <vt:lpstr>gantt diagram.</vt:lpstr>
      <vt:lpstr>line graph.</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Carla Adriana Mendes</cp:lastModifiedBy>
  <cp:revision>17</cp:revision>
  <dcterms:created xsi:type="dcterms:W3CDTF">2018-09-25T13:13:30Z</dcterms:created>
  <dcterms:modified xsi:type="dcterms:W3CDTF">2018-10-04T11:43:42Z</dcterms:modified>
</cp:coreProperties>
</file>