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2F24D-7F20-4E34-B7C9-65FC574CBD38}">
          <p14:sldIdLst>
            <p14:sldId id="256"/>
          </p14:sldIdLst>
        </p14:section>
        <p14:section name="Untitled Section" id="{BCBEE1A8-8A29-4653-A0C3-1E296F5A5F0F}">
          <p14:sldIdLst>
            <p14:sldId id="257"/>
            <p14:sldId id="25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0" userDrawn="1">
          <p15:clr>
            <a:srgbClr val="A4A3A4"/>
          </p15:clr>
        </p15:guide>
        <p15:guide id="4" pos="5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5"/>
    <a:srgbClr val="4D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14"/>
      </p:cViewPr>
      <p:guideLst>
        <p:guide orient="horz" pos="2160"/>
        <p:guide pos="3840"/>
        <p:guide pos="2570"/>
        <p:guide pos="5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25/09/2018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42682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25/09/2018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68738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25/09/2018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0135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25/09/2018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7998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3B63C-5265-4F78-9B57-D7104B5DE5E4}" type="datetimeFigureOut">
              <a:rPr lang="pt-PT" smtClean="0"/>
              <a:t>25/09/2018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525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353B63C-5265-4F78-9B57-D7104B5DE5E4}" type="datetimeFigureOut">
              <a:rPr lang="pt-PT" smtClean="0"/>
              <a:t>25/09/2018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0841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353B63C-5265-4F78-9B57-D7104B5DE5E4}" type="datetimeFigureOut">
              <a:rPr lang="pt-PT" smtClean="0"/>
              <a:t>25/09/2018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2051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353B63C-5265-4F78-9B57-D7104B5DE5E4}" type="datetimeFigureOut">
              <a:rPr lang="pt-PT" smtClean="0"/>
              <a:t>25/09/2018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4487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B63C-5265-4F78-9B57-D7104B5DE5E4}" type="datetimeFigureOut">
              <a:rPr lang="pt-PT" smtClean="0"/>
              <a:t>25/09/2018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15244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25/09/2018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1057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25/09/2018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671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B63C-5265-4F78-9B57-D7104B5DE5E4}" type="datetimeFigureOut">
              <a:rPr lang="pt-PT" smtClean="0"/>
              <a:t>25/09/2018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E8D5-B7CD-40A8-A06E-994A39E724B7}" type="slidenum">
              <a:rPr lang="pt-PT" smtClean="0"/>
              <a:t>‹#›</a:t>
            </a:fld>
            <a:endParaRPr lang="pt-PT"/>
          </a:p>
        </p:txBody>
      </p:sp>
    </p:spTree>
    <p:extLst>
      <p:ext uri="{BB962C8B-B14F-4D97-AF65-F5344CB8AC3E}">
        <p14:creationId xmlns:p14="http://schemas.microsoft.com/office/powerpoint/2010/main" val="395489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248"/>
          <a:stretch/>
        </p:blipFill>
        <p:spPr>
          <a:xfrm>
            <a:off x="5966603" y="966158"/>
            <a:ext cx="4120551" cy="1007707"/>
          </a:xfrm>
          <a:prstGeom prst="rect">
            <a:avLst/>
          </a:prstGeom>
        </p:spPr>
      </p:pic>
      <p:sp>
        <p:nvSpPr>
          <p:cNvPr id="8" name="Rectangle 7"/>
          <p:cNvSpPr/>
          <p:nvPr/>
        </p:nvSpPr>
        <p:spPr>
          <a:xfrm>
            <a:off x="2562045" y="966157"/>
            <a:ext cx="7789653" cy="5124091"/>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5731"/>
          <a:stretch/>
        </p:blipFill>
        <p:spPr>
          <a:xfrm>
            <a:off x="862262" y="4123426"/>
            <a:ext cx="3021808" cy="2276253"/>
          </a:xfrm>
          <a:prstGeom prst="rect">
            <a:avLst/>
          </a:prstGeom>
        </p:spPr>
      </p:pic>
      <p:cxnSp>
        <p:nvCxnSpPr>
          <p:cNvPr id="10" name="Straight Connector 9"/>
          <p:cNvCxnSpPr/>
          <p:nvPr/>
        </p:nvCxnSpPr>
        <p:spPr>
          <a:xfrm>
            <a:off x="2562045" y="1530396"/>
            <a:ext cx="3096883"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2898474" y="2538105"/>
            <a:ext cx="1535503"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2898475" y="2313959"/>
            <a:ext cx="1337095" cy="461665"/>
          </a:xfrm>
          <a:prstGeom prst="rect">
            <a:avLst/>
          </a:prstGeom>
          <a:noFill/>
        </p:spPr>
        <p:txBody>
          <a:bodyPr wrap="square" rtlCol="0">
            <a:spAutoFit/>
          </a:bodyPr>
          <a:lstStyle/>
          <a:p>
            <a:r>
              <a:rPr lang="pt-PT" sz="2400" dirty="0" smtClean="0">
                <a:latin typeface="Affogato Medium" panose="00000600000000000000" pitchFamily="50" charset="0"/>
              </a:rPr>
              <a:t>WEEK #</a:t>
            </a:r>
            <a:endParaRPr lang="pt-PT" sz="2400" dirty="0">
              <a:latin typeface="Affogato Medium" panose="00000600000000000000" pitchFamily="50" charset="0"/>
            </a:endParaRPr>
          </a:p>
        </p:txBody>
      </p:sp>
      <p:sp>
        <p:nvSpPr>
          <p:cNvPr id="15" name="Rectangle 14"/>
          <p:cNvSpPr/>
          <p:nvPr/>
        </p:nvSpPr>
        <p:spPr>
          <a:xfrm>
            <a:off x="2898474" y="3057131"/>
            <a:ext cx="1742537"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2898476" y="2832985"/>
            <a:ext cx="1440612" cy="461665"/>
          </a:xfrm>
          <a:prstGeom prst="rect">
            <a:avLst/>
          </a:prstGeom>
          <a:noFill/>
        </p:spPr>
        <p:txBody>
          <a:bodyPr wrap="square" rtlCol="0">
            <a:spAutoFit/>
          </a:bodyPr>
          <a:lstStyle/>
          <a:p>
            <a:r>
              <a:rPr lang="pt-PT" sz="2400" dirty="0" smtClean="0">
                <a:latin typeface="Affogato Medium" panose="00000600000000000000" pitchFamily="50" charset="0"/>
              </a:rPr>
              <a:t>SPRINT # </a:t>
            </a:r>
            <a:endParaRPr lang="pt-PT" sz="2400" dirty="0">
              <a:latin typeface="Affogato Medium" panose="00000600000000000000" pitchFamily="50" charset="0"/>
            </a:endParaRPr>
          </a:p>
        </p:txBody>
      </p:sp>
      <p:sp>
        <p:nvSpPr>
          <p:cNvPr id="17" name="Rectangle 16"/>
          <p:cNvSpPr/>
          <p:nvPr/>
        </p:nvSpPr>
        <p:spPr>
          <a:xfrm>
            <a:off x="2898475" y="3664572"/>
            <a:ext cx="985596"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Box 17"/>
          <p:cNvSpPr txBox="1"/>
          <p:nvPr/>
        </p:nvSpPr>
        <p:spPr>
          <a:xfrm>
            <a:off x="2898475" y="3440426"/>
            <a:ext cx="1207699" cy="461665"/>
          </a:xfrm>
          <a:prstGeom prst="rect">
            <a:avLst/>
          </a:prstGeom>
          <a:noFill/>
        </p:spPr>
        <p:txBody>
          <a:bodyPr wrap="square" rtlCol="0">
            <a:spAutoFit/>
          </a:bodyPr>
          <a:lstStyle/>
          <a:p>
            <a:r>
              <a:rPr lang="pt-PT" sz="2400" dirty="0" smtClean="0">
                <a:latin typeface="Affogato Medium" panose="00000600000000000000" pitchFamily="50" charset="0"/>
              </a:rPr>
              <a:t>PL6</a:t>
            </a:r>
            <a:endParaRPr lang="pt-PT" sz="2400" dirty="0">
              <a:latin typeface="Affogato Medium" panose="00000600000000000000" pitchFamily="50" charset="0"/>
            </a:endParaRPr>
          </a:p>
        </p:txBody>
      </p:sp>
      <p:sp>
        <p:nvSpPr>
          <p:cNvPr id="19" name="TextBox 18"/>
          <p:cNvSpPr txBox="1"/>
          <p:nvPr/>
        </p:nvSpPr>
        <p:spPr>
          <a:xfrm>
            <a:off x="8338420" y="4766809"/>
            <a:ext cx="1849377" cy="1323439"/>
          </a:xfrm>
          <a:prstGeom prst="rect">
            <a:avLst/>
          </a:prstGeom>
          <a:noFill/>
        </p:spPr>
        <p:txBody>
          <a:bodyPr wrap="square" rtlCol="0">
            <a:spAutoFit/>
          </a:bodyPr>
          <a:lstStyle/>
          <a:p>
            <a:r>
              <a:rPr lang="pt-PT" sz="8000" dirty="0" smtClean="0">
                <a:latin typeface="Affogato Medium" panose="00000600000000000000" pitchFamily="50" charset="0"/>
              </a:rPr>
              <a:t>IMP</a:t>
            </a:r>
            <a:endParaRPr lang="pt-PT" sz="8000" dirty="0">
              <a:latin typeface="Affogato Medium" panose="00000600000000000000" pitchFamily="50" charset="0"/>
            </a:endParaRPr>
          </a:p>
        </p:txBody>
      </p:sp>
    </p:spTree>
    <p:extLst>
      <p:ext uri="{BB962C8B-B14F-4D97-AF65-F5344CB8AC3E}">
        <p14:creationId xmlns:p14="http://schemas.microsoft.com/office/powerpoint/2010/main" val="93794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17289" y="636144"/>
            <a:ext cx="2957422" cy="783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a:off x="4701965" y="1027906"/>
            <a:ext cx="3044556" cy="507596"/>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p:cNvSpPr/>
          <p:nvPr/>
        </p:nvSpPr>
        <p:spPr>
          <a:xfrm>
            <a:off x="0" y="0"/>
            <a:ext cx="4079875" cy="6858000"/>
          </a:xfrm>
          <a:prstGeom prst="rect">
            <a:avLst/>
          </a:prstGeom>
          <a:solidFill>
            <a:srgbClr val="009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pPr algn="ctr"/>
            <a:r>
              <a:rPr lang="pt-PT" spc="300" dirty="0">
                <a:latin typeface="Affogato Medium" panose="00000600000000000000" pitchFamily="50" charset="0"/>
              </a:rPr>
              <a:t>a</a:t>
            </a:r>
            <a:r>
              <a:rPr lang="pt-PT" spc="300" dirty="0" smtClean="0">
                <a:latin typeface="Affogato Medium" panose="00000600000000000000" pitchFamily="50" charset="0"/>
              </a:rPr>
              <a:t>bout us.</a:t>
            </a:r>
            <a:endParaRPr lang="pt-PT" spc="300" dirty="0">
              <a:latin typeface="Affogato Medium" panose="00000600000000000000" pitchFamily="50"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5"/>
          <a:stretch/>
        </p:blipFill>
        <p:spPr>
          <a:xfrm>
            <a:off x="4648201" y="3166860"/>
            <a:ext cx="2878347" cy="524280"/>
          </a:xfrm>
          <a:prstGeom prst="rect">
            <a:avLst/>
          </a:prstGeom>
        </p:spPr>
      </p:pic>
      <p:sp>
        <p:nvSpPr>
          <p:cNvPr id="7" name="Rectangle 6"/>
          <p:cNvSpPr/>
          <p:nvPr/>
        </p:nvSpPr>
        <p:spPr>
          <a:xfrm>
            <a:off x="8148638" y="0"/>
            <a:ext cx="404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89" y="3166860"/>
            <a:ext cx="2875095" cy="525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2771" y="3165540"/>
            <a:ext cx="2875095" cy="525600"/>
          </a:xfrm>
          <a:prstGeom prst="rect">
            <a:avLst/>
          </a:prstGeom>
        </p:spPr>
      </p:pic>
    </p:spTree>
    <p:extLst>
      <p:ext uri="{BB962C8B-B14F-4D97-AF65-F5344CB8AC3E}">
        <p14:creationId xmlns:p14="http://schemas.microsoft.com/office/powerpoint/2010/main" val="162206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38200" y="1026374"/>
            <a:ext cx="1508185" cy="422864"/>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normAutofit/>
          </a:bodyPr>
          <a:lstStyle/>
          <a:p>
            <a:r>
              <a:rPr lang="pt-PT" sz="5400" dirty="0">
                <a:latin typeface="Affogato Medium" panose="00000600000000000000" pitchFamily="50" charset="0"/>
              </a:rPr>
              <a:t>i</a:t>
            </a:r>
            <a:r>
              <a:rPr lang="pt-PT" sz="5400" dirty="0" smtClean="0">
                <a:latin typeface="Affogato Medium" panose="00000600000000000000" pitchFamily="50" charset="0"/>
              </a:rPr>
              <a:t>mp.</a:t>
            </a:r>
            <a:endParaRPr lang="pt-PT" sz="5400" dirty="0">
              <a:latin typeface="Affogato Medium" panose="00000600000000000000" pitchFamily="50" charset="0"/>
            </a:endParaRPr>
          </a:p>
        </p:txBody>
      </p:sp>
      <p:cxnSp>
        <p:nvCxnSpPr>
          <p:cNvPr id="4" name="Straight Connector 3"/>
          <p:cNvCxnSpPr/>
          <p:nvPr/>
        </p:nvCxnSpPr>
        <p:spPr>
          <a:xfrm>
            <a:off x="2484408" y="1052423"/>
            <a:ext cx="9707592" cy="3520"/>
          </a:xfrm>
          <a:prstGeom prst="line">
            <a:avLst/>
          </a:prstGeom>
          <a:ln w="28575"/>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980818" y="2351837"/>
            <a:ext cx="3099058" cy="2871811"/>
            <a:chOff x="980817" y="1841121"/>
            <a:chExt cx="3642941" cy="3375813"/>
          </a:xfrm>
        </p:grpSpPr>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31512" r="1838"/>
            <a:stretch/>
          </p:blipFill>
          <p:spPr>
            <a:xfrm>
              <a:off x="980817" y="1841121"/>
              <a:ext cx="3175758" cy="3175758"/>
            </a:xfrm>
            <a:prstGeom prst="ellipse">
              <a:avLst/>
            </a:prstGeom>
          </p:spPr>
        </p:pic>
        <p:sp>
          <p:nvSpPr>
            <p:cNvPr id="12"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880558" y="4816824"/>
              <a:ext cx="2743200" cy="400110"/>
            </a:xfrm>
            <a:prstGeom prst="rect">
              <a:avLst/>
            </a:prstGeom>
            <a:noFill/>
          </p:spPr>
          <p:txBody>
            <a:bodyPr wrap="square" rtlCol="0">
              <a:spAutoFit/>
            </a:bodyPr>
            <a:lstStyle/>
            <a:p>
              <a:r>
                <a:rPr lang="pt-PT" sz="2000" dirty="0" smtClean="0">
                  <a:latin typeface="Affogato Medium" panose="00000600000000000000" pitchFamily="50" charset="0"/>
                </a:rPr>
                <a:t>NOME</a:t>
              </a:r>
              <a:endParaRPr lang="pt-PT" sz="2000" dirty="0">
                <a:latin typeface="Affogato Medium" panose="00000600000000000000" pitchFamily="50" charset="0"/>
              </a:endParaRPr>
            </a:p>
          </p:txBody>
        </p:sp>
      </p:grpSp>
      <p:grpSp>
        <p:nvGrpSpPr>
          <p:cNvPr id="18" name="Group 17"/>
          <p:cNvGrpSpPr/>
          <p:nvPr/>
        </p:nvGrpSpPr>
        <p:grpSpPr>
          <a:xfrm>
            <a:off x="4546471" y="2381506"/>
            <a:ext cx="3099058" cy="2871811"/>
            <a:chOff x="980817" y="1841121"/>
            <a:chExt cx="3642941" cy="3375813"/>
          </a:xfrm>
        </p:grpSpPr>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31512" r="1838"/>
            <a:stretch/>
          </p:blipFill>
          <p:spPr>
            <a:xfrm>
              <a:off x="980817" y="1841121"/>
              <a:ext cx="3175758" cy="3175758"/>
            </a:xfrm>
            <a:prstGeom prst="ellipse">
              <a:avLst/>
            </a:prstGeom>
          </p:spPr>
        </p:pic>
        <p:sp>
          <p:nvSpPr>
            <p:cNvPr id="20" name="Rectangle 19"/>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TextBox 20"/>
            <p:cNvSpPr txBox="1"/>
            <p:nvPr/>
          </p:nvSpPr>
          <p:spPr>
            <a:xfrm>
              <a:off x="1880558" y="4816824"/>
              <a:ext cx="2743200" cy="400110"/>
            </a:xfrm>
            <a:prstGeom prst="rect">
              <a:avLst/>
            </a:prstGeom>
            <a:noFill/>
          </p:spPr>
          <p:txBody>
            <a:bodyPr wrap="square" rtlCol="0">
              <a:spAutoFit/>
            </a:bodyPr>
            <a:lstStyle/>
            <a:p>
              <a:r>
                <a:rPr lang="pt-PT" sz="2000" dirty="0" smtClean="0">
                  <a:latin typeface="Affogato Medium" panose="00000600000000000000" pitchFamily="50" charset="0"/>
                </a:rPr>
                <a:t>NOME</a:t>
              </a:r>
              <a:endParaRPr lang="pt-PT" sz="2000" dirty="0">
                <a:latin typeface="Affogato Medium" panose="00000600000000000000" pitchFamily="50" charset="0"/>
              </a:endParaRPr>
            </a:p>
          </p:txBody>
        </p:sp>
      </p:grpSp>
      <p:grpSp>
        <p:nvGrpSpPr>
          <p:cNvPr id="22" name="Group 21"/>
          <p:cNvGrpSpPr/>
          <p:nvPr/>
        </p:nvGrpSpPr>
        <p:grpSpPr>
          <a:xfrm>
            <a:off x="8254742" y="2381506"/>
            <a:ext cx="3099058" cy="2871811"/>
            <a:chOff x="980817" y="1841121"/>
            <a:chExt cx="3642941" cy="3375813"/>
          </a:xfrm>
        </p:grpSpPr>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31512" r="1838"/>
            <a:stretch/>
          </p:blipFill>
          <p:spPr>
            <a:xfrm>
              <a:off x="980817" y="1841121"/>
              <a:ext cx="3175758" cy="3175758"/>
            </a:xfrm>
            <a:prstGeom prst="ellipse">
              <a:avLst/>
            </a:prstGeom>
          </p:spPr>
        </p:pic>
        <p:sp>
          <p:nvSpPr>
            <p:cNvPr id="24" name="Rectangle 23"/>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TextBox 24"/>
            <p:cNvSpPr txBox="1"/>
            <p:nvPr/>
          </p:nvSpPr>
          <p:spPr>
            <a:xfrm>
              <a:off x="1880558" y="4816824"/>
              <a:ext cx="2743200" cy="400110"/>
            </a:xfrm>
            <a:prstGeom prst="rect">
              <a:avLst/>
            </a:prstGeom>
            <a:noFill/>
          </p:spPr>
          <p:txBody>
            <a:bodyPr wrap="square" rtlCol="0">
              <a:spAutoFit/>
            </a:bodyPr>
            <a:lstStyle/>
            <a:p>
              <a:r>
                <a:rPr lang="pt-PT" sz="2000" dirty="0" smtClean="0">
                  <a:latin typeface="Affogato Medium" panose="00000600000000000000" pitchFamily="50" charset="0"/>
                </a:rPr>
                <a:t>NOME</a:t>
              </a:r>
              <a:endParaRPr lang="pt-PT" sz="2000" dirty="0">
                <a:latin typeface="Affogato Medium" panose="00000600000000000000" pitchFamily="50" charset="0"/>
              </a:endParaRPr>
            </a:p>
          </p:txBody>
        </p:sp>
      </p:grpSp>
    </p:spTree>
    <p:extLst>
      <p:ext uri="{BB962C8B-B14F-4D97-AF65-F5344CB8AC3E}">
        <p14:creationId xmlns:p14="http://schemas.microsoft.com/office/powerpoint/2010/main" val="3550885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50464129"/>
              </p:ext>
            </p:extLst>
          </p:nvPr>
        </p:nvGraphicFramePr>
        <p:xfrm>
          <a:off x="1258998" y="1825625"/>
          <a:ext cx="9674004" cy="4629473"/>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Task description</a:t>
                      </a:r>
                      <a:endParaRPr lang="pt-PT" dirty="0">
                        <a:latin typeface="Affogato" panose="00000500000000000000" pitchFamily="50" charset="0"/>
                      </a:endParaRPr>
                    </a:p>
                  </a:txBody>
                  <a:tcPr anchor="ctr">
                    <a:lnT w="38100" cmpd="sng">
                      <a:noFill/>
                    </a:lnT>
                  </a:tcPr>
                </a:tc>
                <a:tc>
                  <a:txBody>
                    <a:bodyPr/>
                    <a:lstStyle/>
                    <a:p>
                      <a:endParaRPr lang="pt-PT" dirty="0"/>
                    </a:p>
                  </a:txBody>
                  <a:tcPr>
                    <a:lnT w="38100" cmpd="sng">
                      <a:noFill/>
                    </a:lnT>
                  </a:tcPr>
                </a:tc>
                <a:tc>
                  <a:txBody>
                    <a:bodyPr/>
                    <a:lstStyle/>
                    <a:p>
                      <a:endParaRPr lang="pt-PT" dirty="0"/>
                    </a:p>
                  </a:txBody>
                  <a:tcP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Owner</a:t>
                      </a:r>
                      <a:r>
                        <a:rPr lang="pt-PT" baseline="0" dirty="0" smtClean="0">
                          <a:latin typeface="Affogato" panose="00000500000000000000" pitchFamily="50" charset="0"/>
                        </a:rPr>
                        <a:t> of the task</a:t>
                      </a:r>
                      <a:endParaRPr lang="pt-PT" dirty="0">
                        <a:latin typeface="Affogato" panose="00000500000000000000" pitchFamily="50" charset="0"/>
                      </a:endParaRPr>
                    </a:p>
                  </a:txBody>
                  <a:tcPr anchor="ctr"/>
                </a:tc>
                <a:tc>
                  <a:txBody>
                    <a:bodyPr/>
                    <a:lstStyle/>
                    <a:p>
                      <a:endParaRPr lang="pt-PT"/>
                    </a:p>
                  </a:txBody>
                  <a:tcPr/>
                </a:tc>
                <a:tc>
                  <a:txBody>
                    <a:bodyPr/>
                    <a:lstStyle/>
                    <a:p>
                      <a:endParaRPr lang="pt-PT" dirty="0"/>
                    </a:p>
                  </a:txBody>
                  <a:tcP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The</a:t>
                      </a:r>
                      <a:r>
                        <a:rPr lang="pt-PT" baseline="0" dirty="0" smtClean="0">
                          <a:latin typeface="Affogato" panose="00000500000000000000" pitchFamily="50" charset="0"/>
                        </a:rPr>
                        <a:t> time you planned to waste on the task</a:t>
                      </a:r>
                      <a:endParaRPr lang="pt-PT" dirty="0">
                        <a:latin typeface="Affogato" panose="00000500000000000000" pitchFamily="50" charset="0"/>
                      </a:endParaRPr>
                    </a:p>
                  </a:txBody>
                  <a:tcPr anchor="ctr"/>
                </a:tc>
                <a:tc>
                  <a:txBody>
                    <a:bodyPr/>
                    <a:lstStyle/>
                    <a:p>
                      <a:endParaRPr lang="pt-PT" dirty="0"/>
                    </a:p>
                  </a:txBody>
                  <a:tcPr/>
                </a:tc>
                <a:tc>
                  <a:txBody>
                    <a:bodyPr/>
                    <a:lstStyle/>
                    <a:p>
                      <a:endParaRPr lang="pt-PT"/>
                    </a:p>
                  </a:txBody>
                  <a:tcP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smtClean="0">
                          <a:latin typeface="Affogato Light" panose="00000400000000000000" pitchFamily="50" charset="0"/>
                        </a:rPr>
                        <a:t>EFFECTIVE EFFORT</a:t>
                      </a:r>
                      <a:endParaRPr lang="pt-PT" sz="1800" spc="300" dirty="0" smtClean="0">
                        <a:latin typeface="Affogato Light" panose="00000400000000000000" pitchFamily="50" charset="0"/>
                      </a:endParaRPr>
                    </a:p>
                  </a:txBody>
                  <a:tcPr anchor="ctr"/>
                </a:tc>
                <a:tc>
                  <a:txBody>
                    <a:bodyPr/>
                    <a:lstStyle/>
                    <a:p>
                      <a:pPr algn="ctr"/>
                      <a:r>
                        <a:rPr lang="pt-PT" dirty="0" smtClean="0">
                          <a:latin typeface="Affogato" panose="00000500000000000000" pitchFamily="50" charset="0"/>
                        </a:rPr>
                        <a:t>The time you wasted on the task</a:t>
                      </a:r>
                      <a:endParaRPr lang="pt-PT" dirty="0">
                        <a:latin typeface="Affogato" panose="00000500000000000000" pitchFamily="50" charset="0"/>
                      </a:endParaRPr>
                    </a:p>
                  </a:txBody>
                  <a:tcPr anchor="ct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r>
                        <a:rPr lang="pt-PT" dirty="0" smtClean="0">
                          <a:latin typeface="Affogato" panose="00000500000000000000" pitchFamily="50" charset="0"/>
                        </a:rPr>
                        <a:t>COMPLETED, IN PROGRESS, ANNULED</a:t>
                      </a:r>
                      <a:endParaRPr lang="pt-PT" dirty="0">
                        <a:latin typeface="Affogato" panose="00000500000000000000" pitchFamily="50" charset="0"/>
                      </a:endParaRPr>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t>
            </a:r>
            <a:r>
              <a:rPr lang="pt-PT" sz="5400" dirty="0" smtClean="0">
                <a:latin typeface="Affogato Medium" panose="00000600000000000000" pitchFamily="50" charset="0"/>
              </a:rPr>
              <a: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139295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02890899"/>
              </p:ext>
            </p:extLst>
          </p:nvPr>
        </p:nvGraphicFramePr>
        <p:xfrm>
          <a:off x="1258998" y="1825625"/>
          <a:ext cx="9674004" cy="3817955"/>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Task description</a:t>
                      </a:r>
                      <a:endParaRPr lang="pt-PT" dirty="0">
                        <a:latin typeface="Affogato" panose="00000500000000000000" pitchFamily="50" charset="0"/>
                      </a:endParaRPr>
                    </a:p>
                  </a:txBody>
                  <a:tcPr anchor="ctr">
                    <a:lnT w="38100" cmpd="sng">
                      <a:noFill/>
                    </a:lnT>
                  </a:tcPr>
                </a:tc>
                <a:tc>
                  <a:txBody>
                    <a:bodyPr/>
                    <a:lstStyle/>
                    <a:p>
                      <a:endParaRPr lang="pt-PT" dirty="0"/>
                    </a:p>
                  </a:txBody>
                  <a:tcPr>
                    <a:lnT w="38100" cmpd="sng">
                      <a:noFill/>
                    </a:lnT>
                  </a:tcPr>
                </a:tc>
                <a:tc>
                  <a:txBody>
                    <a:bodyPr/>
                    <a:lstStyle/>
                    <a:p>
                      <a:endParaRPr lang="pt-PT" dirty="0"/>
                    </a:p>
                  </a:txBody>
                  <a:tcP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Owner</a:t>
                      </a:r>
                      <a:r>
                        <a:rPr lang="pt-PT" baseline="0" dirty="0" smtClean="0">
                          <a:latin typeface="Affogato" panose="00000500000000000000" pitchFamily="50" charset="0"/>
                        </a:rPr>
                        <a:t> of the task</a:t>
                      </a:r>
                      <a:endParaRPr lang="pt-PT" dirty="0">
                        <a:latin typeface="Affogato" panose="00000500000000000000" pitchFamily="50" charset="0"/>
                      </a:endParaRPr>
                    </a:p>
                  </a:txBody>
                  <a:tcPr anchor="ctr"/>
                </a:tc>
                <a:tc>
                  <a:txBody>
                    <a:bodyPr/>
                    <a:lstStyle/>
                    <a:p>
                      <a:endParaRPr lang="pt-PT"/>
                    </a:p>
                  </a:txBody>
                  <a:tcPr/>
                </a:tc>
                <a:tc>
                  <a:txBody>
                    <a:bodyPr/>
                    <a:lstStyle/>
                    <a:p>
                      <a:endParaRPr lang="pt-PT" dirty="0"/>
                    </a:p>
                  </a:txBody>
                  <a:tcP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The</a:t>
                      </a:r>
                      <a:r>
                        <a:rPr lang="pt-PT" baseline="0" dirty="0" smtClean="0">
                          <a:latin typeface="Affogato" panose="00000500000000000000" pitchFamily="50" charset="0"/>
                        </a:rPr>
                        <a:t> time you planned to waste on the task</a:t>
                      </a:r>
                      <a:endParaRPr lang="pt-PT" dirty="0">
                        <a:latin typeface="Affogato" panose="00000500000000000000" pitchFamily="50" charset="0"/>
                      </a:endParaRPr>
                    </a:p>
                  </a:txBody>
                  <a:tcPr anchor="ctr"/>
                </a:tc>
                <a:tc>
                  <a:txBody>
                    <a:bodyPr/>
                    <a:lstStyle/>
                    <a:p>
                      <a:endParaRPr lang="pt-PT" dirty="0"/>
                    </a:p>
                  </a:txBody>
                  <a:tcPr/>
                </a:tc>
                <a:tc>
                  <a:txBody>
                    <a:bodyPr/>
                    <a:lstStyle/>
                    <a:p>
                      <a:endParaRPr lang="pt-PT"/>
                    </a:p>
                  </a:txBody>
                  <a:tcP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r>
                        <a:rPr lang="pt-PT" dirty="0" smtClean="0">
                          <a:latin typeface="Affogato" panose="00000500000000000000" pitchFamily="50" charset="0"/>
                        </a:rPr>
                        <a:t>COMPLETED, IN PROGRESS, ANNULED</a:t>
                      </a:r>
                      <a:endParaRPr lang="pt-PT" dirty="0">
                        <a:latin typeface="Affogato" panose="00000500000000000000" pitchFamily="50" charset="0"/>
                      </a:endParaRPr>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a:t>
            </a:r>
            <a:r>
              <a:rPr lang="pt-PT" sz="5400" dirty="0" smtClean="0">
                <a:latin typeface="Affogato Medium" panose="00000600000000000000" pitchFamily="50" charset="0"/>
              </a:rPr>
              <a:t>lanned 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54730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027906"/>
            <a:ext cx="4492925" cy="343693"/>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latin typeface="Affogato Medium" panose="00000600000000000000" pitchFamily="50" charset="0"/>
              </a:rPr>
              <a:t>a</a:t>
            </a:r>
            <a:r>
              <a:rPr lang="pt-PT" dirty="0" smtClean="0">
                <a:latin typeface="Affogato Medium" panose="00000600000000000000" pitchFamily="50" charset="0"/>
              </a:rPr>
              <a:t>dditional notes.</a:t>
            </a:r>
            <a:endParaRPr lang="pt-PT" dirty="0">
              <a:latin typeface="Affogato Medium" panose="00000600000000000000" pitchFamily="50" charset="0"/>
            </a:endParaRPr>
          </a:p>
        </p:txBody>
      </p:sp>
      <p:cxnSp>
        <p:nvCxnSpPr>
          <p:cNvPr id="4" name="Straight Connector 3"/>
          <p:cNvCxnSpPr/>
          <p:nvPr/>
        </p:nvCxnSpPr>
        <p:spPr>
          <a:xfrm>
            <a:off x="5451894" y="1027906"/>
            <a:ext cx="6740106" cy="9106"/>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38200" y="2018581"/>
            <a:ext cx="9325155" cy="1200329"/>
          </a:xfrm>
          <a:prstGeom prst="rect">
            <a:avLst/>
          </a:prstGeom>
          <a:noFill/>
        </p:spPr>
        <p:txBody>
          <a:bodyPr wrap="square" rtlCol="0">
            <a:spAutoFit/>
          </a:bodyPr>
          <a:lstStyle/>
          <a:p>
            <a:r>
              <a:rPr lang="pt-PT" dirty="0">
                <a:latin typeface="Affogato" panose="00000500000000000000" pitchFamily="50" charset="0"/>
              </a:rPr>
              <a:t>Lorem ipsum dolor sit amet, consectetur adipiscing elit. Nulla rutrum ligula elit, a convallis ipsum placerat quis. Donec imperdiet ipsum ut odio aliquet scelerisque. Vivamus facilisis nisl ex, imperdiet sollicitudin elit volutpat at. Aliquam pulvinar leo sed leo mattis placerat. Nam malesuada velit vel felis dapibus dignissim. </a:t>
            </a:r>
          </a:p>
        </p:txBody>
      </p:sp>
    </p:spTree>
    <p:extLst>
      <p:ext uri="{BB962C8B-B14F-4D97-AF65-F5344CB8AC3E}">
        <p14:creationId xmlns:p14="http://schemas.microsoft.com/office/powerpoint/2010/main" val="995825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157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Affogato</vt:lpstr>
      <vt:lpstr>Affogato Light</vt:lpstr>
      <vt:lpstr>Affogato Medium</vt:lpstr>
      <vt:lpstr>Arial</vt:lpstr>
      <vt:lpstr>Calibri</vt:lpstr>
      <vt:lpstr>Calibri Light</vt:lpstr>
      <vt:lpstr>Office Theme</vt:lpstr>
      <vt:lpstr>PowerPoint Presentation</vt:lpstr>
      <vt:lpstr>about us.</vt:lpstr>
      <vt:lpstr>imp.</vt:lpstr>
      <vt:lpstr>tasks.</vt:lpstr>
      <vt:lpstr>planned tasks.</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Adriana Mendes</dc:creator>
  <cp:lastModifiedBy>Carla Adriana Mendes</cp:lastModifiedBy>
  <cp:revision>9</cp:revision>
  <dcterms:created xsi:type="dcterms:W3CDTF">2018-09-25T13:13:30Z</dcterms:created>
  <dcterms:modified xsi:type="dcterms:W3CDTF">2018-09-25T14:04:53Z</dcterms:modified>
</cp:coreProperties>
</file>