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2" r:id="rId8"/>
    <p:sldId id="263" r:id="rId9"/>
    <p:sldId id="261" r:id="rId10"/>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AE2F24D-7F20-4E34-B7C9-65FC574CBD38}">
          <p14:sldIdLst>
            <p14:sldId id="256"/>
          </p14:sldIdLst>
        </p14:section>
        <p14:section name="Untitled Section" id="{BCBEE1A8-8A29-4653-A0C3-1E296F5A5F0F}">
          <p14:sldIdLst>
            <p14:sldId id="257"/>
            <p14:sldId id="258"/>
            <p14:sldId id="259"/>
            <p14:sldId id="260"/>
            <p14:sldId id="264"/>
            <p14:sldId id="262"/>
            <p14:sldId id="263"/>
            <p14:sldId id="26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2570" userDrawn="1">
          <p15:clr>
            <a:srgbClr val="A4A3A4"/>
          </p15:clr>
        </p15:guide>
        <p15:guide id="4" pos="513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245"/>
    <a:srgbClr val="4D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1" d="100"/>
          <a:sy n="111" d="100"/>
        </p:scale>
        <p:origin x="456" y="114"/>
      </p:cViewPr>
      <p:guideLst>
        <p:guide orient="horz" pos="2160"/>
        <p:guide pos="3840"/>
        <p:guide pos="2570"/>
        <p:guide pos="513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Carla Mendes</c:v>
                </c:pt>
              </c:strCache>
            </c:strRef>
          </c:tx>
          <c:spPr>
            <a:ln w="28575" cap="rnd">
              <a:solidFill>
                <a:schemeClr val="accent1"/>
              </a:solidFill>
              <a:round/>
            </a:ln>
            <a:effectLst/>
          </c:spPr>
          <c:marker>
            <c:symbol val="none"/>
          </c:marker>
          <c:cat>
            <c:strRef>
              <c:f>Sheet1!$A$2:$A$6</c:f>
              <c:strCache>
                <c:ptCount val="5"/>
                <c:pt idx="0">
                  <c:v>Semana 2</c:v>
                </c:pt>
                <c:pt idx="1">
                  <c:v>Semana 3</c:v>
                </c:pt>
                <c:pt idx="2">
                  <c:v>Semana 4</c:v>
                </c:pt>
                <c:pt idx="3">
                  <c:v>Semana 5 (LATADA)</c:v>
                </c:pt>
                <c:pt idx="4">
                  <c:v>Semana 6</c:v>
                </c:pt>
              </c:strCache>
            </c:strRef>
          </c:cat>
          <c:val>
            <c:numRef>
              <c:f>Sheet1!$B$2:$B$6</c:f>
              <c:numCache>
                <c:formatCode>General</c:formatCode>
                <c:ptCount val="5"/>
                <c:pt idx="0">
                  <c:v>2.6</c:v>
                </c:pt>
                <c:pt idx="1">
                  <c:v>2.4</c:v>
                </c:pt>
                <c:pt idx="2">
                  <c:v>3.5</c:v>
                </c:pt>
                <c:pt idx="3">
                  <c:v>1</c:v>
                </c:pt>
                <c:pt idx="4">
                  <c:v>1</c:v>
                </c:pt>
              </c:numCache>
            </c:numRef>
          </c:val>
          <c:smooth val="0"/>
          <c:extLst>
            <c:ext xmlns:c16="http://schemas.microsoft.com/office/drawing/2014/chart" uri="{C3380CC4-5D6E-409C-BE32-E72D297353CC}">
              <c16:uniqueId val="{00000000-D34E-431F-9B7E-536F8FD31022}"/>
            </c:ext>
          </c:extLst>
        </c:ser>
        <c:ser>
          <c:idx val="1"/>
          <c:order val="1"/>
          <c:tx>
            <c:strRef>
              <c:f>Sheet1!$C$1</c:f>
              <c:strCache>
                <c:ptCount val="1"/>
                <c:pt idx="0">
                  <c:v>Helena Tavares</c:v>
                </c:pt>
              </c:strCache>
            </c:strRef>
          </c:tx>
          <c:spPr>
            <a:ln w="28575" cap="rnd">
              <a:solidFill>
                <a:schemeClr val="accent2"/>
              </a:solidFill>
              <a:round/>
            </a:ln>
            <a:effectLst/>
          </c:spPr>
          <c:marker>
            <c:symbol val="none"/>
          </c:marker>
          <c:cat>
            <c:strRef>
              <c:f>Sheet1!$A$2:$A$6</c:f>
              <c:strCache>
                <c:ptCount val="5"/>
                <c:pt idx="0">
                  <c:v>Semana 2</c:v>
                </c:pt>
                <c:pt idx="1">
                  <c:v>Semana 3</c:v>
                </c:pt>
                <c:pt idx="2">
                  <c:v>Semana 4</c:v>
                </c:pt>
                <c:pt idx="3">
                  <c:v>Semana 5 (LATADA)</c:v>
                </c:pt>
                <c:pt idx="4">
                  <c:v>Semana 6</c:v>
                </c:pt>
              </c:strCache>
            </c:strRef>
          </c:cat>
          <c:val>
            <c:numRef>
              <c:f>Sheet1!$C$2:$C$6</c:f>
              <c:numCache>
                <c:formatCode>General</c:formatCode>
                <c:ptCount val="5"/>
                <c:pt idx="0">
                  <c:v>1.5</c:v>
                </c:pt>
                <c:pt idx="1">
                  <c:v>1.3</c:v>
                </c:pt>
                <c:pt idx="2">
                  <c:v>1.8</c:v>
                </c:pt>
                <c:pt idx="3">
                  <c:v>1</c:v>
                </c:pt>
                <c:pt idx="4">
                  <c:v>1</c:v>
                </c:pt>
              </c:numCache>
            </c:numRef>
          </c:val>
          <c:smooth val="0"/>
          <c:extLst>
            <c:ext xmlns:c16="http://schemas.microsoft.com/office/drawing/2014/chart" uri="{C3380CC4-5D6E-409C-BE32-E72D297353CC}">
              <c16:uniqueId val="{00000001-D34E-431F-9B7E-536F8FD31022}"/>
            </c:ext>
          </c:extLst>
        </c:ser>
        <c:ser>
          <c:idx val="2"/>
          <c:order val="2"/>
          <c:tx>
            <c:strRef>
              <c:f>Sheet1!$D$1</c:f>
              <c:strCache>
                <c:ptCount val="1"/>
                <c:pt idx="0">
                  <c:v>Sara Costa</c:v>
                </c:pt>
              </c:strCache>
            </c:strRef>
          </c:tx>
          <c:spPr>
            <a:ln w="28575" cap="rnd">
              <a:solidFill>
                <a:schemeClr val="accent3"/>
              </a:solidFill>
              <a:round/>
            </a:ln>
            <a:effectLst/>
          </c:spPr>
          <c:marker>
            <c:symbol val="none"/>
          </c:marker>
          <c:cat>
            <c:strRef>
              <c:f>Sheet1!$A$2:$A$6</c:f>
              <c:strCache>
                <c:ptCount val="5"/>
                <c:pt idx="0">
                  <c:v>Semana 2</c:v>
                </c:pt>
                <c:pt idx="1">
                  <c:v>Semana 3</c:v>
                </c:pt>
                <c:pt idx="2">
                  <c:v>Semana 4</c:v>
                </c:pt>
                <c:pt idx="3">
                  <c:v>Semana 5 (LATADA)</c:v>
                </c:pt>
                <c:pt idx="4">
                  <c:v>Semana 6</c:v>
                </c:pt>
              </c:strCache>
            </c:strRef>
          </c:cat>
          <c:val>
            <c:numRef>
              <c:f>Sheet1!$D$2:$D$6</c:f>
              <c:numCache>
                <c:formatCode>General</c:formatCode>
                <c:ptCount val="5"/>
                <c:pt idx="0">
                  <c:v>1</c:v>
                </c:pt>
                <c:pt idx="1">
                  <c:v>1.4</c:v>
                </c:pt>
                <c:pt idx="2">
                  <c:v>2.7</c:v>
                </c:pt>
                <c:pt idx="3">
                  <c:v>1</c:v>
                </c:pt>
                <c:pt idx="4">
                  <c:v>1</c:v>
                </c:pt>
              </c:numCache>
            </c:numRef>
          </c:val>
          <c:smooth val="0"/>
          <c:extLst>
            <c:ext xmlns:c16="http://schemas.microsoft.com/office/drawing/2014/chart" uri="{C3380CC4-5D6E-409C-BE32-E72D297353CC}">
              <c16:uniqueId val="{00000002-D34E-431F-9B7E-536F8FD31022}"/>
            </c:ext>
          </c:extLst>
        </c:ser>
        <c:ser>
          <c:idx val="3"/>
          <c:order val="3"/>
          <c:tx>
            <c:strRef>
              <c:f>Sheet1!$E$1</c:f>
              <c:strCache>
                <c:ptCount val="1"/>
                <c:pt idx="0">
                  <c:v>Nuno Lopes</c:v>
                </c:pt>
              </c:strCache>
            </c:strRef>
          </c:tx>
          <c:spPr>
            <a:ln w="28575" cap="rnd">
              <a:solidFill>
                <a:schemeClr val="accent4"/>
              </a:solidFill>
              <a:round/>
            </a:ln>
            <a:effectLst/>
          </c:spPr>
          <c:marker>
            <c:symbol val="none"/>
          </c:marker>
          <c:cat>
            <c:strRef>
              <c:f>Sheet1!$A$2:$A$6</c:f>
              <c:strCache>
                <c:ptCount val="5"/>
                <c:pt idx="0">
                  <c:v>Semana 2</c:v>
                </c:pt>
                <c:pt idx="1">
                  <c:v>Semana 3</c:v>
                </c:pt>
                <c:pt idx="2">
                  <c:v>Semana 4</c:v>
                </c:pt>
                <c:pt idx="3">
                  <c:v>Semana 5 (LATADA)</c:v>
                </c:pt>
                <c:pt idx="4">
                  <c:v>Semana 6</c:v>
                </c:pt>
              </c:strCache>
            </c:strRef>
          </c:cat>
          <c:val>
            <c:numRef>
              <c:f>Sheet1!$E$2:$E$6</c:f>
              <c:numCache>
                <c:formatCode>General</c:formatCode>
                <c:ptCount val="5"/>
                <c:pt idx="0">
                  <c:v>1</c:v>
                </c:pt>
                <c:pt idx="1">
                  <c:v>1</c:v>
                </c:pt>
                <c:pt idx="2">
                  <c:v>1</c:v>
                </c:pt>
                <c:pt idx="3">
                  <c:v>1</c:v>
                </c:pt>
                <c:pt idx="4">
                  <c:v>1</c:v>
                </c:pt>
              </c:numCache>
            </c:numRef>
          </c:val>
          <c:smooth val="0"/>
          <c:extLst>
            <c:ext xmlns:c16="http://schemas.microsoft.com/office/drawing/2014/chart" uri="{C3380CC4-5D6E-409C-BE32-E72D297353CC}">
              <c16:uniqueId val="{00000003-D34E-431F-9B7E-536F8FD31022}"/>
            </c:ext>
          </c:extLst>
        </c:ser>
        <c:dLbls>
          <c:showLegendKey val="0"/>
          <c:showVal val="0"/>
          <c:showCatName val="0"/>
          <c:showSerName val="0"/>
          <c:showPercent val="0"/>
          <c:showBubbleSize val="0"/>
        </c:dLbls>
        <c:smooth val="0"/>
        <c:axId val="405276496"/>
        <c:axId val="405276168"/>
      </c:lineChart>
      <c:catAx>
        <c:axId val="405276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PT"/>
          </a:p>
        </c:txPr>
        <c:crossAx val="405276168"/>
        <c:crosses val="autoZero"/>
        <c:auto val="1"/>
        <c:lblAlgn val="ctr"/>
        <c:lblOffset val="100"/>
        <c:noMultiLvlLbl val="0"/>
      </c:catAx>
      <c:valAx>
        <c:axId val="40527616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PT"/>
          </a:p>
        </c:txPr>
        <c:crossAx val="4052764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PT"/>
        </a:p>
      </c:txPr>
    </c:legend>
    <c:plotVisOnly val="1"/>
    <c:dispBlanksAs val="gap"/>
    <c:showDLblsOverMax val="0"/>
  </c:chart>
  <c:spPr>
    <a:noFill/>
    <a:ln>
      <a:noFill/>
    </a:ln>
    <a:effectLst/>
  </c:spPr>
  <c:txPr>
    <a:bodyPr/>
    <a:lstStyle/>
    <a:p>
      <a:pPr>
        <a:defRPr/>
      </a:pPr>
      <a:endParaRPr lang="pt-P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pt-P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pt-PT"/>
          </a:p>
        </p:txBody>
      </p:sp>
      <p:sp>
        <p:nvSpPr>
          <p:cNvPr id="4" name="Date Placeholder 3"/>
          <p:cNvSpPr>
            <a:spLocks noGrp="1"/>
          </p:cNvSpPr>
          <p:nvPr>
            <p:ph type="dt" sz="half" idx="10"/>
          </p:nvPr>
        </p:nvSpPr>
        <p:spPr/>
        <p:txBody>
          <a:bodyPr/>
          <a:lstStyle/>
          <a:p>
            <a:fld id="{2353B63C-5265-4F78-9B57-D7104B5DE5E4}" type="datetimeFigureOut">
              <a:rPr lang="pt-PT" smtClean="0"/>
              <a:t>22/10/2018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C54E8D5-B7CD-40A8-A06E-994A39E724B7}" type="slidenum">
              <a:rPr lang="pt-PT" smtClean="0"/>
              <a:t>‹#›</a:t>
            </a:fld>
            <a:endParaRPr lang="pt-PT"/>
          </a:p>
        </p:txBody>
      </p:sp>
    </p:spTree>
    <p:extLst>
      <p:ext uri="{BB962C8B-B14F-4D97-AF65-F5344CB8AC3E}">
        <p14:creationId xmlns:p14="http://schemas.microsoft.com/office/powerpoint/2010/main" val="4268283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Date Placeholder 3"/>
          <p:cNvSpPr>
            <a:spLocks noGrp="1"/>
          </p:cNvSpPr>
          <p:nvPr>
            <p:ph type="dt" sz="half" idx="10"/>
          </p:nvPr>
        </p:nvSpPr>
        <p:spPr/>
        <p:txBody>
          <a:bodyPr/>
          <a:lstStyle/>
          <a:p>
            <a:fld id="{2353B63C-5265-4F78-9B57-D7104B5DE5E4}" type="datetimeFigureOut">
              <a:rPr lang="pt-PT" smtClean="0"/>
              <a:t>22/10/2018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C54E8D5-B7CD-40A8-A06E-994A39E724B7}" type="slidenum">
              <a:rPr lang="pt-PT" smtClean="0"/>
              <a:t>‹#›</a:t>
            </a:fld>
            <a:endParaRPr lang="pt-PT"/>
          </a:p>
        </p:txBody>
      </p:sp>
    </p:spTree>
    <p:extLst>
      <p:ext uri="{BB962C8B-B14F-4D97-AF65-F5344CB8AC3E}">
        <p14:creationId xmlns:p14="http://schemas.microsoft.com/office/powerpoint/2010/main" val="1687381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pt-PT"/>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Date Placeholder 3"/>
          <p:cNvSpPr>
            <a:spLocks noGrp="1"/>
          </p:cNvSpPr>
          <p:nvPr>
            <p:ph type="dt" sz="half" idx="10"/>
          </p:nvPr>
        </p:nvSpPr>
        <p:spPr/>
        <p:txBody>
          <a:bodyPr/>
          <a:lstStyle/>
          <a:p>
            <a:fld id="{2353B63C-5265-4F78-9B57-D7104B5DE5E4}" type="datetimeFigureOut">
              <a:rPr lang="pt-PT" smtClean="0"/>
              <a:t>22/10/2018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C54E8D5-B7CD-40A8-A06E-994A39E724B7}" type="slidenum">
              <a:rPr lang="pt-PT" smtClean="0"/>
              <a:t>‹#›</a:t>
            </a:fld>
            <a:endParaRPr lang="pt-PT"/>
          </a:p>
        </p:txBody>
      </p:sp>
    </p:spTree>
    <p:extLst>
      <p:ext uri="{BB962C8B-B14F-4D97-AF65-F5344CB8AC3E}">
        <p14:creationId xmlns:p14="http://schemas.microsoft.com/office/powerpoint/2010/main" val="2013511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Date Placeholder 3"/>
          <p:cNvSpPr>
            <a:spLocks noGrp="1"/>
          </p:cNvSpPr>
          <p:nvPr>
            <p:ph type="dt" sz="half" idx="10"/>
          </p:nvPr>
        </p:nvSpPr>
        <p:spPr/>
        <p:txBody>
          <a:bodyPr/>
          <a:lstStyle/>
          <a:p>
            <a:fld id="{2353B63C-5265-4F78-9B57-D7104B5DE5E4}" type="datetimeFigureOut">
              <a:rPr lang="pt-PT" smtClean="0"/>
              <a:t>22/10/2018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C54E8D5-B7CD-40A8-A06E-994A39E724B7}" type="slidenum">
              <a:rPr lang="pt-PT" smtClean="0"/>
              <a:t>‹#›</a:t>
            </a:fld>
            <a:endParaRPr lang="pt-PT"/>
          </a:p>
        </p:txBody>
      </p:sp>
    </p:spTree>
    <p:extLst>
      <p:ext uri="{BB962C8B-B14F-4D97-AF65-F5344CB8AC3E}">
        <p14:creationId xmlns:p14="http://schemas.microsoft.com/office/powerpoint/2010/main" val="2799869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pt-PT"/>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353B63C-5265-4F78-9B57-D7104B5DE5E4}" type="datetimeFigureOut">
              <a:rPr lang="pt-PT" smtClean="0"/>
              <a:t>22/10/2018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C54E8D5-B7CD-40A8-A06E-994A39E724B7}" type="slidenum">
              <a:rPr lang="pt-PT" smtClean="0"/>
              <a:t>‹#›</a:t>
            </a:fld>
            <a:endParaRPr lang="pt-PT"/>
          </a:p>
        </p:txBody>
      </p:sp>
    </p:spTree>
    <p:extLst>
      <p:ext uri="{BB962C8B-B14F-4D97-AF65-F5344CB8AC3E}">
        <p14:creationId xmlns:p14="http://schemas.microsoft.com/office/powerpoint/2010/main" val="525887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5" name="Date Placeholder 4"/>
          <p:cNvSpPr>
            <a:spLocks noGrp="1"/>
          </p:cNvSpPr>
          <p:nvPr>
            <p:ph type="dt" sz="half" idx="10"/>
          </p:nvPr>
        </p:nvSpPr>
        <p:spPr/>
        <p:txBody>
          <a:bodyPr/>
          <a:lstStyle/>
          <a:p>
            <a:fld id="{2353B63C-5265-4F78-9B57-D7104B5DE5E4}" type="datetimeFigureOut">
              <a:rPr lang="pt-PT" smtClean="0"/>
              <a:t>22/10/2018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5C54E8D5-B7CD-40A8-A06E-994A39E724B7}" type="slidenum">
              <a:rPr lang="pt-PT" smtClean="0"/>
              <a:t>‹#›</a:t>
            </a:fld>
            <a:endParaRPr lang="pt-PT"/>
          </a:p>
        </p:txBody>
      </p:sp>
    </p:spTree>
    <p:extLst>
      <p:ext uri="{BB962C8B-B14F-4D97-AF65-F5344CB8AC3E}">
        <p14:creationId xmlns:p14="http://schemas.microsoft.com/office/powerpoint/2010/main" val="3084110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pt-PT"/>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7" name="Date Placeholder 6"/>
          <p:cNvSpPr>
            <a:spLocks noGrp="1"/>
          </p:cNvSpPr>
          <p:nvPr>
            <p:ph type="dt" sz="half" idx="10"/>
          </p:nvPr>
        </p:nvSpPr>
        <p:spPr/>
        <p:txBody>
          <a:bodyPr/>
          <a:lstStyle/>
          <a:p>
            <a:fld id="{2353B63C-5265-4F78-9B57-D7104B5DE5E4}" type="datetimeFigureOut">
              <a:rPr lang="pt-PT" smtClean="0"/>
              <a:t>22/10/2018</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5C54E8D5-B7CD-40A8-A06E-994A39E724B7}" type="slidenum">
              <a:rPr lang="pt-PT" smtClean="0"/>
              <a:t>‹#›</a:t>
            </a:fld>
            <a:endParaRPr lang="pt-PT"/>
          </a:p>
        </p:txBody>
      </p:sp>
    </p:spTree>
    <p:extLst>
      <p:ext uri="{BB962C8B-B14F-4D97-AF65-F5344CB8AC3E}">
        <p14:creationId xmlns:p14="http://schemas.microsoft.com/office/powerpoint/2010/main" val="1205106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Date Placeholder 2"/>
          <p:cNvSpPr>
            <a:spLocks noGrp="1"/>
          </p:cNvSpPr>
          <p:nvPr>
            <p:ph type="dt" sz="half" idx="10"/>
          </p:nvPr>
        </p:nvSpPr>
        <p:spPr/>
        <p:txBody>
          <a:bodyPr/>
          <a:lstStyle/>
          <a:p>
            <a:fld id="{2353B63C-5265-4F78-9B57-D7104B5DE5E4}" type="datetimeFigureOut">
              <a:rPr lang="pt-PT" smtClean="0"/>
              <a:t>22/10/2018</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5C54E8D5-B7CD-40A8-A06E-994A39E724B7}" type="slidenum">
              <a:rPr lang="pt-PT" smtClean="0"/>
              <a:t>‹#›</a:t>
            </a:fld>
            <a:endParaRPr lang="pt-PT"/>
          </a:p>
        </p:txBody>
      </p:sp>
    </p:spTree>
    <p:extLst>
      <p:ext uri="{BB962C8B-B14F-4D97-AF65-F5344CB8AC3E}">
        <p14:creationId xmlns:p14="http://schemas.microsoft.com/office/powerpoint/2010/main" val="1448791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53B63C-5265-4F78-9B57-D7104B5DE5E4}" type="datetimeFigureOut">
              <a:rPr lang="pt-PT" smtClean="0"/>
              <a:t>22/10/2018</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5C54E8D5-B7CD-40A8-A06E-994A39E724B7}" type="slidenum">
              <a:rPr lang="pt-PT" smtClean="0"/>
              <a:t>‹#›</a:t>
            </a:fld>
            <a:endParaRPr lang="pt-PT"/>
          </a:p>
        </p:txBody>
      </p:sp>
    </p:spTree>
    <p:extLst>
      <p:ext uri="{BB962C8B-B14F-4D97-AF65-F5344CB8AC3E}">
        <p14:creationId xmlns:p14="http://schemas.microsoft.com/office/powerpoint/2010/main" val="2152446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pt-PT"/>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353B63C-5265-4F78-9B57-D7104B5DE5E4}" type="datetimeFigureOut">
              <a:rPr lang="pt-PT" smtClean="0"/>
              <a:t>22/10/2018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5C54E8D5-B7CD-40A8-A06E-994A39E724B7}" type="slidenum">
              <a:rPr lang="pt-PT" smtClean="0"/>
              <a:t>‹#›</a:t>
            </a:fld>
            <a:endParaRPr lang="pt-PT"/>
          </a:p>
        </p:txBody>
      </p:sp>
    </p:spTree>
    <p:extLst>
      <p:ext uri="{BB962C8B-B14F-4D97-AF65-F5344CB8AC3E}">
        <p14:creationId xmlns:p14="http://schemas.microsoft.com/office/powerpoint/2010/main" val="1105713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pt-PT"/>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353B63C-5265-4F78-9B57-D7104B5DE5E4}" type="datetimeFigureOut">
              <a:rPr lang="pt-PT" smtClean="0"/>
              <a:t>22/10/2018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5C54E8D5-B7CD-40A8-A06E-994A39E724B7}" type="slidenum">
              <a:rPr lang="pt-PT" smtClean="0"/>
              <a:t>‹#›</a:t>
            </a:fld>
            <a:endParaRPr lang="pt-PT"/>
          </a:p>
        </p:txBody>
      </p:sp>
    </p:spTree>
    <p:extLst>
      <p:ext uri="{BB962C8B-B14F-4D97-AF65-F5344CB8AC3E}">
        <p14:creationId xmlns:p14="http://schemas.microsoft.com/office/powerpoint/2010/main" val="3671001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pt-PT"/>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53B63C-5265-4F78-9B57-D7104B5DE5E4}" type="datetimeFigureOut">
              <a:rPr lang="pt-PT" smtClean="0"/>
              <a:t>22/10/2018</a:t>
            </a:fld>
            <a:endParaRPr lang="pt-P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54E8D5-B7CD-40A8-A06E-994A39E724B7}" type="slidenum">
              <a:rPr lang="pt-PT" smtClean="0"/>
              <a:t>‹#›</a:t>
            </a:fld>
            <a:endParaRPr lang="pt-PT"/>
          </a:p>
        </p:txBody>
      </p:sp>
    </p:spTree>
    <p:extLst>
      <p:ext uri="{BB962C8B-B14F-4D97-AF65-F5344CB8AC3E}">
        <p14:creationId xmlns:p14="http://schemas.microsoft.com/office/powerpoint/2010/main" val="3954893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5248"/>
          <a:stretch/>
        </p:blipFill>
        <p:spPr>
          <a:xfrm>
            <a:off x="5966603" y="966158"/>
            <a:ext cx="4120551" cy="1007707"/>
          </a:xfrm>
          <a:prstGeom prst="rect">
            <a:avLst/>
          </a:prstGeom>
        </p:spPr>
      </p:pic>
      <p:sp>
        <p:nvSpPr>
          <p:cNvPr id="8" name="Rectangle 7"/>
          <p:cNvSpPr/>
          <p:nvPr/>
        </p:nvSpPr>
        <p:spPr>
          <a:xfrm>
            <a:off x="2562045" y="966157"/>
            <a:ext cx="7789653" cy="5124091"/>
          </a:xfrm>
          <a:prstGeom prst="rect">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r="75731"/>
          <a:stretch/>
        </p:blipFill>
        <p:spPr>
          <a:xfrm>
            <a:off x="862262" y="4123426"/>
            <a:ext cx="3021808" cy="2276253"/>
          </a:xfrm>
          <a:prstGeom prst="rect">
            <a:avLst/>
          </a:prstGeom>
        </p:spPr>
      </p:pic>
      <p:cxnSp>
        <p:nvCxnSpPr>
          <p:cNvPr id="10" name="Straight Connector 9"/>
          <p:cNvCxnSpPr/>
          <p:nvPr/>
        </p:nvCxnSpPr>
        <p:spPr>
          <a:xfrm>
            <a:off x="2562045" y="1530396"/>
            <a:ext cx="3096883" cy="0"/>
          </a:xfrm>
          <a:prstGeom prst="line">
            <a:avLst/>
          </a:prstGeom>
          <a:ln w="28575"/>
        </p:spPr>
        <p:style>
          <a:lnRef idx="1">
            <a:schemeClr val="dk1"/>
          </a:lnRef>
          <a:fillRef idx="0">
            <a:schemeClr val="dk1"/>
          </a:fillRef>
          <a:effectRef idx="0">
            <a:schemeClr val="dk1"/>
          </a:effectRef>
          <a:fontRef idx="minor">
            <a:schemeClr val="tx1"/>
          </a:fontRef>
        </p:style>
      </p:cxnSp>
      <p:sp>
        <p:nvSpPr>
          <p:cNvPr id="14" name="Rectangle 13"/>
          <p:cNvSpPr/>
          <p:nvPr/>
        </p:nvSpPr>
        <p:spPr>
          <a:xfrm>
            <a:off x="2898474" y="2538105"/>
            <a:ext cx="1535503" cy="237519"/>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TextBox 12"/>
          <p:cNvSpPr txBox="1"/>
          <p:nvPr/>
        </p:nvSpPr>
        <p:spPr>
          <a:xfrm>
            <a:off x="2898475" y="2313959"/>
            <a:ext cx="1337095" cy="461665"/>
          </a:xfrm>
          <a:prstGeom prst="rect">
            <a:avLst/>
          </a:prstGeom>
          <a:noFill/>
        </p:spPr>
        <p:txBody>
          <a:bodyPr wrap="square" rtlCol="0">
            <a:spAutoFit/>
          </a:bodyPr>
          <a:lstStyle/>
          <a:p>
            <a:r>
              <a:rPr lang="pt-PT" sz="2400" dirty="0" smtClean="0">
                <a:latin typeface="Affogato Medium" panose="00000600000000000000" pitchFamily="50" charset="0"/>
              </a:rPr>
              <a:t>WEEK 2</a:t>
            </a:r>
            <a:endParaRPr lang="pt-PT" sz="2400" dirty="0">
              <a:latin typeface="Affogato Medium" panose="00000600000000000000" pitchFamily="50" charset="0"/>
            </a:endParaRPr>
          </a:p>
        </p:txBody>
      </p:sp>
      <p:sp>
        <p:nvSpPr>
          <p:cNvPr id="15" name="Rectangle 14"/>
          <p:cNvSpPr/>
          <p:nvPr/>
        </p:nvSpPr>
        <p:spPr>
          <a:xfrm>
            <a:off x="2898474" y="3057131"/>
            <a:ext cx="1742537" cy="237519"/>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Box 15"/>
          <p:cNvSpPr txBox="1"/>
          <p:nvPr/>
        </p:nvSpPr>
        <p:spPr>
          <a:xfrm>
            <a:off x="2898476" y="2832985"/>
            <a:ext cx="1440612" cy="461665"/>
          </a:xfrm>
          <a:prstGeom prst="rect">
            <a:avLst/>
          </a:prstGeom>
          <a:noFill/>
        </p:spPr>
        <p:txBody>
          <a:bodyPr wrap="square" rtlCol="0">
            <a:spAutoFit/>
          </a:bodyPr>
          <a:lstStyle/>
          <a:p>
            <a:r>
              <a:rPr lang="pt-PT" sz="2400" dirty="0" smtClean="0">
                <a:latin typeface="Affogato Medium" panose="00000600000000000000" pitchFamily="50" charset="0"/>
              </a:rPr>
              <a:t>SPRINT 2 </a:t>
            </a:r>
            <a:endParaRPr lang="pt-PT" sz="2400" dirty="0">
              <a:latin typeface="Affogato Medium" panose="00000600000000000000" pitchFamily="50" charset="0"/>
            </a:endParaRPr>
          </a:p>
        </p:txBody>
      </p:sp>
      <p:sp>
        <p:nvSpPr>
          <p:cNvPr id="17" name="Rectangle 16"/>
          <p:cNvSpPr/>
          <p:nvPr/>
        </p:nvSpPr>
        <p:spPr>
          <a:xfrm>
            <a:off x="2898475" y="3664572"/>
            <a:ext cx="985596" cy="237519"/>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TextBox 17"/>
          <p:cNvSpPr txBox="1"/>
          <p:nvPr/>
        </p:nvSpPr>
        <p:spPr>
          <a:xfrm>
            <a:off x="2898475" y="3440426"/>
            <a:ext cx="1207699" cy="461665"/>
          </a:xfrm>
          <a:prstGeom prst="rect">
            <a:avLst/>
          </a:prstGeom>
          <a:noFill/>
        </p:spPr>
        <p:txBody>
          <a:bodyPr wrap="square" rtlCol="0">
            <a:spAutoFit/>
          </a:bodyPr>
          <a:lstStyle/>
          <a:p>
            <a:r>
              <a:rPr lang="pt-PT" sz="2400" dirty="0" smtClean="0">
                <a:latin typeface="Affogato Medium" panose="00000600000000000000" pitchFamily="50" charset="0"/>
              </a:rPr>
              <a:t>PL6</a:t>
            </a:r>
            <a:endParaRPr lang="pt-PT" sz="2400" dirty="0">
              <a:latin typeface="Affogato Medium" panose="00000600000000000000" pitchFamily="50" charset="0"/>
            </a:endParaRPr>
          </a:p>
        </p:txBody>
      </p:sp>
      <p:sp>
        <p:nvSpPr>
          <p:cNvPr id="19" name="TextBox 18"/>
          <p:cNvSpPr txBox="1"/>
          <p:nvPr/>
        </p:nvSpPr>
        <p:spPr>
          <a:xfrm>
            <a:off x="8148638" y="4766809"/>
            <a:ext cx="2039159" cy="1323439"/>
          </a:xfrm>
          <a:prstGeom prst="rect">
            <a:avLst/>
          </a:prstGeom>
          <a:noFill/>
        </p:spPr>
        <p:txBody>
          <a:bodyPr wrap="square" rtlCol="0">
            <a:spAutoFit/>
          </a:bodyPr>
          <a:lstStyle/>
          <a:p>
            <a:r>
              <a:rPr lang="pt-PT" sz="8000" dirty="0" smtClean="0">
                <a:latin typeface="Affogato Medium" panose="00000600000000000000" pitchFamily="50" charset="0"/>
              </a:rPr>
              <a:t>ENV</a:t>
            </a:r>
            <a:endParaRPr lang="pt-PT" sz="8000" dirty="0">
              <a:latin typeface="Affogato Medium" panose="00000600000000000000" pitchFamily="50" charset="0"/>
            </a:endParaRPr>
          </a:p>
        </p:txBody>
      </p:sp>
    </p:spTree>
    <p:extLst>
      <p:ext uri="{BB962C8B-B14F-4D97-AF65-F5344CB8AC3E}">
        <p14:creationId xmlns:p14="http://schemas.microsoft.com/office/powerpoint/2010/main" val="9379466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617289" y="636144"/>
            <a:ext cx="2957422" cy="78352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Rectangle 11"/>
          <p:cNvSpPr/>
          <p:nvPr/>
        </p:nvSpPr>
        <p:spPr>
          <a:xfrm>
            <a:off x="4701965" y="1027906"/>
            <a:ext cx="3044556" cy="507596"/>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Rectangle 4"/>
          <p:cNvSpPr/>
          <p:nvPr/>
        </p:nvSpPr>
        <p:spPr>
          <a:xfrm>
            <a:off x="0" y="0"/>
            <a:ext cx="4079875" cy="6858000"/>
          </a:xfrm>
          <a:prstGeom prst="rect">
            <a:avLst/>
          </a:prstGeom>
          <a:solidFill>
            <a:srgbClr val="0092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 name="Title 1"/>
          <p:cNvSpPr>
            <a:spLocks noGrp="1"/>
          </p:cNvSpPr>
          <p:nvPr>
            <p:ph type="title"/>
          </p:nvPr>
        </p:nvSpPr>
        <p:spPr/>
        <p:txBody>
          <a:bodyPr/>
          <a:lstStyle/>
          <a:p>
            <a:pPr algn="ctr"/>
            <a:r>
              <a:rPr lang="pt-PT" spc="300" dirty="0">
                <a:latin typeface="Affogato Medium" panose="00000600000000000000" pitchFamily="50" charset="0"/>
              </a:rPr>
              <a:t>a</a:t>
            </a:r>
            <a:r>
              <a:rPr lang="pt-PT" spc="300" dirty="0" smtClean="0">
                <a:latin typeface="Affogato Medium" panose="00000600000000000000" pitchFamily="50" charset="0"/>
              </a:rPr>
              <a:t>bout us.</a:t>
            </a:r>
            <a:endParaRPr lang="pt-PT" spc="300" dirty="0">
              <a:latin typeface="Affogato Medium" panose="00000600000000000000" pitchFamily="50" charset="0"/>
            </a:endParaRP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365"/>
          <a:stretch/>
        </p:blipFill>
        <p:spPr>
          <a:xfrm>
            <a:off x="4648201" y="3166860"/>
            <a:ext cx="2878347" cy="524280"/>
          </a:xfrm>
          <a:prstGeom prst="rect">
            <a:avLst/>
          </a:prstGeom>
        </p:spPr>
      </p:pic>
      <p:sp>
        <p:nvSpPr>
          <p:cNvPr id="7" name="Rectangle 6"/>
          <p:cNvSpPr/>
          <p:nvPr/>
        </p:nvSpPr>
        <p:spPr>
          <a:xfrm>
            <a:off x="8148638" y="0"/>
            <a:ext cx="404336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2389" y="3166860"/>
            <a:ext cx="2875095" cy="525600"/>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32771" y="3165540"/>
            <a:ext cx="2875095" cy="525600"/>
          </a:xfrm>
          <a:prstGeom prst="rect">
            <a:avLst/>
          </a:prstGeom>
        </p:spPr>
      </p:pic>
    </p:spTree>
    <p:extLst>
      <p:ext uri="{BB962C8B-B14F-4D97-AF65-F5344CB8AC3E}">
        <p14:creationId xmlns:p14="http://schemas.microsoft.com/office/powerpoint/2010/main" val="16220679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838200" y="1026374"/>
            <a:ext cx="1508185" cy="422864"/>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 name="Title 1"/>
          <p:cNvSpPr>
            <a:spLocks noGrp="1"/>
          </p:cNvSpPr>
          <p:nvPr>
            <p:ph type="title"/>
          </p:nvPr>
        </p:nvSpPr>
        <p:spPr/>
        <p:txBody>
          <a:bodyPr>
            <a:normAutofit/>
          </a:bodyPr>
          <a:lstStyle/>
          <a:p>
            <a:r>
              <a:rPr lang="pt-PT" sz="5400" dirty="0" smtClean="0">
                <a:latin typeface="Affogato Medium" panose="00000600000000000000" pitchFamily="50" charset="0"/>
              </a:rPr>
              <a:t>env.</a:t>
            </a:r>
            <a:endParaRPr lang="pt-PT" sz="5400" dirty="0">
              <a:latin typeface="Affogato Medium" panose="00000600000000000000" pitchFamily="50" charset="0"/>
            </a:endParaRPr>
          </a:p>
        </p:txBody>
      </p:sp>
      <p:cxnSp>
        <p:nvCxnSpPr>
          <p:cNvPr id="4" name="Straight Connector 3"/>
          <p:cNvCxnSpPr/>
          <p:nvPr/>
        </p:nvCxnSpPr>
        <p:spPr>
          <a:xfrm>
            <a:off x="2484408" y="1052423"/>
            <a:ext cx="9707592" cy="3520"/>
          </a:xfrm>
          <a:prstGeom prst="line">
            <a:avLst/>
          </a:prstGeom>
          <a:ln w="28575"/>
        </p:spPr>
        <p:style>
          <a:lnRef idx="1">
            <a:schemeClr val="dk1"/>
          </a:lnRef>
          <a:fillRef idx="0">
            <a:schemeClr val="dk1"/>
          </a:fillRef>
          <a:effectRef idx="0">
            <a:schemeClr val="dk1"/>
          </a:effectRef>
          <a:fontRef idx="minor">
            <a:schemeClr val="tx1"/>
          </a:fontRef>
        </p:style>
      </p:cxn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11226" b="15754"/>
          <a:stretch/>
        </p:blipFill>
        <p:spPr>
          <a:xfrm>
            <a:off x="2081335" y="2769531"/>
            <a:ext cx="2385896" cy="2385896"/>
          </a:xfrm>
          <a:prstGeom prst="ellipse">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85763" y="2769079"/>
            <a:ext cx="2386800" cy="2386800"/>
          </a:xfrm>
          <a:prstGeom prst="ellipse">
            <a:avLst/>
          </a:prstGeom>
        </p:spPr>
      </p:pic>
      <p:pic>
        <p:nvPicPr>
          <p:cNvPr id="8" name="Picture 7"/>
          <p:cNvPicPr>
            <a:picLocks noChangeAspect="1"/>
          </p:cNvPicPr>
          <p:nvPr/>
        </p:nvPicPr>
        <p:blipFill rotWithShape="1">
          <a:blip r:embed="rId4" cstate="print">
            <a:extLst>
              <a:ext uri="{28A0092B-C50C-407E-A947-70E740481C1C}">
                <a14:useLocalDpi xmlns:a14="http://schemas.microsoft.com/office/drawing/2010/main" val="0"/>
              </a:ext>
            </a:extLst>
          </a:blip>
          <a:srcRect l="16719" r="16719"/>
          <a:stretch/>
        </p:blipFill>
        <p:spPr>
          <a:xfrm>
            <a:off x="7691095" y="2769079"/>
            <a:ext cx="2386800" cy="2386800"/>
          </a:xfrm>
          <a:prstGeom prst="ellipse">
            <a:avLst/>
          </a:prstGeom>
        </p:spPr>
      </p:pic>
      <p:grpSp>
        <p:nvGrpSpPr>
          <p:cNvPr id="3" name="Group 2"/>
          <p:cNvGrpSpPr/>
          <p:nvPr/>
        </p:nvGrpSpPr>
        <p:grpSpPr>
          <a:xfrm>
            <a:off x="2401896" y="4900197"/>
            <a:ext cx="7381393" cy="400117"/>
            <a:chOff x="1343763" y="4900197"/>
            <a:chExt cx="7381393" cy="400117"/>
          </a:xfrm>
        </p:grpSpPr>
        <p:grpSp>
          <p:nvGrpSpPr>
            <p:cNvPr id="17" name="Group 16"/>
            <p:cNvGrpSpPr/>
            <p:nvPr/>
          </p:nvGrpSpPr>
          <p:grpSpPr>
            <a:xfrm>
              <a:off x="1343763" y="4900199"/>
              <a:ext cx="2078068" cy="334921"/>
              <a:chOff x="1690777" y="4749053"/>
              <a:chExt cx="2918224" cy="470329"/>
            </a:xfrm>
          </p:grpSpPr>
          <p:sp>
            <p:nvSpPr>
              <p:cNvPr id="12" name="Rectangle 11"/>
              <p:cNvSpPr/>
              <p:nvPr/>
            </p:nvSpPr>
            <p:spPr>
              <a:xfrm>
                <a:off x="1690777" y="4822166"/>
                <a:ext cx="2838091" cy="284671"/>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TextBox 12"/>
              <p:cNvSpPr txBox="1"/>
              <p:nvPr/>
            </p:nvSpPr>
            <p:spPr>
              <a:xfrm>
                <a:off x="1865801" y="4749053"/>
                <a:ext cx="2743200" cy="470329"/>
              </a:xfrm>
              <a:prstGeom prst="rect">
                <a:avLst/>
              </a:prstGeom>
              <a:noFill/>
            </p:spPr>
            <p:txBody>
              <a:bodyPr wrap="square" rtlCol="0">
                <a:spAutoFit/>
              </a:bodyPr>
              <a:lstStyle/>
              <a:p>
                <a:r>
                  <a:rPr lang="pt-PT" sz="2000" dirty="0" smtClean="0">
                    <a:latin typeface="Affogato Medium" panose="00000600000000000000" pitchFamily="50" charset="0"/>
                  </a:rPr>
                  <a:t>Carla Mendes</a:t>
                </a:r>
                <a:endParaRPr lang="pt-PT" sz="2000" dirty="0">
                  <a:latin typeface="Affogato Medium" panose="00000600000000000000" pitchFamily="50" charset="0"/>
                </a:endParaRPr>
              </a:p>
            </p:txBody>
          </p:sp>
        </p:grpSp>
        <p:grpSp>
          <p:nvGrpSpPr>
            <p:cNvPr id="26" name="Group 25"/>
            <p:cNvGrpSpPr/>
            <p:nvPr/>
          </p:nvGrpSpPr>
          <p:grpSpPr>
            <a:xfrm>
              <a:off x="4052028" y="4900204"/>
              <a:ext cx="2078068" cy="400110"/>
              <a:chOff x="1690777" y="4749053"/>
              <a:chExt cx="2918224" cy="561873"/>
            </a:xfrm>
          </p:grpSpPr>
          <p:sp>
            <p:nvSpPr>
              <p:cNvPr id="29" name="Rectangle 28"/>
              <p:cNvSpPr/>
              <p:nvPr/>
            </p:nvSpPr>
            <p:spPr>
              <a:xfrm>
                <a:off x="1690777" y="4822166"/>
                <a:ext cx="2838091" cy="284671"/>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0" name="TextBox 29"/>
              <p:cNvSpPr txBox="1"/>
              <p:nvPr/>
            </p:nvSpPr>
            <p:spPr>
              <a:xfrm>
                <a:off x="1865800" y="4749053"/>
                <a:ext cx="2743201" cy="561873"/>
              </a:xfrm>
              <a:prstGeom prst="rect">
                <a:avLst/>
              </a:prstGeom>
              <a:noFill/>
            </p:spPr>
            <p:txBody>
              <a:bodyPr wrap="square" rtlCol="0">
                <a:spAutoFit/>
              </a:bodyPr>
              <a:lstStyle/>
              <a:p>
                <a:r>
                  <a:rPr lang="pt-PT" sz="2000" dirty="0" smtClean="0">
                    <a:latin typeface="Affogato Medium" panose="00000600000000000000" pitchFamily="50" charset="0"/>
                  </a:rPr>
                  <a:t>Helena Tavares</a:t>
                </a:r>
                <a:endParaRPr lang="pt-PT" sz="2000" dirty="0">
                  <a:latin typeface="Affogato Medium" panose="00000600000000000000" pitchFamily="50" charset="0"/>
                </a:endParaRPr>
              </a:p>
            </p:txBody>
          </p:sp>
        </p:grpSp>
        <p:grpSp>
          <p:nvGrpSpPr>
            <p:cNvPr id="35" name="Group 34"/>
            <p:cNvGrpSpPr/>
            <p:nvPr/>
          </p:nvGrpSpPr>
          <p:grpSpPr>
            <a:xfrm>
              <a:off x="6969261" y="4900197"/>
              <a:ext cx="1755895" cy="400110"/>
              <a:chOff x="-1818977" y="4749052"/>
              <a:chExt cx="2465797" cy="561874"/>
            </a:xfrm>
          </p:grpSpPr>
          <p:sp>
            <p:nvSpPr>
              <p:cNvPr id="37" name="Rectangle 36"/>
              <p:cNvSpPr/>
              <p:nvPr/>
            </p:nvSpPr>
            <p:spPr>
              <a:xfrm>
                <a:off x="-1818977" y="4822165"/>
                <a:ext cx="2465797" cy="284671"/>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8" name="TextBox 37"/>
              <p:cNvSpPr txBox="1"/>
              <p:nvPr/>
            </p:nvSpPr>
            <p:spPr>
              <a:xfrm>
                <a:off x="-1643954" y="4749052"/>
                <a:ext cx="2290774" cy="561874"/>
              </a:xfrm>
              <a:prstGeom prst="rect">
                <a:avLst/>
              </a:prstGeom>
              <a:noFill/>
            </p:spPr>
            <p:txBody>
              <a:bodyPr wrap="square" rtlCol="0">
                <a:spAutoFit/>
              </a:bodyPr>
              <a:lstStyle/>
              <a:p>
                <a:r>
                  <a:rPr lang="pt-PT" sz="2000" dirty="0" smtClean="0">
                    <a:latin typeface="Affogato Medium" panose="00000600000000000000" pitchFamily="50" charset="0"/>
                  </a:rPr>
                  <a:t>Sara Costa</a:t>
                </a:r>
                <a:endParaRPr lang="pt-PT" sz="2000" dirty="0">
                  <a:latin typeface="Affogato Medium" panose="00000600000000000000" pitchFamily="50" charset="0"/>
                </a:endParaRPr>
              </a:p>
            </p:txBody>
          </p:sp>
        </p:grpSp>
      </p:grpSp>
    </p:spTree>
    <p:extLst>
      <p:ext uri="{BB962C8B-B14F-4D97-AF65-F5344CB8AC3E}">
        <p14:creationId xmlns:p14="http://schemas.microsoft.com/office/powerpoint/2010/main" val="35508857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617788" y="1027906"/>
            <a:ext cx="2173857" cy="352320"/>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141131557"/>
              </p:ext>
            </p:extLst>
          </p:nvPr>
        </p:nvGraphicFramePr>
        <p:xfrm>
          <a:off x="1258998" y="1825625"/>
          <a:ext cx="9674004" cy="4526591"/>
        </p:xfrm>
        <a:graphic>
          <a:graphicData uri="http://schemas.openxmlformats.org/drawingml/2006/table">
            <a:tbl>
              <a:tblPr firstRow="1" bandRow="1">
                <a:tableStyleId>{93296810-A885-4BE3-A3E7-6D5BEEA58F35}</a:tableStyleId>
              </a:tblPr>
              <a:tblGrid>
                <a:gridCol w="1145875">
                  <a:extLst>
                    <a:ext uri="{9D8B030D-6E8A-4147-A177-3AD203B41FA5}">
                      <a16:colId xmlns:a16="http://schemas.microsoft.com/office/drawing/2014/main" val="3839103568"/>
                    </a:ext>
                  </a:extLst>
                </a:gridCol>
                <a:gridCol w="2281167">
                  <a:extLst>
                    <a:ext uri="{9D8B030D-6E8A-4147-A177-3AD203B41FA5}">
                      <a16:colId xmlns:a16="http://schemas.microsoft.com/office/drawing/2014/main" val="187051537"/>
                    </a:ext>
                  </a:extLst>
                </a:gridCol>
                <a:gridCol w="3618062">
                  <a:extLst>
                    <a:ext uri="{9D8B030D-6E8A-4147-A177-3AD203B41FA5}">
                      <a16:colId xmlns:a16="http://schemas.microsoft.com/office/drawing/2014/main" val="2025017854"/>
                    </a:ext>
                  </a:extLst>
                </a:gridCol>
                <a:gridCol w="2628900">
                  <a:extLst>
                    <a:ext uri="{9D8B030D-6E8A-4147-A177-3AD203B41FA5}">
                      <a16:colId xmlns:a16="http://schemas.microsoft.com/office/drawing/2014/main" val="3695970854"/>
                    </a:ext>
                  </a:extLst>
                </a:gridCol>
              </a:tblGrid>
              <a:tr h="469001">
                <a:tc>
                  <a:txBody>
                    <a:bodyPr/>
                    <a:lstStyle/>
                    <a:p>
                      <a:endParaRPr lang="pt-PT"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tc>
                  <a:txBody>
                    <a:bodyPr/>
                    <a:lstStyle/>
                    <a:p>
                      <a:pPr algn="ctr"/>
                      <a:r>
                        <a:rPr lang="pt-PT" spc="300" dirty="0" smtClean="0">
                          <a:solidFill>
                            <a:schemeClr val="bg1"/>
                          </a:solidFill>
                          <a:latin typeface="Affogato Light" panose="00000400000000000000" pitchFamily="50" charset="0"/>
                        </a:rPr>
                        <a:t>TASK</a:t>
                      </a:r>
                      <a:r>
                        <a:rPr lang="pt-PT" spc="300" baseline="0" dirty="0" smtClean="0">
                          <a:solidFill>
                            <a:schemeClr val="bg1"/>
                          </a:solidFill>
                          <a:latin typeface="Affogato Light" panose="00000400000000000000" pitchFamily="50" charset="0"/>
                        </a:rPr>
                        <a:t> #1</a:t>
                      </a:r>
                      <a:endParaRPr lang="pt-PT" spc="300" dirty="0">
                        <a:solidFill>
                          <a:schemeClr val="bg1"/>
                        </a:solidFill>
                        <a:latin typeface="Affogato Light" panose="00000400000000000000" pitchFamily="50"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pc="300" dirty="0" smtClean="0">
                          <a:solidFill>
                            <a:schemeClr val="bg1"/>
                          </a:solidFill>
                          <a:latin typeface="Affogato Light" panose="00000400000000000000" pitchFamily="50" charset="0"/>
                        </a:rPr>
                        <a:t>TASK</a:t>
                      </a:r>
                      <a:r>
                        <a:rPr lang="pt-PT" spc="300" baseline="0" dirty="0" smtClean="0">
                          <a:solidFill>
                            <a:schemeClr val="bg1"/>
                          </a:solidFill>
                          <a:latin typeface="Affogato Light" panose="00000400000000000000" pitchFamily="50" charset="0"/>
                        </a:rPr>
                        <a:t> #2</a:t>
                      </a:r>
                      <a:endParaRPr lang="pt-PT" spc="300" dirty="0" smtClean="0">
                        <a:solidFill>
                          <a:schemeClr val="bg1"/>
                        </a:solidFill>
                        <a:latin typeface="Affogato Light" panose="00000400000000000000" pitchFamily="50"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pc="300" dirty="0" smtClean="0">
                          <a:solidFill>
                            <a:schemeClr val="bg1"/>
                          </a:solidFill>
                          <a:latin typeface="Affogato Light" panose="00000400000000000000" pitchFamily="50" charset="0"/>
                        </a:rPr>
                        <a:t>TASK</a:t>
                      </a:r>
                      <a:r>
                        <a:rPr lang="pt-PT" spc="300" baseline="0" dirty="0" smtClean="0">
                          <a:solidFill>
                            <a:schemeClr val="bg1"/>
                          </a:solidFill>
                          <a:latin typeface="Affogato Light" panose="00000400000000000000" pitchFamily="50" charset="0"/>
                        </a:rPr>
                        <a:t> #3</a:t>
                      </a:r>
                      <a:endParaRPr lang="pt-PT" spc="300" dirty="0" smtClean="0">
                        <a:solidFill>
                          <a:schemeClr val="bg1"/>
                        </a:solidFill>
                        <a:latin typeface="Affogato Light" panose="00000400000000000000" pitchFamily="50"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extLst>
                  <a:ext uri="{0D108BD9-81ED-4DB2-BD59-A6C34878D82A}">
                    <a16:rowId xmlns:a16="http://schemas.microsoft.com/office/drawing/2014/main" val="3610859294"/>
                  </a:ext>
                </a:extLst>
              </a:tr>
              <a:tr h="811518">
                <a:tc>
                  <a:txBody>
                    <a:bodyPr/>
                    <a:lstStyle/>
                    <a:p>
                      <a:pPr algn="ctr"/>
                      <a:r>
                        <a:rPr lang="pt-PT" spc="300" dirty="0" smtClean="0">
                          <a:latin typeface="Affogato Light" panose="00000400000000000000" pitchFamily="50" charset="0"/>
                        </a:rPr>
                        <a:t>TASK</a:t>
                      </a:r>
                      <a:endParaRPr lang="pt-PT" spc="300" dirty="0">
                        <a:latin typeface="Affogato Light" panose="00000400000000000000" pitchFamily="50" charset="0"/>
                      </a:endParaRPr>
                    </a:p>
                  </a:txBody>
                  <a:tcPr anchor="ctr">
                    <a:lnT w="38100" cmpd="sng">
                      <a:noFill/>
                    </a:lnT>
                  </a:tcPr>
                </a:tc>
                <a:tc>
                  <a:txBody>
                    <a:bodyPr/>
                    <a:lstStyle/>
                    <a:p>
                      <a:pPr algn="ctr"/>
                      <a:r>
                        <a:rPr lang="pt-PT" dirty="0" smtClean="0">
                          <a:latin typeface="Affogato" panose="00000500000000000000" pitchFamily="50" charset="0"/>
                        </a:rPr>
                        <a:t>Support</a:t>
                      </a:r>
                      <a:r>
                        <a:rPr lang="pt-PT" baseline="0" dirty="0" smtClean="0">
                          <a:latin typeface="Affogato" panose="00000500000000000000" pitchFamily="50" charset="0"/>
                        </a:rPr>
                        <a:t> to the other units</a:t>
                      </a:r>
                      <a:endParaRPr lang="pt-PT" dirty="0">
                        <a:latin typeface="Affogato" panose="00000500000000000000" pitchFamily="50" charset="0"/>
                      </a:endParaRPr>
                    </a:p>
                  </a:txBody>
                  <a:tcPr anchor="ctr">
                    <a:lnT w="38100" cmpd="sng">
                      <a:noFill/>
                    </a:lnT>
                  </a:tcPr>
                </a:tc>
                <a:tc>
                  <a:txBody>
                    <a:bodyPr/>
                    <a:lstStyle/>
                    <a:p>
                      <a:pPr algn="ctr"/>
                      <a:r>
                        <a:rPr lang="pt-PT" dirty="0" smtClean="0">
                          <a:latin typeface="Affogato" panose="00000500000000000000" pitchFamily="50" charset="0"/>
                        </a:rPr>
                        <a:t>Managing</a:t>
                      </a:r>
                      <a:r>
                        <a:rPr lang="pt-PT" baseline="0" dirty="0" smtClean="0">
                          <a:latin typeface="Affogato" panose="00000500000000000000" pitchFamily="50" charset="0"/>
                        </a:rPr>
                        <a:t> Slack/GitHub </a:t>
                      </a:r>
                      <a:endParaRPr lang="pt-PT" dirty="0">
                        <a:latin typeface="Affogato" panose="00000500000000000000" pitchFamily="50" charset="0"/>
                      </a:endParaRPr>
                    </a:p>
                  </a:txBody>
                  <a:tcPr anchor="ctr">
                    <a:lnT w="38100" cmpd="sng">
                      <a:noFill/>
                    </a:lnT>
                  </a:tcPr>
                </a:tc>
                <a:tc>
                  <a:txBody>
                    <a:bodyPr/>
                    <a:lstStyle/>
                    <a:p>
                      <a:pPr algn="ctr"/>
                      <a:r>
                        <a:rPr lang="pt-PT" dirty="0" smtClean="0"/>
                        <a:t>Studying the Jenkins App</a:t>
                      </a:r>
                      <a:endParaRPr lang="pt-PT" dirty="0"/>
                    </a:p>
                  </a:txBody>
                  <a:tcPr anchor="ctr">
                    <a:lnT w="38100" cmpd="sng">
                      <a:noFill/>
                    </a:lnT>
                  </a:tcPr>
                </a:tc>
                <a:extLst>
                  <a:ext uri="{0D108BD9-81ED-4DB2-BD59-A6C34878D82A}">
                    <a16:rowId xmlns:a16="http://schemas.microsoft.com/office/drawing/2014/main" val="641888722"/>
                  </a:ext>
                </a:extLst>
              </a:tr>
              <a:tr h="811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smtClean="0">
                          <a:latin typeface="Affogato Light" panose="00000400000000000000" pitchFamily="50" charset="0"/>
                        </a:rPr>
                        <a:t>OWNER</a:t>
                      </a:r>
                    </a:p>
                  </a:txBody>
                  <a:tcPr anchor="ctr"/>
                </a:tc>
                <a:tc>
                  <a:txBody>
                    <a:bodyPr/>
                    <a:lstStyle/>
                    <a:p>
                      <a:pPr algn="ctr"/>
                      <a:r>
                        <a:rPr lang="pt-PT" dirty="0" smtClean="0">
                          <a:latin typeface="Affogato" panose="00000500000000000000" pitchFamily="50" charset="0"/>
                        </a:rPr>
                        <a:t>Unit</a:t>
                      </a:r>
                      <a:endParaRPr lang="pt-PT" dirty="0">
                        <a:latin typeface="Affogato" panose="00000500000000000000" pitchFamily="50" charset="0"/>
                      </a:endParaRPr>
                    </a:p>
                  </a:txBody>
                  <a:tcPr anchor="ctr"/>
                </a:tc>
                <a:tc>
                  <a:txBody>
                    <a:bodyPr/>
                    <a:lstStyle/>
                    <a:p>
                      <a:pPr algn="ctr"/>
                      <a:r>
                        <a:rPr lang="pt-PT" dirty="0" smtClean="0">
                          <a:latin typeface="Affogato" panose="00000500000000000000" pitchFamily="50" charset="0"/>
                        </a:rPr>
                        <a:t>Unit</a:t>
                      </a:r>
                      <a:endParaRPr lang="pt-PT" dirty="0">
                        <a:latin typeface="Affogato" panose="00000500000000000000" pitchFamily="50" charset="0"/>
                      </a:endParaRPr>
                    </a:p>
                  </a:txBody>
                  <a:tcPr anchor="ctr"/>
                </a:tc>
                <a:tc>
                  <a:txBody>
                    <a:bodyPr/>
                    <a:lstStyle/>
                    <a:p>
                      <a:pPr algn="ctr"/>
                      <a:r>
                        <a:rPr lang="pt-PT" dirty="0" smtClean="0"/>
                        <a:t>Carla</a:t>
                      </a:r>
                      <a:r>
                        <a:rPr lang="pt-PT" baseline="0" dirty="0" smtClean="0"/>
                        <a:t> Mendes</a:t>
                      </a:r>
                      <a:endParaRPr lang="pt-PT" dirty="0"/>
                    </a:p>
                  </a:txBody>
                  <a:tcPr anchor="ctr"/>
                </a:tc>
                <a:extLst>
                  <a:ext uri="{0D108BD9-81ED-4DB2-BD59-A6C34878D82A}">
                    <a16:rowId xmlns:a16="http://schemas.microsoft.com/office/drawing/2014/main" val="109270533"/>
                  </a:ext>
                </a:extLst>
              </a:tr>
              <a:tr h="811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smtClean="0">
                          <a:latin typeface="Affogato Light" panose="00000400000000000000" pitchFamily="50" charset="0"/>
                        </a:rPr>
                        <a:t>GOAL</a:t>
                      </a:r>
                    </a:p>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smtClean="0">
                          <a:latin typeface="Affogato Light" panose="00000400000000000000" pitchFamily="50" charset="0"/>
                        </a:rPr>
                        <a:t>EFFORT</a:t>
                      </a:r>
                    </a:p>
                  </a:txBody>
                  <a:tcPr anchor="ctr"/>
                </a:tc>
                <a:tc>
                  <a:txBody>
                    <a:bodyPr/>
                    <a:lstStyle/>
                    <a:p>
                      <a:pPr algn="ctr"/>
                      <a:r>
                        <a:rPr lang="pt-PT" dirty="0" smtClean="0">
                          <a:latin typeface="Affogato" panose="00000500000000000000" pitchFamily="50" charset="0"/>
                        </a:rPr>
                        <a:t>1h</a:t>
                      </a:r>
                      <a:endParaRPr lang="pt-PT" dirty="0">
                        <a:latin typeface="Affogato" panose="00000500000000000000" pitchFamily="50" charset="0"/>
                      </a:endParaRPr>
                    </a:p>
                  </a:txBody>
                  <a:tcPr anchor="ctr"/>
                </a:tc>
                <a:tc>
                  <a:txBody>
                    <a:bodyPr/>
                    <a:lstStyle/>
                    <a:p>
                      <a:pPr algn="ctr"/>
                      <a:r>
                        <a:rPr lang="pt-PT" dirty="0" smtClean="0">
                          <a:latin typeface="Affogato" panose="00000500000000000000" pitchFamily="50" charset="0"/>
                        </a:rPr>
                        <a:t>-</a:t>
                      </a:r>
                      <a:endParaRPr lang="pt-PT" dirty="0">
                        <a:latin typeface="Affogato" panose="00000500000000000000" pitchFamily="50" charset="0"/>
                      </a:endParaRPr>
                    </a:p>
                  </a:txBody>
                  <a:tcPr anchor="ctr"/>
                </a:tc>
                <a:tc>
                  <a:txBody>
                    <a:bodyPr/>
                    <a:lstStyle/>
                    <a:p>
                      <a:pPr algn="ctr"/>
                      <a:r>
                        <a:rPr lang="pt-PT" dirty="0" smtClean="0"/>
                        <a:t>1h</a:t>
                      </a:r>
                      <a:endParaRPr lang="pt-PT" dirty="0"/>
                    </a:p>
                  </a:txBody>
                  <a:tcPr anchor="ctr"/>
                </a:tc>
                <a:extLst>
                  <a:ext uri="{0D108BD9-81ED-4DB2-BD59-A6C34878D82A}">
                    <a16:rowId xmlns:a16="http://schemas.microsoft.com/office/drawing/2014/main" val="3364657508"/>
                  </a:ext>
                </a:extLst>
              </a:tr>
              <a:tr h="811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100" spc="300" dirty="0" smtClean="0">
                          <a:latin typeface="Affogato Light" panose="00000400000000000000" pitchFamily="50" charset="0"/>
                        </a:rPr>
                        <a:t>EFFECTIVE EFFORT</a:t>
                      </a:r>
                      <a:endParaRPr lang="pt-PT" sz="1800" spc="300" dirty="0" smtClean="0">
                        <a:latin typeface="Affogato Light" panose="00000400000000000000" pitchFamily="50" charset="0"/>
                      </a:endParaRPr>
                    </a:p>
                  </a:txBody>
                  <a:tcPr anchor="ctr"/>
                </a:tc>
                <a:tc>
                  <a:txBody>
                    <a:bodyPr/>
                    <a:lstStyle/>
                    <a:p>
                      <a:pPr algn="ctr"/>
                      <a:r>
                        <a:rPr lang="pt-PT" dirty="0" smtClean="0">
                          <a:latin typeface="Affogato" panose="00000500000000000000" pitchFamily="50" charset="0"/>
                        </a:rPr>
                        <a:t>10min</a:t>
                      </a:r>
                      <a:endParaRPr lang="pt-PT" dirty="0">
                        <a:latin typeface="Affogato" panose="00000500000000000000" pitchFamily="50" charset="0"/>
                      </a:endParaRPr>
                    </a:p>
                  </a:txBody>
                  <a:tcPr anchor="ctr"/>
                </a:tc>
                <a:tc>
                  <a:txBody>
                    <a:bodyPr/>
                    <a:lstStyle/>
                    <a:p>
                      <a:pPr algn="ctr"/>
                      <a:r>
                        <a:rPr lang="pt-PT" dirty="0" smtClean="0">
                          <a:latin typeface="Affogato" panose="00000500000000000000" pitchFamily="50" charset="0"/>
                        </a:rPr>
                        <a:t>14min</a:t>
                      </a:r>
                      <a:endParaRPr lang="pt-PT" dirty="0">
                        <a:latin typeface="Affogato" panose="00000500000000000000" pitchFamily="50" charset="0"/>
                      </a:endParaRPr>
                    </a:p>
                  </a:txBody>
                  <a:tcPr anchor="ctr"/>
                </a:tc>
                <a:tc>
                  <a:txBody>
                    <a:bodyPr/>
                    <a:lstStyle/>
                    <a:p>
                      <a:pPr algn="ctr"/>
                      <a:r>
                        <a:rPr lang="pt-PT" dirty="0" smtClean="0"/>
                        <a:t>56min</a:t>
                      </a:r>
                      <a:endParaRPr lang="pt-PT" dirty="0"/>
                    </a:p>
                  </a:txBody>
                  <a:tcPr anchor="ctr"/>
                </a:tc>
                <a:extLst>
                  <a:ext uri="{0D108BD9-81ED-4DB2-BD59-A6C34878D82A}">
                    <a16:rowId xmlns:a16="http://schemas.microsoft.com/office/drawing/2014/main" val="3403234533"/>
                  </a:ext>
                </a:extLst>
              </a:tr>
              <a:tr h="811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smtClean="0">
                          <a:latin typeface="Affogato Light" panose="00000400000000000000" pitchFamily="50" charset="0"/>
                        </a:rPr>
                        <a:t>STATUS</a:t>
                      </a:r>
                    </a:p>
                  </a:txBody>
                  <a:tcPr anchor="ctr"/>
                </a:tc>
                <a:tc>
                  <a:txBody>
                    <a:bodyPr/>
                    <a:lstStyle/>
                    <a:p>
                      <a:pPr algn="ctr"/>
                      <a:r>
                        <a:rPr lang="pt-PT" dirty="0" smtClean="0">
                          <a:latin typeface="Affogato" panose="00000500000000000000" pitchFamily="50" charset="0"/>
                        </a:rPr>
                        <a:t>IN</a:t>
                      </a:r>
                      <a:r>
                        <a:rPr lang="pt-PT" baseline="0" dirty="0" smtClean="0">
                          <a:latin typeface="Affogato" panose="00000500000000000000" pitchFamily="50" charset="0"/>
                        </a:rPr>
                        <a:t> PROGRESS</a:t>
                      </a:r>
                      <a:endParaRPr lang="pt-PT" dirty="0">
                        <a:latin typeface="Affogato" panose="00000500000000000000" pitchFamily="50" charset="0"/>
                      </a:endParaRPr>
                    </a:p>
                  </a:txBody>
                  <a:tcPr anchor="ctr"/>
                </a:tc>
                <a:tc>
                  <a:txBody>
                    <a:bodyPr/>
                    <a:lstStyle/>
                    <a:p>
                      <a:pPr algn="ctr"/>
                      <a:r>
                        <a:rPr lang="pt-PT" dirty="0" smtClean="0">
                          <a:latin typeface="Affogato" panose="00000500000000000000" pitchFamily="50" charset="0"/>
                        </a:rPr>
                        <a:t>IN PROGRESS</a:t>
                      </a:r>
                      <a:endParaRPr lang="pt-PT" dirty="0">
                        <a:latin typeface="Affogato" panose="00000500000000000000" pitchFamily="50" charset="0"/>
                      </a:endParaRPr>
                    </a:p>
                  </a:txBody>
                  <a:tcPr anchor="ctr"/>
                </a:tc>
                <a:tc>
                  <a:txBody>
                    <a:bodyPr/>
                    <a:lstStyle/>
                    <a:p>
                      <a:pPr algn="ctr"/>
                      <a:r>
                        <a:rPr lang="pt-PT" dirty="0" smtClean="0"/>
                        <a:t> IN</a:t>
                      </a:r>
                      <a:r>
                        <a:rPr lang="pt-PT" baseline="0" dirty="0" smtClean="0"/>
                        <a:t> PROGRESS</a:t>
                      </a:r>
                      <a:endParaRPr lang="pt-PT" dirty="0"/>
                    </a:p>
                  </a:txBody>
                  <a:tcPr anchor="ctr"/>
                </a:tc>
                <a:extLst>
                  <a:ext uri="{0D108BD9-81ED-4DB2-BD59-A6C34878D82A}">
                    <a16:rowId xmlns:a16="http://schemas.microsoft.com/office/drawing/2014/main" val="2527419296"/>
                  </a:ext>
                </a:extLst>
              </a:tr>
            </a:tbl>
          </a:graphicData>
        </a:graphic>
      </p:graphicFrame>
      <p:cxnSp>
        <p:nvCxnSpPr>
          <p:cNvPr id="4" name="Straight Connector 3"/>
          <p:cNvCxnSpPr/>
          <p:nvPr/>
        </p:nvCxnSpPr>
        <p:spPr>
          <a:xfrm>
            <a:off x="0" y="1055943"/>
            <a:ext cx="8367623" cy="0"/>
          </a:xfrm>
          <a:prstGeom prst="line">
            <a:avLst/>
          </a:prstGeom>
          <a:ln w="28575"/>
        </p:spPr>
        <p:style>
          <a:lnRef idx="1">
            <a:schemeClr val="dk1"/>
          </a:lnRef>
          <a:fillRef idx="0">
            <a:schemeClr val="dk1"/>
          </a:fillRef>
          <a:effectRef idx="0">
            <a:schemeClr val="dk1"/>
          </a:effectRef>
          <a:fontRef idx="minor">
            <a:schemeClr val="tx1"/>
          </a:fontRef>
        </p:style>
      </p:cxnSp>
      <p:sp>
        <p:nvSpPr>
          <p:cNvPr id="6" name="Title 1"/>
          <p:cNvSpPr>
            <a:spLocks noGrp="1"/>
          </p:cNvSpPr>
          <p:nvPr>
            <p:ph type="title"/>
          </p:nvPr>
        </p:nvSpPr>
        <p:spPr>
          <a:xfrm>
            <a:off x="8617788" y="365125"/>
            <a:ext cx="2736011" cy="1325563"/>
          </a:xfrm>
        </p:spPr>
        <p:txBody>
          <a:bodyPr>
            <a:normAutofit/>
          </a:bodyPr>
          <a:lstStyle/>
          <a:p>
            <a:r>
              <a:rPr lang="pt-PT" sz="5400" dirty="0">
                <a:latin typeface="Affogato Medium" panose="00000600000000000000" pitchFamily="50" charset="0"/>
              </a:rPr>
              <a:t>t</a:t>
            </a:r>
            <a:r>
              <a:rPr lang="pt-PT" sz="5400" dirty="0" smtClean="0">
                <a:latin typeface="Affogato Medium" panose="00000600000000000000" pitchFamily="50" charset="0"/>
              </a:rPr>
              <a:t>asks.</a:t>
            </a:r>
            <a:endParaRPr lang="pt-PT" sz="5400" dirty="0">
              <a:latin typeface="Affogato Medium" panose="00000600000000000000" pitchFamily="50" charset="0"/>
            </a:endParaRPr>
          </a:p>
        </p:txBody>
      </p:sp>
    </p:spTree>
    <p:extLst>
      <p:ext uri="{BB962C8B-B14F-4D97-AF65-F5344CB8AC3E}">
        <p14:creationId xmlns:p14="http://schemas.microsoft.com/office/powerpoint/2010/main" val="13929500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435306" y="1043795"/>
            <a:ext cx="4605945" cy="431321"/>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337957371"/>
              </p:ext>
            </p:extLst>
          </p:nvPr>
        </p:nvGraphicFramePr>
        <p:xfrm>
          <a:off x="1258998" y="1825625"/>
          <a:ext cx="9674004" cy="3817955"/>
        </p:xfrm>
        <a:graphic>
          <a:graphicData uri="http://schemas.openxmlformats.org/drawingml/2006/table">
            <a:tbl>
              <a:tblPr firstRow="1" bandRow="1">
                <a:tableStyleId>{93296810-A885-4BE3-A3E7-6D5BEEA58F35}</a:tableStyleId>
              </a:tblPr>
              <a:tblGrid>
                <a:gridCol w="1145875">
                  <a:extLst>
                    <a:ext uri="{9D8B030D-6E8A-4147-A177-3AD203B41FA5}">
                      <a16:colId xmlns:a16="http://schemas.microsoft.com/office/drawing/2014/main" val="3839103568"/>
                    </a:ext>
                  </a:extLst>
                </a:gridCol>
                <a:gridCol w="2281167">
                  <a:extLst>
                    <a:ext uri="{9D8B030D-6E8A-4147-A177-3AD203B41FA5}">
                      <a16:colId xmlns:a16="http://schemas.microsoft.com/office/drawing/2014/main" val="187051537"/>
                    </a:ext>
                  </a:extLst>
                </a:gridCol>
                <a:gridCol w="3618062">
                  <a:extLst>
                    <a:ext uri="{9D8B030D-6E8A-4147-A177-3AD203B41FA5}">
                      <a16:colId xmlns:a16="http://schemas.microsoft.com/office/drawing/2014/main" val="2025017854"/>
                    </a:ext>
                  </a:extLst>
                </a:gridCol>
                <a:gridCol w="2628900">
                  <a:extLst>
                    <a:ext uri="{9D8B030D-6E8A-4147-A177-3AD203B41FA5}">
                      <a16:colId xmlns:a16="http://schemas.microsoft.com/office/drawing/2014/main" val="3695970854"/>
                    </a:ext>
                  </a:extLst>
                </a:gridCol>
              </a:tblGrid>
              <a:tr h="469001">
                <a:tc>
                  <a:txBody>
                    <a:bodyPr/>
                    <a:lstStyle/>
                    <a:p>
                      <a:endParaRPr lang="pt-PT"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tc>
                  <a:txBody>
                    <a:bodyPr/>
                    <a:lstStyle/>
                    <a:p>
                      <a:pPr algn="ctr"/>
                      <a:r>
                        <a:rPr lang="pt-PT" spc="300" dirty="0" smtClean="0">
                          <a:solidFill>
                            <a:schemeClr val="bg1"/>
                          </a:solidFill>
                          <a:latin typeface="Affogato Light" panose="00000400000000000000" pitchFamily="50" charset="0"/>
                        </a:rPr>
                        <a:t>TASK</a:t>
                      </a:r>
                      <a:r>
                        <a:rPr lang="pt-PT" spc="300" baseline="0" dirty="0" smtClean="0">
                          <a:solidFill>
                            <a:schemeClr val="bg1"/>
                          </a:solidFill>
                          <a:latin typeface="Affogato Light" panose="00000400000000000000" pitchFamily="50" charset="0"/>
                        </a:rPr>
                        <a:t> #1</a:t>
                      </a:r>
                      <a:endParaRPr lang="pt-PT" spc="300" dirty="0">
                        <a:solidFill>
                          <a:schemeClr val="bg1"/>
                        </a:solidFill>
                        <a:latin typeface="Affogato Light" panose="00000400000000000000" pitchFamily="50"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pc="300" dirty="0" smtClean="0">
                          <a:solidFill>
                            <a:schemeClr val="bg1"/>
                          </a:solidFill>
                          <a:latin typeface="Affogato Light" panose="00000400000000000000" pitchFamily="50" charset="0"/>
                        </a:rPr>
                        <a:t>TASK</a:t>
                      </a:r>
                      <a:r>
                        <a:rPr lang="pt-PT" spc="300" baseline="0" dirty="0" smtClean="0">
                          <a:solidFill>
                            <a:schemeClr val="bg1"/>
                          </a:solidFill>
                          <a:latin typeface="Affogato Light" panose="00000400000000000000" pitchFamily="50" charset="0"/>
                        </a:rPr>
                        <a:t> #2</a:t>
                      </a:r>
                      <a:endParaRPr lang="pt-PT" spc="300" dirty="0" smtClean="0">
                        <a:solidFill>
                          <a:schemeClr val="bg1"/>
                        </a:solidFill>
                        <a:latin typeface="Affogato Light" panose="00000400000000000000" pitchFamily="50"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pc="300" dirty="0" smtClean="0">
                          <a:solidFill>
                            <a:schemeClr val="bg1"/>
                          </a:solidFill>
                          <a:latin typeface="Affogato Light" panose="00000400000000000000" pitchFamily="50" charset="0"/>
                        </a:rPr>
                        <a:t>TASK</a:t>
                      </a:r>
                      <a:r>
                        <a:rPr lang="pt-PT" spc="300" baseline="0" dirty="0" smtClean="0">
                          <a:solidFill>
                            <a:schemeClr val="bg1"/>
                          </a:solidFill>
                          <a:latin typeface="Affogato Light" panose="00000400000000000000" pitchFamily="50" charset="0"/>
                        </a:rPr>
                        <a:t> #3</a:t>
                      </a:r>
                      <a:endParaRPr lang="pt-PT" spc="300" dirty="0" smtClean="0">
                        <a:solidFill>
                          <a:schemeClr val="bg1"/>
                        </a:solidFill>
                        <a:latin typeface="Affogato Light" panose="00000400000000000000" pitchFamily="50"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extLst>
                  <a:ext uri="{0D108BD9-81ED-4DB2-BD59-A6C34878D82A}">
                    <a16:rowId xmlns:a16="http://schemas.microsoft.com/office/drawing/2014/main" val="3610859294"/>
                  </a:ext>
                </a:extLst>
              </a:tr>
              <a:tr h="811518">
                <a:tc>
                  <a:txBody>
                    <a:bodyPr/>
                    <a:lstStyle/>
                    <a:p>
                      <a:pPr algn="ctr"/>
                      <a:r>
                        <a:rPr lang="pt-PT" spc="300" dirty="0" smtClean="0">
                          <a:latin typeface="Affogato Light" panose="00000400000000000000" pitchFamily="50" charset="0"/>
                        </a:rPr>
                        <a:t>TASK</a:t>
                      </a:r>
                      <a:endParaRPr lang="pt-PT" spc="300" dirty="0">
                        <a:latin typeface="Affogato Light" panose="00000400000000000000" pitchFamily="50" charset="0"/>
                      </a:endParaRPr>
                    </a:p>
                  </a:txBody>
                  <a:tcPr anchor="ctr">
                    <a:lnT w="38100" cmpd="sng">
                      <a:noFill/>
                    </a:lnT>
                  </a:tcPr>
                </a:tc>
                <a:tc>
                  <a:txBody>
                    <a:bodyPr/>
                    <a:lstStyle/>
                    <a:p>
                      <a:pPr algn="ctr"/>
                      <a:r>
                        <a:rPr lang="pt-PT" dirty="0" smtClean="0">
                          <a:latin typeface="Affogato" panose="00000500000000000000" pitchFamily="50" charset="0"/>
                        </a:rPr>
                        <a:t>Managing</a:t>
                      </a:r>
                      <a:r>
                        <a:rPr lang="pt-PT" baseline="0" dirty="0" smtClean="0">
                          <a:latin typeface="Affogato" panose="00000500000000000000" pitchFamily="50" charset="0"/>
                        </a:rPr>
                        <a:t> Slack/GitHub</a:t>
                      </a:r>
                      <a:endParaRPr lang="pt-PT" dirty="0">
                        <a:latin typeface="Affogato" panose="00000500000000000000" pitchFamily="50" charset="0"/>
                      </a:endParaRPr>
                    </a:p>
                  </a:txBody>
                  <a:tcPr anchor="ctr">
                    <a:lnT w="38100" cmpd="sng">
                      <a:noFill/>
                    </a:lnT>
                  </a:tcPr>
                </a:tc>
                <a:tc>
                  <a:txBody>
                    <a:bodyPr/>
                    <a:lstStyle/>
                    <a:p>
                      <a:pPr algn="ctr"/>
                      <a:r>
                        <a:rPr lang="pt-PT" dirty="0" smtClean="0">
                          <a:latin typeface="Affogato" panose="00000500000000000000" pitchFamily="50" charset="0"/>
                        </a:rPr>
                        <a:t>Supporting</a:t>
                      </a:r>
                      <a:r>
                        <a:rPr lang="pt-PT" baseline="0" dirty="0" smtClean="0">
                          <a:latin typeface="Affogato" panose="00000500000000000000" pitchFamily="50" charset="0"/>
                        </a:rPr>
                        <a:t> the other units</a:t>
                      </a:r>
                      <a:endParaRPr lang="pt-PT" dirty="0">
                        <a:latin typeface="Affogato" panose="00000500000000000000" pitchFamily="50" charset="0"/>
                      </a:endParaRPr>
                    </a:p>
                  </a:txBody>
                  <a:tcPr anchor="ctr">
                    <a:lnT w="38100" cmpd="sng">
                      <a:noFill/>
                    </a:lnT>
                  </a:tcPr>
                </a:tc>
                <a:tc>
                  <a:txBody>
                    <a:bodyPr/>
                    <a:lstStyle/>
                    <a:p>
                      <a:pPr algn="ctr"/>
                      <a:r>
                        <a:rPr lang="pt-PT" dirty="0" smtClean="0"/>
                        <a:t>Giving the Jenkins tool, explaining a bit, </a:t>
                      </a:r>
                      <a:r>
                        <a:rPr lang="pt-PT" baseline="0" dirty="0" smtClean="0"/>
                        <a:t> to the team</a:t>
                      </a:r>
                      <a:endParaRPr lang="pt-PT" dirty="0"/>
                    </a:p>
                  </a:txBody>
                  <a:tcPr anchor="ctr">
                    <a:lnT w="38100" cmpd="sng">
                      <a:noFill/>
                    </a:lnT>
                  </a:tcPr>
                </a:tc>
                <a:extLst>
                  <a:ext uri="{0D108BD9-81ED-4DB2-BD59-A6C34878D82A}">
                    <a16:rowId xmlns:a16="http://schemas.microsoft.com/office/drawing/2014/main" val="641888722"/>
                  </a:ext>
                </a:extLst>
              </a:tr>
              <a:tr h="811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smtClean="0">
                          <a:latin typeface="Affogato Light" panose="00000400000000000000" pitchFamily="50" charset="0"/>
                        </a:rPr>
                        <a:t>OWNER</a:t>
                      </a:r>
                    </a:p>
                  </a:txBody>
                  <a:tcPr anchor="ctr"/>
                </a:tc>
                <a:tc>
                  <a:txBody>
                    <a:bodyPr/>
                    <a:lstStyle/>
                    <a:p>
                      <a:pPr algn="ctr"/>
                      <a:r>
                        <a:rPr lang="pt-PT" dirty="0" smtClean="0">
                          <a:latin typeface="Affogato" panose="00000500000000000000" pitchFamily="50" charset="0"/>
                        </a:rPr>
                        <a:t>Unit</a:t>
                      </a:r>
                      <a:endParaRPr lang="pt-PT" dirty="0">
                        <a:latin typeface="Affogato" panose="00000500000000000000" pitchFamily="50" charset="0"/>
                      </a:endParaRPr>
                    </a:p>
                  </a:txBody>
                  <a:tcPr anchor="ctr"/>
                </a:tc>
                <a:tc>
                  <a:txBody>
                    <a:bodyPr/>
                    <a:lstStyle/>
                    <a:p>
                      <a:pPr algn="ctr"/>
                      <a:r>
                        <a:rPr lang="pt-PT" dirty="0" smtClean="0">
                          <a:latin typeface="Affogato" panose="00000500000000000000" pitchFamily="50" charset="0"/>
                        </a:rPr>
                        <a:t>Nuno Lopes, Sara Costa</a:t>
                      </a:r>
                      <a:endParaRPr lang="pt-PT" dirty="0">
                        <a:latin typeface="Affogato" panose="00000500000000000000" pitchFamily="50" charset="0"/>
                      </a:endParaRPr>
                    </a:p>
                  </a:txBody>
                  <a:tcPr anchor="ctr"/>
                </a:tc>
                <a:tc>
                  <a:txBody>
                    <a:bodyPr/>
                    <a:lstStyle/>
                    <a:p>
                      <a:pPr algn="ctr"/>
                      <a:r>
                        <a:rPr lang="pt-PT" dirty="0" smtClean="0"/>
                        <a:t>Carla</a:t>
                      </a:r>
                      <a:r>
                        <a:rPr lang="pt-PT" baseline="0" dirty="0" smtClean="0"/>
                        <a:t> Mendes</a:t>
                      </a:r>
                      <a:endParaRPr lang="pt-PT" dirty="0"/>
                    </a:p>
                  </a:txBody>
                  <a:tcPr anchor="ctr"/>
                </a:tc>
                <a:extLst>
                  <a:ext uri="{0D108BD9-81ED-4DB2-BD59-A6C34878D82A}">
                    <a16:rowId xmlns:a16="http://schemas.microsoft.com/office/drawing/2014/main" val="109270533"/>
                  </a:ext>
                </a:extLst>
              </a:tr>
              <a:tr h="811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smtClean="0">
                          <a:latin typeface="Affogato Light" panose="00000400000000000000" pitchFamily="50" charset="0"/>
                        </a:rPr>
                        <a:t>GOAL</a:t>
                      </a:r>
                    </a:p>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smtClean="0">
                          <a:latin typeface="Affogato Light" panose="00000400000000000000" pitchFamily="50" charset="0"/>
                        </a:rPr>
                        <a:t>EFFORT</a:t>
                      </a:r>
                    </a:p>
                  </a:txBody>
                  <a:tcPr anchor="ctr"/>
                </a:tc>
                <a:tc>
                  <a:txBody>
                    <a:bodyPr/>
                    <a:lstStyle/>
                    <a:p>
                      <a:pPr algn="ctr"/>
                      <a:r>
                        <a:rPr lang="pt-PT" dirty="0" smtClean="0">
                          <a:latin typeface="Affogato" panose="00000500000000000000" pitchFamily="50" charset="0"/>
                        </a:rPr>
                        <a:t>1h per week</a:t>
                      </a:r>
                      <a:endParaRPr lang="pt-PT" dirty="0">
                        <a:latin typeface="Affogato" panose="00000500000000000000" pitchFamily="50" charset="0"/>
                      </a:endParaRPr>
                    </a:p>
                  </a:txBody>
                  <a:tcPr anchor="ctr"/>
                </a:tc>
                <a:tc>
                  <a:txBody>
                    <a:bodyPr/>
                    <a:lstStyle/>
                    <a:p>
                      <a:pPr algn="ctr"/>
                      <a:r>
                        <a:rPr lang="pt-PT" dirty="0" smtClean="0">
                          <a:latin typeface="Affogato" panose="00000500000000000000" pitchFamily="50" charset="0"/>
                        </a:rPr>
                        <a:t>1h per week</a:t>
                      </a:r>
                      <a:endParaRPr lang="pt-PT" dirty="0">
                        <a:latin typeface="Affogato" panose="00000500000000000000" pitchFamily="50" charset="0"/>
                      </a:endParaRPr>
                    </a:p>
                  </a:txBody>
                  <a:tcPr anchor="ctr"/>
                </a:tc>
                <a:tc>
                  <a:txBody>
                    <a:bodyPr/>
                    <a:lstStyle/>
                    <a:p>
                      <a:pPr algn="ctr"/>
                      <a:r>
                        <a:rPr lang="pt-PT" dirty="0" smtClean="0"/>
                        <a:t>1h </a:t>
                      </a:r>
                      <a:endParaRPr lang="pt-PT" dirty="0"/>
                    </a:p>
                  </a:txBody>
                  <a:tcPr anchor="ctr"/>
                </a:tc>
                <a:extLst>
                  <a:ext uri="{0D108BD9-81ED-4DB2-BD59-A6C34878D82A}">
                    <a16:rowId xmlns:a16="http://schemas.microsoft.com/office/drawing/2014/main" val="3364657508"/>
                  </a:ext>
                </a:extLst>
              </a:tr>
              <a:tr h="811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smtClean="0">
                          <a:latin typeface="Affogato Light" panose="00000400000000000000" pitchFamily="50" charset="0"/>
                        </a:rPr>
                        <a:t>STATUS</a:t>
                      </a:r>
                    </a:p>
                  </a:txBody>
                  <a:tcPr anchor="ctr"/>
                </a:tc>
                <a:tc>
                  <a:txBody>
                    <a:bodyPr/>
                    <a:lstStyle/>
                    <a:p>
                      <a:pPr algn="ctr"/>
                      <a:r>
                        <a:rPr lang="pt-PT" dirty="0" smtClean="0">
                          <a:latin typeface="Affogato" panose="00000500000000000000" pitchFamily="50" charset="0"/>
                        </a:rPr>
                        <a:t>PLANNED</a:t>
                      </a:r>
                      <a:endParaRPr lang="pt-PT" dirty="0">
                        <a:latin typeface="Affogato" panose="00000500000000000000" pitchFamily="50" charset="0"/>
                      </a:endParaRPr>
                    </a:p>
                  </a:txBody>
                  <a:tcPr anchor="ctr"/>
                </a:tc>
                <a:tc>
                  <a:txBody>
                    <a:bodyPr/>
                    <a:lstStyle/>
                    <a:p>
                      <a:pPr algn="ctr"/>
                      <a:r>
                        <a:rPr lang="pt-PT" dirty="0" smtClean="0">
                          <a:latin typeface="Affogato" panose="00000500000000000000" pitchFamily="50" charset="0"/>
                        </a:rPr>
                        <a:t>PLANNED</a:t>
                      </a:r>
                      <a:endParaRPr lang="pt-PT" dirty="0">
                        <a:latin typeface="Affogato" panose="00000500000000000000" pitchFamily="50" charset="0"/>
                      </a:endParaRPr>
                    </a:p>
                  </a:txBody>
                  <a:tcPr anchor="ctr"/>
                </a:tc>
                <a:tc>
                  <a:txBody>
                    <a:bodyPr/>
                    <a:lstStyle/>
                    <a:p>
                      <a:pPr algn="ctr"/>
                      <a:r>
                        <a:rPr lang="pt-PT" dirty="0" smtClean="0"/>
                        <a:t>PLANNED</a:t>
                      </a:r>
                      <a:endParaRPr lang="pt-PT" dirty="0"/>
                    </a:p>
                  </a:txBody>
                  <a:tcPr anchor="ctr"/>
                </a:tc>
                <a:extLst>
                  <a:ext uri="{0D108BD9-81ED-4DB2-BD59-A6C34878D82A}">
                    <a16:rowId xmlns:a16="http://schemas.microsoft.com/office/drawing/2014/main" val="2527419296"/>
                  </a:ext>
                </a:extLst>
              </a:tr>
            </a:tbl>
          </a:graphicData>
        </a:graphic>
      </p:graphicFrame>
      <p:cxnSp>
        <p:nvCxnSpPr>
          <p:cNvPr id="4" name="Straight Connector 3"/>
          <p:cNvCxnSpPr/>
          <p:nvPr/>
        </p:nvCxnSpPr>
        <p:spPr>
          <a:xfrm flipV="1">
            <a:off x="0" y="1043796"/>
            <a:ext cx="6096000" cy="12147"/>
          </a:xfrm>
          <a:prstGeom prst="line">
            <a:avLst/>
          </a:prstGeom>
          <a:ln w="28575"/>
        </p:spPr>
        <p:style>
          <a:lnRef idx="1">
            <a:schemeClr val="dk1"/>
          </a:lnRef>
          <a:fillRef idx="0">
            <a:schemeClr val="dk1"/>
          </a:fillRef>
          <a:effectRef idx="0">
            <a:schemeClr val="dk1"/>
          </a:effectRef>
          <a:fontRef idx="minor">
            <a:schemeClr val="tx1"/>
          </a:fontRef>
        </p:style>
      </p:cxnSp>
      <p:sp>
        <p:nvSpPr>
          <p:cNvPr id="6" name="Title 1"/>
          <p:cNvSpPr>
            <a:spLocks noGrp="1"/>
          </p:cNvSpPr>
          <p:nvPr>
            <p:ph type="title"/>
          </p:nvPr>
        </p:nvSpPr>
        <p:spPr>
          <a:xfrm>
            <a:off x="6366294" y="365125"/>
            <a:ext cx="4987505" cy="1325563"/>
          </a:xfrm>
        </p:spPr>
        <p:txBody>
          <a:bodyPr>
            <a:normAutofit/>
          </a:bodyPr>
          <a:lstStyle/>
          <a:p>
            <a:r>
              <a:rPr lang="pt-PT" sz="5400" dirty="0">
                <a:latin typeface="Affogato Medium" panose="00000600000000000000" pitchFamily="50" charset="0"/>
              </a:rPr>
              <a:t>p</a:t>
            </a:r>
            <a:r>
              <a:rPr lang="pt-PT" sz="5400" dirty="0" smtClean="0">
                <a:latin typeface="Affogato Medium" panose="00000600000000000000" pitchFamily="50" charset="0"/>
              </a:rPr>
              <a:t>lanned tasks.</a:t>
            </a:r>
            <a:endParaRPr lang="pt-PT" sz="5400" dirty="0">
              <a:latin typeface="Affogato Medium" panose="00000600000000000000" pitchFamily="50" charset="0"/>
            </a:endParaRPr>
          </a:p>
        </p:txBody>
      </p:sp>
    </p:spTree>
    <p:extLst>
      <p:ext uri="{BB962C8B-B14F-4D97-AF65-F5344CB8AC3E}">
        <p14:creationId xmlns:p14="http://schemas.microsoft.com/office/powerpoint/2010/main" val="547309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435306" y="1043795"/>
            <a:ext cx="4605945" cy="431321"/>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899926700"/>
              </p:ext>
            </p:extLst>
          </p:nvPr>
        </p:nvGraphicFramePr>
        <p:xfrm>
          <a:off x="1258998" y="1825625"/>
          <a:ext cx="9674004" cy="3715073"/>
        </p:xfrm>
        <a:graphic>
          <a:graphicData uri="http://schemas.openxmlformats.org/drawingml/2006/table">
            <a:tbl>
              <a:tblPr firstRow="1" bandRow="1">
                <a:tableStyleId>{93296810-A885-4BE3-A3E7-6D5BEEA58F35}</a:tableStyleId>
              </a:tblPr>
              <a:tblGrid>
                <a:gridCol w="1145875">
                  <a:extLst>
                    <a:ext uri="{9D8B030D-6E8A-4147-A177-3AD203B41FA5}">
                      <a16:colId xmlns:a16="http://schemas.microsoft.com/office/drawing/2014/main" val="3839103568"/>
                    </a:ext>
                  </a:extLst>
                </a:gridCol>
                <a:gridCol w="2281167">
                  <a:extLst>
                    <a:ext uri="{9D8B030D-6E8A-4147-A177-3AD203B41FA5}">
                      <a16:colId xmlns:a16="http://schemas.microsoft.com/office/drawing/2014/main" val="187051537"/>
                    </a:ext>
                  </a:extLst>
                </a:gridCol>
                <a:gridCol w="3618062">
                  <a:extLst>
                    <a:ext uri="{9D8B030D-6E8A-4147-A177-3AD203B41FA5}">
                      <a16:colId xmlns:a16="http://schemas.microsoft.com/office/drawing/2014/main" val="2025017854"/>
                    </a:ext>
                  </a:extLst>
                </a:gridCol>
                <a:gridCol w="2628900">
                  <a:extLst>
                    <a:ext uri="{9D8B030D-6E8A-4147-A177-3AD203B41FA5}">
                      <a16:colId xmlns:a16="http://schemas.microsoft.com/office/drawing/2014/main" val="3695970854"/>
                    </a:ext>
                  </a:extLst>
                </a:gridCol>
              </a:tblGrid>
              <a:tr h="469001">
                <a:tc>
                  <a:txBody>
                    <a:bodyPr/>
                    <a:lstStyle/>
                    <a:p>
                      <a:endParaRPr lang="pt-PT"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tc>
                  <a:txBody>
                    <a:bodyPr/>
                    <a:lstStyle/>
                    <a:p>
                      <a:pPr algn="ctr"/>
                      <a:r>
                        <a:rPr lang="pt-PT" spc="300" dirty="0" smtClean="0">
                          <a:solidFill>
                            <a:schemeClr val="bg1"/>
                          </a:solidFill>
                          <a:latin typeface="Affogato Light" panose="00000400000000000000" pitchFamily="50" charset="0"/>
                        </a:rPr>
                        <a:t>TASK</a:t>
                      </a:r>
                      <a:r>
                        <a:rPr lang="pt-PT" spc="300" baseline="0" dirty="0" smtClean="0">
                          <a:solidFill>
                            <a:schemeClr val="bg1"/>
                          </a:solidFill>
                          <a:latin typeface="Affogato Light" panose="00000400000000000000" pitchFamily="50" charset="0"/>
                        </a:rPr>
                        <a:t> #4</a:t>
                      </a:r>
                      <a:endParaRPr lang="pt-PT" spc="300" dirty="0">
                        <a:solidFill>
                          <a:schemeClr val="bg1"/>
                        </a:solidFill>
                        <a:latin typeface="Affogato Light" panose="00000400000000000000" pitchFamily="50"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pc="300" dirty="0" smtClean="0">
                          <a:solidFill>
                            <a:schemeClr val="bg1"/>
                          </a:solidFill>
                          <a:latin typeface="Affogato Light" panose="00000400000000000000" pitchFamily="50" charset="0"/>
                        </a:rPr>
                        <a:t>TASK</a:t>
                      </a:r>
                      <a:r>
                        <a:rPr lang="pt-PT" spc="300" baseline="0" dirty="0" smtClean="0">
                          <a:solidFill>
                            <a:schemeClr val="bg1"/>
                          </a:solidFill>
                          <a:latin typeface="Affogato Light" panose="00000400000000000000" pitchFamily="50" charset="0"/>
                        </a:rPr>
                        <a:t> #5</a:t>
                      </a:r>
                      <a:endParaRPr lang="pt-PT" spc="300" dirty="0" smtClean="0">
                        <a:solidFill>
                          <a:schemeClr val="bg1"/>
                        </a:solidFill>
                        <a:latin typeface="Affogato Light" panose="00000400000000000000" pitchFamily="50"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pc="300" dirty="0" smtClean="0">
                          <a:solidFill>
                            <a:schemeClr val="bg1"/>
                          </a:solidFill>
                          <a:latin typeface="Affogato Light" panose="00000400000000000000" pitchFamily="50" charset="0"/>
                        </a:rPr>
                        <a:t>TASK</a:t>
                      </a:r>
                      <a:r>
                        <a:rPr lang="pt-PT" spc="300" baseline="0" dirty="0" smtClean="0">
                          <a:solidFill>
                            <a:schemeClr val="bg1"/>
                          </a:solidFill>
                          <a:latin typeface="Affogato Light" panose="00000400000000000000" pitchFamily="50" charset="0"/>
                        </a:rPr>
                        <a:t> #6</a:t>
                      </a:r>
                      <a:endParaRPr lang="pt-PT" spc="300" dirty="0" smtClean="0">
                        <a:solidFill>
                          <a:schemeClr val="bg1"/>
                        </a:solidFill>
                        <a:latin typeface="Affogato Light" panose="00000400000000000000" pitchFamily="50"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extLst>
                  <a:ext uri="{0D108BD9-81ED-4DB2-BD59-A6C34878D82A}">
                    <a16:rowId xmlns:a16="http://schemas.microsoft.com/office/drawing/2014/main" val="3610859294"/>
                  </a:ext>
                </a:extLst>
              </a:tr>
              <a:tr h="811518">
                <a:tc>
                  <a:txBody>
                    <a:bodyPr/>
                    <a:lstStyle/>
                    <a:p>
                      <a:pPr algn="ctr"/>
                      <a:r>
                        <a:rPr lang="pt-PT" spc="300" dirty="0" smtClean="0">
                          <a:latin typeface="Affogato Light" panose="00000400000000000000" pitchFamily="50" charset="0"/>
                        </a:rPr>
                        <a:t>TASK</a:t>
                      </a:r>
                      <a:endParaRPr lang="pt-PT" spc="300" dirty="0">
                        <a:latin typeface="Affogato Light" panose="00000400000000000000" pitchFamily="50" charset="0"/>
                      </a:endParaRPr>
                    </a:p>
                  </a:txBody>
                  <a:tcPr anchor="ctr">
                    <a:lnT w="38100" cmpd="sng">
                      <a:noFill/>
                    </a:lnT>
                  </a:tcPr>
                </a:tc>
                <a:tc>
                  <a:txBody>
                    <a:bodyPr/>
                    <a:lstStyle/>
                    <a:p>
                      <a:pPr algn="ctr"/>
                      <a:r>
                        <a:rPr lang="pt-PT" dirty="0" smtClean="0"/>
                        <a:t>Providing</a:t>
                      </a:r>
                      <a:r>
                        <a:rPr lang="pt-PT" baseline="0" dirty="0" smtClean="0"/>
                        <a:t> the team with Jenkins Tutorials</a:t>
                      </a:r>
                      <a:endParaRPr lang="pt-PT" dirty="0"/>
                    </a:p>
                  </a:txBody>
                  <a:tcPr anchor="ctr">
                    <a:lnT w="38100" cmpd="sng">
                      <a:noFill/>
                    </a:lnT>
                  </a:tcPr>
                </a:tc>
                <a:tc>
                  <a:txBody>
                    <a:bodyPr/>
                    <a:lstStyle/>
                    <a:p>
                      <a:pPr algn="ctr"/>
                      <a:r>
                        <a:rPr lang="pt-PT" dirty="0" smtClean="0"/>
                        <a:t>Integrating</a:t>
                      </a:r>
                      <a:r>
                        <a:rPr lang="pt-PT" baseline="0" dirty="0" smtClean="0"/>
                        <a:t> code to GitHub with Jenkins</a:t>
                      </a:r>
                      <a:endParaRPr lang="pt-PT" dirty="0"/>
                    </a:p>
                  </a:txBody>
                  <a:tcPr anchor="ctr">
                    <a:lnT w="38100" cmpd="sng">
                      <a:noFill/>
                    </a:lnT>
                  </a:tcPr>
                </a:tc>
                <a:tc>
                  <a:txBody>
                    <a:bodyPr/>
                    <a:lstStyle/>
                    <a:p>
                      <a:pPr algn="ctr"/>
                      <a:endParaRPr lang="pt-PT"/>
                    </a:p>
                  </a:txBody>
                  <a:tcPr anchor="ctr">
                    <a:lnT w="38100" cmpd="sng">
                      <a:noFill/>
                    </a:lnT>
                  </a:tcPr>
                </a:tc>
                <a:extLst>
                  <a:ext uri="{0D108BD9-81ED-4DB2-BD59-A6C34878D82A}">
                    <a16:rowId xmlns:a16="http://schemas.microsoft.com/office/drawing/2014/main" val="641888722"/>
                  </a:ext>
                </a:extLst>
              </a:tr>
              <a:tr h="811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smtClean="0">
                          <a:latin typeface="Affogato Light" panose="00000400000000000000" pitchFamily="50" charset="0"/>
                        </a:rPr>
                        <a:t>OWNER</a:t>
                      </a:r>
                    </a:p>
                  </a:txBody>
                  <a:tcPr anchor="ctr"/>
                </a:tc>
                <a:tc>
                  <a:txBody>
                    <a:bodyPr/>
                    <a:lstStyle/>
                    <a:p>
                      <a:pPr algn="ctr"/>
                      <a:r>
                        <a:rPr lang="pt-PT" dirty="0" smtClean="0"/>
                        <a:t>Helena</a:t>
                      </a:r>
                      <a:r>
                        <a:rPr lang="pt-PT" baseline="0" dirty="0" smtClean="0"/>
                        <a:t> Tavares</a:t>
                      </a:r>
                      <a:endParaRPr lang="pt-PT" dirty="0"/>
                    </a:p>
                  </a:txBody>
                  <a:tcPr anchor="ctr"/>
                </a:tc>
                <a:tc>
                  <a:txBody>
                    <a:bodyPr/>
                    <a:lstStyle/>
                    <a:p>
                      <a:pPr algn="ctr"/>
                      <a:r>
                        <a:rPr lang="pt-PT" dirty="0" smtClean="0"/>
                        <a:t>Carla Mendes e Sara Costa</a:t>
                      </a:r>
                      <a:endParaRPr lang="pt-PT" dirty="0"/>
                    </a:p>
                  </a:txBody>
                  <a:tcPr anchor="ctr"/>
                </a:tc>
                <a:tc>
                  <a:txBody>
                    <a:bodyPr/>
                    <a:lstStyle/>
                    <a:p>
                      <a:pPr algn="ctr"/>
                      <a:endParaRPr lang="pt-PT" dirty="0"/>
                    </a:p>
                  </a:txBody>
                  <a:tcPr anchor="ctr"/>
                </a:tc>
                <a:extLst>
                  <a:ext uri="{0D108BD9-81ED-4DB2-BD59-A6C34878D82A}">
                    <a16:rowId xmlns:a16="http://schemas.microsoft.com/office/drawing/2014/main" val="109270533"/>
                  </a:ext>
                </a:extLst>
              </a:tr>
              <a:tr h="811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smtClean="0">
                          <a:latin typeface="Affogato Light" panose="00000400000000000000" pitchFamily="50" charset="0"/>
                        </a:rPr>
                        <a:t>GOAL</a:t>
                      </a:r>
                    </a:p>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smtClean="0">
                          <a:latin typeface="Affogato Light" panose="00000400000000000000" pitchFamily="50" charset="0"/>
                        </a:rPr>
                        <a:t>EFFORT</a:t>
                      </a:r>
                    </a:p>
                  </a:txBody>
                  <a:tcPr anchor="ctr"/>
                </a:tc>
                <a:tc>
                  <a:txBody>
                    <a:bodyPr/>
                    <a:lstStyle/>
                    <a:p>
                      <a:pPr algn="ctr"/>
                      <a:r>
                        <a:rPr lang="pt-PT" dirty="0" smtClean="0"/>
                        <a:t>3h</a:t>
                      </a:r>
                      <a:endParaRPr lang="pt-PT" dirty="0"/>
                    </a:p>
                  </a:txBody>
                  <a:tcPr anchor="ctr"/>
                </a:tc>
                <a:tc>
                  <a:txBody>
                    <a:bodyPr/>
                    <a:lstStyle/>
                    <a:p>
                      <a:pPr algn="ctr"/>
                      <a:r>
                        <a:rPr lang="pt-PT" dirty="0" smtClean="0"/>
                        <a:t>2h</a:t>
                      </a:r>
                      <a:endParaRPr lang="pt-PT" dirty="0"/>
                    </a:p>
                  </a:txBody>
                  <a:tcPr anchor="ctr"/>
                </a:tc>
                <a:tc>
                  <a:txBody>
                    <a:bodyPr/>
                    <a:lstStyle/>
                    <a:p>
                      <a:pPr algn="ctr"/>
                      <a:endParaRPr lang="pt-PT" dirty="0"/>
                    </a:p>
                  </a:txBody>
                  <a:tcPr anchor="ctr"/>
                </a:tc>
                <a:extLst>
                  <a:ext uri="{0D108BD9-81ED-4DB2-BD59-A6C34878D82A}">
                    <a16:rowId xmlns:a16="http://schemas.microsoft.com/office/drawing/2014/main" val="3364657508"/>
                  </a:ext>
                </a:extLst>
              </a:tr>
              <a:tr h="811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smtClean="0">
                          <a:latin typeface="Affogato Light" panose="00000400000000000000" pitchFamily="50" charset="0"/>
                        </a:rPr>
                        <a:t>STATUS</a:t>
                      </a:r>
                    </a:p>
                  </a:txBody>
                  <a:tcPr anchor="ctr"/>
                </a:tc>
                <a:tc>
                  <a:txBody>
                    <a:bodyPr/>
                    <a:lstStyle/>
                    <a:p>
                      <a:pPr algn="ctr"/>
                      <a:r>
                        <a:rPr lang="pt-PT" dirty="0" smtClean="0"/>
                        <a:t>PLANNED</a:t>
                      </a:r>
                      <a:endParaRPr lang="pt-PT" dirty="0"/>
                    </a:p>
                  </a:txBody>
                  <a:tcPr anchor="ctr"/>
                </a:tc>
                <a:tc>
                  <a:txBody>
                    <a:bodyPr/>
                    <a:lstStyle/>
                    <a:p>
                      <a:pPr algn="ctr"/>
                      <a:r>
                        <a:rPr lang="pt-PT" dirty="0" smtClean="0"/>
                        <a:t>PLANNED</a:t>
                      </a:r>
                      <a:endParaRPr lang="pt-PT" dirty="0"/>
                    </a:p>
                  </a:txBody>
                  <a:tcPr anchor="ctr"/>
                </a:tc>
                <a:tc>
                  <a:txBody>
                    <a:bodyPr/>
                    <a:lstStyle/>
                    <a:p>
                      <a:pPr algn="ctr"/>
                      <a:endParaRPr lang="pt-PT" dirty="0"/>
                    </a:p>
                  </a:txBody>
                  <a:tcPr anchor="ctr"/>
                </a:tc>
                <a:extLst>
                  <a:ext uri="{0D108BD9-81ED-4DB2-BD59-A6C34878D82A}">
                    <a16:rowId xmlns:a16="http://schemas.microsoft.com/office/drawing/2014/main" val="2527419296"/>
                  </a:ext>
                </a:extLst>
              </a:tr>
            </a:tbl>
          </a:graphicData>
        </a:graphic>
      </p:graphicFrame>
      <p:cxnSp>
        <p:nvCxnSpPr>
          <p:cNvPr id="4" name="Straight Connector 3"/>
          <p:cNvCxnSpPr/>
          <p:nvPr/>
        </p:nvCxnSpPr>
        <p:spPr>
          <a:xfrm flipV="1">
            <a:off x="0" y="1043796"/>
            <a:ext cx="6096000" cy="12147"/>
          </a:xfrm>
          <a:prstGeom prst="line">
            <a:avLst/>
          </a:prstGeom>
          <a:ln w="28575"/>
        </p:spPr>
        <p:style>
          <a:lnRef idx="1">
            <a:schemeClr val="dk1"/>
          </a:lnRef>
          <a:fillRef idx="0">
            <a:schemeClr val="dk1"/>
          </a:fillRef>
          <a:effectRef idx="0">
            <a:schemeClr val="dk1"/>
          </a:effectRef>
          <a:fontRef idx="minor">
            <a:schemeClr val="tx1"/>
          </a:fontRef>
        </p:style>
      </p:cxnSp>
      <p:sp>
        <p:nvSpPr>
          <p:cNvPr id="6" name="Title 1"/>
          <p:cNvSpPr>
            <a:spLocks noGrp="1"/>
          </p:cNvSpPr>
          <p:nvPr>
            <p:ph type="title"/>
          </p:nvPr>
        </p:nvSpPr>
        <p:spPr>
          <a:xfrm>
            <a:off x="6366294" y="365125"/>
            <a:ext cx="4987505" cy="1325563"/>
          </a:xfrm>
        </p:spPr>
        <p:txBody>
          <a:bodyPr>
            <a:normAutofit/>
          </a:bodyPr>
          <a:lstStyle/>
          <a:p>
            <a:r>
              <a:rPr lang="pt-PT" sz="5400" dirty="0">
                <a:latin typeface="Affogato Medium" panose="00000600000000000000" pitchFamily="50" charset="0"/>
              </a:rPr>
              <a:t>p</a:t>
            </a:r>
            <a:r>
              <a:rPr lang="pt-PT" sz="5400" dirty="0" smtClean="0">
                <a:latin typeface="Affogato Medium" panose="00000600000000000000" pitchFamily="50" charset="0"/>
              </a:rPr>
              <a:t>lanned tasks.</a:t>
            </a:r>
            <a:endParaRPr lang="pt-PT" sz="5400" dirty="0">
              <a:latin typeface="Affogato Medium" panose="00000600000000000000" pitchFamily="50" charset="0"/>
            </a:endParaRPr>
          </a:p>
        </p:txBody>
      </p:sp>
    </p:spTree>
    <p:extLst>
      <p:ext uri="{BB962C8B-B14F-4D97-AF65-F5344CB8AC3E}">
        <p14:creationId xmlns:p14="http://schemas.microsoft.com/office/powerpoint/2010/main" val="8486996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435306" y="1043795"/>
            <a:ext cx="4605945" cy="431321"/>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4" name="Straight Connector 3"/>
          <p:cNvCxnSpPr/>
          <p:nvPr/>
        </p:nvCxnSpPr>
        <p:spPr>
          <a:xfrm flipV="1">
            <a:off x="0" y="1043796"/>
            <a:ext cx="6096000" cy="12147"/>
          </a:xfrm>
          <a:prstGeom prst="line">
            <a:avLst/>
          </a:prstGeom>
          <a:ln w="28575"/>
        </p:spPr>
        <p:style>
          <a:lnRef idx="1">
            <a:schemeClr val="dk1"/>
          </a:lnRef>
          <a:fillRef idx="0">
            <a:schemeClr val="dk1"/>
          </a:fillRef>
          <a:effectRef idx="0">
            <a:schemeClr val="dk1"/>
          </a:effectRef>
          <a:fontRef idx="minor">
            <a:schemeClr val="tx1"/>
          </a:fontRef>
        </p:style>
      </p:cxnSp>
      <p:sp>
        <p:nvSpPr>
          <p:cNvPr id="6" name="Title 1"/>
          <p:cNvSpPr>
            <a:spLocks noGrp="1"/>
          </p:cNvSpPr>
          <p:nvPr>
            <p:ph type="title"/>
          </p:nvPr>
        </p:nvSpPr>
        <p:spPr>
          <a:xfrm>
            <a:off x="6366294" y="365125"/>
            <a:ext cx="4987505" cy="1325563"/>
          </a:xfrm>
        </p:spPr>
        <p:txBody>
          <a:bodyPr>
            <a:normAutofit/>
          </a:bodyPr>
          <a:lstStyle/>
          <a:p>
            <a:r>
              <a:rPr lang="pt-PT" sz="5400" dirty="0">
                <a:latin typeface="Affogato Medium" panose="00000600000000000000" pitchFamily="50" charset="0"/>
              </a:rPr>
              <a:t>g</a:t>
            </a:r>
            <a:r>
              <a:rPr lang="pt-PT" sz="5400" dirty="0" smtClean="0">
                <a:latin typeface="Affogato Medium" panose="00000600000000000000" pitchFamily="50" charset="0"/>
              </a:rPr>
              <a:t>antt diagram.</a:t>
            </a:r>
            <a:endParaRPr lang="pt-PT" sz="5400" dirty="0">
              <a:latin typeface="Affogato Medium" panose="00000600000000000000" pitchFamily="50" charset="0"/>
            </a:endParaRP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r="5073" b="71950"/>
          <a:stretch/>
        </p:blipFill>
        <p:spPr>
          <a:xfrm>
            <a:off x="0" y="1897811"/>
            <a:ext cx="12177510" cy="2553419"/>
          </a:xfrm>
          <a:prstGeom prst="rect">
            <a:avLst/>
          </a:prstGeom>
        </p:spPr>
      </p:pic>
    </p:spTree>
    <p:extLst>
      <p:ext uri="{BB962C8B-B14F-4D97-AF65-F5344CB8AC3E}">
        <p14:creationId xmlns:p14="http://schemas.microsoft.com/office/powerpoint/2010/main" val="29036566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435306" y="1043795"/>
            <a:ext cx="4605945" cy="431321"/>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4" name="Straight Connector 3"/>
          <p:cNvCxnSpPr/>
          <p:nvPr/>
        </p:nvCxnSpPr>
        <p:spPr>
          <a:xfrm flipV="1">
            <a:off x="0" y="1043796"/>
            <a:ext cx="6096000" cy="12147"/>
          </a:xfrm>
          <a:prstGeom prst="line">
            <a:avLst/>
          </a:prstGeom>
          <a:ln w="28575"/>
        </p:spPr>
        <p:style>
          <a:lnRef idx="1">
            <a:schemeClr val="dk1"/>
          </a:lnRef>
          <a:fillRef idx="0">
            <a:schemeClr val="dk1"/>
          </a:fillRef>
          <a:effectRef idx="0">
            <a:schemeClr val="dk1"/>
          </a:effectRef>
          <a:fontRef idx="minor">
            <a:schemeClr val="tx1"/>
          </a:fontRef>
        </p:style>
      </p:cxnSp>
      <p:sp>
        <p:nvSpPr>
          <p:cNvPr id="6" name="Title 1"/>
          <p:cNvSpPr>
            <a:spLocks noGrp="1"/>
          </p:cNvSpPr>
          <p:nvPr>
            <p:ph type="title"/>
          </p:nvPr>
        </p:nvSpPr>
        <p:spPr>
          <a:xfrm>
            <a:off x="6366294" y="365125"/>
            <a:ext cx="4987505" cy="1325563"/>
          </a:xfrm>
        </p:spPr>
        <p:txBody>
          <a:bodyPr>
            <a:normAutofit/>
          </a:bodyPr>
          <a:lstStyle/>
          <a:p>
            <a:r>
              <a:rPr lang="pt-PT" sz="5400" dirty="0">
                <a:latin typeface="Affogato Medium" panose="00000600000000000000" pitchFamily="50" charset="0"/>
              </a:rPr>
              <a:t>l</a:t>
            </a:r>
            <a:r>
              <a:rPr lang="pt-PT" sz="5400" dirty="0" smtClean="0">
                <a:latin typeface="Affogato Medium" panose="00000600000000000000" pitchFamily="50" charset="0"/>
              </a:rPr>
              <a:t>ine graph.</a:t>
            </a:r>
            <a:endParaRPr lang="pt-PT" sz="5400" dirty="0">
              <a:latin typeface="Affogato Medium" panose="00000600000000000000" pitchFamily="50" charset="0"/>
            </a:endParaRPr>
          </a:p>
        </p:txBody>
      </p:sp>
      <p:graphicFrame>
        <p:nvGraphicFramePr>
          <p:cNvPr id="5" name="Chart 4"/>
          <p:cNvGraphicFramePr/>
          <p:nvPr>
            <p:extLst>
              <p:ext uri="{D42A27DB-BD31-4B8C-83A1-F6EECF244321}">
                <p14:modId xmlns:p14="http://schemas.microsoft.com/office/powerpoint/2010/main" val="1831150552"/>
              </p:ext>
            </p:extLst>
          </p:nvPr>
        </p:nvGraphicFramePr>
        <p:xfrm>
          <a:off x="2207985" y="1807030"/>
          <a:ext cx="7776030" cy="433130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103171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38200" y="1027906"/>
            <a:ext cx="4492925" cy="343693"/>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 name="Title 1"/>
          <p:cNvSpPr>
            <a:spLocks noGrp="1"/>
          </p:cNvSpPr>
          <p:nvPr>
            <p:ph type="title"/>
          </p:nvPr>
        </p:nvSpPr>
        <p:spPr/>
        <p:txBody>
          <a:bodyPr/>
          <a:lstStyle/>
          <a:p>
            <a:r>
              <a:rPr lang="pt-PT" dirty="0">
                <a:latin typeface="Affogato Medium" panose="00000600000000000000" pitchFamily="50" charset="0"/>
              </a:rPr>
              <a:t>a</a:t>
            </a:r>
            <a:r>
              <a:rPr lang="pt-PT" dirty="0" smtClean="0">
                <a:latin typeface="Affogato Medium" panose="00000600000000000000" pitchFamily="50" charset="0"/>
              </a:rPr>
              <a:t>dditional notes.</a:t>
            </a:r>
            <a:endParaRPr lang="pt-PT" dirty="0">
              <a:latin typeface="Affogato Medium" panose="00000600000000000000" pitchFamily="50" charset="0"/>
            </a:endParaRPr>
          </a:p>
        </p:txBody>
      </p:sp>
      <p:cxnSp>
        <p:nvCxnSpPr>
          <p:cNvPr id="4" name="Straight Connector 3"/>
          <p:cNvCxnSpPr/>
          <p:nvPr/>
        </p:nvCxnSpPr>
        <p:spPr>
          <a:xfrm>
            <a:off x="5451894" y="1027906"/>
            <a:ext cx="6740106" cy="9106"/>
          </a:xfrm>
          <a:prstGeom prst="line">
            <a:avLst/>
          </a:prstGeom>
          <a:ln w="28575"/>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838200" y="2018581"/>
            <a:ext cx="9325155" cy="1200329"/>
          </a:xfrm>
          <a:prstGeom prst="rect">
            <a:avLst/>
          </a:prstGeom>
          <a:noFill/>
        </p:spPr>
        <p:txBody>
          <a:bodyPr wrap="square" rtlCol="0">
            <a:spAutoFit/>
          </a:bodyPr>
          <a:lstStyle/>
          <a:p>
            <a:r>
              <a:rPr lang="pt-PT" dirty="0">
                <a:latin typeface="Affogato" panose="00000500000000000000" pitchFamily="50" charset="0"/>
              </a:rPr>
              <a:t>Lorem ipsum dolor sit amet, consectetur adipiscing elit. Nulla rutrum ligula elit, a convallis ipsum placerat quis. Donec imperdiet ipsum ut odio aliquet scelerisque. Vivamus facilisis nisl ex, imperdiet sollicitudin elit volutpat at. Aliquam pulvinar leo sed leo mattis placerat. Nam malesuada velit vel felis dapibus dignissim. </a:t>
            </a:r>
          </a:p>
        </p:txBody>
      </p:sp>
    </p:spTree>
    <p:extLst>
      <p:ext uri="{BB962C8B-B14F-4D97-AF65-F5344CB8AC3E}">
        <p14:creationId xmlns:p14="http://schemas.microsoft.com/office/powerpoint/2010/main" val="9958256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TotalTime>
  <Words>221</Words>
  <Application>Microsoft Office PowerPoint</Application>
  <PresentationFormat>Widescreen</PresentationFormat>
  <Paragraphs>76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Affogato</vt:lpstr>
      <vt:lpstr>Affogato Light</vt:lpstr>
      <vt:lpstr>Affogato Medium</vt:lpstr>
      <vt:lpstr>Arial</vt:lpstr>
      <vt:lpstr>Calibri</vt:lpstr>
      <vt:lpstr>Calibri Light</vt:lpstr>
      <vt:lpstr>Office Theme</vt:lpstr>
      <vt:lpstr>PowerPoint Presentation</vt:lpstr>
      <vt:lpstr>about us.</vt:lpstr>
      <vt:lpstr>env.</vt:lpstr>
      <vt:lpstr>tasks.</vt:lpstr>
      <vt:lpstr>planned tasks.</vt:lpstr>
      <vt:lpstr>planned tasks.</vt:lpstr>
      <vt:lpstr>gantt diagram.</vt:lpstr>
      <vt:lpstr>line graph.</vt:lpstr>
      <vt:lpstr>additional 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Carla Adriana Mendes</dc:creator>
  <cp:lastModifiedBy>Carla Adriana Mendes</cp:lastModifiedBy>
  <cp:revision>24</cp:revision>
  <dcterms:created xsi:type="dcterms:W3CDTF">2018-09-25T13:13:30Z</dcterms:created>
  <dcterms:modified xsi:type="dcterms:W3CDTF">2018-10-22T14:27:19Z</dcterms:modified>
</cp:coreProperties>
</file>