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2" r:id="rId8"/>
    <p:sldId id="263" r:id="rId9"/>
    <p:sldId id="261"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2F24D-7F20-4E34-B7C9-65FC574CBD38}">
          <p14:sldIdLst>
            <p14:sldId id="256"/>
          </p14:sldIdLst>
        </p14:section>
        <p14:section name="Untitled Section" id="{BCBEE1A8-8A29-4653-A0C3-1E296F5A5F0F}">
          <p14:sldIdLst>
            <p14:sldId id="257"/>
            <p14:sldId id="258"/>
            <p14:sldId id="259"/>
            <p14:sldId id="265"/>
            <p14:sldId id="260"/>
            <p14:sldId id="262"/>
            <p14:sldId id="263"/>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0" userDrawn="1">
          <p15:clr>
            <a:srgbClr val="A4A3A4"/>
          </p15:clr>
        </p15:guide>
        <p15:guide id="4" pos="5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5"/>
    <a:srgbClr val="4D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1" d="100"/>
          <a:sy n="101" d="100"/>
        </p:scale>
        <p:origin x="138" y="342"/>
      </p:cViewPr>
      <p:guideLst>
        <p:guide orient="horz" pos="2160"/>
        <p:guide pos="3840"/>
        <p:guide pos="2570"/>
        <p:guide pos="51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pt-PT" dirty="0" smtClean="0"/>
              <a:t>ENV</a:t>
            </a:r>
            <a:endParaRPr lang="pt-PT" dirty="0"/>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pt-PT"/>
        </a:p>
      </c:txPr>
    </c:title>
    <c:autoTitleDeleted val="0"/>
    <c:plotArea>
      <c:layout/>
      <c:lineChart>
        <c:grouping val="standard"/>
        <c:varyColors val="0"/>
        <c:ser>
          <c:idx val="0"/>
          <c:order val="0"/>
          <c:tx>
            <c:strRef>
              <c:f>Sheet1!$B$1</c:f>
              <c:strCache>
                <c:ptCount val="1"/>
                <c:pt idx="0">
                  <c:v>Carla</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pt-PT"/>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Sheet1!$A$2:$A$4</c:f>
              <c:strCache>
                <c:ptCount val="3"/>
                <c:pt idx="0">
                  <c:v>Semana 1</c:v>
                </c:pt>
                <c:pt idx="1">
                  <c:v>Semana 2</c:v>
                </c:pt>
                <c:pt idx="2">
                  <c:v>Semana 3</c:v>
                </c:pt>
              </c:strCache>
            </c:strRef>
          </c:cat>
          <c:val>
            <c:numRef>
              <c:f>Sheet1!$B$2:$B$4</c:f>
              <c:numCache>
                <c:formatCode>General</c:formatCode>
                <c:ptCount val="3"/>
                <c:pt idx="0">
                  <c:v>3.5</c:v>
                </c:pt>
                <c:pt idx="1">
                  <c:v>4</c:v>
                </c:pt>
                <c:pt idx="2">
                  <c:v>5.5</c:v>
                </c:pt>
              </c:numCache>
            </c:numRef>
          </c:val>
          <c:smooth val="0"/>
          <c:extLst>
            <c:ext xmlns:c16="http://schemas.microsoft.com/office/drawing/2014/chart" uri="{C3380CC4-5D6E-409C-BE32-E72D297353CC}">
              <c16:uniqueId val="{00000000-7099-4630-919F-CDD1BAD94490}"/>
            </c:ext>
          </c:extLst>
        </c:ser>
        <c:ser>
          <c:idx val="1"/>
          <c:order val="1"/>
          <c:tx>
            <c:strRef>
              <c:f>Sheet1!$C$1</c:f>
              <c:strCache>
                <c:ptCount val="1"/>
                <c:pt idx="0">
                  <c:v>Helena</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pt-PT"/>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Sheet1!$A$2:$A$4</c:f>
              <c:strCache>
                <c:ptCount val="3"/>
                <c:pt idx="0">
                  <c:v>Semana 1</c:v>
                </c:pt>
                <c:pt idx="1">
                  <c:v>Semana 2</c:v>
                </c:pt>
                <c:pt idx="2">
                  <c:v>Semana 3</c:v>
                </c:pt>
              </c:strCache>
            </c:strRef>
          </c:cat>
          <c:val>
            <c:numRef>
              <c:f>Sheet1!$C$2:$C$4</c:f>
              <c:numCache>
                <c:formatCode>General</c:formatCode>
                <c:ptCount val="3"/>
                <c:pt idx="0">
                  <c:v>2.4</c:v>
                </c:pt>
                <c:pt idx="1">
                  <c:v>4.4000000000000004</c:v>
                </c:pt>
                <c:pt idx="2">
                  <c:v>2.5</c:v>
                </c:pt>
              </c:numCache>
            </c:numRef>
          </c:val>
          <c:smooth val="0"/>
          <c:extLst>
            <c:ext xmlns:c16="http://schemas.microsoft.com/office/drawing/2014/chart" uri="{C3380CC4-5D6E-409C-BE32-E72D297353CC}">
              <c16:uniqueId val="{00000001-7099-4630-919F-CDD1BAD94490}"/>
            </c:ext>
          </c:extLst>
        </c:ser>
        <c:ser>
          <c:idx val="2"/>
          <c:order val="2"/>
          <c:tx>
            <c:strRef>
              <c:f>Sheet1!$D$1</c:f>
              <c:strCache>
                <c:ptCount val="1"/>
                <c:pt idx="0">
                  <c:v>Sara</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pt-PT"/>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Sheet1!$A$2:$A$4</c:f>
              <c:strCache>
                <c:ptCount val="3"/>
                <c:pt idx="0">
                  <c:v>Semana 1</c:v>
                </c:pt>
                <c:pt idx="1">
                  <c:v>Semana 2</c:v>
                </c:pt>
                <c:pt idx="2">
                  <c:v>Semana 3</c:v>
                </c:pt>
              </c:strCache>
            </c:strRef>
          </c:cat>
          <c:val>
            <c:numRef>
              <c:f>Sheet1!$D$2:$D$4</c:f>
              <c:numCache>
                <c:formatCode>General</c:formatCode>
                <c:ptCount val="3"/>
                <c:pt idx="0">
                  <c:v>2</c:v>
                </c:pt>
                <c:pt idx="1">
                  <c:v>2</c:v>
                </c:pt>
                <c:pt idx="2">
                  <c:v>2</c:v>
                </c:pt>
              </c:numCache>
            </c:numRef>
          </c:val>
          <c:smooth val="0"/>
          <c:extLst>
            <c:ext xmlns:c16="http://schemas.microsoft.com/office/drawing/2014/chart" uri="{C3380CC4-5D6E-409C-BE32-E72D297353CC}">
              <c16:uniqueId val="{00000002-7099-4630-919F-CDD1BAD94490}"/>
            </c:ext>
          </c:extLst>
        </c:ser>
        <c:ser>
          <c:idx val="3"/>
          <c:order val="3"/>
          <c:tx>
            <c:strRef>
              <c:f>Sheet1!$E$1</c:f>
              <c:strCache>
                <c:ptCount val="1"/>
                <c:pt idx="0">
                  <c:v>GOAL</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pt-PT"/>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Sheet1!$A$2:$A$4</c:f>
              <c:strCache>
                <c:ptCount val="3"/>
                <c:pt idx="0">
                  <c:v>Semana 1</c:v>
                </c:pt>
                <c:pt idx="1">
                  <c:v>Semana 2</c:v>
                </c:pt>
                <c:pt idx="2">
                  <c:v>Semana 3</c:v>
                </c:pt>
              </c:strCache>
            </c:strRef>
          </c:cat>
          <c:val>
            <c:numRef>
              <c:f>Sheet1!$E$2:$E$4</c:f>
              <c:numCache>
                <c:formatCode>General</c:formatCode>
                <c:ptCount val="3"/>
                <c:pt idx="0">
                  <c:v>6</c:v>
                </c:pt>
                <c:pt idx="1">
                  <c:v>6</c:v>
                </c:pt>
                <c:pt idx="2">
                  <c:v>6</c:v>
                </c:pt>
              </c:numCache>
            </c:numRef>
          </c:val>
          <c:smooth val="0"/>
          <c:extLst>
            <c:ext xmlns:c16="http://schemas.microsoft.com/office/drawing/2014/chart" uri="{C3380CC4-5D6E-409C-BE32-E72D297353CC}">
              <c16:uniqueId val="{00000003-7099-4630-919F-CDD1BAD94490}"/>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655720432"/>
        <c:axId val="655725024"/>
      </c:lineChart>
      <c:catAx>
        <c:axId val="65572043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pt-PT"/>
          </a:p>
        </c:txPr>
        <c:crossAx val="655725024"/>
        <c:crosses val="autoZero"/>
        <c:auto val="1"/>
        <c:lblAlgn val="ctr"/>
        <c:lblOffset val="100"/>
        <c:noMultiLvlLbl val="0"/>
      </c:catAx>
      <c:valAx>
        <c:axId val="6557250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pt-PT"/>
          </a:p>
        </c:txPr>
        <c:crossAx val="65572043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pt-PT"/>
        </a:p>
      </c:txPr>
    </c:legend>
    <c:plotVisOnly val="1"/>
    <c:dispBlanksAs val="zero"/>
    <c:showDLblsOverMax val="0"/>
  </c:chart>
  <c:spPr>
    <a:solidFill>
      <a:schemeClr val="lt1"/>
    </a:solid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29/10/2018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426828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29/10/2018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68738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29/10/2018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0135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29/10/2018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7998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3B63C-5265-4F78-9B57-D7104B5DE5E4}" type="datetimeFigureOut">
              <a:rPr lang="pt-PT" smtClean="0"/>
              <a:t>29/10/2018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52588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2353B63C-5265-4F78-9B57-D7104B5DE5E4}" type="datetimeFigureOut">
              <a:rPr lang="pt-PT" smtClean="0"/>
              <a:t>29/10/2018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08411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2353B63C-5265-4F78-9B57-D7104B5DE5E4}" type="datetimeFigureOut">
              <a:rPr lang="pt-PT" smtClean="0"/>
              <a:t>29/10/2018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20510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2353B63C-5265-4F78-9B57-D7104B5DE5E4}" type="datetimeFigureOut">
              <a:rPr lang="pt-PT" smtClean="0"/>
              <a:t>29/10/2018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4487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3B63C-5265-4F78-9B57-D7104B5DE5E4}" type="datetimeFigureOut">
              <a:rPr lang="pt-PT" smtClean="0"/>
              <a:t>29/10/2018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15244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29/10/2018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10571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29/10/2018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6710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B63C-5265-4F78-9B57-D7104B5DE5E4}" type="datetimeFigureOut">
              <a:rPr lang="pt-PT" smtClean="0"/>
              <a:t>29/10/2018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4E8D5-B7CD-40A8-A06E-994A39E724B7}" type="slidenum">
              <a:rPr lang="pt-PT" smtClean="0"/>
              <a:t>‹#›</a:t>
            </a:fld>
            <a:endParaRPr lang="pt-PT"/>
          </a:p>
        </p:txBody>
      </p:sp>
    </p:spTree>
    <p:extLst>
      <p:ext uri="{BB962C8B-B14F-4D97-AF65-F5344CB8AC3E}">
        <p14:creationId xmlns:p14="http://schemas.microsoft.com/office/powerpoint/2010/main" val="395489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248"/>
          <a:stretch/>
        </p:blipFill>
        <p:spPr>
          <a:xfrm>
            <a:off x="5966603" y="966158"/>
            <a:ext cx="4120551" cy="1007707"/>
          </a:xfrm>
          <a:prstGeom prst="rect">
            <a:avLst/>
          </a:prstGeom>
        </p:spPr>
      </p:pic>
      <p:sp>
        <p:nvSpPr>
          <p:cNvPr id="8" name="Rectangle 7"/>
          <p:cNvSpPr/>
          <p:nvPr/>
        </p:nvSpPr>
        <p:spPr>
          <a:xfrm>
            <a:off x="2562045" y="966157"/>
            <a:ext cx="7789653" cy="5124091"/>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75731"/>
          <a:stretch/>
        </p:blipFill>
        <p:spPr>
          <a:xfrm>
            <a:off x="862262" y="4123426"/>
            <a:ext cx="3021808" cy="2276253"/>
          </a:xfrm>
          <a:prstGeom prst="rect">
            <a:avLst/>
          </a:prstGeom>
        </p:spPr>
      </p:pic>
      <p:cxnSp>
        <p:nvCxnSpPr>
          <p:cNvPr id="10" name="Straight Connector 9"/>
          <p:cNvCxnSpPr/>
          <p:nvPr/>
        </p:nvCxnSpPr>
        <p:spPr>
          <a:xfrm>
            <a:off x="2562045" y="1530396"/>
            <a:ext cx="3096883"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13"/>
          <p:cNvSpPr/>
          <p:nvPr/>
        </p:nvSpPr>
        <p:spPr>
          <a:xfrm>
            <a:off x="2898474" y="2538105"/>
            <a:ext cx="1535503"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2898475" y="2313959"/>
            <a:ext cx="1337095" cy="461665"/>
          </a:xfrm>
          <a:prstGeom prst="rect">
            <a:avLst/>
          </a:prstGeom>
          <a:noFill/>
        </p:spPr>
        <p:txBody>
          <a:bodyPr wrap="square" rtlCol="0">
            <a:spAutoFit/>
          </a:bodyPr>
          <a:lstStyle/>
          <a:p>
            <a:r>
              <a:rPr lang="pt-PT" sz="2400" dirty="0" smtClean="0">
                <a:latin typeface="Affogato Medium" panose="00000600000000000000" pitchFamily="50" charset="0"/>
              </a:rPr>
              <a:t>WEEK </a:t>
            </a:r>
            <a:r>
              <a:rPr lang="pt-PT" sz="2400" dirty="0" smtClean="0">
                <a:latin typeface="Affogato Medium" panose="00000600000000000000" pitchFamily="50" charset="0"/>
              </a:rPr>
              <a:t>3</a:t>
            </a:r>
            <a:endParaRPr lang="pt-PT" sz="2400" dirty="0">
              <a:latin typeface="Affogato Medium" panose="00000600000000000000" pitchFamily="50" charset="0"/>
            </a:endParaRPr>
          </a:p>
        </p:txBody>
      </p:sp>
      <p:sp>
        <p:nvSpPr>
          <p:cNvPr id="15" name="Rectangle 14"/>
          <p:cNvSpPr/>
          <p:nvPr/>
        </p:nvSpPr>
        <p:spPr>
          <a:xfrm>
            <a:off x="2898474" y="3057131"/>
            <a:ext cx="1742537"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2898476" y="2832985"/>
            <a:ext cx="1440612" cy="461665"/>
          </a:xfrm>
          <a:prstGeom prst="rect">
            <a:avLst/>
          </a:prstGeom>
          <a:noFill/>
        </p:spPr>
        <p:txBody>
          <a:bodyPr wrap="square" rtlCol="0">
            <a:spAutoFit/>
          </a:bodyPr>
          <a:lstStyle/>
          <a:p>
            <a:r>
              <a:rPr lang="pt-PT" sz="2400" dirty="0" smtClean="0">
                <a:latin typeface="Affogato Medium" panose="00000600000000000000" pitchFamily="50" charset="0"/>
              </a:rPr>
              <a:t>SPRINT 2 </a:t>
            </a:r>
            <a:endParaRPr lang="pt-PT" sz="2400" dirty="0">
              <a:latin typeface="Affogato Medium" panose="00000600000000000000" pitchFamily="50" charset="0"/>
            </a:endParaRPr>
          </a:p>
        </p:txBody>
      </p:sp>
      <p:sp>
        <p:nvSpPr>
          <p:cNvPr id="17" name="Rectangle 16"/>
          <p:cNvSpPr/>
          <p:nvPr/>
        </p:nvSpPr>
        <p:spPr>
          <a:xfrm>
            <a:off x="2898475" y="3664572"/>
            <a:ext cx="985596"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Box 17"/>
          <p:cNvSpPr txBox="1"/>
          <p:nvPr/>
        </p:nvSpPr>
        <p:spPr>
          <a:xfrm>
            <a:off x="2898475" y="3440426"/>
            <a:ext cx="1207699" cy="461665"/>
          </a:xfrm>
          <a:prstGeom prst="rect">
            <a:avLst/>
          </a:prstGeom>
          <a:noFill/>
        </p:spPr>
        <p:txBody>
          <a:bodyPr wrap="square" rtlCol="0">
            <a:spAutoFit/>
          </a:bodyPr>
          <a:lstStyle/>
          <a:p>
            <a:r>
              <a:rPr lang="pt-PT" sz="2400" dirty="0" smtClean="0">
                <a:latin typeface="Affogato Medium" panose="00000600000000000000" pitchFamily="50" charset="0"/>
              </a:rPr>
              <a:t>PL6</a:t>
            </a:r>
            <a:endParaRPr lang="pt-PT" sz="2400" dirty="0">
              <a:latin typeface="Affogato Medium" panose="00000600000000000000" pitchFamily="50" charset="0"/>
            </a:endParaRPr>
          </a:p>
        </p:txBody>
      </p:sp>
      <p:sp>
        <p:nvSpPr>
          <p:cNvPr id="19" name="TextBox 18"/>
          <p:cNvSpPr txBox="1"/>
          <p:nvPr/>
        </p:nvSpPr>
        <p:spPr>
          <a:xfrm>
            <a:off x="8148638" y="4766809"/>
            <a:ext cx="2039159" cy="1323439"/>
          </a:xfrm>
          <a:prstGeom prst="rect">
            <a:avLst/>
          </a:prstGeom>
          <a:noFill/>
        </p:spPr>
        <p:txBody>
          <a:bodyPr wrap="square" rtlCol="0">
            <a:spAutoFit/>
          </a:bodyPr>
          <a:lstStyle/>
          <a:p>
            <a:r>
              <a:rPr lang="pt-PT" sz="8000" dirty="0" smtClean="0">
                <a:latin typeface="Affogato Medium" panose="00000600000000000000" pitchFamily="50" charset="0"/>
              </a:rPr>
              <a:t>ENV</a:t>
            </a:r>
            <a:endParaRPr lang="pt-PT" sz="8000" dirty="0">
              <a:latin typeface="Affogato Medium" panose="00000600000000000000" pitchFamily="50" charset="0"/>
            </a:endParaRPr>
          </a:p>
        </p:txBody>
      </p:sp>
    </p:spTree>
    <p:extLst>
      <p:ext uri="{BB962C8B-B14F-4D97-AF65-F5344CB8AC3E}">
        <p14:creationId xmlns:p14="http://schemas.microsoft.com/office/powerpoint/2010/main" val="93794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17289" y="636144"/>
            <a:ext cx="2957422" cy="7835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a:off x="4701965" y="1027906"/>
            <a:ext cx="3044556" cy="507596"/>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p:cNvSpPr/>
          <p:nvPr/>
        </p:nvSpPr>
        <p:spPr>
          <a:xfrm>
            <a:off x="0" y="0"/>
            <a:ext cx="4079875" cy="6858000"/>
          </a:xfrm>
          <a:prstGeom prst="rect">
            <a:avLst/>
          </a:prstGeom>
          <a:solidFill>
            <a:srgbClr val="009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pPr algn="ctr"/>
            <a:r>
              <a:rPr lang="pt-PT" spc="300" dirty="0">
                <a:latin typeface="Affogato Medium" panose="00000600000000000000" pitchFamily="50" charset="0"/>
              </a:rPr>
              <a:t>a</a:t>
            </a:r>
            <a:r>
              <a:rPr lang="pt-PT" spc="300" dirty="0" smtClean="0">
                <a:latin typeface="Affogato Medium" panose="00000600000000000000" pitchFamily="50" charset="0"/>
              </a:rPr>
              <a:t>bout us.</a:t>
            </a:r>
            <a:endParaRPr lang="pt-PT" spc="300" dirty="0">
              <a:latin typeface="Affogato Medium" panose="00000600000000000000" pitchFamily="50"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65"/>
          <a:stretch/>
        </p:blipFill>
        <p:spPr>
          <a:xfrm>
            <a:off x="4648201" y="3166860"/>
            <a:ext cx="2878347" cy="524280"/>
          </a:xfrm>
          <a:prstGeom prst="rect">
            <a:avLst/>
          </a:prstGeom>
        </p:spPr>
      </p:pic>
      <p:sp>
        <p:nvSpPr>
          <p:cNvPr id="7" name="Rectangle 6"/>
          <p:cNvSpPr/>
          <p:nvPr/>
        </p:nvSpPr>
        <p:spPr>
          <a:xfrm>
            <a:off x="8148638" y="0"/>
            <a:ext cx="404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89" y="3166860"/>
            <a:ext cx="2875095" cy="5256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2771" y="3165540"/>
            <a:ext cx="2875095" cy="525600"/>
          </a:xfrm>
          <a:prstGeom prst="rect">
            <a:avLst/>
          </a:prstGeom>
        </p:spPr>
      </p:pic>
    </p:spTree>
    <p:extLst>
      <p:ext uri="{BB962C8B-B14F-4D97-AF65-F5344CB8AC3E}">
        <p14:creationId xmlns:p14="http://schemas.microsoft.com/office/powerpoint/2010/main" val="162206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38200" y="1026374"/>
            <a:ext cx="1508185" cy="422864"/>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normAutofit/>
          </a:bodyPr>
          <a:lstStyle/>
          <a:p>
            <a:r>
              <a:rPr lang="pt-PT" sz="5400" dirty="0" smtClean="0">
                <a:latin typeface="Affogato Medium" panose="00000600000000000000" pitchFamily="50" charset="0"/>
              </a:rPr>
              <a:t>env.</a:t>
            </a:r>
            <a:endParaRPr lang="pt-PT" sz="5400" dirty="0">
              <a:latin typeface="Affogato Medium" panose="00000600000000000000" pitchFamily="50" charset="0"/>
            </a:endParaRPr>
          </a:p>
        </p:txBody>
      </p:sp>
      <p:cxnSp>
        <p:nvCxnSpPr>
          <p:cNvPr id="4" name="Straight Connector 3"/>
          <p:cNvCxnSpPr/>
          <p:nvPr/>
        </p:nvCxnSpPr>
        <p:spPr>
          <a:xfrm>
            <a:off x="2484408" y="1052423"/>
            <a:ext cx="9707592" cy="3520"/>
          </a:xfrm>
          <a:prstGeom prst="line">
            <a:avLst/>
          </a:prstGeom>
          <a:ln w="28575"/>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1226" b="15754"/>
          <a:stretch/>
        </p:blipFill>
        <p:spPr>
          <a:xfrm>
            <a:off x="2081335" y="2769531"/>
            <a:ext cx="2385896" cy="2385896"/>
          </a:xfrm>
          <a:prstGeom prst="ellipse">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763" y="2769079"/>
            <a:ext cx="2386800" cy="2386800"/>
          </a:xfrm>
          <a:prstGeom prst="ellipse">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6719" r="16719"/>
          <a:stretch/>
        </p:blipFill>
        <p:spPr>
          <a:xfrm>
            <a:off x="7691095" y="2769079"/>
            <a:ext cx="2386800" cy="2386800"/>
          </a:xfrm>
          <a:prstGeom prst="ellipse">
            <a:avLst/>
          </a:prstGeom>
        </p:spPr>
      </p:pic>
      <p:grpSp>
        <p:nvGrpSpPr>
          <p:cNvPr id="3" name="Group 2"/>
          <p:cNvGrpSpPr/>
          <p:nvPr/>
        </p:nvGrpSpPr>
        <p:grpSpPr>
          <a:xfrm>
            <a:off x="2401896" y="4900197"/>
            <a:ext cx="7381393" cy="400117"/>
            <a:chOff x="1343763" y="4900197"/>
            <a:chExt cx="7381393" cy="400117"/>
          </a:xfrm>
        </p:grpSpPr>
        <p:grpSp>
          <p:nvGrpSpPr>
            <p:cNvPr id="17" name="Group 16"/>
            <p:cNvGrpSpPr/>
            <p:nvPr/>
          </p:nvGrpSpPr>
          <p:grpSpPr>
            <a:xfrm>
              <a:off x="1343763" y="4900199"/>
              <a:ext cx="2078068" cy="334921"/>
              <a:chOff x="1690777" y="4749053"/>
              <a:chExt cx="2918224" cy="470329"/>
            </a:xfrm>
          </p:grpSpPr>
          <p:sp>
            <p:nvSpPr>
              <p:cNvPr id="12"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865801" y="4749053"/>
                <a:ext cx="2743200" cy="470329"/>
              </a:xfrm>
              <a:prstGeom prst="rect">
                <a:avLst/>
              </a:prstGeom>
              <a:noFill/>
            </p:spPr>
            <p:txBody>
              <a:bodyPr wrap="square" rtlCol="0">
                <a:spAutoFit/>
              </a:bodyPr>
              <a:lstStyle/>
              <a:p>
                <a:r>
                  <a:rPr lang="pt-PT" sz="2000" dirty="0" smtClean="0">
                    <a:latin typeface="Affogato Medium" panose="00000600000000000000" pitchFamily="50" charset="0"/>
                  </a:rPr>
                  <a:t>Carla Mendes</a:t>
                </a:r>
                <a:endParaRPr lang="pt-PT" sz="2000" dirty="0">
                  <a:latin typeface="Affogato Medium" panose="00000600000000000000" pitchFamily="50" charset="0"/>
                </a:endParaRPr>
              </a:p>
            </p:txBody>
          </p:sp>
        </p:grpSp>
        <p:grpSp>
          <p:nvGrpSpPr>
            <p:cNvPr id="26" name="Group 25"/>
            <p:cNvGrpSpPr/>
            <p:nvPr/>
          </p:nvGrpSpPr>
          <p:grpSpPr>
            <a:xfrm>
              <a:off x="4052028" y="4900204"/>
              <a:ext cx="2078068" cy="400110"/>
              <a:chOff x="1690777" y="4749053"/>
              <a:chExt cx="2918224" cy="561873"/>
            </a:xfrm>
          </p:grpSpPr>
          <p:sp>
            <p:nvSpPr>
              <p:cNvPr id="29" name="Rectangle 28"/>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Box 29"/>
              <p:cNvSpPr txBox="1"/>
              <p:nvPr/>
            </p:nvSpPr>
            <p:spPr>
              <a:xfrm>
                <a:off x="1865800" y="4749053"/>
                <a:ext cx="2743201" cy="561873"/>
              </a:xfrm>
              <a:prstGeom prst="rect">
                <a:avLst/>
              </a:prstGeom>
              <a:noFill/>
            </p:spPr>
            <p:txBody>
              <a:bodyPr wrap="square" rtlCol="0">
                <a:spAutoFit/>
              </a:bodyPr>
              <a:lstStyle/>
              <a:p>
                <a:r>
                  <a:rPr lang="pt-PT" sz="2000" dirty="0" smtClean="0">
                    <a:latin typeface="Affogato Medium" panose="00000600000000000000" pitchFamily="50" charset="0"/>
                  </a:rPr>
                  <a:t>Helena Tavares</a:t>
                </a:r>
                <a:endParaRPr lang="pt-PT" sz="2000" dirty="0">
                  <a:latin typeface="Affogato Medium" panose="00000600000000000000" pitchFamily="50" charset="0"/>
                </a:endParaRPr>
              </a:p>
            </p:txBody>
          </p:sp>
        </p:grpSp>
        <p:grpSp>
          <p:nvGrpSpPr>
            <p:cNvPr id="35" name="Group 34"/>
            <p:cNvGrpSpPr/>
            <p:nvPr/>
          </p:nvGrpSpPr>
          <p:grpSpPr>
            <a:xfrm>
              <a:off x="6969261" y="4900197"/>
              <a:ext cx="1755895" cy="400110"/>
              <a:chOff x="-1818977" y="4749052"/>
              <a:chExt cx="2465797" cy="561874"/>
            </a:xfrm>
          </p:grpSpPr>
          <p:sp>
            <p:nvSpPr>
              <p:cNvPr id="37" name="Rectangle 36"/>
              <p:cNvSpPr/>
              <p:nvPr/>
            </p:nvSpPr>
            <p:spPr>
              <a:xfrm>
                <a:off x="-1818977" y="4822165"/>
                <a:ext cx="2465797"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TextBox 37"/>
              <p:cNvSpPr txBox="1"/>
              <p:nvPr/>
            </p:nvSpPr>
            <p:spPr>
              <a:xfrm>
                <a:off x="-1643954" y="4749052"/>
                <a:ext cx="2290774" cy="561874"/>
              </a:xfrm>
              <a:prstGeom prst="rect">
                <a:avLst/>
              </a:prstGeom>
              <a:noFill/>
            </p:spPr>
            <p:txBody>
              <a:bodyPr wrap="square" rtlCol="0">
                <a:spAutoFit/>
              </a:bodyPr>
              <a:lstStyle/>
              <a:p>
                <a:r>
                  <a:rPr lang="pt-PT" sz="2000" dirty="0" smtClean="0">
                    <a:latin typeface="Affogato Medium" panose="00000600000000000000" pitchFamily="50" charset="0"/>
                  </a:rPr>
                  <a:t>Sara Costa</a:t>
                </a:r>
                <a:endParaRPr lang="pt-PT" sz="2000" dirty="0">
                  <a:latin typeface="Affogato Medium" panose="00000600000000000000" pitchFamily="50" charset="0"/>
                </a:endParaRPr>
              </a:p>
            </p:txBody>
          </p:sp>
        </p:grpSp>
      </p:grpSp>
    </p:spTree>
    <p:extLst>
      <p:ext uri="{BB962C8B-B14F-4D97-AF65-F5344CB8AC3E}">
        <p14:creationId xmlns:p14="http://schemas.microsoft.com/office/powerpoint/2010/main" val="3550885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2008610"/>
              </p:ext>
            </p:extLst>
          </p:nvPr>
        </p:nvGraphicFramePr>
        <p:xfrm>
          <a:off x="1258998" y="1825625"/>
          <a:ext cx="9674004" cy="4526591"/>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Support</a:t>
                      </a:r>
                      <a:r>
                        <a:rPr lang="pt-PT" baseline="0" dirty="0" smtClean="0">
                          <a:latin typeface="Affogato" panose="00000500000000000000" pitchFamily="50" charset="0"/>
                        </a:rPr>
                        <a:t> to the other units</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Managing</a:t>
                      </a:r>
                      <a:r>
                        <a:rPr lang="pt-PT" baseline="0" dirty="0" smtClean="0">
                          <a:latin typeface="Affogato" panose="00000500000000000000" pitchFamily="50" charset="0"/>
                        </a:rPr>
                        <a:t> Slack/GitHub </a:t>
                      </a:r>
                      <a:endParaRPr lang="pt-PT" dirty="0">
                        <a:latin typeface="Affogato" panose="00000500000000000000" pitchFamily="50" charset="0"/>
                      </a:endParaRPr>
                    </a:p>
                  </a:txBody>
                  <a:tcPr anchor="ctr">
                    <a:lnT w="38100" cmpd="sng">
                      <a:noFill/>
                    </a:lnT>
                  </a:tcPr>
                </a:tc>
                <a:tc>
                  <a:txBody>
                    <a:bodyPr/>
                    <a:lstStyle/>
                    <a:p>
                      <a:pPr algn="ctr"/>
                      <a:r>
                        <a:rPr lang="pt-PT" dirty="0" smtClean="0"/>
                        <a:t>Jenkins</a:t>
                      </a:r>
                      <a:r>
                        <a:rPr lang="pt-PT" baseline="0" dirty="0" smtClean="0"/>
                        <a:t> “Workshop”</a:t>
                      </a:r>
                      <a:endParaRPr lang="pt-PT" dirty="0"/>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t>Carla</a:t>
                      </a:r>
                      <a:r>
                        <a:rPr lang="pt-PT" baseline="0" dirty="0" smtClean="0"/>
                        <a:t> Mendes</a:t>
                      </a:r>
                      <a:endParaRPr lang="pt-PT" dirty="0"/>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1h</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a:t>
                      </a:r>
                      <a:endParaRPr lang="pt-PT" dirty="0">
                        <a:latin typeface="Affogato" panose="00000500000000000000" pitchFamily="50" charset="0"/>
                      </a:endParaRPr>
                    </a:p>
                  </a:txBody>
                  <a:tcPr anchor="ctr"/>
                </a:tc>
                <a:tc>
                  <a:txBody>
                    <a:bodyPr/>
                    <a:lstStyle/>
                    <a:p>
                      <a:pPr algn="ctr"/>
                      <a:r>
                        <a:rPr lang="pt-PT" dirty="0" smtClean="0"/>
                        <a:t>1h30</a:t>
                      </a:r>
                      <a:endParaRPr lang="pt-PT" dirty="0"/>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100" spc="300" dirty="0" smtClean="0">
                          <a:latin typeface="Affogato Light" panose="00000400000000000000" pitchFamily="50" charset="0"/>
                        </a:rPr>
                        <a:t>EFFECTIVE EFFORT</a:t>
                      </a:r>
                      <a:endParaRPr lang="pt-PT" sz="1800" spc="300" dirty="0" smtClean="0">
                        <a:latin typeface="Affogato Light" panose="00000400000000000000" pitchFamily="50" charset="0"/>
                      </a:endParaRPr>
                    </a:p>
                  </a:txBody>
                  <a:tcPr anchor="ctr"/>
                </a:tc>
                <a:tc>
                  <a:txBody>
                    <a:bodyPr/>
                    <a:lstStyle/>
                    <a:p>
                      <a:pPr algn="ctr"/>
                      <a:r>
                        <a:rPr lang="pt-PT" dirty="0" smtClean="0">
                          <a:latin typeface="Affogato" panose="00000500000000000000" pitchFamily="50" charset="0"/>
                        </a:rPr>
                        <a:t>16min</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14min</a:t>
                      </a:r>
                      <a:endParaRPr lang="pt-PT" dirty="0">
                        <a:latin typeface="Affogato" panose="00000500000000000000" pitchFamily="50" charset="0"/>
                      </a:endParaRPr>
                    </a:p>
                  </a:txBody>
                  <a:tcPr anchor="ctr"/>
                </a:tc>
                <a:tc>
                  <a:txBody>
                    <a:bodyPr/>
                    <a:lstStyle/>
                    <a:p>
                      <a:pPr algn="ctr"/>
                      <a:r>
                        <a:rPr lang="pt-PT" dirty="0" smtClean="0"/>
                        <a:t>1h47</a:t>
                      </a:r>
                      <a:endParaRPr lang="pt-PT" dirty="0"/>
                    </a:p>
                  </a:txBody>
                  <a:tcPr anchor="ctr"/>
                </a:tc>
                <a:extLst>
                  <a:ext uri="{0D108BD9-81ED-4DB2-BD59-A6C34878D82A}">
                    <a16:rowId xmlns:a16="http://schemas.microsoft.com/office/drawing/2014/main" val="3403234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IN</a:t>
                      </a:r>
                      <a:r>
                        <a:rPr lang="pt-PT" baseline="0" dirty="0" smtClean="0">
                          <a:latin typeface="Affogato" panose="00000500000000000000" pitchFamily="50" charset="0"/>
                        </a:rPr>
                        <a:t> PROGRESS</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IN PROGRESS</a:t>
                      </a:r>
                      <a:endParaRPr lang="pt-PT" dirty="0">
                        <a:latin typeface="Affogato" panose="00000500000000000000" pitchFamily="50" charset="0"/>
                      </a:endParaRPr>
                    </a:p>
                  </a:txBody>
                  <a:tcPr anchor="ctr"/>
                </a:tc>
                <a:tc>
                  <a:txBody>
                    <a:bodyPr/>
                    <a:lstStyle/>
                    <a:p>
                      <a:pPr algn="ctr"/>
                      <a:r>
                        <a:rPr lang="pt-PT" dirty="0" smtClean="0"/>
                        <a:t>COMPLETED</a:t>
                      </a:r>
                      <a:endParaRPr lang="pt-PT" dirty="0"/>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t>
            </a:r>
            <a:r>
              <a:rPr lang="pt-PT" sz="5400" dirty="0" smtClean="0">
                <a:latin typeface="Affogato Medium" panose="00000600000000000000" pitchFamily="50" charset="0"/>
              </a:rPr>
              <a: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139295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26427886"/>
              </p:ext>
            </p:extLst>
          </p:nvPr>
        </p:nvGraphicFramePr>
        <p:xfrm>
          <a:off x="1258998" y="1825625"/>
          <a:ext cx="9674004" cy="4526591"/>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a:t>
                      </a:r>
                      <a:r>
                        <a:rPr lang="pt-PT" spc="300" baseline="0" dirty="0" smtClean="0">
                          <a:solidFill>
                            <a:schemeClr val="bg1"/>
                          </a:solidFill>
                          <a:latin typeface="Affogato Light" panose="00000400000000000000" pitchFamily="50" charset="0"/>
                        </a:rPr>
                        <a:t>#4</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a:t>
                      </a:r>
                      <a:r>
                        <a:rPr lang="pt-PT" spc="300" baseline="0" dirty="0" smtClean="0">
                          <a:solidFill>
                            <a:schemeClr val="bg1"/>
                          </a:solidFill>
                          <a:latin typeface="Affogato Light" panose="00000400000000000000" pitchFamily="50" charset="0"/>
                        </a:rPr>
                        <a:t>#5</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a:t>
                      </a:r>
                      <a:r>
                        <a:rPr lang="pt-PT" spc="300" baseline="0" dirty="0" smtClean="0">
                          <a:solidFill>
                            <a:schemeClr val="bg1"/>
                          </a:solidFill>
                          <a:latin typeface="Affogato Light" panose="00000400000000000000" pitchFamily="50" charset="0"/>
                        </a:rPr>
                        <a:t>#6</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Reunion</a:t>
                      </a:r>
                      <a:r>
                        <a:rPr lang="pt-PT" baseline="0" dirty="0" smtClean="0">
                          <a:latin typeface="Affogato" panose="00000500000000000000" pitchFamily="50" charset="0"/>
                        </a:rPr>
                        <a:t> with IMP</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Jenkins</a:t>
                      </a:r>
                      <a:r>
                        <a:rPr lang="pt-PT" baseline="0" dirty="0" smtClean="0">
                          <a:latin typeface="Affogato" panose="00000500000000000000" pitchFamily="50" charset="0"/>
                        </a:rPr>
                        <a:t> Tutorials</a:t>
                      </a:r>
                      <a:endParaRPr lang="pt-PT" dirty="0">
                        <a:latin typeface="Affogato" panose="00000500000000000000" pitchFamily="50" charset="0"/>
                      </a:endParaRPr>
                    </a:p>
                  </a:txBody>
                  <a:tcPr anchor="ctr">
                    <a:lnT w="38100" cmpd="sng">
                      <a:noFill/>
                    </a:lnT>
                  </a:tcPr>
                </a:tc>
                <a:tc>
                  <a:txBody>
                    <a:bodyPr/>
                    <a:lstStyle/>
                    <a:p>
                      <a:endParaRPr lang="pt-PT" dirty="0"/>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Carla</a:t>
                      </a:r>
                      <a:r>
                        <a:rPr lang="pt-PT" baseline="0" dirty="0" smtClean="0">
                          <a:latin typeface="Affogato" panose="00000500000000000000" pitchFamily="50" charset="0"/>
                        </a:rPr>
                        <a:t> Mendes</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Helena Tavares</a:t>
                      </a:r>
                      <a:endParaRPr lang="pt-PT" dirty="0">
                        <a:latin typeface="Affogato" panose="00000500000000000000" pitchFamily="50" charset="0"/>
                      </a:endParaRPr>
                    </a:p>
                  </a:txBody>
                  <a:tcPr anchor="ctr"/>
                </a:tc>
                <a:tc>
                  <a:txBody>
                    <a:bodyPr/>
                    <a:lstStyle/>
                    <a:p>
                      <a:endParaRPr lang="pt-PT"/>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30min</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3h</a:t>
                      </a:r>
                      <a:endParaRPr lang="pt-PT" dirty="0">
                        <a:latin typeface="Affogato" panose="00000500000000000000" pitchFamily="50" charset="0"/>
                      </a:endParaRPr>
                    </a:p>
                  </a:txBody>
                  <a:tcPr anchor="ctr"/>
                </a:tc>
                <a:tc>
                  <a:txBody>
                    <a:bodyPr/>
                    <a:lstStyle/>
                    <a:p>
                      <a:endParaRPr lang="pt-PT"/>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100" spc="300" dirty="0" smtClean="0">
                          <a:latin typeface="Affogato Light" panose="00000400000000000000" pitchFamily="50" charset="0"/>
                        </a:rPr>
                        <a:t>EFFECTIVE EFFORT</a:t>
                      </a:r>
                      <a:endParaRPr lang="pt-PT" sz="1800" spc="300" dirty="0" smtClean="0">
                        <a:latin typeface="Affogato Light" panose="00000400000000000000" pitchFamily="50" charset="0"/>
                      </a:endParaRPr>
                    </a:p>
                  </a:txBody>
                  <a:tcPr anchor="ctr"/>
                </a:tc>
                <a:tc>
                  <a:txBody>
                    <a:bodyPr/>
                    <a:lstStyle/>
                    <a:p>
                      <a:pPr algn="ctr"/>
                      <a:r>
                        <a:rPr lang="pt-PT" dirty="0" smtClean="0">
                          <a:latin typeface="Affogato" panose="00000500000000000000" pitchFamily="50" charset="0"/>
                        </a:rPr>
                        <a:t>38min</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3h19</a:t>
                      </a:r>
                      <a:endParaRPr lang="pt-PT" dirty="0">
                        <a:latin typeface="Affogato" panose="00000500000000000000" pitchFamily="50" charset="0"/>
                      </a:endParaRPr>
                    </a:p>
                  </a:txBody>
                  <a:tcPr anchor="ctr"/>
                </a:tc>
                <a:tc>
                  <a:txBody>
                    <a:bodyPr/>
                    <a:lstStyle/>
                    <a:p>
                      <a:endParaRPr lang="pt-PT"/>
                    </a:p>
                  </a:txBody>
                  <a:tcPr anchor="ctr"/>
                </a:tc>
                <a:extLst>
                  <a:ext uri="{0D108BD9-81ED-4DB2-BD59-A6C34878D82A}">
                    <a16:rowId xmlns:a16="http://schemas.microsoft.com/office/drawing/2014/main" val="3403234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COMPLETED</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IN PROGRESS</a:t>
                      </a:r>
                      <a:endParaRPr lang="pt-PT" dirty="0">
                        <a:latin typeface="Affogato" panose="00000500000000000000" pitchFamily="50" charset="0"/>
                      </a:endParaRPr>
                    </a:p>
                  </a:txBody>
                  <a:tcPr anchor="ctr"/>
                </a:tc>
                <a:tc>
                  <a:txBody>
                    <a:bodyPr/>
                    <a:lstStyle/>
                    <a:p>
                      <a:endParaRPr lang="pt-PT" dirty="0"/>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t>
            </a:r>
            <a:r>
              <a:rPr lang="pt-PT" sz="5400" dirty="0" smtClean="0">
                <a:latin typeface="Affogato Medium" panose="00000600000000000000" pitchFamily="50" charset="0"/>
              </a:rPr>
              <a: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333662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6490838"/>
              </p:ext>
            </p:extLst>
          </p:nvPr>
        </p:nvGraphicFramePr>
        <p:xfrm>
          <a:off x="1258998" y="1825625"/>
          <a:ext cx="9674004" cy="3715073"/>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Managing</a:t>
                      </a:r>
                      <a:r>
                        <a:rPr lang="pt-PT" baseline="0" dirty="0" smtClean="0">
                          <a:latin typeface="Affogato" panose="00000500000000000000" pitchFamily="50" charset="0"/>
                        </a:rPr>
                        <a:t> Slack/GitHub</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Supporting</a:t>
                      </a:r>
                      <a:r>
                        <a:rPr lang="pt-PT" baseline="0" dirty="0" smtClean="0">
                          <a:latin typeface="Affogato" panose="00000500000000000000" pitchFamily="50" charset="0"/>
                        </a:rPr>
                        <a:t> the other units</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GitPages</a:t>
                      </a:r>
                      <a:endParaRPr lang="pt-PT" dirty="0">
                        <a:latin typeface="Affogato" panose="00000500000000000000" pitchFamily="50" charset="0"/>
                      </a:endParaRPr>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Nuno Lopes, Sara Costa</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Carla Mendes</a:t>
                      </a:r>
                      <a:endParaRPr lang="pt-PT" dirty="0">
                        <a:latin typeface="Affogato" panose="00000500000000000000" pitchFamily="50" charset="0"/>
                      </a:endParaRPr>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1h per week</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1h per week</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1h</a:t>
                      </a:r>
                      <a:endParaRPr lang="pt-PT" dirty="0">
                        <a:latin typeface="Affogato" panose="00000500000000000000" pitchFamily="50" charset="0"/>
                      </a:endParaRPr>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p</a:t>
            </a:r>
            <a:r>
              <a:rPr lang="pt-PT" sz="5400" dirty="0" smtClean="0">
                <a:latin typeface="Affogato Medium" panose="00000600000000000000" pitchFamily="50" charset="0"/>
              </a:rPr>
              <a:t>lanned 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547309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g</a:t>
            </a:r>
            <a:r>
              <a:rPr lang="pt-PT" sz="5400" dirty="0" smtClean="0">
                <a:latin typeface="Affogato Medium" panose="00000600000000000000" pitchFamily="50" charset="0"/>
              </a:rPr>
              <a:t>antt diagram.</a:t>
            </a:r>
            <a:endParaRPr lang="pt-PT" sz="5400" dirty="0">
              <a:latin typeface="Affogato Medium" panose="00000600000000000000" pitchFamily="50" charset="0"/>
            </a:endParaRPr>
          </a:p>
        </p:txBody>
      </p:sp>
    </p:spTree>
    <p:extLst>
      <p:ext uri="{BB962C8B-B14F-4D97-AF65-F5344CB8AC3E}">
        <p14:creationId xmlns:p14="http://schemas.microsoft.com/office/powerpoint/2010/main" val="2903656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l</a:t>
            </a:r>
            <a:r>
              <a:rPr lang="pt-PT" sz="5400" dirty="0" smtClean="0">
                <a:latin typeface="Affogato Medium" panose="00000600000000000000" pitchFamily="50" charset="0"/>
              </a:rPr>
              <a:t>ine graph.</a:t>
            </a:r>
            <a:endParaRPr lang="pt-PT" sz="5400" dirty="0">
              <a:latin typeface="Affogato Medium" panose="00000600000000000000" pitchFamily="50" charset="0"/>
            </a:endParaRPr>
          </a:p>
        </p:txBody>
      </p:sp>
      <p:graphicFrame>
        <p:nvGraphicFramePr>
          <p:cNvPr id="7" name="Chart 6"/>
          <p:cNvGraphicFramePr/>
          <p:nvPr>
            <p:extLst>
              <p:ext uri="{D42A27DB-BD31-4B8C-83A1-F6EECF244321}">
                <p14:modId xmlns:p14="http://schemas.microsoft.com/office/powerpoint/2010/main" val="3755278614"/>
              </p:ext>
            </p:extLst>
          </p:nvPr>
        </p:nvGraphicFramePr>
        <p:xfrm>
          <a:off x="2248214" y="2022231"/>
          <a:ext cx="7449702" cy="46563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0317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027906"/>
            <a:ext cx="4492925" cy="343693"/>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dirty="0">
                <a:latin typeface="Affogato Medium" panose="00000600000000000000" pitchFamily="50" charset="0"/>
              </a:rPr>
              <a:t>a</a:t>
            </a:r>
            <a:r>
              <a:rPr lang="pt-PT" dirty="0" smtClean="0">
                <a:latin typeface="Affogato Medium" panose="00000600000000000000" pitchFamily="50" charset="0"/>
              </a:rPr>
              <a:t>dditional notes.</a:t>
            </a:r>
            <a:endParaRPr lang="pt-PT" dirty="0">
              <a:latin typeface="Affogato Medium" panose="00000600000000000000" pitchFamily="50" charset="0"/>
            </a:endParaRPr>
          </a:p>
        </p:txBody>
      </p:sp>
      <p:cxnSp>
        <p:nvCxnSpPr>
          <p:cNvPr id="4" name="Straight Connector 3"/>
          <p:cNvCxnSpPr/>
          <p:nvPr/>
        </p:nvCxnSpPr>
        <p:spPr>
          <a:xfrm>
            <a:off x="5451894" y="1027906"/>
            <a:ext cx="6740106" cy="9106"/>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38200" y="2018581"/>
            <a:ext cx="9325155" cy="1200329"/>
          </a:xfrm>
          <a:prstGeom prst="rect">
            <a:avLst/>
          </a:prstGeom>
          <a:noFill/>
        </p:spPr>
        <p:txBody>
          <a:bodyPr wrap="square" rtlCol="0">
            <a:spAutoFit/>
          </a:bodyPr>
          <a:lstStyle/>
          <a:p>
            <a:r>
              <a:rPr lang="pt-PT" dirty="0">
                <a:latin typeface="Affogato" panose="00000500000000000000" pitchFamily="50" charset="0"/>
              </a:rPr>
              <a:t>Lorem ipsum dolor sit amet, consectetur adipiscing elit. Nulla rutrum ligula elit, a convallis ipsum placerat quis. Donec imperdiet ipsum ut odio aliquet scelerisque. Vivamus facilisis nisl ex, imperdiet sollicitudin elit volutpat at. Aliquam pulvinar leo sed leo mattis placerat. Nam malesuada velit vel felis dapibus dignissim. </a:t>
            </a:r>
          </a:p>
        </p:txBody>
      </p:sp>
    </p:spTree>
    <p:extLst>
      <p:ext uri="{BB962C8B-B14F-4D97-AF65-F5344CB8AC3E}">
        <p14:creationId xmlns:p14="http://schemas.microsoft.com/office/powerpoint/2010/main" val="99582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203</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Affogato</vt:lpstr>
      <vt:lpstr>Affogato Light</vt:lpstr>
      <vt:lpstr>Affogato Medium</vt:lpstr>
      <vt:lpstr>Arial</vt:lpstr>
      <vt:lpstr>Calibri</vt:lpstr>
      <vt:lpstr>Calibri Light</vt:lpstr>
      <vt:lpstr>Office Theme</vt:lpstr>
      <vt:lpstr>PowerPoint Presentation</vt:lpstr>
      <vt:lpstr>about us.</vt:lpstr>
      <vt:lpstr>env.</vt:lpstr>
      <vt:lpstr>tasks.</vt:lpstr>
      <vt:lpstr>tasks.</vt:lpstr>
      <vt:lpstr>planned tasks.</vt:lpstr>
      <vt:lpstr>gantt diagram.</vt:lpstr>
      <vt:lpstr>line graph.</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Adriana Mendes</dc:creator>
  <cp:lastModifiedBy>Carla Adriana Mendes</cp:lastModifiedBy>
  <cp:revision>29</cp:revision>
  <dcterms:created xsi:type="dcterms:W3CDTF">2018-09-25T13:13:30Z</dcterms:created>
  <dcterms:modified xsi:type="dcterms:W3CDTF">2018-10-29T16:02:43Z</dcterms:modified>
</cp:coreProperties>
</file>