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E2F24D-7F20-4E34-B7C9-65FC574CBD38}">
          <p14:sldIdLst>
            <p14:sldId id="256"/>
          </p14:sldIdLst>
        </p14:section>
        <p14:section name="Untitled Section" id="{BCBEE1A8-8A29-4653-A0C3-1E296F5A5F0F}">
          <p14:sldIdLst>
            <p14:sldId id="257"/>
            <p14:sldId id="258"/>
            <p14:sldId id="262"/>
            <p14:sldId id="259"/>
            <p14:sldId id="260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570" userDrawn="1">
          <p15:clr>
            <a:srgbClr val="A4A3A4"/>
          </p15:clr>
        </p15:guide>
        <p15:guide id="4" pos="51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245"/>
    <a:srgbClr val="4DCE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51" autoAdjust="0"/>
    <p:restoredTop sz="94660"/>
  </p:normalViewPr>
  <p:slideViewPr>
    <p:cSldViewPr snapToGrid="0" showGuides="1">
      <p:cViewPr>
        <p:scale>
          <a:sx n="90" d="100"/>
          <a:sy n="90" d="100"/>
        </p:scale>
        <p:origin x="-1542" y="-582"/>
      </p:cViewPr>
      <p:guideLst>
        <p:guide orient="horz" pos="2160"/>
        <p:guide pos="3840"/>
        <p:guide pos="2570"/>
        <p:guide pos="51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16-10-2018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8283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16-10-2018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7381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16-10-2018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351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16-10-2018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99869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16-10-2018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5887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16-10-2018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411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16-10-2018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510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16-10-2018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879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16-10-2018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2446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16-10-2018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571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16-10-2018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10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3B63C-5265-4F78-9B57-D7104B5DE5E4}" type="datetimeFigureOut">
              <a:rPr lang="pt-PT" smtClean="0"/>
              <a:t>16-10-2018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4893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48"/>
          <a:stretch/>
        </p:blipFill>
        <p:spPr>
          <a:xfrm>
            <a:off x="5966603" y="966158"/>
            <a:ext cx="4120551" cy="100770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62045" y="966157"/>
            <a:ext cx="7789653" cy="5124091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731"/>
          <a:stretch/>
        </p:blipFill>
        <p:spPr>
          <a:xfrm>
            <a:off x="862262" y="4123426"/>
            <a:ext cx="3021808" cy="227625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2562045" y="1530396"/>
            <a:ext cx="30968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898474" y="2538105"/>
            <a:ext cx="1535503" cy="237519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TextBox 12"/>
          <p:cNvSpPr txBox="1"/>
          <p:nvPr/>
        </p:nvSpPr>
        <p:spPr>
          <a:xfrm>
            <a:off x="2898475" y="2313959"/>
            <a:ext cx="1337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>
                <a:latin typeface="Affogato Medium" pitchFamily="2" charset="0"/>
              </a:rPr>
              <a:t>WEEK </a:t>
            </a:r>
            <a:r>
              <a:rPr lang="pt-PT" sz="2400" dirty="0" smtClean="0">
                <a:latin typeface="Affogato Medium" pitchFamily="2" charset="0"/>
              </a:rPr>
              <a:t>2</a:t>
            </a:r>
            <a:endParaRPr lang="pt-PT" sz="2400" dirty="0">
              <a:latin typeface="Affogato Medium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98474" y="3057131"/>
            <a:ext cx="1742537" cy="237519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TextBox 15"/>
          <p:cNvSpPr txBox="1"/>
          <p:nvPr/>
        </p:nvSpPr>
        <p:spPr>
          <a:xfrm>
            <a:off x="2898475" y="2832985"/>
            <a:ext cx="2018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latin typeface="Affogato Medium" pitchFamily="2" charset="0"/>
              </a:rPr>
              <a:t>SPRINT</a:t>
            </a:r>
            <a:r>
              <a:rPr lang="pt-PT" sz="2400" dirty="0" smtClean="0">
                <a:latin typeface="Affogato"/>
              </a:rPr>
              <a:t> </a:t>
            </a:r>
            <a:r>
              <a:rPr lang="pt-PT" sz="2400" dirty="0" smtClean="0">
                <a:latin typeface="Affogato"/>
              </a:rPr>
              <a:t>2 </a:t>
            </a:r>
            <a:endParaRPr lang="pt-PT" sz="2400" dirty="0">
              <a:latin typeface="Affogato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98475" y="3664572"/>
            <a:ext cx="985596" cy="237519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TextBox 17"/>
          <p:cNvSpPr txBox="1"/>
          <p:nvPr/>
        </p:nvSpPr>
        <p:spPr>
          <a:xfrm>
            <a:off x="2898475" y="3440426"/>
            <a:ext cx="1207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latin typeface="Affogato Medium" pitchFamily="2" charset="0"/>
              </a:rPr>
              <a:t>PL6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45400" y="4766809"/>
            <a:ext cx="25423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0" dirty="0" smtClean="0">
                <a:latin typeface="Affogato Medium" pitchFamily="2" charset="0"/>
              </a:rPr>
              <a:t>QUA</a:t>
            </a:r>
            <a:endParaRPr lang="pt-PT" sz="8000" dirty="0">
              <a:latin typeface="Affogato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94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617289" y="636144"/>
            <a:ext cx="2957422" cy="7835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ctangle 11"/>
          <p:cNvSpPr/>
          <p:nvPr/>
        </p:nvSpPr>
        <p:spPr>
          <a:xfrm>
            <a:off x="4701965" y="1027906"/>
            <a:ext cx="3044556" cy="507596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079875" cy="6858000"/>
          </a:xfrm>
          <a:prstGeom prst="rect">
            <a:avLst/>
          </a:prstGeom>
          <a:solidFill>
            <a:srgbClr val="009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pc="300" dirty="0">
                <a:latin typeface="Affogato Medium" pitchFamily="2" charset="0"/>
              </a:rPr>
              <a:t>a</a:t>
            </a:r>
            <a:r>
              <a:rPr lang="pt-PT" spc="300" dirty="0" smtClean="0">
                <a:latin typeface="Affogato Medium" pitchFamily="2" charset="0"/>
              </a:rPr>
              <a:t>bout us.</a:t>
            </a:r>
            <a:endParaRPr lang="pt-PT" spc="300" dirty="0">
              <a:latin typeface="Affogato Medium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5"/>
          <a:stretch/>
        </p:blipFill>
        <p:spPr>
          <a:xfrm>
            <a:off x="4648201" y="3166860"/>
            <a:ext cx="2878347" cy="5242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148638" y="0"/>
            <a:ext cx="404336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89" y="3166860"/>
            <a:ext cx="2875095" cy="525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771" y="3165540"/>
            <a:ext cx="2875095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06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838200" y="1026374"/>
            <a:ext cx="1508185" cy="422864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3592"/>
            <a:ext cx="10515600" cy="1325563"/>
          </a:xfrm>
        </p:spPr>
        <p:txBody>
          <a:bodyPr>
            <a:normAutofit/>
          </a:bodyPr>
          <a:lstStyle/>
          <a:p>
            <a:r>
              <a:rPr lang="pt-PT" sz="5400" smtClean="0">
                <a:latin typeface="Affogato Medium" panose="00000600000000000000" pitchFamily="50" charset="0"/>
              </a:rPr>
              <a:t>QUA</a:t>
            </a:r>
            <a:endParaRPr lang="pt-PT" sz="5400" dirty="0">
              <a:latin typeface="Affogato Medium" panose="00000600000000000000" pitchFamily="50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484408" y="1052423"/>
            <a:ext cx="9707592" cy="35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433530" y="1968920"/>
            <a:ext cx="2410336" cy="1995712"/>
            <a:chOff x="1045035" y="1914790"/>
            <a:chExt cx="4373047" cy="3629742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b="43065"/>
            <a:stretch/>
          </p:blipFill>
          <p:spPr>
            <a:xfrm>
              <a:off x="1045035" y="1914790"/>
              <a:ext cx="3052551" cy="3097421"/>
            </a:xfrm>
            <a:prstGeom prst="ellipse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1690777" y="4822166"/>
              <a:ext cx="2838091" cy="284671"/>
            </a:xfrm>
            <a:prstGeom prst="rect">
              <a:avLst/>
            </a:prstGeom>
            <a:solidFill>
              <a:srgbClr val="4DC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0557" y="4816824"/>
              <a:ext cx="3537525" cy="727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 smtClean="0">
                  <a:latin typeface="Affogato Medium" pitchFamily="2" charset="0"/>
                </a:rPr>
                <a:t>Hugo Marques</a:t>
              </a:r>
              <a:endParaRPr lang="pt-PT" sz="2000" dirty="0">
                <a:latin typeface="Affogato Medium" pitchFamily="2" charset="0"/>
              </a:endParaRPr>
            </a:p>
          </p:txBody>
        </p:sp>
      </p:grpSp>
      <p:grpSp>
        <p:nvGrpSpPr>
          <p:cNvPr id="35" name="Group 16"/>
          <p:cNvGrpSpPr/>
          <p:nvPr/>
        </p:nvGrpSpPr>
        <p:grpSpPr>
          <a:xfrm>
            <a:off x="1433530" y="4549602"/>
            <a:ext cx="2410335" cy="2036217"/>
            <a:chOff x="984729" y="1841121"/>
            <a:chExt cx="4373048" cy="3703411"/>
          </a:xfrm>
        </p:grpSpPr>
        <p:pic>
          <p:nvPicPr>
            <p:cNvPr id="36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729" y="1841121"/>
              <a:ext cx="3167934" cy="3175757"/>
            </a:xfrm>
            <a:prstGeom prst="ellipse">
              <a:avLst/>
            </a:prstGeom>
          </p:spPr>
        </p:pic>
        <p:sp>
          <p:nvSpPr>
            <p:cNvPr id="37" name="Rectangle 11"/>
            <p:cNvSpPr/>
            <p:nvPr/>
          </p:nvSpPr>
          <p:spPr>
            <a:xfrm>
              <a:off x="1690777" y="4822166"/>
              <a:ext cx="2838091" cy="284671"/>
            </a:xfrm>
            <a:prstGeom prst="rect">
              <a:avLst/>
            </a:prstGeom>
            <a:solidFill>
              <a:srgbClr val="4DC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8" name="TextBox 12"/>
            <p:cNvSpPr txBox="1"/>
            <p:nvPr/>
          </p:nvSpPr>
          <p:spPr>
            <a:xfrm>
              <a:off x="1880557" y="4816824"/>
              <a:ext cx="3477220" cy="727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latin typeface="Affogato Medium" pitchFamily="2" charset="0"/>
                </a:rPr>
                <a:t>Luís</a:t>
              </a:r>
              <a:r>
                <a:rPr lang="pt-PT" sz="2000" dirty="0" smtClean="0">
                  <a:latin typeface="Affogato" pitchFamily="2" charset="0"/>
                </a:rPr>
                <a:t> </a:t>
              </a:r>
              <a:r>
                <a:rPr lang="pt-PT" sz="2000" dirty="0">
                  <a:latin typeface="Affogato Medium" pitchFamily="2" charset="0"/>
                </a:rPr>
                <a:t>Gonçalves</a:t>
              </a:r>
            </a:p>
          </p:txBody>
        </p:sp>
      </p:grpSp>
      <p:grpSp>
        <p:nvGrpSpPr>
          <p:cNvPr id="39" name="Group 16"/>
          <p:cNvGrpSpPr/>
          <p:nvPr/>
        </p:nvGrpSpPr>
        <p:grpSpPr>
          <a:xfrm>
            <a:off x="4974703" y="4549602"/>
            <a:ext cx="2005759" cy="2036217"/>
            <a:chOff x="984729" y="1841121"/>
            <a:chExt cx="3639029" cy="3703411"/>
          </a:xfrm>
        </p:grpSpPr>
        <p:pic>
          <p:nvPicPr>
            <p:cNvPr id="40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729" y="1841121"/>
              <a:ext cx="3167934" cy="3175757"/>
            </a:xfrm>
            <a:prstGeom prst="ellipse">
              <a:avLst/>
            </a:prstGeom>
          </p:spPr>
        </p:pic>
        <p:sp>
          <p:nvSpPr>
            <p:cNvPr id="41" name="Rectangle 11"/>
            <p:cNvSpPr/>
            <p:nvPr/>
          </p:nvSpPr>
          <p:spPr>
            <a:xfrm>
              <a:off x="1690777" y="4822166"/>
              <a:ext cx="2838091" cy="284671"/>
            </a:xfrm>
            <a:prstGeom prst="rect">
              <a:avLst/>
            </a:prstGeom>
            <a:solidFill>
              <a:srgbClr val="4DC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2" name="TextBox 12"/>
            <p:cNvSpPr txBox="1"/>
            <p:nvPr/>
          </p:nvSpPr>
          <p:spPr>
            <a:xfrm>
              <a:off x="1880558" y="4816824"/>
              <a:ext cx="2743200" cy="727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latin typeface="Affogato Medium" pitchFamily="2" charset="0"/>
                </a:rPr>
                <a:t>Rui Reis</a:t>
              </a:r>
            </a:p>
          </p:txBody>
        </p:sp>
      </p:grpSp>
      <p:grpSp>
        <p:nvGrpSpPr>
          <p:cNvPr id="43" name="Group 16"/>
          <p:cNvGrpSpPr/>
          <p:nvPr/>
        </p:nvGrpSpPr>
        <p:grpSpPr>
          <a:xfrm>
            <a:off x="8761383" y="4549602"/>
            <a:ext cx="2202949" cy="2036217"/>
            <a:chOff x="1142353" y="1841121"/>
            <a:chExt cx="3996790" cy="3703411"/>
          </a:xfrm>
        </p:grpSpPr>
        <p:pic>
          <p:nvPicPr>
            <p:cNvPr id="44" name="Picture 1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678"/>
            <a:stretch/>
          </p:blipFill>
          <p:spPr>
            <a:xfrm>
              <a:off x="1142353" y="1841121"/>
              <a:ext cx="3298654" cy="3275784"/>
            </a:xfrm>
            <a:prstGeom prst="ellipse">
              <a:avLst/>
            </a:prstGeom>
          </p:spPr>
        </p:pic>
        <p:sp>
          <p:nvSpPr>
            <p:cNvPr id="45" name="Rectangle 11"/>
            <p:cNvSpPr/>
            <p:nvPr/>
          </p:nvSpPr>
          <p:spPr>
            <a:xfrm>
              <a:off x="1690777" y="4822166"/>
              <a:ext cx="2838091" cy="284671"/>
            </a:xfrm>
            <a:prstGeom prst="rect">
              <a:avLst/>
            </a:prstGeom>
            <a:solidFill>
              <a:srgbClr val="4DC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6" name="TextBox 12"/>
            <p:cNvSpPr txBox="1"/>
            <p:nvPr/>
          </p:nvSpPr>
          <p:spPr>
            <a:xfrm>
              <a:off x="1880555" y="4816824"/>
              <a:ext cx="3258588" cy="727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latin typeface="Affogato Medium" pitchFamily="2" charset="0"/>
                </a:rPr>
                <a:t>Ana Almeida</a:t>
              </a:r>
            </a:p>
          </p:txBody>
        </p:sp>
      </p:grpSp>
      <p:grpSp>
        <p:nvGrpSpPr>
          <p:cNvPr id="47" name="Group 16"/>
          <p:cNvGrpSpPr/>
          <p:nvPr/>
        </p:nvGrpSpPr>
        <p:grpSpPr>
          <a:xfrm>
            <a:off x="4922401" y="2053587"/>
            <a:ext cx="2316599" cy="2035348"/>
            <a:chOff x="984728" y="1848043"/>
            <a:chExt cx="4202985" cy="3701831"/>
          </a:xfrm>
        </p:grpSpPr>
        <p:pic>
          <p:nvPicPr>
            <p:cNvPr id="48" name="Picture 10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74" t="5033" r="9415"/>
            <a:stretch/>
          </p:blipFill>
          <p:spPr>
            <a:xfrm>
              <a:off x="984728" y="1848043"/>
              <a:ext cx="3167935" cy="3185455"/>
            </a:xfrm>
            <a:prstGeom prst="ellipse">
              <a:avLst/>
            </a:prstGeom>
          </p:spPr>
        </p:pic>
        <p:sp>
          <p:nvSpPr>
            <p:cNvPr id="49" name="Rectangle 11"/>
            <p:cNvSpPr/>
            <p:nvPr/>
          </p:nvSpPr>
          <p:spPr>
            <a:xfrm>
              <a:off x="1690777" y="4822166"/>
              <a:ext cx="2838091" cy="284671"/>
            </a:xfrm>
            <a:prstGeom prst="rect">
              <a:avLst/>
            </a:prstGeom>
            <a:solidFill>
              <a:srgbClr val="4DC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0" name="TextBox 12"/>
            <p:cNvSpPr txBox="1"/>
            <p:nvPr/>
          </p:nvSpPr>
          <p:spPr>
            <a:xfrm>
              <a:off x="1880558" y="4822166"/>
              <a:ext cx="3307155" cy="727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latin typeface="Affogato Medium" pitchFamily="2" charset="0"/>
                </a:rPr>
                <a:t>Viviana</a:t>
              </a:r>
              <a:r>
                <a:rPr lang="pt-PT" sz="2000" dirty="0" smtClean="0">
                  <a:latin typeface="Affogato" pitchFamily="2" charset="0"/>
                </a:rPr>
                <a:t> </a:t>
              </a:r>
              <a:r>
                <a:rPr lang="pt-PT" sz="2000" dirty="0">
                  <a:latin typeface="Affogato Medium" pitchFamily="2" charset="0"/>
                </a:rPr>
                <a:t>Abreu</a:t>
              </a:r>
            </a:p>
          </p:txBody>
        </p:sp>
      </p:grpSp>
      <p:grpSp>
        <p:nvGrpSpPr>
          <p:cNvPr id="51" name="Group 16"/>
          <p:cNvGrpSpPr/>
          <p:nvPr/>
        </p:nvGrpSpPr>
        <p:grpSpPr>
          <a:xfrm>
            <a:off x="8724648" y="1968920"/>
            <a:ext cx="2007915" cy="2021944"/>
            <a:chOff x="980817" y="1867080"/>
            <a:chExt cx="3642941" cy="3677452"/>
          </a:xfrm>
        </p:grpSpPr>
        <p:pic>
          <p:nvPicPr>
            <p:cNvPr id="52" name="Picture 1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817" y="1867080"/>
              <a:ext cx="3175757" cy="3123839"/>
            </a:xfrm>
            <a:prstGeom prst="ellipse">
              <a:avLst/>
            </a:prstGeom>
          </p:spPr>
        </p:pic>
        <p:sp>
          <p:nvSpPr>
            <p:cNvPr id="53" name="Rectangle 11"/>
            <p:cNvSpPr/>
            <p:nvPr/>
          </p:nvSpPr>
          <p:spPr>
            <a:xfrm>
              <a:off x="1690777" y="4822166"/>
              <a:ext cx="2838091" cy="284671"/>
            </a:xfrm>
            <a:prstGeom prst="rect">
              <a:avLst/>
            </a:prstGeom>
            <a:solidFill>
              <a:srgbClr val="4DC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4" name="TextBox 12"/>
            <p:cNvSpPr txBox="1"/>
            <p:nvPr/>
          </p:nvSpPr>
          <p:spPr>
            <a:xfrm>
              <a:off x="1880558" y="4816824"/>
              <a:ext cx="2743200" cy="727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latin typeface="Affogato Medium" pitchFamily="2" charset="0"/>
                </a:rPr>
                <a:t>Maria Alves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088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435306" y="1043795"/>
            <a:ext cx="4909634" cy="431321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1043795"/>
            <a:ext cx="6251944" cy="121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366294" y="365125"/>
            <a:ext cx="4987505" cy="1325563"/>
          </a:xfrm>
        </p:spPr>
        <p:txBody>
          <a:bodyPr>
            <a:normAutofit/>
          </a:bodyPr>
          <a:lstStyle/>
          <a:p>
            <a:r>
              <a:rPr lang="pt-PT" sz="5400" dirty="0" smtClean="0">
                <a:latin typeface="Affogato Medium" panose="00000600000000000000" pitchFamily="50" charset="0"/>
              </a:rPr>
              <a:t>Sprint #2 </a:t>
            </a:r>
            <a:r>
              <a:rPr lang="pt-PT" sz="5400" dirty="0" err="1" smtClean="0">
                <a:latin typeface="Affogato Medium" panose="00000600000000000000" pitchFamily="50" charset="0"/>
              </a:rPr>
              <a:t>goals</a:t>
            </a:r>
            <a:r>
              <a:rPr lang="pt-PT" sz="5400" dirty="0" smtClean="0">
                <a:latin typeface="Affogato Medium" panose="00000600000000000000" pitchFamily="50" charset="0"/>
              </a:rPr>
              <a:t>.</a:t>
            </a:r>
            <a:endParaRPr lang="pt-PT" sz="5400" dirty="0">
              <a:latin typeface="Affogato Medium" panose="00000600000000000000" pitchFamily="50" charset="0"/>
            </a:endParaRPr>
          </a:p>
        </p:txBody>
      </p:sp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Update the QUA section of the quality manual according to experience and the feedback.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Perform a formal inspection on the QUA section of the </a:t>
            </a:r>
            <a:r>
              <a:rPr lang="en-US" dirty="0" smtClean="0"/>
              <a:t>Quality Manual</a:t>
            </a:r>
            <a:r>
              <a:rPr lang="en-US" dirty="0"/>
              <a:t>. </a:t>
            </a:r>
            <a:r>
              <a:rPr lang="en-US" dirty="0" smtClean="0"/>
              <a:t>Provide evidence </a:t>
            </a:r>
            <a:r>
              <a:rPr lang="en-US" dirty="0"/>
              <a:t>(process, recordings and outcomes – up to the revised artifact)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783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617788" y="1027906"/>
            <a:ext cx="2173857" cy="352320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637723"/>
              </p:ext>
            </p:extLst>
          </p:nvPr>
        </p:nvGraphicFramePr>
        <p:xfrm>
          <a:off x="1284277" y="1835150"/>
          <a:ext cx="9529174" cy="465995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08049">
                  <a:extLst>
                    <a:ext uri="{9D8B030D-6E8A-4147-A177-3AD203B41FA5}">
                      <a16:colId xmlns:a16="http://schemas.microsoft.com/office/drawing/2014/main" xmlns="" val="3839103568"/>
                    </a:ext>
                  </a:extLst>
                </a:gridCol>
                <a:gridCol w="1392865">
                  <a:extLst>
                    <a:ext uri="{9D8B030D-6E8A-4147-A177-3AD203B41FA5}">
                      <a16:colId xmlns:a16="http://schemas.microsoft.com/office/drawing/2014/main" xmlns="" val="187051537"/>
                    </a:ext>
                  </a:extLst>
                </a:gridCol>
                <a:gridCol w="1322056">
                  <a:extLst>
                    <a:ext uri="{9D8B030D-6E8A-4147-A177-3AD203B41FA5}">
                      <a16:colId xmlns:a16="http://schemas.microsoft.com/office/drawing/2014/main" xmlns="" val="2025017854"/>
                    </a:ext>
                  </a:extLst>
                </a:gridCol>
                <a:gridCol w="142655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2655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2655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26551"/>
              </a:tblGrid>
              <a:tr h="469001">
                <a:tc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pc="300" noProof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en-GB" sz="1400" spc="300" baseline="0" noProof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#1</a:t>
                      </a:r>
                      <a:endParaRPr lang="en-GB" sz="1400" spc="300" noProof="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spc="300" noProof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en-GB" sz="1400" spc="300" baseline="0" noProof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#2</a:t>
                      </a:r>
                      <a:endParaRPr lang="en-GB" sz="1400" spc="300" noProof="0" smtClean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spc="300" noProof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#3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spc="300" noProof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#4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spc="300" noProof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#5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spc="300" noProof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#6</a:t>
                      </a:r>
                      <a:endParaRPr lang="en-GB" sz="1400" spc="300" noProof="0" dirty="0" smtClean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10859294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algn="ctr"/>
                      <a:r>
                        <a:rPr lang="en-GB" sz="1400" spc="300" noProof="0" smtClean="0">
                          <a:latin typeface="Affogato Light" panose="00000400000000000000" pitchFamily="50" charset="0"/>
                        </a:rPr>
                        <a:t>TASK</a:t>
                      </a:r>
                      <a:endParaRPr lang="en-GB" sz="1400" spc="300" noProof="0"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Task</a:t>
                      </a:r>
                      <a:r>
                        <a:rPr lang="en-GB" sz="1400" baseline="0" noProof="0" dirty="0" smtClean="0">
                          <a:latin typeface="Affogato" pitchFamily="2" charset="0"/>
                        </a:rPr>
                        <a:t> delegation and group leadership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Elaboration of the meeting minutes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 smtClean="0">
                          <a:latin typeface="Affogato" pitchFamily="2" charset="0"/>
                        </a:rPr>
                        <a:t>Status data gathering from the other units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Weekly</a:t>
                      </a:r>
                      <a:r>
                        <a:rPr lang="en-GB" sz="1400" baseline="0" noProof="0" dirty="0" smtClean="0">
                          <a:latin typeface="Affogato" pitchFamily="2" charset="0"/>
                        </a:rPr>
                        <a:t> presentation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Organization of the tasks and presentation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Update of the QUA</a:t>
                      </a:r>
                      <a:r>
                        <a:rPr lang="en-GB" sz="1400" baseline="0" noProof="0" dirty="0" smtClean="0">
                          <a:latin typeface="Affogato" pitchFamily="2" charset="0"/>
                        </a:rPr>
                        <a:t> section of the QM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641888722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spc="300" noProof="0" dirty="0" smtClean="0">
                          <a:latin typeface="Affogato Light" panose="00000400000000000000" pitchFamily="50" charset="0"/>
                        </a:rPr>
                        <a:t>OWNER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Hugo Marques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err="1" smtClean="0">
                          <a:latin typeface="Affogato" pitchFamily="2" charset="0"/>
                        </a:rPr>
                        <a:t>Viviana</a:t>
                      </a:r>
                      <a:r>
                        <a:rPr lang="en-GB" sz="1400" noProof="0" dirty="0" smtClean="0">
                          <a:latin typeface="Affogato" pitchFamily="2" charset="0"/>
                        </a:rPr>
                        <a:t> Abreu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err="1" smtClean="0">
                          <a:latin typeface="Affogato" pitchFamily="2" charset="0"/>
                        </a:rPr>
                        <a:t>Viviana</a:t>
                      </a:r>
                      <a:r>
                        <a:rPr lang="en-GB" sz="1400" noProof="0" dirty="0" smtClean="0">
                          <a:latin typeface="Affogato" pitchFamily="2" charset="0"/>
                        </a:rPr>
                        <a:t> Abreu</a:t>
                      </a:r>
                    </a:p>
                    <a:p>
                      <a:pPr algn="ctr"/>
                      <a:r>
                        <a:rPr lang="en-GB" sz="1400" noProof="0" dirty="0" err="1" smtClean="0">
                          <a:latin typeface="Affogato" pitchFamily="2" charset="0"/>
                        </a:rPr>
                        <a:t>Luís</a:t>
                      </a:r>
                      <a:r>
                        <a:rPr lang="en-GB" sz="1400" noProof="0" dirty="0" smtClean="0">
                          <a:latin typeface="Affogato" pitchFamily="2" charset="0"/>
                        </a:rPr>
                        <a:t> </a:t>
                      </a:r>
                      <a:r>
                        <a:rPr lang="en-GB" sz="1400" noProof="0" dirty="0" err="1" smtClean="0">
                          <a:latin typeface="Affogato" pitchFamily="2" charset="0"/>
                        </a:rPr>
                        <a:t>Gonçalves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Hugo Marques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>
                          <a:latin typeface="Affogato" pitchFamily="2" charset="0"/>
                        </a:rPr>
                        <a:t>Ana Almeida</a:t>
                      </a:r>
                      <a:endParaRPr lang="pt-PT" sz="14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>
                          <a:latin typeface="Affogato" pitchFamily="2" charset="0"/>
                        </a:rPr>
                        <a:t>Full</a:t>
                      </a:r>
                      <a:r>
                        <a:rPr lang="pt-PT" sz="1400" dirty="0" smtClean="0">
                          <a:latin typeface="Affogato" pitchFamily="2" charset="0"/>
                        </a:rPr>
                        <a:t> </a:t>
                      </a:r>
                      <a:r>
                        <a:rPr lang="pt-PT" sz="1400" dirty="0" err="1" smtClean="0">
                          <a:latin typeface="Affogato" pitchFamily="2" charset="0"/>
                        </a:rPr>
                        <a:t>Group</a:t>
                      </a:r>
                      <a:endParaRPr lang="pt-PT" sz="1400" dirty="0">
                        <a:latin typeface="Affogato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270533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spc="300" noProof="0" smtClean="0">
                          <a:latin typeface="Affogato Light" panose="00000400000000000000" pitchFamily="50" charset="0"/>
                        </a:rPr>
                        <a:t>GOAL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spc="300" noProof="0" smtClean="0">
                          <a:latin typeface="Affogato Light" panose="00000400000000000000" pitchFamily="50" charset="0"/>
                        </a:rPr>
                        <a:t>EFFORT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aseline="0" noProof="0" dirty="0" smtClean="0">
                          <a:latin typeface="Affogato" pitchFamily="2" charset="0"/>
                        </a:rPr>
                        <a:t>30 MINUTES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1 </a:t>
                      </a:r>
                      <a:r>
                        <a:rPr lang="en-GB" sz="1400" noProof="0" dirty="0" smtClean="0">
                          <a:latin typeface="Affogato" pitchFamily="2" charset="0"/>
                        </a:rPr>
                        <a:t>HOUR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2 HOURS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30 MINUTES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2 HOURS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1</a:t>
                      </a:r>
                      <a:r>
                        <a:rPr lang="en-GB" sz="1400" baseline="0" noProof="0" dirty="0" smtClean="0">
                          <a:latin typeface="Affogato" pitchFamily="2" charset="0"/>
                        </a:rPr>
                        <a:t> HOUR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4657508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spc="300" noProof="0" smtClean="0">
                          <a:latin typeface="Affogato Light" panose="00000400000000000000" pitchFamily="50" charset="0"/>
                        </a:rPr>
                        <a:t>EFFECTIVE EFFORT</a:t>
                      </a:r>
                      <a:endParaRPr lang="en-GB" sz="1400" spc="300" noProof="0" smtClean="0">
                        <a:latin typeface="Affogato Light" panose="000004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aseline="0" noProof="0" dirty="0" smtClean="0">
                          <a:latin typeface="Affogato" pitchFamily="2" charset="0"/>
                        </a:rPr>
                        <a:t>30 MINUTES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1 HOUR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--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30 MINUTES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2 HOURS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 smtClean="0">
                          <a:latin typeface="Affogato" pitchFamily="2" charset="0"/>
                        </a:rPr>
                        <a:t>1</a:t>
                      </a:r>
                      <a:r>
                        <a:rPr lang="en-GB" sz="1400" baseline="0" noProof="0" dirty="0" smtClean="0">
                          <a:latin typeface="Affogato" pitchFamily="2" charset="0"/>
                        </a:rPr>
                        <a:t> HOUR</a:t>
                      </a:r>
                      <a:endParaRPr lang="en-GB" sz="1400" noProof="0" dirty="0" smtClean="0">
                        <a:latin typeface="Affogato" pitchFamily="2" charset="0"/>
                      </a:endParaRPr>
                    </a:p>
                    <a:p>
                      <a:pPr algn="ctr"/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03234533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spc="300" noProof="0" smtClean="0">
                          <a:latin typeface="Affogato Light" panose="00000400000000000000" pitchFamily="50" charset="0"/>
                        </a:rPr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COMPLETED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smtClean="0">
                          <a:latin typeface="Affogato" pitchFamily="2" charset="0"/>
                        </a:rPr>
                        <a:t>COMPLETED</a:t>
                      </a:r>
                      <a:endParaRPr lang="en-GB" sz="1400" noProof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IN PROGRESS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COMPLETED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COMPLETED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IN</a:t>
                      </a:r>
                      <a:r>
                        <a:rPr lang="en-GB" sz="1400" baseline="0" noProof="0" dirty="0" smtClean="0">
                          <a:latin typeface="Affogato" pitchFamily="2" charset="0"/>
                        </a:rPr>
                        <a:t> PROGRESS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27419296"/>
                  </a:ext>
                </a:extLst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>
            <a:off x="0" y="1055943"/>
            <a:ext cx="836762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617788" y="365125"/>
            <a:ext cx="2736011" cy="1325563"/>
          </a:xfrm>
        </p:spPr>
        <p:txBody>
          <a:bodyPr>
            <a:normAutofit/>
          </a:bodyPr>
          <a:lstStyle/>
          <a:p>
            <a:r>
              <a:rPr lang="pt-PT" sz="5400" dirty="0">
                <a:latin typeface="Affogato Medium" panose="00000600000000000000" pitchFamily="50" charset="0"/>
              </a:rPr>
              <a:t>t</a:t>
            </a:r>
            <a:r>
              <a:rPr lang="pt-PT" sz="5400" dirty="0" smtClean="0">
                <a:latin typeface="Affogato Medium" panose="00000600000000000000" pitchFamily="50" charset="0"/>
              </a:rPr>
              <a:t>asks.</a:t>
            </a:r>
            <a:endParaRPr lang="pt-PT" sz="5400" dirty="0">
              <a:latin typeface="Affogato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95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435306" y="1043795"/>
            <a:ext cx="4605945" cy="431321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9312938"/>
              </p:ext>
            </p:extLst>
          </p:nvPr>
        </p:nvGraphicFramePr>
        <p:xfrm>
          <a:off x="827679" y="2027643"/>
          <a:ext cx="10536642" cy="398179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30573">
                  <a:extLst>
                    <a:ext uri="{9D8B030D-6E8A-4147-A177-3AD203B41FA5}">
                      <a16:colId xmlns:a16="http://schemas.microsoft.com/office/drawing/2014/main" xmlns="" val="3839103568"/>
                    </a:ext>
                  </a:extLst>
                </a:gridCol>
                <a:gridCol w="1530505">
                  <a:extLst>
                    <a:ext uri="{9D8B030D-6E8A-4147-A177-3AD203B41FA5}">
                      <a16:colId xmlns:a16="http://schemas.microsoft.com/office/drawing/2014/main" xmlns="" val="187051537"/>
                    </a:ext>
                  </a:extLst>
                </a:gridCol>
                <a:gridCol w="1676634">
                  <a:extLst>
                    <a:ext uri="{9D8B030D-6E8A-4147-A177-3AD203B41FA5}">
                      <a16:colId xmlns:a16="http://schemas.microsoft.com/office/drawing/2014/main" xmlns="" val="2025017854"/>
                    </a:ext>
                  </a:extLst>
                </a:gridCol>
                <a:gridCol w="152281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2281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7665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576651">
                  <a:extLst>
                    <a:ext uri="{9D8B030D-6E8A-4147-A177-3AD203B41FA5}">
                      <a16:colId xmlns:a16="http://schemas.microsoft.com/office/drawing/2014/main" xmlns="" val="3695970854"/>
                    </a:ext>
                  </a:extLst>
                </a:gridCol>
              </a:tblGrid>
              <a:tr h="469001"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#1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#2</a:t>
                      </a:r>
                      <a:endParaRPr lang="pt-PT" spc="300" dirty="0" smtClean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#3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#4</a:t>
                      </a:r>
                      <a:endParaRPr lang="pt-PT" spc="300" dirty="0" smtClean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#5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#6</a:t>
                      </a:r>
                      <a:endParaRPr lang="pt-PT" spc="300" dirty="0" smtClean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10859294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algn="ctr"/>
                      <a:r>
                        <a:rPr lang="pt-PT" spc="300" dirty="0" smtClean="0">
                          <a:latin typeface="Affogato Light" panose="00000400000000000000" pitchFamily="50" charset="0"/>
                        </a:rPr>
                        <a:t>TASK</a:t>
                      </a:r>
                      <a:endParaRPr lang="pt-PT" spc="300" dirty="0"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 smtClean="0">
                          <a:latin typeface="Affogato" pitchFamily="2" charset="0"/>
                        </a:rPr>
                        <a:t>Task</a:t>
                      </a:r>
                      <a:r>
                        <a:rPr lang="en-GB" sz="1600" baseline="0" noProof="0" dirty="0" smtClean="0">
                          <a:latin typeface="Affogato" pitchFamily="2" charset="0"/>
                        </a:rPr>
                        <a:t> delegation and group leadership</a:t>
                      </a:r>
                      <a:endParaRPr lang="en-GB" sz="1600" noProof="0" dirty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noProof="0" dirty="0" smtClean="0">
                          <a:latin typeface="Affogato" pitchFamily="2" charset="0"/>
                        </a:rPr>
                        <a:t>Elaboration of the meeting minutes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noProof="0" dirty="0" smtClean="0">
                          <a:latin typeface="Affogato" pitchFamily="2" charset="0"/>
                        </a:rPr>
                        <a:t>Status data gathering from the other units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noProof="0" dirty="0" smtClean="0">
                          <a:latin typeface="Affogato" pitchFamily="2" charset="0"/>
                        </a:rPr>
                        <a:t>Weekly</a:t>
                      </a:r>
                      <a:r>
                        <a:rPr lang="en-GB" sz="1600" baseline="0" noProof="0" dirty="0" smtClean="0">
                          <a:latin typeface="Affogato" pitchFamily="2" charset="0"/>
                        </a:rPr>
                        <a:t> presentation</a:t>
                      </a:r>
                      <a:endParaRPr lang="en-GB" sz="1600" noProof="0" dirty="0" smtClean="0">
                        <a:latin typeface="Affogato" pitchFamily="2" charset="0"/>
                      </a:endParaRPr>
                    </a:p>
                    <a:p>
                      <a:pPr algn="ctr"/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 smtClean="0">
                          <a:latin typeface="Affogato" pitchFamily="2" charset="0"/>
                        </a:rPr>
                        <a:t>Update of the QUA</a:t>
                      </a:r>
                      <a:r>
                        <a:rPr lang="en-GB" sz="1600" baseline="0" noProof="0" dirty="0" smtClean="0">
                          <a:latin typeface="Affogato" pitchFamily="2" charset="0"/>
                        </a:rPr>
                        <a:t> section of the QM</a:t>
                      </a:r>
                      <a:endParaRPr lang="en-GB" sz="1600" noProof="0" dirty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 smtClean="0">
                          <a:latin typeface="Affogato" pitchFamily="2" charset="0"/>
                        </a:rPr>
                        <a:t>Organization of the tasks and presentation</a:t>
                      </a:r>
                      <a:endParaRPr lang="en-GB" sz="1600" noProof="0" dirty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641888722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 smtClean="0">
                          <a:latin typeface="Affogato Light" panose="00000400000000000000" pitchFamily="50" charset="0"/>
                        </a:rPr>
                        <a:t>OWNER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Hugo Marques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Viviana Abreu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Viviana </a:t>
                      </a:r>
                      <a:r>
                        <a:rPr lang="pt-PT" sz="1600" dirty="0" smtClean="0">
                          <a:latin typeface="Affogato" pitchFamily="2" charset="0"/>
                        </a:rPr>
                        <a:t>Abreu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noProof="0" dirty="0" err="1" smtClean="0">
                          <a:latin typeface="Affogato" pitchFamily="2" charset="0"/>
                        </a:rPr>
                        <a:t>Luís</a:t>
                      </a:r>
                      <a:r>
                        <a:rPr lang="en-GB" sz="1600" noProof="0" dirty="0" smtClean="0">
                          <a:latin typeface="Affogato" pitchFamily="2" charset="0"/>
                        </a:rPr>
                        <a:t> </a:t>
                      </a:r>
                      <a:r>
                        <a:rPr lang="en-GB" sz="1600" noProof="0" dirty="0" err="1" smtClean="0">
                          <a:latin typeface="Affogato" pitchFamily="2" charset="0"/>
                        </a:rPr>
                        <a:t>Gonçalves</a:t>
                      </a:r>
                      <a:endParaRPr lang="en-GB" sz="1600" noProof="0" dirty="0" smtClean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Hugo</a:t>
                      </a:r>
                      <a:r>
                        <a:rPr lang="pt-PT" sz="1600" baseline="0" dirty="0" smtClean="0">
                          <a:latin typeface="Affogato" pitchFamily="2" charset="0"/>
                        </a:rPr>
                        <a:t> Marques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aseline="0" dirty="0" err="1" smtClean="0">
                          <a:latin typeface="Affogato" pitchFamily="2" charset="0"/>
                        </a:rPr>
                        <a:t>Full</a:t>
                      </a:r>
                      <a:r>
                        <a:rPr lang="pt-PT" sz="1600" baseline="0" dirty="0" smtClean="0">
                          <a:latin typeface="Affogato" pitchFamily="2" charset="0"/>
                        </a:rPr>
                        <a:t> </a:t>
                      </a:r>
                      <a:r>
                        <a:rPr lang="pt-PT" sz="1600" baseline="0" dirty="0" err="1" smtClean="0">
                          <a:latin typeface="Affogato" pitchFamily="2" charset="0"/>
                        </a:rPr>
                        <a:t>Group</a:t>
                      </a:r>
                      <a:endParaRPr lang="pt-PT" sz="1600" baseline="0" dirty="0" smtClean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Ana Almeida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270533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 smtClean="0">
                          <a:latin typeface="Affogato Light" panose="00000400000000000000" pitchFamily="50" charset="0"/>
                        </a:rPr>
                        <a:t>GOAL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 smtClean="0">
                          <a:latin typeface="Affogato Light" panose="00000400000000000000" pitchFamily="50" charset="0"/>
                        </a:rPr>
                        <a:t>EFFORT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1 </a:t>
                      </a:r>
                      <a:r>
                        <a:rPr lang="pt-PT" sz="1600" dirty="0" smtClean="0">
                          <a:latin typeface="Affogato" pitchFamily="2" charset="0"/>
                        </a:rPr>
                        <a:t>HOURS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1 </a:t>
                      </a:r>
                      <a:r>
                        <a:rPr lang="pt-PT" sz="1600" dirty="0" smtClean="0">
                          <a:latin typeface="Affogato" pitchFamily="2" charset="0"/>
                        </a:rPr>
                        <a:t>HOURS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2 HOURS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Affogato" pitchFamily="2" charset="0"/>
                        </a:rPr>
                        <a:t>30 MINUTES</a:t>
                      </a:r>
                      <a:endParaRPr lang="en-GB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Affogato" pitchFamily="2" charset="0"/>
                        </a:rPr>
                        <a:t>4 HOURS</a:t>
                      </a:r>
                    </a:p>
                    <a:p>
                      <a:pPr algn="ctr"/>
                      <a:r>
                        <a:rPr lang="en-GB" sz="1600" dirty="0" smtClean="0">
                          <a:latin typeface="Affogato" pitchFamily="2" charset="0"/>
                        </a:rPr>
                        <a:t>(each)</a:t>
                      </a:r>
                      <a:endParaRPr lang="en-GB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Affogato" pitchFamily="2" charset="0"/>
                        </a:rPr>
                        <a:t>2 HOURS</a:t>
                      </a:r>
                      <a:endParaRPr lang="en-GB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4657508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 smtClean="0">
                          <a:latin typeface="Affogato Light" panose="00000400000000000000" pitchFamily="50" charset="0"/>
                        </a:rPr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IN</a:t>
                      </a:r>
                      <a:r>
                        <a:rPr lang="pt-PT" sz="1600" baseline="0" dirty="0" smtClean="0">
                          <a:latin typeface="Affogato" pitchFamily="2" charset="0"/>
                        </a:rPr>
                        <a:t> PROGRESS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 smtClean="0">
                          <a:latin typeface="Affogato" pitchFamily="2" charset="0"/>
                        </a:rPr>
                        <a:t>IN</a:t>
                      </a:r>
                      <a:r>
                        <a:rPr lang="pt-PT" sz="1600" baseline="0" dirty="0" smtClean="0">
                          <a:latin typeface="Affogato" pitchFamily="2" charset="0"/>
                        </a:rPr>
                        <a:t> PROGRESS</a:t>
                      </a:r>
                      <a:endParaRPr lang="pt-PT" sz="1600" dirty="0" smtClean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 smtClean="0">
                          <a:latin typeface="Affogato" pitchFamily="2" charset="0"/>
                        </a:rPr>
                        <a:t>IN</a:t>
                      </a:r>
                      <a:r>
                        <a:rPr lang="pt-PT" sz="1600" baseline="0" dirty="0" smtClean="0">
                          <a:latin typeface="Affogato" pitchFamily="2" charset="0"/>
                        </a:rPr>
                        <a:t> PROGRESS</a:t>
                      </a:r>
                      <a:endParaRPr lang="pt-PT" sz="1600" dirty="0" smtClean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 smtClean="0">
                          <a:latin typeface="Affogato" pitchFamily="2" charset="0"/>
                        </a:rPr>
                        <a:t>IN</a:t>
                      </a:r>
                      <a:r>
                        <a:rPr lang="pt-PT" sz="1600" baseline="0" dirty="0" smtClean="0">
                          <a:latin typeface="Affogato" pitchFamily="2" charset="0"/>
                        </a:rPr>
                        <a:t> PROGRESS</a:t>
                      </a:r>
                      <a:endParaRPr lang="pt-PT" sz="1600" dirty="0" smtClean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 smtClean="0">
                          <a:latin typeface="Affogato" pitchFamily="2" charset="0"/>
                        </a:rPr>
                        <a:t>IN</a:t>
                      </a:r>
                      <a:r>
                        <a:rPr lang="pt-PT" sz="1600" baseline="0" dirty="0" smtClean="0">
                          <a:latin typeface="Affogato" pitchFamily="2" charset="0"/>
                        </a:rPr>
                        <a:t> PROGRESS</a:t>
                      </a:r>
                      <a:endParaRPr lang="pt-PT" sz="1600" dirty="0" smtClean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 smtClean="0">
                          <a:latin typeface="Affogato" pitchFamily="2" charset="0"/>
                        </a:rPr>
                        <a:t>IN</a:t>
                      </a:r>
                      <a:r>
                        <a:rPr lang="pt-PT" sz="1600" baseline="0" dirty="0" smtClean="0">
                          <a:latin typeface="Affogato" pitchFamily="2" charset="0"/>
                        </a:rPr>
                        <a:t> PROGRESS</a:t>
                      </a:r>
                      <a:endParaRPr lang="pt-PT" sz="1600" dirty="0" smtClean="0">
                        <a:latin typeface="Affogato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27419296"/>
                  </a:ext>
                </a:extLst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 flipV="1">
            <a:off x="0" y="1043796"/>
            <a:ext cx="6096000" cy="121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366294" y="365125"/>
            <a:ext cx="4987505" cy="1325563"/>
          </a:xfrm>
        </p:spPr>
        <p:txBody>
          <a:bodyPr>
            <a:normAutofit/>
          </a:bodyPr>
          <a:lstStyle/>
          <a:p>
            <a:r>
              <a:rPr lang="pt-PT" sz="5400" dirty="0">
                <a:latin typeface="Affogato Medium" panose="00000600000000000000" pitchFamily="50" charset="0"/>
              </a:rPr>
              <a:t>p</a:t>
            </a:r>
            <a:r>
              <a:rPr lang="pt-PT" sz="5400" dirty="0" smtClean="0">
                <a:latin typeface="Affogato Medium" panose="00000600000000000000" pitchFamily="50" charset="0"/>
              </a:rPr>
              <a:t>lanned tasks.</a:t>
            </a:r>
            <a:endParaRPr lang="pt-PT" sz="5400" dirty="0">
              <a:latin typeface="Affogato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30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240234" y="1043795"/>
            <a:ext cx="2801018" cy="431321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055946"/>
            <a:ext cx="803821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155172" y="365125"/>
            <a:ext cx="3198627" cy="1325563"/>
          </a:xfrm>
        </p:spPr>
        <p:txBody>
          <a:bodyPr>
            <a:normAutofit/>
          </a:bodyPr>
          <a:lstStyle/>
          <a:p>
            <a:r>
              <a:rPr lang="pt-PT" sz="5400" dirty="0" err="1" smtClean="0">
                <a:latin typeface="Affogato Medium" panose="00000600000000000000" pitchFamily="50" charset="0"/>
              </a:rPr>
              <a:t>Metrics</a:t>
            </a:r>
            <a:r>
              <a:rPr lang="pt-PT" sz="5400" dirty="0" smtClean="0">
                <a:latin typeface="Affogato Medium" panose="00000600000000000000" pitchFamily="50" charset="0"/>
              </a:rPr>
              <a:t>.</a:t>
            </a:r>
            <a:endParaRPr lang="pt-PT" sz="5400" dirty="0">
              <a:latin typeface="Affogato Medium" panose="00000600000000000000" pitchFamily="50" charset="0"/>
            </a:endParaRPr>
          </a:p>
        </p:txBody>
      </p:sp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Number of hours spent: 5</a:t>
            </a:r>
          </a:p>
          <a:p>
            <a:r>
              <a:rPr lang="en-GB" dirty="0" smtClean="0"/>
              <a:t>Information documents gathered and analysed: 2</a:t>
            </a:r>
          </a:p>
          <a:p>
            <a:endParaRPr lang="en-GB" dirty="0"/>
          </a:p>
          <a:p>
            <a:r>
              <a:rPr lang="pt-PT" dirty="0">
                <a:solidFill>
                  <a:srgbClr val="21222E"/>
                </a:solidFill>
                <a:latin typeface="ProximaNova"/>
              </a:rPr>
              <a:t>a </a:t>
            </a:r>
            <a:r>
              <a:rPr lang="pt-PT" dirty="0" err="1">
                <a:solidFill>
                  <a:srgbClr val="21222E"/>
                </a:solidFill>
                <a:latin typeface="ProximaNova"/>
              </a:rPr>
              <a:t>gathe</a:t>
            </a:r>
            <a:r>
              <a:rPr lang="pt-PT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8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242390" y="1043795"/>
            <a:ext cx="7006857" cy="431321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055945"/>
            <a:ext cx="409353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63657" y="365125"/>
            <a:ext cx="7090144" cy="1325563"/>
          </a:xfrm>
        </p:spPr>
        <p:txBody>
          <a:bodyPr>
            <a:normAutofit fontScale="90000"/>
          </a:bodyPr>
          <a:lstStyle/>
          <a:p>
            <a:r>
              <a:rPr lang="pt-PT" sz="5400" dirty="0" smtClean="0">
                <a:latin typeface="Affogato Medium" panose="00000600000000000000" pitchFamily="50" charset="0"/>
              </a:rPr>
              <a:t>Esforço semanal (</a:t>
            </a:r>
            <a:r>
              <a:rPr lang="pt-PT" sz="5400" dirty="0" err="1" smtClean="0">
                <a:latin typeface="Affogato Medium" panose="00000600000000000000" pitchFamily="50" charset="0"/>
              </a:rPr>
              <a:t>Gantt</a:t>
            </a:r>
            <a:r>
              <a:rPr lang="pt-PT" sz="5400" dirty="0" smtClean="0">
                <a:latin typeface="Affogato Medium" panose="00000600000000000000" pitchFamily="50" charset="0"/>
              </a:rPr>
              <a:t>)</a:t>
            </a:r>
            <a:r>
              <a:rPr lang="pt-PT" sz="5400" dirty="0" smtClean="0">
                <a:latin typeface="Affogato Medium" panose="00000600000000000000" pitchFamily="50" charset="0"/>
              </a:rPr>
              <a:t>.</a:t>
            </a:r>
            <a:endParaRPr lang="pt-PT" sz="5400" dirty="0">
              <a:latin typeface="Affogato Medium" panose="00000600000000000000" pitchFamily="50" charset="0"/>
            </a:endParaRPr>
          </a:p>
        </p:txBody>
      </p:sp>
      <p:pic>
        <p:nvPicPr>
          <p:cNvPr id="12" name="Marcador de Posição de Conteúdo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84" y="2073755"/>
            <a:ext cx="10706986" cy="3092801"/>
          </a:xfrm>
        </p:spPr>
      </p:pic>
      <p:sp>
        <p:nvSpPr>
          <p:cNvPr id="13" name="CaixaDeTexto 12"/>
          <p:cNvSpPr txBox="1"/>
          <p:nvPr/>
        </p:nvSpPr>
        <p:spPr>
          <a:xfrm>
            <a:off x="4774015" y="3519381"/>
            <a:ext cx="15842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ProximaNova"/>
              </a:rPr>
              <a:t>Full</a:t>
            </a:r>
            <a:r>
              <a:rPr lang="pt-PT" sz="1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ximaNova"/>
              </a:rPr>
              <a:t> </a:t>
            </a:r>
            <a:r>
              <a:rPr lang="pt-PT" sz="15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ProximaNova"/>
              </a:rPr>
              <a:t>Group</a:t>
            </a:r>
            <a:r>
              <a:rPr lang="pt-PT" sz="1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ximaNova"/>
              </a:rPr>
              <a:t> </a:t>
            </a:r>
            <a:endParaRPr lang="en-GB" sz="1500" b="1" dirty="0">
              <a:solidFill>
                <a:schemeClr val="tx1">
                  <a:lumMod val="65000"/>
                  <a:lumOff val="35000"/>
                </a:schemeClr>
              </a:solidFill>
              <a:latin typeface="ProximaNova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4774015" y="3844707"/>
            <a:ext cx="15842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ximaNova"/>
              </a:rPr>
              <a:t>Ana</a:t>
            </a:r>
            <a:r>
              <a:rPr lang="pt-PT" sz="1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ximaNova"/>
              </a:rPr>
              <a:t> </a:t>
            </a:r>
            <a:r>
              <a:rPr lang="pt-PT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ximaNova"/>
              </a:rPr>
              <a:t>Almeida</a:t>
            </a:r>
            <a:endParaRPr lang="en-GB" sz="1500" dirty="0">
              <a:solidFill>
                <a:schemeClr val="tx1">
                  <a:lumMod val="65000"/>
                  <a:lumOff val="35000"/>
                </a:schemeClr>
              </a:solidFill>
              <a:latin typeface="ProximaNova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4774015" y="4192036"/>
            <a:ext cx="15842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ProximaNova"/>
              </a:rPr>
              <a:t>V</a:t>
            </a:r>
            <a:r>
              <a:rPr lang="pt-PT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ximaNova"/>
              </a:rPr>
              <a:t>iviana</a:t>
            </a:r>
            <a:r>
              <a:rPr lang="pt-PT" sz="1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ximaNova"/>
              </a:rPr>
              <a:t> </a:t>
            </a:r>
            <a:r>
              <a:rPr lang="pt-PT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ximaNova"/>
              </a:rPr>
              <a:t>Abreu</a:t>
            </a:r>
            <a:endParaRPr lang="en-GB" sz="1500" dirty="0">
              <a:solidFill>
                <a:schemeClr val="tx1">
                  <a:lumMod val="65000"/>
                  <a:lumOff val="35000"/>
                </a:schemeClr>
              </a:solidFill>
              <a:latin typeface="ProximaNova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4774014" y="4540102"/>
            <a:ext cx="21052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ximaNova"/>
              </a:rPr>
              <a:t>Viviana A. / Luís G.</a:t>
            </a:r>
            <a:endParaRPr lang="en-GB" sz="1500" dirty="0">
              <a:solidFill>
                <a:schemeClr val="tx1">
                  <a:lumMod val="65000"/>
                  <a:lumOff val="35000"/>
                </a:schemeClr>
              </a:solidFill>
              <a:latin typeface="ProximaNova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4774015" y="4863267"/>
            <a:ext cx="21052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ximaNova"/>
              </a:rPr>
              <a:t>Hugo </a:t>
            </a:r>
            <a:r>
              <a:rPr lang="en-GB" sz="15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ProximaNova"/>
              </a:rPr>
              <a:t>Monteiro</a:t>
            </a:r>
            <a:endParaRPr lang="en-GB" sz="1500" dirty="0">
              <a:solidFill>
                <a:schemeClr val="tx1">
                  <a:lumMod val="65000"/>
                  <a:lumOff val="35000"/>
                </a:schemeClr>
              </a:solidFill>
              <a:latin typeface="ProximaNova"/>
            </a:endParaRPr>
          </a:p>
        </p:txBody>
      </p:sp>
    </p:spTree>
    <p:extLst>
      <p:ext uri="{BB962C8B-B14F-4D97-AF65-F5344CB8AC3E}">
        <p14:creationId xmlns:p14="http://schemas.microsoft.com/office/powerpoint/2010/main" val="54752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314</Words>
  <Application>Microsoft Office PowerPoint</Application>
  <PresentationFormat>Personalizados</PresentationFormat>
  <Paragraphs>109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9" baseType="lpstr">
      <vt:lpstr>Office Theme</vt:lpstr>
      <vt:lpstr>Apresentação do PowerPoint</vt:lpstr>
      <vt:lpstr>about us.</vt:lpstr>
      <vt:lpstr>QUA</vt:lpstr>
      <vt:lpstr>Sprint #2 goals.</vt:lpstr>
      <vt:lpstr>tasks.</vt:lpstr>
      <vt:lpstr>planned tasks.</vt:lpstr>
      <vt:lpstr>Metrics.</vt:lpstr>
      <vt:lpstr>Esforço semanal (Gantt).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Adriana Mendes</dc:creator>
  <cp:lastModifiedBy>C</cp:lastModifiedBy>
  <cp:revision>33</cp:revision>
  <dcterms:created xsi:type="dcterms:W3CDTF">2018-09-25T13:13:30Z</dcterms:created>
  <dcterms:modified xsi:type="dcterms:W3CDTF">2018-10-16T14:16:32Z</dcterms:modified>
</cp:coreProperties>
</file>