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547">
          <p15:clr>
            <a:srgbClr val="A4A3A4"/>
          </p15:clr>
        </p15:guide>
        <p15:guide id="4" pos="51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659C8D-9631-4EB1-AE56-86B019DE78DA}">
  <a:tblStyle styleId="{4C659C8D-9631-4EB1-AE56-86B019DE78D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547"/>
        <p:guide pos="513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25248" r="0" t="0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75731" t="0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3"/>
          <p:cNvCxnSpPr/>
          <p:nvPr/>
        </p:nvCxnSpPr>
        <p:spPr>
          <a:xfrm>
            <a:off x="2562045" y="1530396"/>
            <a:ext cx="309688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pt-PT" sz="2400">
                <a:solidFill>
                  <a:schemeClr val="dk1"/>
                </a:solidFill>
              </a:rPr>
              <a:t>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898476" y="2832985"/>
            <a:ext cx="14406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4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148638" y="4766809"/>
            <a:ext cx="203915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</a:t>
            </a:r>
            <a:endParaRPr sz="8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22"/>
          <p:cNvCxnSpPr/>
          <p:nvPr/>
        </p:nvCxnSpPr>
        <p:spPr>
          <a:xfrm flipH="1" rot="10800000">
            <a:off x="0" y="1043796"/>
            <a:ext cx="6096000" cy="121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22"/>
          <p:cNvSpPr txBox="1"/>
          <p:nvPr>
            <p:ph type="title"/>
          </p:nvPr>
        </p:nvSpPr>
        <p:spPr>
          <a:xfrm>
            <a:off x="6366294" y="365125"/>
            <a:ext cx="498750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pt-PT" sz="5400">
                <a:latin typeface="Arial"/>
                <a:ea typeface="Arial"/>
                <a:cs typeface="Arial"/>
                <a:sym typeface="Arial"/>
              </a:rPr>
              <a:t>bar graph.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175" y="3429006"/>
            <a:ext cx="3248425" cy="289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450" y="2447563"/>
            <a:ext cx="4343400" cy="387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about us.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-365" r="0" t="0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389" y="3166860"/>
            <a:ext cx="2875095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2771" y="3165540"/>
            <a:ext cx="2875095" cy="5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pt-PT" sz="5400">
                <a:latin typeface="Arial"/>
                <a:ea typeface="Arial"/>
                <a:cs typeface="Arial"/>
                <a:sym typeface="Arial"/>
              </a:rPr>
              <a:t>env.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>
            <a:off x="2484408" y="1052423"/>
            <a:ext cx="9707592" cy="3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15753" l="0" r="0" t="11226"/>
          <a:stretch/>
        </p:blipFill>
        <p:spPr>
          <a:xfrm>
            <a:off x="2081335" y="2769531"/>
            <a:ext cx="2385896" cy="2385896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5763" y="2769079"/>
            <a:ext cx="2386800" cy="2386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5">
            <a:alphaModFix/>
          </a:blip>
          <a:srcRect b="0" l="16719" r="16719" t="0"/>
          <a:stretch/>
        </p:blipFill>
        <p:spPr>
          <a:xfrm>
            <a:off x="7691095" y="2769079"/>
            <a:ext cx="2386800" cy="23868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17" name="Google Shape;117;p15"/>
          <p:cNvGrpSpPr/>
          <p:nvPr/>
        </p:nvGrpSpPr>
        <p:grpSpPr>
          <a:xfrm>
            <a:off x="2401896" y="4900197"/>
            <a:ext cx="7381393" cy="400117"/>
            <a:chOff x="1343763" y="4900197"/>
            <a:chExt cx="7381393" cy="400117"/>
          </a:xfrm>
        </p:grpSpPr>
        <p:grpSp>
          <p:nvGrpSpPr>
            <p:cNvPr id="118" name="Google Shape;118;p15"/>
            <p:cNvGrpSpPr/>
            <p:nvPr/>
          </p:nvGrpSpPr>
          <p:grpSpPr>
            <a:xfrm>
              <a:off x="1343763" y="4900199"/>
              <a:ext cx="2078068" cy="334921"/>
              <a:chOff x="1690777" y="4749053"/>
              <a:chExt cx="2918224" cy="470329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1690777" y="4822166"/>
                <a:ext cx="2838091" cy="284671"/>
              </a:xfrm>
              <a:prstGeom prst="rect">
                <a:avLst/>
              </a:prstGeom>
              <a:solidFill>
                <a:srgbClr val="4DCE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5"/>
              <p:cNvSpPr txBox="1"/>
              <p:nvPr/>
            </p:nvSpPr>
            <p:spPr>
              <a:xfrm>
                <a:off x="1865801" y="4749053"/>
                <a:ext cx="2743200" cy="47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Carla Mendes</a:t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4052028" y="4900204"/>
              <a:ext cx="2078068" cy="400110"/>
              <a:chOff x="1690777" y="4749053"/>
              <a:chExt cx="2918224" cy="561873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1690777" y="4822166"/>
                <a:ext cx="2838091" cy="284671"/>
              </a:xfrm>
              <a:prstGeom prst="rect">
                <a:avLst/>
              </a:prstGeom>
              <a:solidFill>
                <a:srgbClr val="4DCE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5"/>
              <p:cNvSpPr txBox="1"/>
              <p:nvPr/>
            </p:nvSpPr>
            <p:spPr>
              <a:xfrm>
                <a:off x="1865800" y="4749053"/>
                <a:ext cx="2743201" cy="561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Helena Tavares</a:t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5"/>
            <p:cNvGrpSpPr/>
            <p:nvPr/>
          </p:nvGrpSpPr>
          <p:grpSpPr>
            <a:xfrm>
              <a:off x="6969261" y="4900197"/>
              <a:ext cx="1755895" cy="400110"/>
              <a:chOff x="-1818977" y="4749052"/>
              <a:chExt cx="2465797" cy="561874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-1818977" y="4822165"/>
                <a:ext cx="2465797" cy="284671"/>
              </a:xfrm>
              <a:prstGeom prst="rect">
                <a:avLst/>
              </a:prstGeom>
              <a:solidFill>
                <a:srgbClr val="4DCE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5"/>
              <p:cNvSpPr txBox="1"/>
              <p:nvPr/>
            </p:nvSpPr>
            <p:spPr>
              <a:xfrm>
                <a:off x="-1643954" y="4749052"/>
                <a:ext cx="2290774" cy="561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Sara Costa</a:t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7648576" y="1027906"/>
            <a:ext cx="3781424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7200900" y="365125"/>
            <a:ext cx="44291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PT" sz="4000">
                <a:latin typeface="Arial"/>
                <a:ea typeface="Arial"/>
                <a:cs typeface="Arial"/>
                <a:sym typeface="Arial"/>
              </a:rPr>
              <a:t>completed tasks.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16"/>
          <p:cNvGraphicFramePr/>
          <p:nvPr/>
        </p:nvGraphicFramePr>
        <p:xfrm>
          <a:off x="2003523" y="1836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{4C659C8D-9631-4EB1-AE56-86B019DE78DA}</a:tableStyleId>
              </a:tblPr>
              <a:tblGrid>
                <a:gridCol w="1414050"/>
                <a:gridCol w="2423025"/>
                <a:gridCol w="2504950"/>
                <a:gridCol w="2232375"/>
              </a:tblGrid>
              <a:tr h="46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#1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#2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#3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Support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to the other units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Managing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Slack/GitHub/Trello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Weekly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Presentation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Unit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Helena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Tavares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Sara Costa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GOAL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EFFORT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1h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25min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30min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EFFECTIVE EFFORT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15min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PROGRESS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4" name="Google Shape;134;p16"/>
          <p:cNvCxnSpPr/>
          <p:nvPr/>
        </p:nvCxnSpPr>
        <p:spPr>
          <a:xfrm flipH="1" rot="10800000">
            <a:off x="0" y="1027906"/>
            <a:ext cx="7010400" cy="280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7800975" y="1027906"/>
            <a:ext cx="3552823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17"/>
          <p:cNvGraphicFramePr/>
          <p:nvPr/>
        </p:nvGraphicFramePr>
        <p:xfrm>
          <a:off x="1258998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{4C659C8D-9631-4EB1-AE56-86B019DE78DA}</a:tableStyleId>
              </a:tblPr>
              <a:tblGrid>
                <a:gridCol w="1145875"/>
                <a:gridCol w="2553400"/>
                <a:gridCol w="3283025"/>
                <a:gridCol w="2691700"/>
              </a:tblGrid>
              <a:tr h="46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Updating the Architectural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Software Document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Recolha e organização e apresentação dos dados recolhidos com o questionário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Actualização da secção de ENV do manual de Qualidade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Carla Mendes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Carla Mendes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Helena Tavares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GOAL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EFFORT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40min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45min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1h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EFFECTIVE EFFORT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56min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1h17min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1h 19min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COMPLETED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1" name="Google Shape;141;p17"/>
          <p:cNvCxnSpPr/>
          <p:nvPr/>
        </p:nvCxnSpPr>
        <p:spPr>
          <a:xfrm flipH="1" rot="10800000">
            <a:off x="0" y="1027906"/>
            <a:ext cx="7324725" cy="280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7"/>
          <p:cNvSpPr txBox="1"/>
          <p:nvPr>
            <p:ph type="title"/>
          </p:nvPr>
        </p:nvSpPr>
        <p:spPr>
          <a:xfrm>
            <a:off x="7400926" y="365125"/>
            <a:ext cx="424814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PT" sz="4000">
                <a:latin typeface="Arial"/>
                <a:ea typeface="Arial"/>
                <a:cs typeface="Arial"/>
                <a:sym typeface="Arial"/>
              </a:rPr>
              <a:t>completed tasks.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Google Shape;148;p18"/>
          <p:cNvGraphicFramePr/>
          <p:nvPr/>
        </p:nvGraphicFramePr>
        <p:xfrm>
          <a:off x="1258998" y="2114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{4C659C8D-9631-4EB1-AE56-86B019DE78DA}</a:tableStyleId>
              </a:tblPr>
              <a:tblGrid>
                <a:gridCol w="1145875"/>
                <a:gridCol w="2281175"/>
                <a:gridCol w="3618050"/>
                <a:gridCol w="2628900"/>
              </a:tblGrid>
              <a:tr h="515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#1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#2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#3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</a:tr>
              <a:tr h="89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Managing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Slack/GitHub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Supporting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the other units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Weekly Presentation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9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Helena Tavares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Helena Tavares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Sara Costa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9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GOAL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EFFORT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1h per week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1h per week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30min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9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49" name="Google Shape;149;p18"/>
          <p:cNvCxnSpPr/>
          <p:nvPr/>
        </p:nvCxnSpPr>
        <p:spPr>
          <a:xfrm flipH="1" rot="10800000">
            <a:off x="0" y="1043796"/>
            <a:ext cx="6096000" cy="121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8"/>
          <p:cNvSpPr txBox="1"/>
          <p:nvPr>
            <p:ph type="title"/>
          </p:nvPr>
        </p:nvSpPr>
        <p:spPr>
          <a:xfrm>
            <a:off x="6366294" y="365125"/>
            <a:ext cx="498750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pt-PT" sz="5400">
                <a:latin typeface="Arial"/>
                <a:ea typeface="Arial"/>
                <a:cs typeface="Arial"/>
                <a:sym typeface="Arial"/>
              </a:rPr>
              <a:t>planned tasks.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19"/>
          <p:cNvGraphicFramePr/>
          <p:nvPr/>
        </p:nvGraphicFramePr>
        <p:xfrm>
          <a:off x="1367248" y="2057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{4C659C8D-9631-4EB1-AE56-86B019DE78DA}</a:tableStyleId>
              </a:tblPr>
              <a:tblGrid>
                <a:gridCol w="1145875"/>
                <a:gridCol w="2281175"/>
                <a:gridCol w="3618050"/>
                <a:gridCol w="2628900"/>
              </a:tblGrid>
              <a:tr h="46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#4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#5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r>
                        <a:rPr lang="pt-PT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#6</a:t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245"/>
                    </a:solidFill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Apresentação dos 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resultados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e Redistribuir o formulário novamente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Continuar os artefactos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Análise</a:t>
                      </a: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dos formulários desta semana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Carla Mendes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Helena Tavares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Sara Costa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GOAL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EFFORT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45min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1h30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1h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1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57" name="Google Shape;157;p19"/>
          <p:cNvCxnSpPr/>
          <p:nvPr/>
        </p:nvCxnSpPr>
        <p:spPr>
          <a:xfrm flipH="1" rot="10800000">
            <a:off x="0" y="1043796"/>
            <a:ext cx="6096000" cy="121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19"/>
          <p:cNvSpPr txBox="1"/>
          <p:nvPr>
            <p:ph type="title"/>
          </p:nvPr>
        </p:nvSpPr>
        <p:spPr>
          <a:xfrm>
            <a:off x="6366294" y="365125"/>
            <a:ext cx="498750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pt-PT" sz="5400">
                <a:latin typeface="Arial"/>
                <a:ea typeface="Arial"/>
                <a:cs typeface="Arial"/>
                <a:sym typeface="Arial"/>
              </a:rPr>
              <a:t>planned tasks.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6415942" y="1018513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 flipH="1" rot="10800000">
            <a:off x="0" y="1043795"/>
            <a:ext cx="6096000" cy="121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20"/>
          <p:cNvSpPr txBox="1"/>
          <p:nvPr>
            <p:ph type="title"/>
          </p:nvPr>
        </p:nvSpPr>
        <p:spPr>
          <a:xfrm>
            <a:off x="6343791" y="748105"/>
            <a:ext cx="4987505" cy="634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PT" sz="3200">
                <a:latin typeface="Arial"/>
                <a:ea typeface="Arial"/>
                <a:cs typeface="Arial"/>
                <a:sym typeface="Arial"/>
              </a:rPr>
              <a:t>gantt diagram - effort.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50" y="3015275"/>
            <a:ext cx="106489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6435306" y="1043795"/>
            <a:ext cx="4605945" cy="270655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21"/>
          <p:cNvCxnSpPr/>
          <p:nvPr/>
        </p:nvCxnSpPr>
        <p:spPr>
          <a:xfrm flipH="1" rot="10800000">
            <a:off x="0" y="1043795"/>
            <a:ext cx="6096000" cy="121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1"/>
          <p:cNvSpPr txBox="1"/>
          <p:nvPr>
            <p:ph type="title"/>
          </p:nvPr>
        </p:nvSpPr>
        <p:spPr>
          <a:xfrm>
            <a:off x="6366294" y="365125"/>
            <a:ext cx="498750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PT" sz="3200">
                <a:latin typeface="Arial"/>
                <a:ea typeface="Arial"/>
                <a:cs typeface="Arial"/>
                <a:sym typeface="Arial"/>
              </a:rPr>
              <a:t>gantt diagram - planned.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3294013"/>
            <a:ext cx="109156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