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8" r:id="rId8"/>
    <p:sldId id="262" r:id="rId9"/>
    <p:sldId id="267" r:id="rId10"/>
    <p:sldId id="263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59"/>
            <p14:sldId id="265"/>
            <p14:sldId id="260"/>
            <p14:sldId id="268"/>
            <p14:sldId id="262"/>
            <p14:sldId id="267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47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B9BD5"/>
    <a:srgbClr val="FFC000"/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96" y="702"/>
      </p:cViewPr>
      <p:guideLst>
        <p:guide orient="horz" pos="2160"/>
        <p:guide pos="3840"/>
        <p:guide pos="2547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latin typeface="Affogato Medium" panose="00000600000000000000" pitchFamily="50" charset="0"/>
              </a:rPr>
              <a:t>WEEK 2</a:t>
            </a:r>
            <a:endParaRPr lang="pt-PT" sz="2400" dirty="0">
              <a:latin typeface="Affogato Medium" panose="00000600000000000000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6" y="2832985"/>
            <a:ext cx="144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latin typeface="Affogato Medium" panose="00000600000000000000" pitchFamily="50" charset="0"/>
              </a:rPr>
              <a:t>SPRINT 4 </a:t>
            </a:r>
            <a:endParaRPr lang="pt-PT" sz="2400" dirty="0">
              <a:latin typeface="Affogato Medium" panose="000006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latin typeface="Affogato Medium" panose="00000600000000000000" pitchFamily="50" charset="0"/>
              </a:rPr>
              <a:t>PL6</a:t>
            </a:r>
            <a:endParaRPr lang="pt-PT" sz="2400" dirty="0">
              <a:latin typeface="Affogato Medium" panose="00000600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48638" y="4766809"/>
            <a:ext cx="2039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 smtClean="0">
                <a:latin typeface="Affogato Medium" panose="00000600000000000000" pitchFamily="50" charset="0"/>
              </a:rPr>
              <a:t>ENV</a:t>
            </a:r>
            <a:endParaRPr lang="pt-PT" sz="80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bar graph.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3" y="3306265"/>
            <a:ext cx="3652838" cy="3261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26" y="1966911"/>
            <a:ext cx="51530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anose="00000600000000000000" pitchFamily="50" charset="0"/>
              </a:rPr>
              <a:t>a</a:t>
            </a:r>
            <a:r>
              <a:rPr lang="pt-PT" spc="300" dirty="0" smtClean="0">
                <a:latin typeface="Affogato Medium" panose="00000600000000000000" pitchFamily="50" charset="0"/>
              </a:rPr>
              <a:t>bout us.</a:t>
            </a:r>
            <a:endParaRPr lang="pt-PT" spc="300" dirty="0">
              <a:latin typeface="Affogato Medium" panose="000006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env.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6" b="15754"/>
          <a:stretch/>
        </p:blipFill>
        <p:spPr>
          <a:xfrm>
            <a:off x="2081335" y="2769531"/>
            <a:ext cx="2385896" cy="2385896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763" y="2769079"/>
            <a:ext cx="2386800" cy="2386800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r="16719"/>
          <a:stretch/>
        </p:blipFill>
        <p:spPr>
          <a:xfrm>
            <a:off x="7691095" y="2769079"/>
            <a:ext cx="2386800" cy="2386800"/>
          </a:xfrm>
          <a:prstGeom prst="ellipse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401896" y="4900197"/>
            <a:ext cx="7381393" cy="400117"/>
            <a:chOff x="1343763" y="4900197"/>
            <a:chExt cx="7381393" cy="400117"/>
          </a:xfrm>
        </p:grpSpPr>
        <p:grpSp>
          <p:nvGrpSpPr>
            <p:cNvPr id="17" name="Group 16"/>
            <p:cNvGrpSpPr/>
            <p:nvPr/>
          </p:nvGrpSpPr>
          <p:grpSpPr>
            <a:xfrm>
              <a:off x="1343763" y="4900199"/>
              <a:ext cx="2078068" cy="334921"/>
              <a:chOff x="1690777" y="4749053"/>
              <a:chExt cx="2918224" cy="47032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690777" y="4822166"/>
                <a:ext cx="2838091" cy="284671"/>
              </a:xfrm>
              <a:prstGeom prst="rect">
                <a:avLst/>
              </a:prstGeom>
              <a:solidFill>
                <a:srgbClr val="4DCE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65801" y="4749053"/>
                <a:ext cx="2743200" cy="47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000" dirty="0" smtClean="0">
                    <a:latin typeface="Affogato Medium" panose="00000600000000000000" pitchFamily="50" charset="0"/>
                  </a:rPr>
                  <a:t>Carla Mendes</a:t>
                </a:r>
                <a:endParaRPr lang="pt-PT" sz="2000" dirty="0">
                  <a:latin typeface="Affogato Medium" panose="00000600000000000000" pitchFamily="50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052028" y="4900204"/>
              <a:ext cx="2078068" cy="400110"/>
              <a:chOff x="1690777" y="4749053"/>
              <a:chExt cx="2918224" cy="561873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690777" y="4822166"/>
                <a:ext cx="2838091" cy="284671"/>
              </a:xfrm>
              <a:prstGeom prst="rect">
                <a:avLst/>
              </a:prstGeom>
              <a:solidFill>
                <a:srgbClr val="4DCE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865800" y="4749053"/>
                <a:ext cx="2743201" cy="56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000" dirty="0" smtClean="0">
                    <a:latin typeface="Affogato Medium" panose="00000600000000000000" pitchFamily="50" charset="0"/>
                  </a:rPr>
                  <a:t>Helena Tavares</a:t>
                </a:r>
                <a:endParaRPr lang="pt-PT" sz="2000" dirty="0">
                  <a:latin typeface="Affogato Medium" panose="00000600000000000000" pitchFamily="50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969261" y="4900197"/>
              <a:ext cx="1755895" cy="400110"/>
              <a:chOff x="-1818977" y="4749052"/>
              <a:chExt cx="2465797" cy="56187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-1818977" y="4822165"/>
                <a:ext cx="2465797" cy="284671"/>
              </a:xfrm>
              <a:prstGeom prst="rect">
                <a:avLst/>
              </a:prstGeom>
              <a:solidFill>
                <a:srgbClr val="4DCE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643954" y="4749052"/>
                <a:ext cx="2290774" cy="561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000" dirty="0" smtClean="0">
                    <a:latin typeface="Affogato Medium" panose="00000600000000000000" pitchFamily="50" charset="0"/>
                  </a:rPr>
                  <a:t>Sara Costa</a:t>
                </a:r>
                <a:endParaRPr lang="pt-PT" sz="2000" dirty="0">
                  <a:latin typeface="Affogato Medium" panose="00000600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48576" y="1027906"/>
            <a:ext cx="3781424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00900" y="365125"/>
            <a:ext cx="4429125" cy="1325563"/>
          </a:xfrm>
        </p:spPr>
        <p:txBody>
          <a:bodyPr>
            <a:noAutofit/>
          </a:bodyPr>
          <a:lstStyle/>
          <a:p>
            <a:r>
              <a:rPr lang="pt-PT" sz="4000" dirty="0" smtClean="0">
                <a:latin typeface="Affogato Medium" panose="00000600000000000000" pitchFamily="50" charset="0"/>
              </a:rPr>
              <a:t>completed tasks.</a:t>
            </a:r>
            <a:endParaRPr lang="pt-PT" sz="4000" dirty="0">
              <a:latin typeface="Affogato Medium" panose="00000600000000000000" pitchFamily="50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812355"/>
              </p:ext>
            </p:extLst>
          </p:nvPr>
        </p:nvGraphicFramePr>
        <p:xfrm>
          <a:off x="1258998" y="1825625"/>
          <a:ext cx="9674004" cy="45265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5875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2281167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3618062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Support</a:t>
                      </a:r>
                      <a:r>
                        <a:rPr lang="pt-PT" baseline="0" dirty="0" smtClean="0">
                          <a:latin typeface="Affogato" panose="00000500000000000000" pitchFamily="50" charset="0"/>
                        </a:rPr>
                        <a:t> to the other units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Managing</a:t>
                      </a:r>
                      <a:r>
                        <a:rPr lang="pt-PT" baseline="0" dirty="0" smtClean="0">
                          <a:latin typeface="Affogato" panose="00000500000000000000" pitchFamily="50" charset="0"/>
                        </a:rPr>
                        <a:t> Slack/GitHub/Trello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ffogato" panose="00000500000000000000" pitchFamily="50" charset="0"/>
                        </a:rPr>
                        <a:t>Heuristic</a:t>
                      </a:r>
                      <a:r>
                        <a:rPr lang="en-US" sz="1400" baseline="0" dirty="0" smtClean="0">
                          <a:latin typeface="Affogato" panose="00000500000000000000" pitchFamily="50" charset="0"/>
                        </a:rPr>
                        <a:t> Evaluation</a:t>
                      </a:r>
                      <a:endParaRPr lang="pt-PT" sz="1400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Unit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Helena</a:t>
                      </a:r>
                      <a:r>
                        <a:rPr lang="pt-PT" baseline="0" dirty="0" smtClean="0">
                          <a:latin typeface="Affogato" panose="00000500000000000000" pitchFamily="50" charset="0"/>
                        </a:rPr>
                        <a:t> Tavares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smtClean="0">
                          <a:latin typeface="Affogato" panose="00000500000000000000" pitchFamily="50" charset="0"/>
                        </a:rPr>
                        <a:t>Carla Mendes</a:t>
                      </a:r>
                      <a:endParaRPr lang="pt-PT" sz="1800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1h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25min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2h</a:t>
                      </a:r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spc="300" dirty="0" smtClean="0">
                          <a:latin typeface="Affogato Light" panose="00000400000000000000" pitchFamily="50" charset="0"/>
                        </a:rPr>
                        <a:t>EFFECTIVE EFFORT</a:t>
                      </a:r>
                      <a:endParaRPr lang="pt-PT" sz="1800" spc="300" dirty="0" smtClean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16min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18min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32min</a:t>
                      </a:r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IN</a:t>
                      </a:r>
                      <a:r>
                        <a:rPr lang="pt-PT" baseline="0" dirty="0" smtClean="0">
                          <a:latin typeface="Affogato" panose="00000500000000000000" pitchFamily="50" charset="0"/>
                        </a:rPr>
                        <a:t> PROGRESS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mtClean="0">
                          <a:latin typeface="Affogato" panose="00000500000000000000" pitchFamily="50" charset="0"/>
                        </a:rPr>
                        <a:t>IN PROGRESS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IN PROGRESS(15%)</a:t>
                      </a:r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27906"/>
            <a:ext cx="7010400" cy="280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800975" y="1027906"/>
            <a:ext cx="3552823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755654"/>
              </p:ext>
            </p:extLst>
          </p:nvPr>
        </p:nvGraphicFramePr>
        <p:xfrm>
          <a:off x="1258998" y="1825625"/>
          <a:ext cx="9674004" cy="45265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5875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2281167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3618062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#5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#6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Weekly</a:t>
                      </a:r>
                      <a:r>
                        <a:rPr lang="pt-PT" baseline="0" dirty="0" smtClean="0">
                          <a:latin typeface="Affogato" panose="00000500000000000000" pitchFamily="50" charset="0"/>
                        </a:rPr>
                        <a:t> Presentation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Criação</a:t>
                      </a:r>
                      <a:r>
                        <a:rPr lang="pt-PT" baseline="0" dirty="0" smtClean="0">
                          <a:latin typeface="Affogato" panose="00000500000000000000" pitchFamily="50" charset="0"/>
                        </a:rPr>
                        <a:t> de um formulário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Carla Mendes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Sara Costa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30min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1h30min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spc="300" dirty="0" smtClean="0">
                          <a:latin typeface="Affogato Light" panose="00000400000000000000" pitchFamily="50" charset="0"/>
                        </a:rPr>
                        <a:t>EFFECTIVE EFFORT</a:t>
                      </a:r>
                      <a:endParaRPr lang="pt-PT" sz="1800" spc="300" dirty="0" smtClean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37min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2h05min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COMPLETED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COMPLETED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27906"/>
            <a:ext cx="7324725" cy="280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400926" y="365125"/>
            <a:ext cx="4248149" cy="1325563"/>
          </a:xfrm>
        </p:spPr>
        <p:txBody>
          <a:bodyPr>
            <a:noAutofit/>
          </a:bodyPr>
          <a:lstStyle/>
          <a:p>
            <a:r>
              <a:rPr lang="pt-PT" sz="4000" dirty="0">
                <a:latin typeface="Affogato Medium" panose="00000600000000000000" pitchFamily="50" charset="0"/>
              </a:rPr>
              <a:t>c</a:t>
            </a:r>
            <a:r>
              <a:rPr lang="pt-PT" sz="4000" dirty="0" smtClean="0">
                <a:latin typeface="Affogato Medium" panose="00000600000000000000" pitchFamily="50" charset="0"/>
              </a:rPr>
              <a:t>ompleted tasks.</a:t>
            </a:r>
            <a:endParaRPr lang="pt-PT" sz="40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523541"/>
              </p:ext>
            </p:extLst>
          </p:nvPr>
        </p:nvGraphicFramePr>
        <p:xfrm>
          <a:off x="1258998" y="1825625"/>
          <a:ext cx="9674004" cy="37150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5875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2281167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3618062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Managing</a:t>
                      </a:r>
                      <a:r>
                        <a:rPr lang="pt-PT" baseline="0" dirty="0" smtClean="0">
                          <a:latin typeface="Affogato" panose="00000500000000000000" pitchFamily="50" charset="0"/>
                        </a:rPr>
                        <a:t> Slack/GitHub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Supporting</a:t>
                      </a:r>
                      <a:r>
                        <a:rPr lang="pt-PT" baseline="0" dirty="0" smtClean="0">
                          <a:latin typeface="Affogato" panose="00000500000000000000" pitchFamily="50" charset="0"/>
                        </a:rPr>
                        <a:t> the other units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anose="00000500000000000000" pitchFamily="50" charset="0"/>
                        </a:rPr>
                        <a:t>Heuristic</a:t>
                      </a:r>
                      <a:r>
                        <a:rPr lang="pt-PT" sz="1600" baseline="0" dirty="0" smtClean="0">
                          <a:latin typeface="Affogato" panose="00000500000000000000" pitchFamily="50" charset="0"/>
                        </a:rPr>
                        <a:t> Evaluation</a:t>
                      </a:r>
                      <a:endParaRPr lang="pt-PT" sz="1600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Helena Tavares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Helena Tavares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Carla</a:t>
                      </a:r>
                      <a:r>
                        <a:rPr lang="pt-PT" baseline="0" dirty="0" smtClean="0">
                          <a:latin typeface="Affogato" panose="00000500000000000000" pitchFamily="50" charset="0"/>
                        </a:rPr>
                        <a:t> Mendes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1h per week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1h per week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2h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PLANNED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PLANNED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PLANNED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p</a:t>
            </a:r>
            <a:r>
              <a:rPr lang="pt-PT" sz="5400" dirty="0" smtClean="0">
                <a:latin typeface="Affogato Medium" panose="00000600000000000000" pitchFamily="50" charset="0"/>
              </a:rPr>
              <a:t>lanned tasks.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460224"/>
              </p:ext>
            </p:extLst>
          </p:nvPr>
        </p:nvGraphicFramePr>
        <p:xfrm>
          <a:off x="1258998" y="1825625"/>
          <a:ext cx="9674004" cy="38179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5875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2281167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3618062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#5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#6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Updating the Architectural</a:t>
                      </a:r>
                      <a:r>
                        <a:rPr lang="pt-PT" baseline="0" dirty="0" smtClean="0">
                          <a:latin typeface="Affogato" panose="00000500000000000000" pitchFamily="50" charset="0"/>
                        </a:rPr>
                        <a:t> Software Document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Carla Mendes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1h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PLANNED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p</a:t>
            </a:r>
            <a:r>
              <a:rPr lang="pt-PT" sz="5400" dirty="0" smtClean="0">
                <a:latin typeface="Affogato Medium" panose="00000600000000000000" pitchFamily="50" charset="0"/>
              </a:rPr>
              <a:t>lanned tasks.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15942" y="1018513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043795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43791" y="748105"/>
            <a:ext cx="4987505" cy="634746"/>
          </a:xfrm>
        </p:spPr>
        <p:txBody>
          <a:bodyPr>
            <a:normAutofit/>
          </a:bodyPr>
          <a:lstStyle/>
          <a:p>
            <a:r>
              <a:rPr lang="pt-PT" sz="3200" dirty="0">
                <a:latin typeface="Affogato Medium" panose="00000600000000000000" pitchFamily="50" charset="0"/>
              </a:rPr>
              <a:t>g</a:t>
            </a:r>
            <a:r>
              <a:rPr lang="pt-PT" sz="3200" dirty="0" smtClean="0">
                <a:latin typeface="Affogato Medium" panose="00000600000000000000" pitchFamily="50" charset="0"/>
              </a:rPr>
              <a:t>antt diagram - effort.</a:t>
            </a:r>
            <a:endParaRPr lang="pt-PT" sz="3200" dirty="0">
              <a:latin typeface="Affogato Medium" panose="000006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4101"/>
            <a:ext cx="12192000" cy="10697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6043"/>
            <a:ext cx="12192000" cy="15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270655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043795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3200" dirty="0">
                <a:latin typeface="Affogato Medium" panose="00000600000000000000" pitchFamily="50" charset="0"/>
              </a:rPr>
              <a:t>g</a:t>
            </a:r>
            <a:r>
              <a:rPr lang="pt-PT" sz="3200" dirty="0" smtClean="0">
                <a:latin typeface="Affogato Medium" panose="00000600000000000000" pitchFamily="50" charset="0"/>
              </a:rPr>
              <a:t>antt diagram - planned.</a:t>
            </a:r>
            <a:endParaRPr lang="pt-PT" sz="3200" dirty="0">
              <a:latin typeface="Affogato Medium" panose="00000600000000000000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6548"/>
            <a:ext cx="12192000" cy="15449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1136"/>
            <a:ext cx="12192000" cy="131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178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Affogato</vt:lpstr>
      <vt:lpstr>Affogato Light</vt:lpstr>
      <vt:lpstr>Affogato Medium</vt:lpstr>
      <vt:lpstr>Arial</vt:lpstr>
      <vt:lpstr>Calibri</vt:lpstr>
      <vt:lpstr>Calibri Light</vt:lpstr>
      <vt:lpstr>Office Theme</vt:lpstr>
      <vt:lpstr>PowerPoint Presentation</vt:lpstr>
      <vt:lpstr>about us.</vt:lpstr>
      <vt:lpstr>env.</vt:lpstr>
      <vt:lpstr>completed tasks.</vt:lpstr>
      <vt:lpstr>completed tasks.</vt:lpstr>
      <vt:lpstr>planned tasks.</vt:lpstr>
      <vt:lpstr>planned tasks.</vt:lpstr>
      <vt:lpstr>gantt diagram - effort.</vt:lpstr>
      <vt:lpstr>gantt diagram - planned.</vt:lpstr>
      <vt:lpstr>bar graph.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Carla Adriana Mendes</cp:lastModifiedBy>
  <cp:revision>60</cp:revision>
  <dcterms:created xsi:type="dcterms:W3CDTF">2018-09-25T13:13:30Z</dcterms:created>
  <dcterms:modified xsi:type="dcterms:W3CDTF">2018-11-29T16:24:36Z</dcterms:modified>
</cp:coreProperties>
</file>