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E2F24D-7F20-4E34-B7C9-65FC574CBD38}">
          <p14:sldIdLst>
            <p14:sldId id="256"/>
          </p14:sldIdLst>
        </p14:section>
        <p14:section name="Untitled Section" id="{BCBEE1A8-8A29-4653-A0C3-1E296F5A5F0F}">
          <p14:sldIdLst>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0" userDrawn="1">
          <p15:clr>
            <a:srgbClr val="A4A3A4"/>
          </p15:clr>
        </p15:guide>
        <p15:guide id="4" pos="5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5"/>
    <a:srgbClr val="4D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1" d="100"/>
          <a:sy n="111" d="100"/>
        </p:scale>
        <p:origin x="456" y="114"/>
      </p:cViewPr>
      <p:guideLst>
        <p:guide orient="horz" pos="2160"/>
        <p:guide pos="3840"/>
        <p:guide pos="2570"/>
        <p:guide pos="51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t-P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426828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68738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0135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7998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t-P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53B63C-5265-4F78-9B57-D7104B5DE5E4}" type="datetimeFigureOut">
              <a:rPr lang="pt-PT" smtClean="0"/>
              <a:t>26/09/2018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52588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08411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t-P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2353B63C-5265-4F78-9B57-D7104B5DE5E4}" type="datetimeFigureOut">
              <a:rPr lang="pt-PT" smtClean="0"/>
              <a:t>26/09/2018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20510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2353B63C-5265-4F78-9B57-D7104B5DE5E4}" type="datetimeFigureOut">
              <a:rPr lang="pt-PT" smtClean="0"/>
              <a:t>26/09/2018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4487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3B63C-5265-4F78-9B57-D7104B5DE5E4}" type="datetimeFigureOut">
              <a:rPr lang="pt-PT" smtClean="0"/>
              <a:t>26/09/2018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215244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110571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t-P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53B63C-5265-4F78-9B57-D7104B5DE5E4}" type="datetimeFigureOut">
              <a:rPr lang="pt-PT" smtClean="0"/>
              <a:t>26/09/2018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C54E8D5-B7CD-40A8-A06E-994A39E724B7}" type="slidenum">
              <a:rPr lang="pt-PT" smtClean="0"/>
              <a:t>‹#›</a:t>
            </a:fld>
            <a:endParaRPr lang="pt-PT"/>
          </a:p>
        </p:txBody>
      </p:sp>
    </p:spTree>
    <p:extLst>
      <p:ext uri="{BB962C8B-B14F-4D97-AF65-F5344CB8AC3E}">
        <p14:creationId xmlns:p14="http://schemas.microsoft.com/office/powerpoint/2010/main" val="36710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3B63C-5265-4F78-9B57-D7104B5DE5E4}" type="datetimeFigureOut">
              <a:rPr lang="pt-PT" smtClean="0"/>
              <a:t>26/09/2018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4E8D5-B7CD-40A8-A06E-994A39E724B7}" type="slidenum">
              <a:rPr lang="pt-PT" smtClean="0"/>
              <a:t>‹#›</a:t>
            </a:fld>
            <a:endParaRPr lang="pt-PT"/>
          </a:p>
        </p:txBody>
      </p:sp>
    </p:spTree>
    <p:extLst>
      <p:ext uri="{BB962C8B-B14F-4D97-AF65-F5344CB8AC3E}">
        <p14:creationId xmlns:p14="http://schemas.microsoft.com/office/powerpoint/2010/main" val="395489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248"/>
          <a:stretch/>
        </p:blipFill>
        <p:spPr>
          <a:xfrm>
            <a:off x="5966603" y="966158"/>
            <a:ext cx="4120551" cy="1007707"/>
          </a:xfrm>
          <a:prstGeom prst="rect">
            <a:avLst/>
          </a:prstGeom>
        </p:spPr>
      </p:pic>
      <p:sp>
        <p:nvSpPr>
          <p:cNvPr id="8" name="Rectangle 7"/>
          <p:cNvSpPr/>
          <p:nvPr/>
        </p:nvSpPr>
        <p:spPr>
          <a:xfrm>
            <a:off x="2562045" y="966157"/>
            <a:ext cx="7789653" cy="5124091"/>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75731"/>
          <a:stretch/>
        </p:blipFill>
        <p:spPr>
          <a:xfrm>
            <a:off x="862262" y="4123426"/>
            <a:ext cx="3021808" cy="2276253"/>
          </a:xfrm>
          <a:prstGeom prst="rect">
            <a:avLst/>
          </a:prstGeom>
        </p:spPr>
      </p:pic>
      <p:cxnSp>
        <p:nvCxnSpPr>
          <p:cNvPr id="10" name="Straight Connector 9"/>
          <p:cNvCxnSpPr/>
          <p:nvPr/>
        </p:nvCxnSpPr>
        <p:spPr>
          <a:xfrm>
            <a:off x="2562045" y="1530396"/>
            <a:ext cx="3096883"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13"/>
          <p:cNvSpPr/>
          <p:nvPr/>
        </p:nvSpPr>
        <p:spPr>
          <a:xfrm>
            <a:off x="2898474" y="2538105"/>
            <a:ext cx="1535503"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2898475" y="2313959"/>
            <a:ext cx="1337095" cy="461665"/>
          </a:xfrm>
          <a:prstGeom prst="rect">
            <a:avLst/>
          </a:prstGeom>
          <a:noFill/>
        </p:spPr>
        <p:txBody>
          <a:bodyPr wrap="square" rtlCol="0">
            <a:spAutoFit/>
          </a:bodyPr>
          <a:lstStyle/>
          <a:p>
            <a:r>
              <a:rPr lang="pt-PT" sz="2400" dirty="0" smtClean="0">
                <a:latin typeface="Affogato Medium" panose="00000600000000000000" pitchFamily="50" charset="0"/>
              </a:rPr>
              <a:t>WEEK </a:t>
            </a:r>
            <a:r>
              <a:rPr lang="pt-PT" sz="2400" dirty="0" smtClean="0">
                <a:latin typeface="Affogato Medium" panose="00000600000000000000" pitchFamily="50" charset="0"/>
              </a:rPr>
              <a:t>3</a:t>
            </a:r>
            <a:endParaRPr lang="pt-PT" sz="2400" dirty="0">
              <a:latin typeface="Affogato Medium" panose="00000600000000000000" pitchFamily="50" charset="0"/>
            </a:endParaRPr>
          </a:p>
        </p:txBody>
      </p:sp>
      <p:sp>
        <p:nvSpPr>
          <p:cNvPr id="15" name="Rectangle 14"/>
          <p:cNvSpPr/>
          <p:nvPr/>
        </p:nvSpPr>
        <p:spPr>
          <a:xfrm>
            <a:off x="2898474" y="3057131"/>
            <a:ext cx="1742537"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Box 15"/>
          <p:cNvSpPr txBox="1"/>
          <p:nvPr/>
        </p:nvSpPr>
        <p:spPr>
          <a:xfrm>
            <a:off x="2898476" y="2832985"/>
            <a:ext cx="1440612" cy="461665"/>
          </a:xfrm>
          <a:prstGeom prst="rect">
            <a:avLst/>
          </a:prstGeom>
          <a:noFill/>
        </p:spPr>
        <p:txBody>
          <a:bodyPr wrap="square" rtlCol="0">
            <a:spAutoFit/>
          </a:bodyPr>
          <a:lstStyle/>
          <a:p>
            <a:r>
              <a:rPr lang="pt-PT" sz="2400" dirty="0" smtClean="0">
                <a:latin typeface="Affogato Medium" panose="00000600000000000000" pitchFamily="50" charset="0"/>
              </a:rPr>
              <a:t>SPRINT </a:t>
            </a:r>
            <a:r>
              <a:rPr lang="pt-PT" sz="2400" dirty="0" smtClean="0">
                <a:latin typeface="Affogato Medium" panose="00000600000000000000" pitchFamily="50" charset="0"/>
              </a:rPr>
              <a:t>1 </a:t>
            </a:r>
            <a:endParaRPr lang="pt-PT" sz="2400" dirty="0">
              <a:latin typeface="Affogato Medium" panose="00000600000000000000" pitchFamily="50" charset="0"/>
            </a:endParaRPr>
          </a:p>
        </p:txBody>
      </p:sp>
      <p:sp>
        <p:nvSpPr>
          <p:cNvPr id="17" name="Rectangle 16"/>
          <p:cNvSpPr/>
          <p:nvPr/>
        </p:nvSpPr>
        <p:spPr>
          <a:xfrm>
            <a:off x="2898475" y="3664572"/>
            <a:ext cx="985596" cy="237519"/>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Box 17"/>
          <p:cNvSpPr txBox="1"/>
          <p:nvPr/>
        </p:nvSpPr>
        <p:spPr>
          <a:xfrm>
            <a:off x="2898475" y="3440426"/>
            <a:ext cx="1207699" cy="461665"/>
          </a:xfrm>
          <a:prstGeom prst="rect">
            <a:avLst/>
          </a:prstGeom>
          <a:noFill/>
        </p:spPr>
        <p:txBody>
          <a:bodyPr wrap="square" rtlCol="0">
            <a:spAutoFit/>
          </a:bodyPr>
          <a:lstStyle/>
          <a:p>
            <a:r>
              <a:rPr lang="pt-PT" sz="2400" dirty="0" smtClean="0">
                <a:latin typeface="Affogato Medium" panose="00000600000000000000" pitchFamily="50" charset="0"/>
              </a:rPr>
              <a:t>PL6</a:t>
            </a:r>
            <a:endParaRPr lang="pt-PT" sz="2400" dirty="0">
              <a:latin typeface="Affogato Medium" panose="00000600000000000000" pitchFamily="50" charset="0"/>
            </a:endParaRPr>
          </a:p>
        </p:txBody>
      </p:sp>
      <p:sp>
        <p:nvSpPr>
          <p:cNvPr id="19" name="TextBox 18"/>
          <p:cNvSpPr txBox="1"/>
          <p:nvPr/>
        </p:nvSpPr>
        <p:spPr>
          <a:xfrm>
            <a:off x="8148638" y="4766809"/>
            <a:ext cx="2039159" cy="1323439"/>
          </a:xfrm>
          <a:prstGeom prst="rect">
            <a:avLst/>
          </a:prstGeom>
          <a:noFill/>
        </p:spPr>
        <p:txBody>
          <a:bodyPr wrap="square" rtlCol="0">
            <a:spAutoFit/>
          </a:bodyPr>
          <a:lstStyle/>
          <a:p>
            <a:r>
              <a:rPr lang="pt-PT" sz="8000" dirty="0" smtClean="0">
                <a:latin typeface="Affogato Medium" panose="00000600000000000000" pitchFamily="50" charset="0"/>
              </a:rPr>
              <a:t>ENV</a:t>
            </a:r>
            <a:endParaRPr lang="pt-PT" sz="8000" dirty="0">
              <a:latin typeface="Affogato Medium" panose="00000600000000000000" pitchFamily="50" charset="0"/>
            </a:endParaRPr>
          </a:p>
        </p:txBody>
      </p:sp>
    </p:spTree>
    <p:extLst>
      <p:ext uri="{BB962C8B-B14F-4D97-AF65-F5344CB8AC3E}">
        <p14:creationId xmlns:p14="http://schemas.microsoft.com/office/powerpoint/2010/main" val="9379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617289" y="636144"/>
            <a:ext cx="2957422" cy="7835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ctangle 11"/>
          <p:cNvSpPr/>
          <p:nvPr/>
        </p:nvSpPr>
        <p:spPr>
          <a:xfrm>
            <a:off x="4701965" y="1027906"/>
            <a:ext cx="3044556" cy="507596"/>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p:cNvSpPr/>
          <p:nvPr/>
        </p:nvSpPr>
        <p:spPr>
          <a:xfrm>
            <a:off x="0" y="0"/>
            <a:ext cx="4079875" cy="6858000"/>
          </a:xfrm>
          <a:prstGeom prst="rect">
            <a:avLst/>
          </a:prstGeom>
          <a:solidFill>
            <a:srgbClr val="009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pPr algn="ctr"/>
            <a:r>
              <a:rPr lang="pt-PT" spc="300" dirty="0">
                <a:latin typeface="Affogato Medium" panose="00000600000000000000" pitchFamily="50" charset="0"/>
              </a:rPr>
              <a:t>a</a:t>
            </a:r>
            <a:r>
              <a:rPr lang="pt-PT" spc="300" dirty="0" smtClean="0">
                <a:latin typeface="Affogato Medium" panose="00000600000000000000" pitchFamily="50" charset="0"/>
              </a:rPr>
              <a:t>bout us.</a:t>
            </a:r>
            <a:endParaRPr lang="pt-PT" spc="300" dirty="0">
              <a:latin typeface="Affogato Medium" panose="00000600000000000000" pitchFamily="50"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65"/>
          <a:stretch/>
        </p:blipFill>
        <p:spPr>
          <a:xfrm>
            <a:off x="4648201" y="3166860"/>
            <a:ext cx="2878347" cy="524280"/>
          </a:xfrm>
          <a:prstGeom prst="rect">
            <a:avLst/>
          </a:prstGeom>
        </p:spPr>
      </p:pic>
      <p:sp>
        <p:nvSpPr>
          <p:cNvPr id="7" name="Rectangle 6"/>
          <p:cNvSpPr/>
          <p:nvPr/>
        </p:nvSpPr>
        <p:spPr>
          <a:xfrm>
            <a:off x="8148638" y="0"/>
            <a:ext cx="404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89" y="3166860"/>
            <a:ext cx="2875095" cy="5256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2771" y="3165540"/>
            <a:ext cx="2875095" cy="525600"/>
          </a:xfrm>
          <a:prstGeom prst="rect">
            <a:avLst/>
          </a:prstGeom>
        </p:spPr>
      </p:pic>
    </p:spTree>
    <p:extLst>
      <p:ext uri="{BB962C8B-B14F-4D97-AF65-F5344CB8AC3E}">
        <p14:creationId xmlns:p14="http://schemas.microsoft.com/office/powerpoint/2010/main" val="1622067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38200" y="1026374"/>
            <a:ext cx="1508185" cy="422864"/>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normAutofit/>
          </a:bodyPr>
          <a:lstStyle/>
          <a:p>
            <a:r>
              <a:rPr lang="pt-PT" sz="5400" dirty="0" smtClean="0">
                <a:latin typeface="Affogato Medium" panose="00000600000000000000" pitchFamily="50" charset="0"/>
              </a:rPr>
              <a:t>env</a:t>
            </a:r>
            <a:r>
              <a:rPr lang="pt-PT" sz="5400" dirty="0" smtClean="0">
                <a:latin typeface="Affogato Medium" panose="00000600000000000000" pitchFamily="50" charset="0"/>
              </a:rPr>
              <a:t>.</a:t>
            </a:r>
            <a:endParaRPr lang="pt-PT" sz="5400" dirty="0">
              <a:latin typeface="Affogato Medium" panose="00000600000000000000" pitchFamily="50" charset="0"/>
            </a:endParaRPr>
          </a:p>
        </p:txBody>
      </p:sp>
      <p:cxnSp>
        <p:nvCxnSpPr>
          <p:cNvPr id="4" name="Straight Connector 3"/>
          <p:cNvCxnSpPr/>
          <p:nvPr/>
        </p:nvCxnSpPr>
        <p:spPr>
          <a:xfrm>
            <a:off x="2484408" y="1052423"/>
            <a:ext cx="9707592" cy="3520"/>
          </a:xfrm>
          <a:prstGeom prst="line">
            <a:avLst/>
          </a:prstGeom>
          <a:ln w="28575"/>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1226" b="15754"/>
          <a:stretch/>
        </p:blipFill>
        <p:spPr>
          <a:xfrm>
            <a:off x="926789" y="2769531"/>
            <a:ext cx="2385896" cy="2385896"/>
          </a:xfrm>
          <a:prstGeom prst="ellipse">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1217" y="2769079"/>
            <a:ext cx="2386800" cy="2386800"/>
          </a:xfrm>
          <a:prstGeom prst="ellipse">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415" y="2769079"/>
            <a:ext cx="2386800" cy="2386800"/>
          </a:xfrm>
          <a:prstGeom prst="ellipse">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6719" r="16719"/>
          <a:stretch/>
        </p:blipFill>
        <p:spPr>
          <a:xfrm>
            <a:off x="9090274" y="2769079"/>
            <a:ext cx="2386800" cy="2386800"/>
          </a:xfrm>
          <a:prstGeom prst="ellipse">
            <a:avLst/>
          </a:prstGeom>
        </p:spPr>
      </p:pic>
      <p:grpSp>
        <p:nvGrpSpPr>
          <p:cNvPr id="3" name="Group 2"/>
          <p:cNvGrpSpPr/>
          <p:nvPr/>
        </p:nvGrpSpPr>
        <p:grpSpPr>
          <a:xfrm>
            <a:off x="1247350" y="4900197"/>
            <a:ext cx="9880690" cy="400117"/>
            <a:chOff x="1343763" y="4900197"/>
            <a:chExt cx="9880690" cy="400117"/>
          </a:xfrm>
        </p:grpSpPr>
        <p:grpSp>
          <p:nvGrpSpPr>
            <p:cNvPr id="17" name="Group 16"/>
            <p:cNvGrpSpPr/>
            <p:nvPr/>
          </p:nvGrpSpPr>
          <p:grpSpPr>
            <a:xfrm>
              <a:off x="1343763" y="4900199"/>
              <a:ext cx="2078068" cy="334921"/>
              <a:chOff x="1690777" y="4749053"/>
              <a:chExt cx="2918224" cy="470329"/>
            </a:xfrm>
          </p:grpSpPr>
          <p:sp>
            <p:nvSpPr>
              <p:cNvPr id="12" name="Rectangle 11"/>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TextBox 12"/>
              <p:cNvSpPr txBox="1"/>
              <p:nvPr/>
            </p:nvSpPr>
            <p:spPr>
              <a:xfrm>
                <a:off x="1865801" y="4749053"/>
                <a:ext cx="2743200" cy="470329"/>
              </a:xfrm>
              <a:prstGeom prst="rect">
                <a:avLst/>
              </a:prstGeom>
              <a:noFill/>
            </p:spPr>
            <p:txBody>
              <a:bodyPr wrap="square" rtlCol="0">
                <a:spAutoFit/>
              </a:bodyPr>
              <a:lstStyle/>
              <a:p>
                <a:r>
                  <a:rPr lang="pt-PT" sz="2000" dirty="0" smtClean="0">
                    <a:latin typeface="Affogato Medium" panose="00000600000000000000" pitchFamily="50" charset="0"/>
                  </a:rPr>
                  <a:t>Carla Mendes</a:t>
                </a:r>
                <a:endParaRPr lang="pt-PT" sz="2000" dirty="0">
                  <a:latin typeface="Affogato Medium" panose="00000600000000000000" pitchFamily="50" charset="0"/>
                </a:endParaRPr>
              </a:p>
            </p:txBody>
          </p:sp>
        </p:grpSp>
        <p:grpSp>
          <p:nvGrpSpPr>
            <p:cNvPr id="26" name="Group 25"/>
            <p:cNvGrpSpPr/>
            <p:nvPr/>
          </p:nvGrpSpPr>
          <p:grpSpPr>
            <a:xfrm>
              <a:off x="4052028" y="4900204"/>
              <a:ext cx="2078068" cy="400110"/>
              <a:chOff x="1690777" y="4749053"/>
              <a:chExt cx="2918224" cy="561873"/>
            </a:xfrm>
          </p:grpSpPr>
          <p:sp>
            <p:nvSpPr>
              <p:cNvPr id="29" name="Rectangle 28"/>
              <p:cNvSpPr/>
              <p:nvPr/>
            </p:nvSpPr>
            <p:spPr>
              <a:xfrm>
                <a:off x="1690777" y="4822166"/>
                <a:ext cx="283809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Box 29"/>
              <p:cNvSpPr txBox="1"/>
              <p:nvPr/>
            </p:nvSpPr>
            <p:spPr>
              <a:xfrm>
                <a:off x="1865800" y="4749053"/>
                <a:ext cx="2743201" cy="561873"/>
              </a:xfrm>
              <a:prstGeom prst="rect">
                <a:avLst/>
              </a:prstGeom>
              <a:noFill/>
            </p:spPr>
            <p:txBody>
              <a:bodyPr wrap="square" rtlCol="0">
                <a:spAutoFit/>
              </a:bodyPr>
              <a:lstStyle/>
              <a:p>
                <a:r>
                  <a:rPr lang="pt-PT" sz="2000" dirty="0" smtClean="0">
                    <a:latin typeface="Affogato Medium" panose="00000600000000000000" pitchFamily="50" charset="0"/>
                  </a:rPr>
                  <a:t>Helena Tavares</a:t>
                </a:r>
                <a:endParaRPr lang="pt-PT" sz="2000" dirty="0">
                  <a:latin typeface="Affogato Medium" panose="00000600000000000000" pitchFamily="50" charset="0"/>
                </a:endParaRPr>
              </a:p>
            </p:txBody>
          </p:sp>
        </p:grpSp>
        <p:grpSp>
          <p:nvGrpSpPr>
            <p:cNvPr id="31" name="Group 30"/>
            <p:cNvGrpSpPr/>
            <p:nvPr/>
          </p:nvGrpSpPr>
          <p:grpSpPr>
            <a:xfrm>
              <a:off x="6760293" y="4900197"/>
              <a:ext cx="1880529" cy="400110"/>
              <a:chOff x="1690777" y="4749052"/>
              <a:chExt cx="2640821" cy="561874"/>
            </a:xfrm>
          </p:grpSpPr>
          <p:sp>
            <p:nvSpPr>
              <p:cNvPr id="33" name="Rectangle 32"/>
              <p:cNvSpPr/>
              <p:nvPr/>
            </p:nvSpPr>
            <p:spPr>
              <a:xfrm>
                <a:off x="1690777" y="4822166"/>
                <a:ext cx="2640821"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Box 33"/>
              <p:cNvSpPr txBox="1"/>
              <p:nvPr/>
            </p:nvSpPr>
            <p:spPr>
              <a:xfrm>
                <a:off x="1865801" y="4749052"/>
                <a:ext cx="2290775" cy="561874"/>
              </a:xfrm>
              <a:prstGeom prst="rect">
                <a:avLst/>
              </a:prstGeom>
              <a:noFill/>
            </p:spPr>
            <p:txBody>
              <a:bodyPr wrap="square" rtlCol="0">
                <a:spAutoFit/>
              </a:bodyPr>
              <a:lstStyle/>
              <a:p>
                <a:r>
                  <a:rPr lang="pt-PT" sz="2000" dirty="0" smtClean="0">
                    <a:latin typeface="Affogato Medium" panose="00000600000000000000" pitchFamily="50" charset="0"/>
                  </a:rPr>
                  <a:t>Nuno Lopes</a:t>
                </a:r>
                <a:endParaRPr lang="pt-PT" sz="2000" dirty="0">
                  <a:latin typeface="Affogato Medium" panose="00000600000000000000" pitchFamily="50" charset="0"/>
                </a:endParaRPr>
              </a:p>
            </p:txBody>
          </p:sp>
        </p:grpSp>
        <p:grpSp>
          <p:nvGrpSpPr>
            <p:cNvPr id="35" name="Group 34"/>
            <p:cNvGrpSpPr/>
            <p:nvPr/>
          </p:nvGrpSpPr>
          <p:grpSpPr>
            <a:xfrm>
              <a:off x="9468558" y="4900197"/>
              <a:ext cx="1755895" cy="400110"/>
              <a:chOff x="1690777" y="4749052"/>
              <a:chExt cx="2465797" cy="561874"/>
            </a:xfrm>
          </p:grpSpPr>
          <p:sp>
            <p:nvSpPr>
              <p:cNvPr id="37" name="Rectangle 36"/>
              <p:cNvSpPr/>
              <p:nvPr/>
            </p:nvSpPr>
            <p:spPr>
              <a:xfrm>
                <a:off x="1690777" y="4822166"/>
                <a:ext cx="2465797" cy="28467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TextBox 37"/>
              <p:cNvSpPr txBox="1"/>
              <p:nvPr/>
            </p:nvSpPr>
            <p:spPr>
              <a:xfrm>
                <a:off x="1865800" y="4749052"/>
                <a:ext cx="2290774" cy="561874"/>
              </a:xfrm>
              <a:prstGeom prst="rect">
                <a:avLst/>
              </a:prstGeom>
              <a:noFill/>
            </p:spPr>
            <p:txBody>
              <a:bodyPr wrap="square" rtlCol="0">
                <a:spAutoFit/>
              </a:bodyPr>
              <a:lstStyle/>
              <a:p>
                <a:r>
                  <a:rPr lang="pt-PT" sz="2000" dirty="0" smtClean="0">
                    <a:latin typeface="Affogato Medium" panose="00000600000000000000" pitchFamily="50" charset="0"/>
                  </a:rPr>
                  <a:t>Sara Costa</a:t>
                </a:r>
                <a:endParaRPr lang="pt-PT" sz="2000" dirty="0">
                  <a:latin typeface="Affogato Medium" panose="00000600000000000000" pitchFamily="50" charset="0"/>
                </a:endParaRPr>
              </a:p>
            </p:txBody>
          </p:sp>
        </p:grpSp>
      </p:grpSp>
    </p:spTree>
    <p:extLst>
      <p:ext uri="{BB962C8B-B14F-4D97-AF65-F5344CB8AC3E}">
        <p14:creationId xmlns:p14="http://schemas.microsoft.com/office/powerpoint/2010/main" val="3550885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617788" y="1027906"/>
            <a:ext cx="2173857" cy="352320"/>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37971826"/>
              </p:ext>
            </p:extLst>
          </p:nvPr>
        </p:nvGraphicFramePr>
        <p:xfrm>
          <a:off x="1258998" y="1825625"/>
          <a:ext cx="9674004" cy="4526591"/>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Creating</a:t>
                      </a:r>
                      <a:r>
                        <a:rPr lang="pt-PT" baseline="0" dirty="0" smtClean="0">
                          <a:latin typeface="Affogato" panose="00000500000000000000" pitchFamily="50" charset="0"/>
                        </a:rPr>
                        <a:t> the weekly presentation layout</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a:t>
                      </a:r>
                      <a:r>
                        <a:rPr lang="pt-PT" baseline="0" dirty="0" smtClean="0">
                          <a:latin typeface="Affogato" panose="00000500000000000000" pitchFamily="50" charset="0"/>
                        </a:rPr>
                        <a:t> to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 </a:t>
                      </a:r>
                      <a:endParaRPr lang="pt-PT" dirty="0">
                        <a:latin typeface="Affogato" panose="00000500000000000000" pitchFamily="50" charset="0"/>
                      </a:endParaRPr>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Carla Mendes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a:t>
                      </a:r>
                      <a:endParaRPr lang="pt-PT" dirty="0">
                        <a:latin typeface="Affogato" panose="00000500000000000000" pitchFamily="50" charset="0"/>
                      </a:endParaRP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100" spc="300" dirty="0" smtClean="0">
                          <a:latin typeface="Affogato Light" panose="00000400000000000000" pitchFamily="50" charset="0"/>
                        </a:rPr>
                        <a:t>EFFECTIVE EFFORT</a:t>
                      </a:r>
                      <a:endParaRPr lang="pt-PT" sz="1800" spc="300" dirty="0" smtClean="0">
                        <a:latin typeface="Affogato Light" panose="00000400000000000000" pitchFamily="50" charset="0"/>
                      </a:endParaRPr>
                    </a:p>
                  </a:txBody>
                  <a:tcPr anchor="ctr"/>
                </a:tc>
                <a:tc>
                  <a:txBody>
                    <a:bodyPr/>
                    <a:lstStyle/>
                    <a:p>
                      <a:pPr algn="ctr"/>
                      <a:r>
                        <a:rPr lang="pt-PT" dirty="0" smtClean="0">
                          <a:latin typeface="Affogato" panose="00000500000000000000" pitchFamily="50" charset="0"/>
                        </a:rPr>
                        <a:t>48min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23min</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39min</a:t>
                      </a:r>
                      <a:endParaRPr lang="pt-PT" dirty="0">
                        <a:latin typeface="Affogato" panose="00000500000000000000" pitchFamily="50" charset="0"/>
                      </a:endParaRPr>
                    </a:p>
                  </a:txBody>
                  <a:tcPr anchor="ctr"/>
                </a:tc>
                <a:extLst>
                  <a:ext uri="{0D108BD9-81ED-4DB2-BD59-A6C34878D82A}">
                    <a16:rowId xmlns:a16="http://schemas.microsoft.com/office/drawing/2014/main" val="3403234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COMPLETED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a:t>
                      </a:r>
                      <a:r>
                        <a:rPr lang="pt-PT" baseline="0" dirty="0" smtClean="0">
                          <a:latin typeface="Affogato" panose="00000500000000000000" pitchFamily="50" charset="0"/>
                        </a:rPr>
                        <a:t> PROGRESS</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IN PROGRESS</a:t>
                      </a:r>
                      <a:endParaRPr lang="pt-PT" dirty="0">
                        <a:latin typeface="Affogato" panose="00000500000000000000" pitchFamily="50" charset="0"/>
                      </a:endParaRP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a:off x="0" y="1055943"/>
            <a:ext cx="836762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8617788" y="365125"/>
            <a:ext cx="2736011" cy="1325563"/>
          </a:xfrm>
        </p:spPr>
        <p:txBody>
          <a:bodyPr>
            <a:normAutofit/>
          </a:bodyPr>
          <a:lstStyle/>
          <a:p>
            <a:r>
              <a:rPr lang="pt-PT" sz="5400" dirty="0">
                <a:latin typeface="Affogato Medium" panose="00000600000000000000" pitchFamily="50" charset="0"/>
              </a:rPr>
              <a:t>t</a:t>
            </a:r>
            <a:r>
              <a:rPr lang="pt-PT" sz="5400" dirty="0" smtClean="0">
                <a:latin typeface="Affogato Medium" panose="00000600000000000000" pitchFamily="50" charset="0"/>
              </a:rPr>
              <a: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1392950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35306" y="1043795"/>
            <a:ext cx="4605945" cy="431321"/>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57330031"/>
              </p:ext>
            </p:extLst>
          </p:nvPr>
        </p:nvGraphicFramePr>
        <p:xfrm>
          <a:off x="1258998" y="1825625"/>
          <a:ext cx="9674004" cy="3715073"/>
        </p:xfrm>
        <a:graphic>
          <a:graphicData uri="http://schemas.openxmlformats.org/drawingml/2006/table">
            <a:tbl>
              <a:tblPr firstRow="1" bandRow="1">
                <a:tableStyleId>{93296810-A885-4BE3-A3E7-6D5BEEA58F35}</a:tableStyleId>
              </a:tblPr>
              <a:tblGrid>
                <a:gridCol w="1145875">
                  <a:extLst>
                    <a:ext uri="{9D8B030D-6E8A-4147-A177-3AD203B41FA5}">
                      <a16:colId xmlns:a16="http://schemas.microsoft.com/office/drawing/2014/main" val="3839103568"/>
                    </a:ext>
                  </a:extLst>
                </a:gridCol>
                <a:gridCol w="2281167">
                  <a:extLst>
                    <a:ext uri="{9D8B030D-6E8A-4147-A177-3AD203B41FA5}">
                      <a16:colId xmlns:a16="http://schemas.microsoft.com/office/drawing/2014/main" val="187051537"/>
                    </a:ext>
                  </a:extLst>
                </a:gridCol>
                <a:gridCol w="3618062">
                  <a:extLst>
                    <a:ext uri="{9D8B030D-6E8A-4147-A177-3AD203B41FA5}">
                      <a16:colId xmlns:a16="http://schemas.microsoft.com/office/drawing/2014/main" val="2025017854"/>
                    </a:ext>
                  </a:extLst>
                </a:gridCol>
                <a:gridCol w="2628900">
                  <a:extLst>
                    <a:ext uri="{9D8B030D-6E8A-4147-A177-3AD203B41FA5}">
                      <a16:colId xmlns:a16="http://schemas.microsoft.com/office/drawing/2014/main" val="3695970854"/>
                    </a:ext>
                  </a:extLst>
                </a:gridCol>
              </a:tblGrid>
              <a:tr h="469001">
                <a:tc>
                  <a:txBody>
                    <a:bodyPr/>
                    <a:lstStyle/>
                    <a:p>
                      <a:endParaRPr lang="pt-P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algn="ct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#1</a:t>
                      </a:r>
                      <a:endParaRPr lang="pt-PT" spc="300" dirty="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#2</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pc="300" dirty="0" smtClean="0">
                          <a:solidFill>
                            <a:schemeClr val="bg1"/>
                          </a:solidFill>
                          <a:latin typeface="Affogato Light" panose="00000400000000000000" pitchFamily="50" charset="0"/>
                        </a:rPr>
                        <a:t>TASK</a:t>
                      </a:r>
                      <a:r>
                        <a:rPr lang="pt-PT" spc="300" baseline="0" dirty="0" smtClean="0">
                          <a:solidFill>
                            <a:schemeClr val="bg1"/>
                          </a:solidFill>
                          <a:latin typeface="Affogato Light" panose="00000400000000000000" pitchFamily="50" charset="0"/>
                        </a:rPr>
                        <a:t> #3</a:t>
                      </a:r>
                      <a:endParaRPr lang="pt-PT" spc="300" dirty="0" smtClean="0">
                        <a:solidFill>
                          <a:schemeClr val="bg1"/>
                        </a:solidFill>
                        <a:latin typeface="Affogato Light" panose="00000400000000000000" pitchFamily="50"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9245"/>
                    </a:solidFill>
                  </a:tcPr>
                </a:tc>
                <a:extLst>
                  <a:ext uri="{0D108BD9-81ED-4DB2-BD59-A6C34878D82A}">
                    <a16:rowId xmlns:a16="http://schemas.microsoft.com/office/drawing/2014/main" val="3610859294"/>
                  </a:ext>
                </a:extLst>
              </a:tr>
              <a:tr h="811518">
                <a:tc>
                  <a:txBody>
                    <a:bodyPr/>
                    <a:lstStyle/>
                    <a:p>
                      <a:pPr algn="ctr"/>
                      <a:r>
                        <a:rPr lang="pt-PT" spc="300" dirty="0" smtClean="0">
                          <a:latin typeface="Affogato Light" panose="00000400000000000000" pitchFamily="50" charset="0"/>
                        </a:rPr>
                        <a:t>TASK</a:t>
                      </a:r>
                      <a:endParaRPr lang="pt-PT" spc="300" dirty="0">
                        <a:latin typeface="Affogato Light" panose="000004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Managing</a:t>
                      </a:r>
                      <a:r>
                        <a:rPr lang="pt-PT" baseline="0" dirty="0" smtClean="0">
                          <a:latin typeface="Affogato" panose="00000500000000000000" pitchFamily="50" charset="0"/>
                        </a:rPr>
                        <a:t> Slack/GitHub</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Supporting</a:t>
                      </a:r>
                      <a:r>
                        <a:rPr lang="pt-PT" baseline="0" dirty="0" smtClean="0">
                          <a:latin typeface="Affogato" panose="00000500000000000000" pitchFamily="50" charset="0"/>
                        </a:rPr>
                        <a:t> the other units</a:t>
                      </a:r>
                      <a:endParaRPr lang="pt-PT" dirty="0">
                        <a:latin typeface="Affogato" panose="00000500000000000000" pitchFamily="50" charset="0"/>
                      </a:endParaRPr>
                    </a:p>
                  </a:txBody>
                  <a:tcPr anchor="ctr">
                    <a:lnT w="38100" cmpd="sng">
                      <a:noFill/>
                    </a:lnT>
                  </a:tcPr>
                </a:tc>
                <a:tc>
                  <a:txBody>
                    <a:bodyPr/>
                    <a:lstStyle/>
                    <a:p>
                      <a:pPr algn="ctr"/>
                      <a:r>
                        <a:rPr lang="pt-PT" dirty="0" smtClean="0">
                          <a:latin typeface="Affogato" panose="00000500000000000000" pitchFamily="50" charset="0"/>
                        </a:rPr>
                        <a:t>Start the process document</a:t>
                      </a:r>
                      <a:endParaRPr lang="pt-PT" dirty="0">
                        <a:latin typeface="Affogato" panose="00000500000000000000" pitchFamily="50" charset="0"/>
                      </a:endParaRPr>
                    </a:p>
                  </a:txBody>
                  <a:tcPr anchor="ctr">
                    <a:lnT w="38100" cmpd="sng">
                      <a:noFill/>
                    </a:lnT>
                  </a:tcPr>
                </a:tc>
                <a:extLst>
                  <a:ext uri="{0D108BD9-81ED-4DB2-BD59-A6C34878D82A}">
                    <a16:rowId xmlns:a16="http://schemas.microsoft.com/office/drawing/2014/main" val="641888722"/>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OWNER</a:t>
                      </a:r>
                    </a:p>
                  </a:txBody>
                  <a:tcPr anchor="ctr"/>
                </a:tc>
                <a:tc>
                  <a:txBody>
                    <a:bodyPr/>
                    <a:lstStyle/>
                    <a:p>
                      <a:pPr algn="ctr"/>
                      <a:r>
                        <a:rPr lang="pt-PT" dirty="0" smtClean="0">
                          <a:latin typeface="Affogato" panose="00000500000000000000" pitchFamily="50" charset="0"/>
                        </a:rPr>
                        <a:t>Unit</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Nuno Lopes, Sara Costa</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Carla Mendes, Helena Tavares</a:t>
                      </a:r>
                      <a:endParaRPr lang="pt-PT" dirty="0">
                        <a:latin typeface="Affogato" panose="00000500000000000000" pitchFamily="50" charset="0"/>
                      </a:endParaRPr>
                    </a:p>
                  </a:txBody>
                  <a:tcPr anchor="ctr"/>
                </a:tc>
                <a:extLst>
                  <a:ext uri="{0D108BD9-81ED-4DB2-BD59-A6C34878D82A}">
                    <a16:rowId xmlns:a16="http://schemas.microsoft.com/office/drawing/2014/main" val="109270533"/>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GOAL</a:t>
                      </a:r>
                    </a:p>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EFFORT</a:t>
                      </a: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1h per week</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2h</a:t>
                      </a:r>
                      <a:endParaRPr lang="pt-PT" dirty="0">
                        <a:latin typeface="Affogato" panose="00000500000000000000" pitchFamily="50" charset="0"/>
                      </a:endParaRPr>
                    </a:p>
                  </a:txBody>
                  <a:tcPr anchor="ctr"/>
                </a:tc>
                <a:extLst>
                  <a:ext uri="{0D108BD9-81ED-4DB2-BD59-A6C34878D82A}">
                    <a16:rowId xmlns:a16="http://schemas.microsoft.com/office/drawing/2014/main" val="3364657508"/>
                  </a:ext>
                </a:extLst>
              </a:tr>
              <a:tr h="8115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PT" sz="1800" spc="300" dirty="0" smtClean="0">
                          <a:latin typeface="Affogato Light" panose="00000400000000000000" pitchFamily="50" charset="0"/>
                        </a:rPr>
                        <a:t>STATUS</a:t>
                      </a: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tc>
                  <a:txBody>
                    <a:bodyPr/>
                    <a:lstStyle/>
                    <a:p>
                      <a:pPr algn="ctr"/>
                      <a:r>
                        <a:rPr lang="pt-PT" dirty="0" smtClean="0">
                          <a:latin typeface="Affogato" panose="00000500000000000000" pitchFamily="50" charset="0"/>
                        </a:rPr>
                        <a:t>PLANNED</a:t>
                      </a:r>
                      <a:endParaRPr lang="pt-PT" dirty="0">
                        <a:latin typeface="Affogato" panose="00000500000000000000" pitchFamily="50" charset="0"/>
                      </a:endParaRPr>
                    </a:p>
                  </a:txBody>
                  <a:tcPr anchor="ctr"/>
                </a:tc>
                <a:extLst>
                  <a:ext uri="{0D108BD9-81ED-4DB2-BD59-A6C34878D82A}">
                    <a16:rowId xmlns:a16="http://schemas.microsoft.com/office/drawing/2014/main" val="2527419296"/>
                  </a:ext>
                </a:extLst>
              </a:tr>
            </a:tbl>
          </a:graphicData>
        </a:graphic>
      </p:graphicFrame>
      <p:cxnSp>
        <p:nvCxnSpPr>
          <p:cNvPr id="4" name="Straight Connector 3"/>
          <p:cNvCxnSpPr/>
          <p:nvPr/>
        </p:nvCxnSpPr>
        <p:spPr>
          <a:xfrm flipV="1">
            <a:off x="0" y="1043796"/>
            <a:ext cx="6096000" cy="12147"/>
          </a:xfrm>
          <a:prstGeom prst="line">
            <a:avLst/>
          </a:prstGeom>
          <a:ln w="28575"/>
        </p:spPr>
        <p:style>
          <a:lnRef idx="1">
            <a:schemeClr val="dk1"/>
          </a:lnRef>
          <a:fillRef idx="0">
            <a:schemeClr val="dk1"/>
          </a:fillRef>
          <a:effectRef idx="0">
            <a:schemeClr val="dk1"/>
          </a:effectRef>
          <a:fontRef idx="minor">
            <a:schemeClr val="tx1"/>
          </a:fontRef>
        </p:style>
      </p:cxnSp>
      <p:sp>
        <p:nvSpPr>
          <p:cNvPr id="6" name="Title 1"/>
          <p:cNvSpPr>
            <a:spLocks noGrp="1"/>
          </p:cNvSpPr>
          <p:nvPr>
            <p:ph type="title"/>
          </p:nvPr>
        </p:nvSpPr>
        <p:spPr>
          <a:xfrm>
            <a:off x="6366294" y="365125"/>
            <a:ext cx="4987505" cy="1325563"/>
          </a:xfrm>
        </p:spPr>
        <p:txBody>
          <a:bodyPr>
            <a:normAutofit/>
          </a:bodyPr>
          <a:lstStyle/>
          <a:p>
            <a:r>
              <a:rPr lang="pt-PT" sz="5400" dirty="0">
                <a:latin typeface="Affogato Medium" panose="00000600000000000000" pitchFamily="50" charset="0"/>
              </a:rPr>
              <a:t>p</a:t>
            </a:r>
            <a:r>
              <a:rPr lang="pt-PT" sz="5400" dirty="0" smtClean="0">
                <a:latin typeface="Affogato Medium" panose="00000600000000000000" pitchFamily="50" charset="0"/>
              </a:rPr>
              <a:t>lanned tasks.</a:t>
            </a:r>
            <a:endParaRPr lang="pt-PT" sz="5400" dirty="0">
              <a:latin typeface="Affogato Medium" panose="00000600000000000000" pitchFamily="50" charset="0"/>
            </a:endParaRPr>
          </a:p>
        </p:txBody>
      </p:sp>
    </p:spTree>
    <p:extLst>
      <p:ext uri="{BB962C8B-B14F-4D97-AF65-F5344CB8AC3E}">
        <p14:creationId xmlns:p14="http://schemas.microsoft.com/office/powerpoint/2010/main" val="54730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38200" y="1027906"/>
            <a:ext cx="4492925" cy="343693"/>
          </a:xfrm>
          <a:prstGeom prst="rect">
            <a:avLst/>
          </a:prstGeom>
          <a:solidFill>
            <a:srgbClr val="4DC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pt-PT" dirty="0">
                <a:latin typeface="Affogato Medium" panose="00000600000000000000" pitchFamily="50" charset="0"/>
              </a:rPr>
              <a:t>a</a:t>
            </a:r>
            <a:r>
              <a:rPr lang="pt-PT" dirty="0" smtClean="0">
                <a:latin typeface="Affogato Medium" panose="00000600000000000000" pitchFamily="50" charset="0"/>
              </a:rPr>
              <a:t>dditional notes.</a:t>
            </a:r>
            <a:endParaRPr lang="pt-PT" dirty="0">
              <a:latin typeface="Affogato Medium" panose="00000600000000000000" pitchFamily="50" charset="0"/>
            </a:endParaRPr>
          </a:p>
        </p:txBody>
      </p:sp>
      <p:cxnSp>
        <p:nvCxnSpPr>
          <p:cNvPr id="4" name="Straight Connector 3"/>
          <p:cNvCxnSpPr/>
          <p:nvPr/>
        </p:nvCxnSpPr>
        <p:spPr>
          <a:xfrm>
            <a:off x="5451894" y="1027906"/>
            <a:ext cx="6740106" cy="9106"/>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38200" y="2018581"/>
            <a:ext cx="9325155" cy="1200329"/>
          </a:xfrm>
          <a:prstGeom prst="rect">
            <a:avLst/>
          </a:prstGeom>
          <a:noFill/>
        </p:spPr>
        <p:txBody>
          <a:bodyPr wrap="square" rtlCol="0">
            <a:spAutoFit/>
          </a:bodyPr>
          <a:lstStyle/>
          <a:p>
            <a:r>
              <a:rPr lang="pt-PT" dirty="0">
                <a:latin typeface="Affogato" panose="00000500000000000000" pitchFamily="50" charset="0"/>
              </a:rPr>
              <a:t>Lorem ipsum dolor sit amet, consectetur adipiscing elit. Nulla rutrum ligula elit, a convallis ipsum placerat quis. Donec imperdiet ipsum ut odio aliquet scelerisque. Vivamus facilisis nisl ex, imperdiet sollicitudin elit volutpat at. Aliquam pulvinar leo sed leo mattis placerat. Nam malesuada velit vel felis dapibus dignissim. </a:t>
            </a:r>
          </a:p>
        </p:txBody>
      </p:sp>
    </p:spTree>
    <p:extLst>
      <p:ext uri="{BB962C8B-B14F-4D97-AF65-F5344CB8AC3E}">
        <p14:creationId xmlns:p14="http://schemas.microsoft.com/office/powerpoint/2010/main" val="99582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171</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Affogato</vt:lpstr>
      <vt:lpstr>Affogato Light</vt:lpstr>
      <vt:lpstr>Affogato Medium</vt:lpstr>
      <vt:lpstr>Arial</vt:lpstr>
      <vt:lpstr>Calibri</vt:lpstr>
      <vt:lpstr>Calibri Light</vt:lpstr>
      <vt:lpstr>Office Theme</vt:lpstr>
      <vt:lpstr>PowerPoint Presentation</vt:lpstr>
      <vt:lpstr>about us.</vt:lpstr>
      <vt:lpstr>env.</vt:lpstr>
      <vt:lpstr>tasks.</vt:lpstr>
      <vt:lpstr>planned tasks.</vt:lpstr>
      <vt:lpstr>additional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Adriana Mendes</dc:creator>
  <cp:lastModifiedBy>Carla Adriana Mendes</cp:lastModifiedBy>
  <cp:revision>12</cp:revision>
  <dcterms:created xsi:type="dcterms:W3CDTF">2018-09-25T13:13:30Z</dcterms:created>
  <dcterms:modified xsi:type="dcterms:W3CDTF">2018-09-26T19:17:44Z</dcterms:modified>
</cp:coreProperties>
</file>