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2F24D-7F20-4E34-B7C9-65FC574CBD38}">
          <p14:sldIdLst>
            <p14:sldId id="256"/>
          </p14:sldIdLst>
        </p14:section>
        <p14:section name="Untitled Section" id="{BCBEE1A8-8A29-4653-A0C3-1E296F5A5F0F}">
          <p14:sldIdLst>
            <p14:sldId id="257"/>
            <p14:sldId id="258"/>
            <p14:sldId id="262"/>
            <p14:sldId id="259"/>
            <p14:sldId id="260"/>
            <p14:sldId id="263"/>
            <p14:sldId id="26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0" userDrawn="1">
          <p15:clr>
            <a:srgbClr val="A4A3A4"/>
          </p15:clr>
        </p15:guide>
        <p15:guide id="4" pos="5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5"/>
    <a:srgbClr val="4D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0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-612" y="168"/>
      </p:cViewPr>
      <p:guideLst>
        <p:guide orient="horz" pos="2160"/>
        <p:guide pos="3840"/>
        <p:guide pos="2570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06-12-2018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2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06-12-2018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38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06-12-2018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351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06-12-2018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98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06-12-2018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8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06-12-2018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11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06-12-2018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51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06-12-2018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87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06-12-2018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44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06-12-2018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7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06-12-2018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B63C-5265-4F78-9B57-D7104B5DE5E4}" type="datetimeFigureOut">
              <a:rPr lang="pt-PT" smtClean="0"/>
              <a:t>06-12-2018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89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62045" y="1530396"/>
            <a:ext cx="309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2898475" y="2313959"/>
            <a:ext cx="133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>
                <a:latin typeface="Affogato Medium" pitchFamily="2" charset="0"/>
              </a:rPr>
              <a:t>WEEK 3</a:t>
            </a:r>
            <a:endParaRPr lang="pt-PT" sz="2400" dirty="0">
              <a:latin typeface="Affogato Medium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2898475" y="2832985"/>
            <a:ext cx="201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itchFamily="2" charset="0"/>
              </a:rPr>
              <a:t>SPRINT</a:t>
            </a:r>
            <a:r>
              <a:rPr lang="pt-PT" sz="2400" dirty="0" smtClean="0">
                <a:latin typeface="Affogato"/>
              </a:rPr>
              <a:t> 4 </a:t>
            </a:r>
            <a:endParaRPr lang="pt-PT" sz="2400" dirty="0">
              <a:latin typeface="Affogat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itchFamily="2" charset="0"/>
              </a:rPr>
              <a:t>PL6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45400" y="4766809"/>
            <a:ext cx="2542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 smtClean="0">
                <a:latin typeface="Affogato Medium" pitchFamily="2" charset="0"/>
              </a:rPr>
              <a:t>QUA</a:t>
            </a:r>
            <a:endParaRPr lang="pt-PT" sz="8000" dirty="0">
              <a:latin typeface="Affoga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pc="300" dirty="0">
                <a:latin typeface="Affogato Medium" pitchFamily="2" charset="0"/>
              </a:rPr>
              <a:t>a</a:t>
            </a:r>
            <a:r>
              <a:rPr lang="pt-PT" spc="300" dirty="0" smtClean="0">
                <a:latin typeface="Affogato Medium" pitchFamily="2" charset="0"/>
              </a:rPr>
              <a:t>bout us.</a:t>
            </a:r>
            <a:endParaRPr lang="pt-PT" spc="300" dirty="0">
              <a:latin typeface="Affogato Medium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9" y="3166860"/>
            <a:ext cx="2875095" cy="52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1" y="3165540"/>
            <a:ext cx="287509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3592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 smtClean="0">
                <a:latin typeface="Affogato Medium" panose="00000600000000000000" pitchFamily="50" charset="0"/>
              </a:rPr>
              <a:t>QUA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484408" y="1052423"/>
            <a:ext cx="9707592" cy="3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16"/>
          <p:cNvGrpSpPr/>
          <p:nvPr/>
        </p:nvGrpSpPr>
        <p:grpSpPr>
          <a:xfrm>
            <a:off x="1433530" y="1968920"/>
            <a:ext cx="2410336" cy="1995712"/>
            <a:chOff x="1045035" y="1914790"/>
            <a:chExt cx="4373047" cy="3629742"/>
          </a:xfrm>
        </p:grpSpPr>
        <p:pic>
          <p:nvPicPr>
            <p:cNvPr id="22" name="Picture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43065"/>
            <a:stretch/>
          </p:blipFill>
          <p:spPr>
            <a:xfrm>
              <a:off x="1045035" y="1914790"/>
              <a:ext cx="3052551" cy="3097421"/>
            </a:xfrm>
            <a:prstGeom prst="ellipse">
              <a:avLst/>
            </a:prstGeom>
          </p:spPr>
        </p:pic>
        <p:sp>
          <p:nvSpPr>
            <p:cNvPr id="23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4" name="TextBox 12"/>
            <p:cNvSpPr txBox="1"/>
            <p:nvPr/>
          </p:nvSpPr>
          <p:spPr>
            <a:xfrm>
              <a:off x="1880557" y="4816824"/>
              <a:ext cx="3537525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 smtClean="0">
                  <a:latin typeface="Affogato Medium" pitchFamily="2" charset="0"/>
                </a:rPr>
                <a:t>Hugo Marques</a:t>
              </a:r>
              <a:endParaRPr lang="pt-PT" sz="2000" dirty="0">
                <a:latin typeface="Affogato Medium" pitchFamily="2" charset="0"/>
              </a:endParaRPr>
            </a:p>
          </p:txBody>
        </p:sp>
      </p:grpSp>
      <p:grpSp>
        <p:nvGrpSpPr>
          <p:cNvPr id="25" name="Group 16"/>
          <p:cNvGrpSpPr/>
          <p:nvPr/>
        </p:nvGrpSpPr>
        <p:grpSpPr>
          <a:xfrm>
            <a:off x="1433530" y="4549602"/>
            <a:ext cx="2410335" cy="2036217"/>
            <a:chOff x="984729" y="1841121"/>
            <a:chExt cx="4373048" cy="3703411"/>
          </a:xfrm>
        </p:grpSpPr>
        <p:pic>
          <p:nvPicPr>
            <p:cNvPr id="26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729" y="1841121"/>
              <a:ext cx="3167934" cy="3175757"/>
            </a:xfrm>
            <a:prstGeom prst="ellipse">
              <a:avLst/>
            </a:prstGeom>
          </p:spPr>
        </p:pic>
        <p:sp>
          <p:nvSpPr>
            <p:cNvPr id="28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TextBox 12"/>
            <p:cNvSpPr txBox="1"/>
            <p:nvPr/>
          </p:nvSpPr>
          <p:spPr>
            <a:xfrm>
              <a:off x="1880557" y="4816824"/>
              <a:ext cx="347722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Luís</a:t>
              </a:r>
              <a:r>
                <a:rPr lang="pt-PT" sz="2000" dirty="0" smtClean="0">
                  <a:latin typeface="Affogato" pitchFamily="2" charset="0"/>
                </a:rPr>
                <a:t> </a:t>
              </a:r>
              <a:r>
                <a:rPr lang="pt-PT" sz="2000" dirty="0">
                  <a:latin typeface="Affogato Medium" pitchFamily="2" charset="0"/>
                </a:rPr>
                <a:t>Gonçalves</a:t>
              </a:r>
            </a:p>
          </p:txBody>
        </p:sp>
      </p:grpSp>
      <p:grpSp>
        <p:nvGrpSpPr>
          <p:cNvPr id="30" name="Group 16"/>
          <p:cNvGrpSpPr/>
          <p:nvPr/>
        </p:nvGrpSpPr>
        <p:grpSpPr>
          <a:xfrm>
            <a:off x="4974703" y="4549602"/>
            <a:ext cx="2005759" cy="2036217"/>
            <a:chOff x="984729" y="1841121"/>
            <a:chExt cx="3639029" cy="3703411"/>
          </a:xfrm>
        </p:grpSpPr>
        <p:pic>
          <p:nvPicPr>
            <p:cNvPr id="3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729" y="1841121"/>
              <a:ext cx="3167934" cy="3175757"/>
            </a:xfrm>
            <a:prstGeom prst="ellipse">
              <a:avLst/>
            </a:prstGeom>
          </p:spPr>
        </p:pic>
        <p:sp>
          <p:nvSpPr>
            <p:cNvPr id="32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TextBox 12"/>
            <p:cNvSpPr txBox="1"/>
            <p:nvPr/>
          </p:nvSpPr>
          <p:spPr>
            <a:xfrm>
              <a:off x="1880558" y="4816824"/>
              <a:ext cx="274320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Rui Reis</a:t>
              </a:r>
            </a:p>
          </p:txBody>
        </p:sp>
      </p:grpSp>
      <p:grpSp>
        <p:nvGrpSpPr>
          <p:cNvPr id="34" name="Group 16"/>
          <p:cNvGrpSpPr/>
          <p:nvPr/>
        </p:nvGrpSpPr>
        <p:grpSpPr>
          <a:xfrm>
            <a:off x="8761383" y="4549602"/>
            <a:ext cx="2202949" cy="2036217"/>
            <a:chOff x="1142353" y="1841121"/>
            <a:chExt cx="3996790" cy="3703411"/>
          </a:xfrm>
        </p:grpSpPr>
        <p:pic>
          <p:nvPicPr>
            <p:cNvPr id="39" name="Pictur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78"/>
            <a:stretch/>
          </p:blipFill>
          <p:spPr>
            <a:xfrm>
              <a:off x="1142353" y="1841121"/>
              <a:ext cx="3298654" cy="3275784"/>
            </a:xfrm>
            <a:prstGeom prst="ellipse">
              <a:avLst/>
            </a:prstGeom>
          </p:spPr>
        </p:pic>
        <p:sp>
          <p:nvSpPr>
            <p:cNvPr id="40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TextBox 12"/>
            <p:cNvSpPr txBox="1"/>
            <p:nvPr/>
          </p:nvSpPr>
          <p:spPr>
            <a:xfrm>
              <a:off x="1880555" y="4816824"/>
              <a:ext cx="3258588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Ana Almeida</a:t>
              </a:r>
            </a:p>
          </p:txBody>
        </p:sp>
      </p:grpSp>
      <p:grpSp>
        <p:nvGrpSpPr>
          <p:cNvPr id="42" name="Group 16"/>
          <p:cNvGrpSpPr/>
          <p:nvPr/>
        </p:nvGrpSpPr>
        <p:grpSpPr>
          <a:xfrm>
            <a:off x="4922401" y="2053587"/>
            <a:ext cx="2316599" cy="2035348"/>
            <a:chOff x="984728" y="1848043"/>
            <a:chExt cx="4202985" cy="3701831"/>
          </a:xfrm>
        </p:grpSpPr>
        <p:pic>
          <p:nvPicPr>
            <p:cNvPr id="51" name="Picture 1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4" t="5033" r="9415"/>
            <a:stretch/>
          </p:blipFill>
          <p:spPr>
            <a:xfrm>
              <a:off x="984728" y="1848043"/>
              <a:ext cx="3167935" cy="3185455"/>
            </a:xfrm>
            <a:prstGeom prst="ellipse">
              <a:avLst/>
            </a:prstGeom>
          </p:spPr>
        </p:pic>
        <p:sp>
          <p:nvSpPr>
            <p:cNvPr id="52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3" name="TextBox 12"/>
            <p:cNvSpPr txBox="1"/>
            <p:nvPr/>
          </p:nvSpPr>
          <p:spPr>
            <a:xfrm>
              <a:off x="1880558" y="4822166"/>
              <a:ext cx="3307155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Viviana</a:t>
              </a:r>
              <a:r>
                <a:rPr lang="pt-PT" sz="2000" dirty="0" smtClean="0">
                  <a:latin typeface="Affogato" pitchFamily="2" charset="0"/>
                </a:rPr>
                <a:t> </a:t>
              </a:r>
              <a:r>
                <a:rPr lang="pt-PT" sz="2000" dirty="0">
                  <a:latin typeface="Affogato Medium" pitchFamily="2" charset="0"/>
                </a:rPr>
                <a:t>Abreu</a:t>
              </a:r>
            </a:p>
          </p:txBody>
        </p:sp>
      </p:grpSp>
      <p:grpSp>
        <p:nvGrpSpPr>
          <p:cNvPr id="54" name="Group 16"/>
          <p:cNvGrpSpPr/>
          <p:nvPr/>
        </p:nvGrpSpPr>
        <p:grpSpPr>
          <a:xfrm>
            <a:off x="8724648" y="1968920"/>
            <a:ext cx="2007915" cy="2021944"/>
            <a:chOff x="980817" y="1867080"/>
            <a:chExt cx="3642941" cy="3677452"/>
          </a:xfrm>
        </p:grpSpPr>
        <p:pic>
          <p:nvPicPr>
            <p:cNvPr id="55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817" y="1867080"/>
              <a:ext cx="3175757" cy="3123839"/>
            </a:xfrm>
            <a:prstGeom prst="ellipse">
              <a:avLst/>
            </a:prstGeom>
          </p:spPr>
        </p:pic>
        <p:sp>
          <p:nvSpPr>
            <p:cNvPr id="56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7" name="TextBox 12"/>
            <p:cNvSpPr txBox="1"/>
            <p:nvPr/>
          </p:nvSpPr>
          <p:spPr>
            <a:xfrm>
              <a:off x="1880558" y="4816824"/>
              <a:ext cx="274320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Maria Alves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8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909634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043795"/>
            <a:ext cx="6251944" cy="121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 fontScale="90000"/>
          </a:bodyPr>
          <a:lstStyle/>
          <a:p>
            <a:r>
              <a:rPr lang="pt-PT" sz="5400" dirty="0" smtClean="0">
                <a:latin typeface="Affogato Medium" panose="00000600000000000000" pitchFamily="50" charset="0"/>
              </a:rPr>
              <a:t>Sprint #4 </a:t>
            </a:r>
            <a:r>
              <a:rPr lang="pt-PT" sz="5400" dirty="0" err="1" smtClean="0">
                <a:latin typeface="Affogato Medium" panose="00000600000000000000" pitchFamily="50" charset="0"/>
              </a:rPr>
              <a:t>goals</a:t>
            </a:r>
            <a:r>
              <a:rPr lang="pt-PT" sz="5400" dirty="0" smtClean="0">
                <a:latin typeface="Affogato Medium" panose="00000600000000000000" pitchFamily="50" charset="0"/>
              </a:rPr>
              <a:t>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Update </a:t>
            </a:r>
            <a:r>
              <a:rPr lang="en-US" dirty="0"/>
              <a:t>the QUA section of the quality manual according to experience and the feedback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Ensure that all team members are working according the Quality Manual procedures </a:t>
            </a:r>
            <a:r>
              <a:rPr lang="en-US" dirty="0" smtClean="0"/>
              <a:t>and provide </a:t>
            </a:r>
            <a:r>
              <a:rPr lang="en-US" dirty="0"/>
              <a:t>evidence of that.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83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679099" y="1027906"/>
            <a:ext cx="4637335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490962"/>
              </p:ext>
            </p:extLst>
          </p:nvPr>
        </p:nvGraphicFramePr>
        <p:xfrm>
          <a:off x="405522" y="1627275"/>
          <a:ext cx="11449876" cy="47700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1915">
                  <a:extLst>
                    <a:ext uri="{9D8B030D-6E8A-4147-A177-3AD203B41FA5}">
                      <a16:colId xmlns="" xmlns:a16="http://schemas.microsoft.com/office/drawing/2014/main" val="3839103568"/>
                    </a:ext>
                  </a:extLst>
                </a:gridCol>
                <a:gridCol w="1371147">
                  <a:extLst>
                    <a:ext uri="{9D8B030D-6E8A-4147-A177-3AD203B41FA5}">
                      <a16:colId xmlns="" xmlns:a16="http://schemas.microsoft.com/office/drawing/2014/main" val="187051537"/>
                    </a:ext>
                  </a:extLst>
                </a:gridCol>
                <a:gridCol w="1428487">
                  <a:extLst>
                    <a:ext uri="{9D8B030D-6E8A-4147-A177-3AD203B41FA5}">
                      <a16:colId xmlns="" xmlns:a16="http://schemas.microsoft.com/office/drawing/2014/main" val="2025017854"/>
                    </a:ext>
                  </a:extLst>
                </a:gridCol>
                <a:gridCol w="14947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90894"/>
                <a:gridCol w="1490894"/>
                <a:gridCol w="1490894"/>
                <a:gridCol w="1490894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#2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#5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z="1600" spc="300" dirty="0" smtClean="0">
                          <a:latin typeface="Affogato Light" panose="00000400000000000000" pitchFamily="50" charset="0"/>
                        </a:rPr>
                        <a:t>TASK</a:t>
                      </a:r>
                      <a:endParaRPr lang="pt-PT" sz="1600" spc="300" dirty="0"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Task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delegation and group leadership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smtClean="0">
                          <a:latin typeface="Affogato" pitchFamily="2" charset="0"/>
                        </a:rPr>
                        <a:t>Elaboration of the meeting minutes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Affogato" pitchFamily="2" charset="0"/>
                        </a:rPr>
                        <a:t>IMP - ensure and provide evidence that the MQ is being properly used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Update of the 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Quality Manual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Affogato" pitchFamily="2" charset="0"/>
                        </a:rPr>
                        <a:t>TST - ensure and provide evidence that the MQ is being properly used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Affogato" pitchFamily="2" charset="0"/>
                        </a:rPr>
                        <a:t>REQ - ensure and provide evidence that the MQ is being properly used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Organization of the tasks and presentation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spc="300" dirty="0" smtClean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Hugo Marques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Viviana Abreu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 err="1" smtClean="0">
                          <a:latin typeface="Affogato" pitchFamily="2" charset="0"/>
                        </a:rPr>
                        <a:t>Luís</a:t>
                      </a:r>
                      <a:r>
                        <a:rPr lang="en-GB" sz="1200" noProof="0" dirty="0" smtClean="0">
                          <a:latin typeface="Affogato" pitchFamily="2" charset="0"/>
                        </a:rPr>
                        <a:t> </a:t>
                      </a:r>
                      <a:r>
                        <a:rPr lang="en-GB" sz="1200" noProof="0" dirty="0" err="1" smtClean="0">
                          <a:latin typeface="Affogato" pitchFamily="2" charset="0"/>
                        </a:rPr>
                        <a:t>Gonçalves</a:t>
                      </a:r>
                      <a:endParaRPr lang="en-GB" sz="1200" noProof="0" dirty="0" smtClean="0">
                        <a:latin typeface="Affogato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 err="1" smtClean="0">
                          <a:latin typeface="Affogato" pitchFamily="2" charset="0"/>
                        </a:rPr>
                        <a:t>Rui</a:t>
                      </a:r>
                      <a:r>
                        <a:rPr lang="en-GB" sz="1200" noProof="0" dirty="0" smtClean="0">
                          <a:latin typeface="Affogato" pitchFamily="2" charset="0"/>
                        </a:rPr>
                        <a:t> Reis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aseline="0" dirty="0" smtClean="0">
                          <a:latin typeface="Affogato" pitchFamily="2" charset="0"/>
                        </a:rPr>
                        <a:t>Ana Almeida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Viviana Abreu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Hugo Marques</a:t>
                      </a:r>
                    </a:p>
                    <a:p>
                      <a:pPr algn="ctr"/>
                      <a:r>
                        <a:rPr lang="pt-PT" sz="1600" smtClean="0">
                          <a:latin typeface="Affogato" pitchFamily="2" charset="0"/>
                        </a:rPr>
                        <a:t>Ana</a:t>
                      </a:r>
                      <a:r>
                        <a:rPr lang="pt-PT" sz="1600" baseline="0" smtClean="0">
                          <a:latin typeface="Affogato" pitchFamily="2" charset="0"/>
                        </a:rPr>
                        <a:t> Almeida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Ana Almeida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spc="300" dirty="0" smtClean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spc="300" dirty="0" smtClean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45</a:t>
                      </a:r>
                      <a:r>
                        <a:rPr lang="pt-PT" sz="1400" baseline="0" dirty="0" smtClean="0">
                          <a:latin typeface="Affogato" pitchFamily="2" charset="0"/>
                        </a:rPr>
                        <a:t> MINUTES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30 MINUTES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30 MINUTES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aseline="0" dirty="0" smtClean="0">
                          <a:latin typeface="Affogato" pitchFamily="2" charset="0"/>
                        </a:rPr>
                        <a:t>2 HOURS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aseline="0" dirty="0" smtClean="0">
                          <a:latin typeface="Affogato" pitchFamily="2" charset="0"/>
                        </a:rPr>
                        <a:t>2 HOURS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30 MINUTES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spc="300" noProof="0" dirty="0" smtClean="0">
                          <a:latin typeface="Affogato Light" panose="00000400000000000000" pitchFamily="50" charset="0"/>
                        </a:rPr>
                        <a:t>EFFECTIVE EFFORT</a:t>
                      </a:r>
                      <a:endParaRPr lang="en-GB" sz="1400" spc="300" noProof="0" dirty="0" smtClean="0">
                        <a:latin typeface="Affogato Light" panose="000004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45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30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 smtClean="0">
                          <a:latin typeface="Affogato" pitchFamily="2" charset="0"/>
                        </a:rPr>
                        <a:t>30 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aseline="0" smtClean="0">
                          <a:latin typeface="Affogato" pitchFamily="2" charset="0"/>
                        </a:rPr>
                        <a:t>3 HOURS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1:30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aseline="0" dirty="0" smtClean="0">
                          <a:latin typeface="Affogato" pitchFamily="2" charset="0"/>
                        </a:rPr>
                        <a:t>30 MINUTES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03234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smtClean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smtClean="0">
                          <a:latin typeface="Affogato" pitchFamily="2" charset="0"/>
                        </a:rPr>
                        <a:t>IN PROGRESS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IN PROGRESS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smtClean="0">
                          <a:latin typeface="Affogato" pitchFamily="2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smtClean="0">
                          <a:latin typeface="Affogato" pitchFamily="2" charset="0"/>
                        </a:rPr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>
            <a:endCxn id="6" idx="1"/>
          </p:cNvCxnSpPr>
          <p:nvPr/>
        </p:nvCxnSpPr>
        <p:spPr>
          <a:xfrm flipV="1">
            <a:off x="0" y="1027907"/>
            <a:ext cx="6233823" cy="280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33823" y="365125"/>
            <a:ext cx="5119977" cy="1325563"/>
          </a:xfrm>
        </p:spPr>
        <p:txBody>
          <a:bodyPr>
            <a:normAutofit fontScale="90000"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l</a:t>
            </a:r>
            <a:r>
              <a:rPr lang="pt-PT" sz="5400" dirty="0" err="1" smtClean="0">
                <a:latin typeface="Affogato Medium" panose="00000600000000000000" pitchFamily="50" charset="0"/>
              </a:rPr>
              <a:t>ast</a:t>
            </a:r>
            <a:r>
              <a:rPr lang="pt-PT" sz="5400" dirty="0" smtClean="0">
                <a:latin typeface="Affogato Medium" panose="00000600000000000000" pitchFamily="50" charset="0"/>
              </a:rPr>
              <a:t> </a:t>
            </a:r>
            <a:r>
              <a:rPr lang="pt-PT" sz="5400" dirty="0" err="1" smtClean="0">
                <a:latin typeface="Affogato Medium" panose="00000600000000000000" pitchFamily="50" charset="0"/>
              </a:rPr>
              <a:t>weeks</a:t>
            </a:r>
            <a:r>
              <a:rPr lang="pt-PT" sz="5400" dirty="0" smtClean="0">
                <a:latin typeface="Affogato Medium" panose="00000600000000000000" pitchFamily="50" charset="0"/>
              </a:rPr>
              <a:t> </a:t>
            </a:r>
            <a:r>
              <a:rPr lang="pt-PT" sz="5400" dirty="0" err="1" smtClean="0">
                <a:latin typeface="Affogato Medium" panose="00000600000000000000" pitchFamily="50" charset="0"/>
              </a:rPr>
              <a:t>tasks</a:t>
            </a:r>
            <a:r>
              <a:rPr lang="pt-PT" sz="5400" dirty="0" smtClean="0">
                <a:latin typeface="Affogato Medium" panose="00000600000000000000" pitchFamily="50" charset="0"/>
              </a:rPr>
              <a:t>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263796"/>
              </p:ext>
            </p:extLst>
          </p:nvPr>
        </p:nvGraphicFramePr>
        <p:xfrm>
          <a:off x="341905" y="2011741"/>
          <a:ext cx="11553246" cy="42751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8490">
                  <a:extLst>
                    <a:ext uri="{9D8B030D-6E8A-4147-A177-3AD203B41FA5}">
                      <a16:colId xmlns="" xmlns:a16="http://schemas.microsoft.com/office/drawing/2014/main" val="3839103568"/>
                    </a:ext>
                  </a:extLst>
                </a:gridCol>
                <a:gridCol w="1377517">
                  <a:extLst>
                    <a:ext uri="{9D8B030D-6E8A-4147-A177-3AD203B41FA5}">
                      <a16:colId xmlns="" xmlns:a16="http://schemas.microsoft.com/office/drawing/2014/main" val="187051537"/>
                    </a:ext>
                  </a:extLst>
                </a:gridCol>
                <a:gridCol w="1531155">
                  <a:extLst>
                    <a:ext uri="{9D8B030D-6E8A-4147-A177-3AD203B41FA5}">
                      <a16:colId xmlns="" xmlns:a16="http://schemas.microsoft.com/office/drawing/2014/main" val="2025017854"/>
                    </a:ext>
                  </a:extLst>
                </a:gridCol>
                <a:gridCol w="14524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524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375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03756">
                  <a:extLst>
                    <a:ext uri="{9D8B030D-6E8A-4147-A177-3AD203B41FA5}">
                      <a16:colId xmlns="" xmlns:a16="http://schemas.microsoft.com/office/drawing/2014/main" val="3695970854"/>
                    </a:ext>
                  </a:extLst>
                </a:gridCol>
                <a:gridCol w="1503756"/>
              </a:tblGrid>
              <a:tr h="469001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#4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#6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latin typeface="Affogato Light" panose="00000400000000000000" pitchFamily="50" charset="0"/>
                        </a:rPr>
                        <a:t>TASK</a:t>
                      </a:r>
                      <a:endParaRPr lang="pt-PT" spc="300" dirty="0"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latin typeface="Affogato" pitchFamily="2" charset="0"/>
                        </a:rPr>
                        <a:t>Task</a:t>
                      </a:r>
                      <a:r>
                        <a:rPr lang="en-GB" sz="1600" baseline="0" noProof="0" dirty="0" smtClean="0">
                          <a:latin typeface="Affogato" pitchFamily="2" charset="0"/>
                        </a:rPr>
                        <a:t> delegation and group leadership</a:t>
                      </a:r>
                      <a:endParaRPr lang="en-GB" sz="16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 smtClean="0">
                          <a:latin typeface="Affogato" pitchFamily="2" charset="0"/>
                        </a:rPr>
                        <a:t>Elaboration of the meeting minutes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>
                          <a:latin typeface="Affogato" pitchFamily="2" charset="0"/>
                        </a:rPr>
                        <a:t>PM - ensure and provide evidence that the MQ is being properly used</a:t>
                      </a:r>
                      <a:endParaRPr lang="en-GB" sz="1400" noProof="0" dirty="0" smtClean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smtClean="0">
                          <a:latin typeface="Affogato" pitchFamily="2" charset="0"/>
                        </a:rPr>
                        <a:t>Update the ENV section of the MQ</a:t>
                      </a:r>
                      <a:endParaRPr lang="en-GB" sz="1600" noProof="0" dirty="0" smtClean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Verify if TST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metrics and if they are proceeding according to plan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latin typeface="Affogato" pitchFamily="2" charset="0"/>
                        </a:rPr>
                        <a:t>Organization of the tasks and presentation</a:t>
                      </a:r>
                      <a:endParaRPr lang="en-GB" sz="16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>
                          <a:latin typeface="Affogato" pitchFamily="2" charset="0"/>
                        </a:rPr>
                        <a:t>Update the team communication section of the MQ</a:t>
                      </a:r>
                      <a:endParaRPr lang="en-GB" sz="12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Hugo Marques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Viviana Abreu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Luís Gonçalves</a:t>
                      </a:r>
                    </a:p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Rui Reis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Ana Almeida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aseline="0" dirty="0" smtClean="0">
                          <a:latin typeface="Affogato" pitchFamily="2" charset="0"/>
                        </a:rPr>
                        <a:t>Viviana Abreu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Ana Almeida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Hugo Marques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30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MINUTES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30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MINUTES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aseline="0" dirty="0" smtClean="0">
                          <a:latin typeface="Affogato" pitchFamily="2" charset="0"/>
                        </a:rPr>
                        <a:t>2 </a:t>
                      </a:r>
                      <a:r>
                        <a:rPr lang="pt-PT" sz="1600" dirty="0" smtClean="0">
                          <a:latin typeface="Affogato" pitchFamily="2" charset="0"/>
                        </a:rPr>
                        <a:t>HOURS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1 HOUR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aseline="0" dirty="0" smtClean="0">
                          <a:latin typeface="Affogato" pitchFamily="2" charset="0"/>
                        </a:rPr>
                        <a:t>2 HOUR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30</a:t>
                      </a:r>
                      <a:r>
                        <a:rPr lang="en-GB" sz="1600" baseline="0" dirty="0" smtClean="0">
                          <a:latin typeface="Affogato" pitchFamily="2" charset="0"/>
                        </a:rPr>
                        <a:t> MINUTES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30 MINUTES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 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0" y="1043796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p</a:t>
            </a:r>
            <a:r>
              <a:rPr lang="pt-PT" sz="5400" dirty="0" smtClean="0">
                <a:latin typeface="Affogato Medium" panose="00000600000000000000" pitchFamily="50" charset="0"/>
              </a:rPr>
              <a:t>lanned tasks.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0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40234" y="1043795"/>
            <a:ext cx="2801018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55946"/>
            <a:ext cx="80382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55172" y="365125"/>
            <a:ext cx="3198627" cy="1325563"/>
          </a:xfrm>
        </p:spPr>
        <p:txBody>
          <a:bodyPr>
            <a:normAutofit/>
          </a:bodyPr>
          <a:lstStyle/>
          <a:p>
            <a:r>
              <a:rPr lang="pt-PT" sz="5400" dirty="0" err="1" smtClean="0">
                <a:latin typeface="Affogato Medium" panose="00000600000000000000" pitchFamily="50" charset="0"/>
              </a:rPr>
              <a:t>Metrics</a:t>
            </a:r>
            <a:r>
              <a:rPr lang="pt-PT" sz="5400" dirty="0" smtClean="0">
                <a:latin typeface="Affogato Medium" panose="00000600000000000000" pitchFamily="50" charset="0"/>
              </a:rPr>
              <a:t>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Number of hours spent: </a:t>
            </a:r>
            <a:r>
              <a:rPr lang="en-GB" dirty="0" smtClean="0"/>
              <a:t>16:45h</a:t>
            </a:r>
            <a:endParaRPr lang="en-GB" dirty="0" smtClean="0"/>
          </a:p>
          <a:p>
            <a:r>
              <a:rPr lang="en-GB" dirty="0" smtClean="0"/>
              <a:t>Information documents created, gathered</a:t>
            </a:r>
            <a:r>
              <a:rPr lang="en-GB" dirty="0"/>
              <a:t> </a:t>
            </a:r>
            <a:r>
              <a:rPr lang="en-GB" dirty="0" smtClean="0"/>
              <a:t>and analysed: </a:t>
            </a:r>
            <a:r>
              <a:rPr lang="en-GB" dirty="0"/>
              <a:t>5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4" t="33477" r="23005" b="33261"/>
          <a:stretch/>
        </p:blipFill>
        <p:spPr>
          <a:xfrm>
            <a:off x="7665057" y="3381883"/>
            <a:ext cx="2703443" cy="64313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3" t="22661" r="14881" b="23357"/>
          <a:stretch/>
        </p:blipFill>
        <p:spPr>
          <a:xfrm>
            <a:off x="6933536" y="4909627"/>
            <a:ext cx="3927945" cy="116517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64" y="2889027"/>
            <a:ext cx="4168679" cy="35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90385" y="1043795"/>
            <a:ext cx="5505909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55945"/>
            <a:ext cx="60350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48044" y="365125"/>
            <a:ext cx="5532350" cy="1325563"/>
          </a:xfrm>
        </p:spPr>
        <p:txBody>
          <a:bodyPr>
            <a:normAutofit/>
          </a:bodyPr>
          <a:lstStyle/>
          <a:p>
            <a:r>
              <a:rPr lang="pt-PT" sz="5400" dirty="0" smtClean="0">
                <a:latin typeface="Affogato Medium" panose="00000600000000000000" pitchFamily="50" charset="0"/>
              </a:rPr>
              <a:t>Esforço semanal.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59" y="2542326"/>
            <a:ext cx="11388560" cy="299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354</Words>
  <Application>Microsoft Office PowerPoint</Application>
  <PresentationFormat>Personalizados</PresentationFormat>
  <Paragraphs>111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9" baseType="lpstr">
      <vt:lpstr>Office Theme</vt:lpstr>
      <vt:lpstr>Apresentação do PowerPoint</vt:lpstr>
      <vt:lpstr>about us.</vt:lpstr>
      <vt:lpstr>QUA</vt:lpstr>
      <vt:lpstr>Sprint #4 goals.</vt:lpstr>
      <vt:lpstr>last weeks tasks.</vt:lpstr>
      <vt:lpstr>planned tasks.</vt:lpstr>
      <vt:lpstr>Metrics.</vt:lpstr>
      <vt:lpstr>Esforço semanal.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Adriana Mendes</dc:creator>
  <cp:lastModifiedBy>C</cp:lastModifiedBy>
  <cp:revision>73</cp:revision>
  <dcterms:created xsi:type="dcterms:W3CDTF">2018-09-25T13:13:30Z</dcterms:created>
  <dcterms:modified xsi:type="dcterms:W3CDTF">2018-12-06T12:00:41Z</dcterms:modified>
</cp:coreProperties>
</file>