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E2F24D-7F20-4E34-B7C9-65FC574CBD38}">
          <p14:sldIdLst>
            <p14:sldId id="256"/>
          </p14:sldIdLst>
        </p14:section>
        <p14:section name="Untitled Section" id="{BCBEE1A8-8A29-4653-A0C3-1E296F5A5F0F}">
          <p14:sldIdLst>
            <p14:sldId id="257"/>
            <p14:sldId id="258"/>
            <p14:sldId id="262"/>
            <p14:sldId id="259"/>
            <p14:sldId id="260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0" userDrawn="1">
          <p15:clr>
            <a:srgbClr val="A4A3A4"/>
          </p15:clr>
        </p15:guide>
        <p15:guide id="4" pos="51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5"/>
    <a:srgbClr val="4D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11" y="62"/>
      </p:cViewPr>
      <p:guideLst>
        <p:guide orient="horz" pos="2160"/>
        <p:guide pos="3840"/>
        <p:guide pos="2570"/>
        <p:guide pos="5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28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738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351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986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588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1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1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87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244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571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10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B63C-5265-4F78-9B57-D7104B5DE5E4}" type="datetimeFigureOut">
              <a:rPr lang="pt-PT" smtClean="0"/>
              <a:t>06/12/2018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E8D5-B7CD-40A8-A06E-994A39E724B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89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8"/>
          <a:stretch/>
        </p:blipFill>
        <p:spPr>
          <a:xfrm>
            <a:off x="5966603" y="966158"/>
            <a:ext cx="4120551" cy="10077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62045" y="966157"/>
            <a:ext cx="7789653" cy="5124091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1"/>
          <a:stretch/>
        </p:blipFill>
        <p:spPr>
          <a:xfrm>
            <a:off x="862262" y="4123426"/>
            <a:ext cx="3021808" cy="227625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62045" y="1530396"/>
            <a:ext cx="30968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8474" y="2538105"/>
            <a:ext cx="1535503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2898475" y="2313959"/>
            <a:ext cx="133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>
                <a:latin typeface="Affogato Medium" pitchFamily="2" charset="0"/>
              </a:rPr>
              <a:t>WEEK 3</a:t>
            </a:r>
            <a:endParaRPr lang="pt-PT" sz="2400" dirty="0">
              <a:latin typeface="Affogato Medium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8474" y="3057131"/>
            <a:ext cx="1742537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2898475" y="2832985"/>
            <a:ext cx="201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SPRINT</a:t>
            </a:r>
            <a:r>
              <a:rPr lang="pt-PT" sz="2400" dirty="0" smtClean="0">
                <a:latin typeface="Affogato"/>
              </a:rPr>
              <a:t> 4 </a:t>
            </a:r>
            <a:endParaRPr lang="pt-PT" sz="2400" dirty="0">
              <a:latin typeface="Affoga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8475" y="3664572"/>
            <a:ext cx="985596" cy="237519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/>
          <p:cNvSpPr txBox="1"/>
          <p:nvPr/>
        </p:nvSpPr>
        <p:spPr>
          <a:xfrm>
            <a:off x="2898475" y="3440426"/>
            <a:ext cx="1207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latin typeface="Affogato Medium" pitchFamily="2" charset="0"/>
              </a:rPr>
              <a:t>PL6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45400" y="4766809"/>
            <a:ext cx="25423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8000" dirty="0" smtClean="0">
                <a:latin typeface="Affogato Medium" pitchFamily="2" charset="0"/>
              </a:rPr>
              <a:t>QUA</a:t>
            </a:r>
            <a:endParaRPr lang="pt-PT" sz="8000" dirty="0">
              <a:latin typeface="Affoga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617289" y="636144"/>
            <a:ext cx="2957422" cy="7835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4701965" y="1027906"/>
            <a:ext cx="3044556" cy="507596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079875" cy="6858000"/>
          </a:xfrm>
          <a:prstGeom prst="rect">
            <a:avLst/>
          </a:prstGeom>
          <a:solidFill>
            <a:srgbClr val="009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pc="300" dirty="0">
                <a:latin typeface="Affogato Medium" pitchFamily="2" charset="0"/>
              </a:rPr>
              <a:t>a</a:t>
            </a:r>
            <a:r>
              <a:rPr lang="pt-PT" spc="300" dirty="0" smtClean="0">
                <a:latin typeface="Affogato Medium" pitchFamily="2" charset="0"/>
              </a:rPr>
              <a:t>bout us.</a:t>
            </a:r>
            <a:endParaRPr lang="pt-PT" spc="300" dirty="0">
              <a:latin typeface="Affogato Medium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5"/>
          <a:stretch/>
        </p:blipFill>
        <p:spPr>
          <a:xfrm>
            <a:off x="4648201" y="3166860"/>
            <a:ext cx="2878347" cy="5242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48638" y="0"/>
            <a:ext cx="40433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9" y="3166860"/>
            <a:ext cx="2875095" cy="52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71" y="3165540"/>
            <a:ext cx="2875095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38200" y="1026374"/>
            <a:ext cx="1508185" cy="422864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592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 smtClean="0">
                <a:latin typeface="Affogato Medium" panose="00000600000000000000" pitchFamily="50" charset="0"/>
              </a:rPr>
              <a:t>QUA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84408" y="1052423"/>
            <a:ext cx="9707592" cy="3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16"/>
          <p:cNvGrpSpPr/>
          <p:nvPr/>
        </p:nvGrpSpPr>
        <p:grpSpPr>
          <a:xfrm>
            <a:off x="1433530" y="1968920"/>
            <a:ext cx="2410336" cy="1995712"/>
            <a:chOff x="1045035" y="1914790"/>
            <a:chExt cx="4373047" cy="3629742"/>
          </a:xfrm>
        </p:grpSpPr>
        <p:pic>
          <p:nvPicPr>
            <p:cNvPr id="22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3065"/>
            <a:stretch/>
          </p:blipFill>
          <p:spPr>
            <a:xfrm>
              <a:off x="1045035" y="1914790"/>
              <a:ext cx="3052551" cy="3097421"/>
            </a:xfrm>
            <a:prstGeom prst="ellipse">
              <a:avLst/>
            </a:prstGeom>
          </p:spPr>
        </p:pic>
        <p:sp>
          <p:nvSpPr>
            <p:cNvPr id="23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4" name="TextBox 12"/>
            <p:cNvSpPr txBox="1"/>
            <p:nvPr/>
          </p:nvSpPr>
          <p:spPr>
            <a:xfrm>
              <a:off x="1880557" y="4816824"/>
              <a:ext cx="353752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 smtClean="0">
                  <a:latin typeface="Affogato Medium" pitchFamily="2" charset="0"/>
                </a:rPr>
                <a:t>Hugo Marques</a:t>
              </a:r>
              <a:endParaRPr lang="pt-PT" sz="2000" dirty="0">
                <a:latin typeface="Affogato Medium" pitchFamily="2" charset="0"/>
              </a:endParaRPr>
            </a:p>
          </p:txBody>
        </p:sp>
      </p:grpSp>
      <p:grpSp>
        <p:nvGrpSpPr>
          <p:cNvPr id="25" name="Group 16"/>
          <p:cNvGrpSpPr/>
          <p:nvPr/>
        </p:nvGrpSpPr>
        <p:grpSpPr>
          <a:xfrm>
            <a:off x="1433530" y="4549602"/>
            <a:ext cx="2410335" cy="2036217"/>
            <a:chOff x="984729" y="1841121"/>
            <a:chExt cx="4373048" cy="3703411"/>
          </a:xfrm>
        </p:grpSpPr>
        <p:pic>
          <p:nvPicPr>
            <p:cNvPr id="26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28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9" name="TextBox 12"/>
            <p:cNvSpPr txBox="1"/>
            <p:nvPr/>
          </p:nvSpPr>
          <p:spPr>
            <a:xfrm>
              <a:off x="1880557" y="4816824"/>
              <a:ext cx="347722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Luís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Gonçalves</a:t>
              </a:r>
            </a:p>
          </p:txBody>
        </p:sp>
      </p:grpSp>
      <p:grpSp>
        <p:nvGrpSpPr>
          <p:cNvPr id="30" name="Group 16"/>
          <p:cNvGrpSpPr/>
          <p:nvPr/>
        </p:nvGrpSpPr>
        <p:grpSpPr>
          <a:xfrm>
            <a:off x="4974703" y="4549602"/>
            <a:ext cx="2005759" cy="2036217"/>
            <a:chOff x="984729" y="1841121"/>
            <a:chExt cx="3639029" cy="3703411"/>
          </a:xfrm>
        </p:grpSpPr>
        <p:pic>
          <p:nvPicPr>
            <p:cNvPr id="3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29" y="1841121"/>
              <a:ext cx="3167934" cy="3175757"/>
            </a:xfrm>
            <a:prstGeom prst="ellipse">
              <a:avLst/>
            </a:prstGeom>
          </p:spPr>
        </p:pic>
        <p:sp>
          <p:nvSpPr>
            <p:cNvPr id="3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3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Rui Reis</a:t>
              </a:r>
            </a:p>
          </p:txBody>
        </p:sp>
      </p:grpSp>
      <p:grpSp>
        <p:nvGrpSpPr>
          <p:cNvPr id="34" name="Group 16"/>
          <p:cNvGrpSpPr/>
          <p:nvPr/>
        </p:nvGrpSpPr>
        <p:grpSpPr>
          <a:xfrm>
            <a:off x="8761383" y="4549602"/>
            <a:ext cx="2202949" cy="2036217"/>
            <a:chOff x="1142353" y="1841121"/>
            <a:chExt cx="3996790" cy="3703411"/>
          </a:xfrm>
        </p:grpSpPr>
        <p:pic>
          <p:nvPicPr>
            <p:cNvPr id="39" name="Picture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8"/>
            <a:stretch/>
          </p:blipFill>
          <p:spPr>
            <a:xfrm>
              <a:off x="1142353" y="1841121"/>
              <a:ext cx="3298654" cy="3275784"/>
            </a:xfrm>
            <a:prstGeom prst="ellipse">
              <a:avLst/>
            </a:prstGeom>
          </p:spPr>
        </p:pic>
        <p:sp>
          <p:nvSpPr>
            <p:cNvPr id="40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1" name="TextBox 12"/>
            <p:cNvSpPr txBox="1"/>
            <p:nvPr/>
          </p:nvSpPr>
          <p:spPr>
            <a:xfrm>
              <a:off x="1880555" y="4816824"/>
              <a:ext cx="3258588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Ana Almeida</a:t>
              </a:r>
            </a:p>
          </p:txBody>
        </p:sp>
      </p:grpSp>
      <p:grpSp>
        <p:nvGrpSpPr>
          <p:cNvPr id="42" name="Group 16"/>
          <p:cNvGrpSpPr/>
          <p:nvPr/>
        </p:nvGrpSpPr>
        <p:grpSpPr>
          <a:xfrm>
            <a:off x="4922401" y="2053587"/>
            <a:ext cx="2316599" cy="2035348"/>
            <a:chOff x="984728" y="1848043"/>
            <a:chExt cx="4202985" cy="3701831"/>
          </a:xfrm>
        </p:grpSpPr>
        <p:pic>
          <p:nvPicPr>
            <p:cNvPr id="51" name="Picture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74" t="5033" r="9415"/>
            <a:stretch/>
          </p:blipFill>
          <p:spPr>
            <a:xfrm>
              <a:off x="984728" y="1848043"/>
              <a:ext cx="3167935" cy="3185455"/>
            </a:xfrm>
            <a:prstGeom prst="ellipse">
              <a:avLst/>
            </a:prstGeom>
          </p:spPr>
        </p:pic>
        <p:sp>
          <p:nvSpPr>
            <p:cNvPr id="52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3" name="TextBox 12"/>
            <p:cNvSpPr txBox="1"/>
            <p:nvPr/>
          </p:nvSpPr>
          <p:spPr>
            <a:xfrm>
              <a:off x="1880558" y="4822166"/>
              <a:ext cx="3307155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Viviana</a:t>
              </a:r>
              <a:r>
                <a:rPr lang="pt-PT" sz="2000" dirty="0" smtClean="0">
                  <a:latin typeface="Affogato" pitchFamily="2" charset="0"/>
                </a:rPr>
                <a:t> </a:t>
              </a:r>
              <a:r>
                <a:rPr lang="pt-PT" sz="2000" dirty="0">
                  <a:latin typeface="Affogato Medium" pitchFamily="2" charset="0"/>
                </a:rPr>
                <a:t>Abreu</a:t>
              </a:r>
            </a:p>
          </p:txBody>
        </p:sp>
      </p:grpSp>
      <p:grpSp>
        <p:nvGrpSpPr>
          <p:cNvPr id="54" name="Group 16"/>
          <p:cNvGrpSpPr/>
          <p:nvPr/>
        </p:nvGrpSpPr>
        <p:grpSpPr>
          <a:xfrm>
            <a:off x="8724648" y="1968920"/>
            <a:ext cx="2007915" cy="2021944"/>
            <a:chOff x="980817" y="1867080"/>
            <a:chExt cx="3642941" cy="3677452"/>
          </a:xfrm>
        </p:grpSpPr>
        <p:pic>
          <p:nvPicPr>
            <p:cNvPr id="55" name="Picture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7" y="1867080"/>
              <a:ext cx="3175757" cy="3123839"/>
            </a:xfrm>
            <a:prstGeom prst="ellipse">
              <a:avLst/>
            </a:prstGeom>
          </p:spPr>
        </p:pic>
        <p:sp>
          <p:nvSpPr>
            <p:cNvPr id="56" name="Rectangle 11"/>
            <p:cNvSpPr/>
            <p:nvPr/>
          </p:nvSpPr>
          <p:spPr>
            <a:xfrm>
              <a:off x="1690777" y="4822166"/>
              <a:ext cx="2838091" cy="284671"/>
            </a:xfrm>
            <a:prstGeom prst="rect">
              <a:avLst/>
            </a:prstGeom>
            <a:solidFill>
              <a:srgbClr val="4DCE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7" name="TextBox 12"/>
            <p:cNvSpPr txBox="1"/>
            <p:nvPr/>
          </p:nvSpPr>
          <p:spPr>
            <a:xfrm>
              <a:off x="1880558" y="4816824"/>
              <a:ext cx="2743200" cy="727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000" dirty="0">
                  <a:latin typeface="Affogato Medium" pitchFamily="2" charset="0"/>
                </a:rPr>
                <a:t>Maria Alves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8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909634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0" y="1043795"/>
            <a:ext cx="6251944" cy="121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Sprint #4 </a:t>
            </a:r>
            <a:r>
              <a:rPr lang="pt-PT" sz="5400" dirty="0" err="1" smtClean="0">
                <a:latin typeface="Affogato Medium" panose="00000600000000000000" pitchFamily="50" charset="0"/>
              </a:rPr>
              <a:t>goals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 Update </a:t>
            </a:r>
            <a:r>
              <a:rPr lang="en-US" dirty="0"/>
              <a:t>the QUA section of the quality manual according to experience and the feedback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Ensure that all team members are working according the Quality Manual procedures </a:t>
            </a:r>
            <a:r>
              <a:rPr lang="en-US" dirty="0" smtClean="0"/>
              <a:t>and provide </a:t>
            </a:r>
            <a:r>
              <a:rPr lang="en-US" dirty="0"/>
              <a:t>evidence of that.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8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679099" y="1027906"/>
            <a:ext cx="4637335" cy="352320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346706"/>
              </p:ext>
            </p:extLst>
          </p:nvPr>
        </p:nvGraphicFramePr>
        <p:xfrm>
          <a:off x="405522" y="1627275"/>
          <a:ext cx="11449876" cy="50558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1915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37114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428487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494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0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0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0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#5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z="1600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IMP - ensure and provide evidence that the MQ is being properly used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Update of the 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Quality Manual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TST - ensure and provide evidence that the MQ is being properly used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 smtClean="0">
                          <a:latin typeface="Affogato" pitchFamily="2" charset="0"/>
                        </a:rPr>
                        <a:t>REQ - ensure and provide evidence that the MQ is being properly used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err="1" smtClean="0">
                          <a:latin typeface="Affogato" pitchFamily="2" charset="0"/>
                        </a:rPr>
                        <a:t>Luís</a:t>
                      </a:r>
                      <a:r>
                        <a:rPr lang="en-GB" sz="1200" noProof="0" dirty="0" smtClean="0">
                          <a:latin typeface="Affogato" pitchFamily="2" charset="0"/>
                        </a:rPr>
                        <a:t> </a:t>
                      </a:r>
                      <a:r>
                        <a:rPr lang="en-GB" sz="1200" noProof="0" dirty="0" err="1" smtClean="0">
                          <a:latin typeface="Affogato" pitchFamily="2" charset="0"/>
                        </a:rPr>
                        <a:t>Gonçalves</a:t>
                      </a:r>
                      <a:endParaRPr lang="en-GB" sz="1200" noProof="0" dirty="0" smtClean="0">
                        <a:latin typeface="Affogato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 err="1" smtClean="0">
                          <a:latin typeface="Affogato" pitchFamily="2" charset="0"/>
                        </a:rPr>
                        <a:t>Rui</a:t>
                      </a:r>
                      <a:r>
                        <a:rPr lang="en-GB" sz="1200" noProof="0" dirty="0" smtClean="0">
                          <a:latin typeface="Affogato" pitchFamily="2" charset="0"/>
                        </a:rPr>
                        <a:t> 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Ana Almeida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</a:p>
                    <a:p>
                      <a:pPr algn="ctr"/>
                      <a:r>
                        <a:rPr lang="pt-PT" sz="1600" smtClean="0">
                          <a:latin typeface="Affogato" pitchFamily="2" charset="0"/>
                        </a:rPr>
                        <a:t>Ana</a:t>
                      </a:r>
                      <a:r>
                        <a:rPr lang="pt-PT" sz="1600" baseline="0" smtClean="0">
                          <a:latin typeface="Affogato" pitchFamily="2" charset="0"/>
                        </a:rPr>
                        <a:t>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45</a:t>
                      </a:r>
                      <a:r>
                        <a:rPr lang="pt-PT" sz="14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30 MINUTES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3:45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spc="300" noProof="0" dirty="0" smtClean="0">
                          <a:latin typeface="Affogato Light" panose="00000400000000000000" pitchFamily="50" charset="0"/>
                        </a:rPr>
                        <a:t>EFFECTIVE EFFORT</a:t>
                      </a:r>
                      <a:endParaRPr lang="en-GB" sz="1400" spc="300" noProof="0" dirty="0" smtClean="0">
                        <a:latin typeface="Affogato Light" panose="00000400000000000000" pitchFamily="50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45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30 MINUTES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4:30 HOURS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30 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smtClean="0">
                          <a:latin typeface="Affogato" pitchFamily="2" charset="0"/>
                        </a:rPr>
                        <a:t>3 HOURS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1:30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baseline="0" dirty="0" smtClean="0">
                          <a:latin typeface="Affogato" pitchFamily="2" charset="0"/>
                        </a:rPr>
                        <a:t>30 MINUTES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34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spc="300" noProof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COMPLETED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IN PROGRESS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dirty="0" smtClean="0">
                          <a:latin typeface="Affogato" pitchFamily="2" charset="0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>
            <a:endCxn id="6" idx="1"/>
          </p:cNvCxnSpPr>
          <p:nvPr/>
        </p:nvCxnSpPr>
        <p:spPr>
          <a:xfrm flipV="1">
            <a:off x="0" y="1027907"/>
            <a:ext cx="6233823" cy="280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33823" y="365125"/>
            <a:ext cx="5119977" cy="1325563"/>
          </a:xfrm>
        </p:spPr>
        <p:txBody>
          <a:bodyPr>
            <a:normAutofit/>
          </a:bodyPr>
          <a:lstStyle/>
          <a:p>
            <a:r>
              <a:rPr lang="pt-PT" sz="5400" dirty="0" err="1">
                <a:latin typeface="Affogato Medium" panose="00000600000000000000" pitchFamily="50" charset="0"/>
              </a:rPr>
              <a:t>l</a:t>
            </a:r>
            <a:r>
              <a:rPr lang="pt-PT" sz="5400" dirty="0" err="1" smtClean="0">
                <a:latin typeface="Affogato Medium" panose="00000600000000000000" pitchFamily="50" charset="0"/>
              </a:rPr>
              <a:t>ast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weeks</a:t>
            </a:r>
            <a:r>
              <a:rPr lang="pt-PT" sz="5400" dirty="0" smtClean="0">
                <a:latin typeface="Affogato Medium" panose="00000600000000000000" pitchFamily="50" charset="0"/>
              </a:rPr>
              <a:t> </a:t>
            </a:r>
            <a:r>
              <a:rPr lang="pt-PT" sz="5400" dirty="0" err="1" smtClean="0">
                <a:latin typeface="Affogato Medium" panose="00000600000000000000" pitchFamily="50" charset="0"/>
              </a:rPr>
              <a:t>tasks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35306" y="1043795"/>
            <a:ext cx="4605945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263796"/>
              </p:ext>
            </p:extLst>
          </p:nvPr>
        </p:nvGraphicFramePr>
        <p:xfrm>
          <a:off x="341905" y="2011741"/>
          <a:ext cx="11553246" cy="45491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8490">
                  <a:extLst>
                    <a:ext uri="{9D8B030D-6E8A-4147-A177-3AD203B41FA5}">
                      <a16:colId xmlns:a16="http://schemas.microsoft.com/office/drawing/2014/main" val="3839103568"/>
                    </a:ext>
                  </a:extLst>
                </a:gridCol>
                <a:gridCol w="1377517">
                  <a:extLst>
                    <a:ext uri="{9D8B030D-6E8A-4147-A177-3AD203B41FA5}">
                      <a16:colId xmlns:a16="http://schemas.microsoft.com/office/drawing/2014/main" val="187051537"/>
                    </a:ext>
                  </a:extLst>
                </a:gridCol>
                <a:gridCol w="1531155">
                  <a:extLst>
                    <a:ext uri="{9D8B030D-6E8A-4147-A177-3AD203B41FA5}">
                      <a16:colId xmlns:a16="http://schemas.microsoft.com/office/drawing/2014/main" val="2025017854"/>
                    </a:ext>
                  </a:extLst>
                </a:gridCol>
                <a:gridCol w="1452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3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3756">
                  <a:extLst>
                    <a:ext uri="{9D8B030D-6E8A-4147-A177-3AD203B41FA5}">
                      <a16:colId xmlns:a16="http://schemas.microsoft.com/office/drawing/2014/main" val="3695970854"/>
                    </a:ext>
                  </a:extLst>
                </a:gridCol>
                <a:gridCol w="15037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001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#1</a:t>
                      </a:r>
                      <a:endParaRPr lang="pt-PT" spc="300" dirty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#2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#4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</a:t>
                      </a:r>
                      <a:r>
                        <a:rPr lang="pt-PT" spc="300" baseline="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 #6</a:t>
                      </a:r>
                      <a:endParaRPr lang="pt-PT" spc="300" dirty="0" smtClean="0">
                        <a:solidFill>
                          <a:schemeClr val="bg1"/>
                        </a:solidFill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pc="300" dirty="0" smtClean="0">
                          <a:solidFill>
                            <a:schemeClr val="bg1"/>
                          </a:solidFill>
                          <a:latin typeface="Affogato Light" panose="00000400000000000000" pitchFamily="50" charset="0"/>
                        </a:rPr>
                        <a:t>TASK #7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2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59294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algn="ctr"/>
                      <a:r>
                        <a:rPr lang="pt-PT" spc="300" dirty="0" smtClean="0">
                          <a:latin typeface="Affogato Light" panose="00000400000000000000" pitchFamily="50" charset="0"/>
                        </a:rPr>
                        <a:t>TASK</a:t>
                      </a:r>
                      <a:endParaRPr lang="pt-PT" spc="300" dirty="0">
                        <a:latin typeface="Affogato Light" panose="00000400000000000000" pitchFamily="50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Task</a:t>
                      </a:r>
                      <a:r>
                        <a:rPr lang="en-GB" sz="1600" baseline="0" noProof="0" dirty="0" smtClean="0">
                          <a:latin typeface="Affogato" pitchFamily="2" charset="0"/>
                        </a:rPr>
                        <a:t> delegation and group leadership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 smtClean="0">
                          <a:latin typeface="Affogato" pitchFamily="2" charset="0"/>
                        </a:rPr>
                        <a:t>Elaboration of the meeting minutes</a:t>
                      </a: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>
                          <a:latin typeface="Affogato" pitchFamily="2" charset="0"/>
                        </a:rPr>
                        <a:t>PM - ensure and provide evidence that the MQ is being properly used</a:t>
                      </a:r>
                      <a:endParaRPr lang="en-GB" sz="1400" noProof="0" dirty="0" smtClean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>
                          <a:latin typeface="Affogato" pitchFamily="2" charset="0"/>
                        </a:rPr>
                        <a:t>Update the ENV section of the MQ</a:t>
                      </a:r>
                      <a:endParaRPr lang="en-GB" sz="1600" noProof="0" dirty="0" smtClean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>
                          <a:latin typeface="Affogato" pitchFamily="2" charset="0"/>
                        </a:rPr>
                        <a:t>Verify if TST</a:t>
                      </a:r>
                      <a:r>
                        <a:rPr lang="en-GB" sz="1400" baseline="0" noProof="0" dirty="0" smtClean="0">
                          <a:latin typeface="Affogato" pitchFamily="2" charset="0"/>
                        </a:rPr>
                        <a:t> metrics and if they are proceeding according to plan</a:t>
                      </a:r>
                      <a:endParaRPr lang="en-GB" sz="14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noProof="0" dirty="0" smtClean="0">
                          <a:latin typeface="Affogato" pitchFamily="2" charset="0"/>
                        </a:rPr>
                        <a:t>Organization of the tasks and presentation</a:t>
                      </a:r>
                      <a:endParaRPr lang="en-GB" sz="16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smtClean="0">
                          <a:latin typeface="Affogato" pitchFamily="2" charset="0"/>
                        </a:rPr>
                        <a:t>Update the team communication section of the MQ</a:t>
                      </a:r>
                      <a:endParaRPr lang="en-GB" sz="1200" noProof="0" dirty="0">
                        <a:latin typeface="Affogato" pitchFamily="2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1888722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Hugo Marques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Viviana Abreu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Luís Gonçalves</a:t>
                      </a:r>
                    </a:p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Rui Reis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Viviana Abreu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Ana Almeida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>
                          <a:latin typeface="Affogato" pitchFamily="2" charset="0"/>
                        </a:rPr>
                        <a:t>Hugo Marques</a:t>
                      </a:r>
                      <a:endParaRPr lang="pt-PT" sz="14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70533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GOAL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aseline="0" dirty="0" smtClean="0">
                          <a:latin typeface="Affogato" pitchFamily="2" charset="0"/>
                        </a:rPr>
                        <a:t>2 </a:t>
                      </a:r>
                      <a:r>
                        <a:rPr lang="pt-PT" sz="1600" dirty="0" smtClean="0">
                          <a:latin typeface="Affogato" pitchFamily="2" charset="0"/>
                        </a:rPr>
                        <a:t>HOURS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1 HOUR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aseline="0" dirty="0" smtClean="0">
                          <a:latin typeface="Affogato" pitchFamily="2" charset="0"/>
                        </a:rPr>
                        <a:t>2 HOUR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</a:t>
                      </a:r>
                      <a:r>
                        <a:rPr lang="en-GB" sz="1600" baseline="0" dirty="0" smtClean="0">
                          <a:latin typeface="Affogato" pitchFamily="2" charset="0"/>
                        </a:rPr>
                        <a:t>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Affogato" pitchFamily="2" charset="0"/>
                        </a:rPr>
                        <a:t>30 MINUTES</a:t>
                      </a:r>
                      <a:endParaRPr lang="en-GB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57508"/>
                  </a:ext>
                </a:extLst>
              </a:tr>
              <a:tr h="8115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spc="300" dirty="0" smtClean="0">
                          <a:latin typeface="Affogato Light" panose="00000400000000000000" pitchFamily="50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</a:t>
                      </a:r>
                      <a:r>
                        <a:rPr lang="pt-PT" sz="1600" baseline="0" dirty="0" smtClean="0">
                          <a:latin typeface="Affogato" pitchFamily="2" charset="0"/>
                        </a:rPr>
                        <a:t> PROGRESS</a:t>
                      </a:r>
                      <a:endParaRPr lang="pt-PT" sz="1600" dirty="0" smtClean="0">
                        <a:latin typeface="Affogato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600" dirty="0" smtClean="0">
                          <a:latin typeface="Affogato" pitchFamily="2" charset="0"/>
                        </a:rPr>
                        <a:t>IN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19296"/>
                  </a:ext>
                </a:extLst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 flipV="1">
            <a:off x="0" y="1043796"/>
            <a:ext cx="6096000" cy="121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366294" y="365125"/>
            <a:ext cx="4987505" cy="1325563"/>
          </a:xfrm>
        </p:spPr>
        <p:txBody>
          <a:bodyPr>
            <a:normAutofit/>
          </a:bodyPr>
          <a:lstStyle/>
          <a:p>
            <a:r>
              <a:rPr lang="pt-PT" sz="5400" dirty="0">
                <a:latin typeface="Affogato Medium" panose="00000600000000000000" pitchFamily="50" charset="0"/>
              </a:rPr>
              <a:t>p</a:t>
            </a:r>
            <a:r>
              <a:rPr lang="pt-PT" sz="5400" dirty="0" smtClean="0">
                <a:latin typeface="Affogato Medium" panose="00000600000000000000" pitchFamily="50" charset="0"/>
              </a:rPr>
              <a:t>lanned tasks.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240234" y="1043795"/>
            <a:ext cx="2801018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6"/>
            <a:ext cx="803821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155172" y="365125"/>
            <a:ext cx="3198627" cy="1325563"/>
          </a:xfrm>
        </p:spPr>
        <p:txBody>
          <a:bodyPr>
            <a:normAutofit/>
          </a:bodyPr>
          <a:lstStyle/>
          <a:p>
            <a:r>
              <a:rPr lang="pt-PT" sz="5400" dirty="0" err="1" smtClean="0">
                <a:latin typeface="Affogato Medium" panose="00000600000000000000" pitchFamily="50" charset="0"/>
              </a:rPr>
              <a:t>Metrics</a:t>
            </a:r>
            <a:r>
              <a:rPr lang="pt-PT" sz="5400" dirty="0" smtClean="0">
                <a:latin typeface="Affogato Medium" panose="00000600000000000000" pitchFamily="50" charset="0"/>
              </a:rPr>
              <a:t>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sp>
        <p:nvSpPr>
          <p:cNvPr id="2" name="Marcador de Posição de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of hours spent: 16:45h</a:t>
            </a:r>
          </a:p>
          <a:p>
            <a:r>
              <a:rPr lang="en-GB" dirty="0" smtClean="0"/>
              <a:t>Information documents created, gathered</a:t>
            </a:r>
            <a:r>
              <a:rPr lang="en-GB" dirty="0"/>
              <a:t> </a:t>
            </a:r>
            <a:r>
              <a:rPr lang="en-GB" dirty="0" smtClean="0"/>
              <a:t>and analysed: </a:t>
            </a:r>
            <a:r>
              <a:rPr lang="en-GB" dirty="0"/>
              <a:t>5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4" t="33477" r="23005" b="33261"/>
          <a:stretch/>
        </p:blipFill>
        <p:spPr>
          <a:xfrm>
            <a:off x="7665057" y="3381883"/>
            <a:ext cx="2703443" cy="64313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22661" r="14881" b="23357"/>
          <a:stretch/>
        </p:blipFill>
        <p:spPr>
          <a:xfrm>
            <a:off x="6933536" y="4909627"/>
            <a:ext cx="3927945" cy="116517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64" y="2889027"/>
            <a:ext cx="4168679" cy="35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90385" y="1043795"/>
            <a:ext cx="5505909" cy="431321"/>
          </a:xfrm>
          <a:prstGeom prst="rect">
            <a:avLst/>
          </a:prstGeom>
          <a:solidFill>
            <a:srgbClr val="4DCE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055945"/>
            <a:ext cx="60350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48044" y="365125"/>
            <a:ext cx="5532350" cy="1325563"/>
          </a:xfrm>
        </p:spPr>
        <p:txBody>
          <a:bodyPr>
            <a:normAutofit/>
          </a:bodyPr>
          <a:lstStyle/>
          <a:p>
            <a:r>
              <a:rPr lang="pt-PT" sz="5400" dirty="0" smtClean="0">
                <a:latin typeface="Affogato Medium" panose="00000600000000000000" pitchFamily="50" charset="0"/>
              </a:rPr>
              <a:t>Esforço semanal.</a:t>
            </a:r>
            <a:endParaRPr lang="pt-PT" sz="5400" dirty="0">
              <a:latin typeface="Affogato Medium" panose="00000600000000000000" pitchFamily="50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59" y="2542326"/>
            <a:ext cx="11388560" cy="29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357</Words>
  <Application>Microsoft Office PowerPoint</Application>
  <PresentationFormat>Ecrã Panorâmico</PresentationFormat>
  <Paragraphs>113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5" baseType="lpstr">
      <vt:lpstr>Affogato</vt:lpstr>
      <vt:lpstr>Affogato Light</vt:lpstr>
      <vt:lpstr>Affogato Medium</vt:lpstr>
      <vt:lpstr>Arial</vt:lpstr>
      <vt:lpstr>Calibri</vt:lpstr>
      <vt:lpstr>Calibri Light</vt:lpstr>
      <vt:lpstr>Office Theme</vt:lpstr>
      <vt:lpstr>Apresentação do PowerPoint</vt:lpstr>
      <vt:lpstr>about us.</vt:lpstr>
      <vt:lpstr>QUA</vt:lpstr>
      <vt:lpstr>Sprint #4 goals.</vt:lpstr>
      <vt:lpstr>last weeks tasks.</vt:lpstr>
      <vt:lpstr>planned tasks.</vt:lpstr>
      <vt:lpstr>Metrics.</vt:lpstr>
      <vt:lpstr>Esforço semanal.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Adriana Mendes</dc:creator>
  <cp:lastModifiedBy>Asus</cp:lastModifiedBy>
  <cp:revision>75</cp:revision>
  <dcterms:created xsi:type="dcterms:W3CDTF">2018-09-25T13:13:30Z</dcterms:created>
  <dcterms:modified xsi:type="dcterms:W3CDTF">2018-12-06T16:44:58Z</dcterms:modified>
</cp:coreProperties>
</file>