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1"/>
  </p:sldMasterIdLst>
  <p:notesMasterIdLst>
    <p:notesMasterId r:id="rId23"/>
  </p:notesMasterIdLst>
  <p:sldIdLst>
    <p:sldId id="256" r:id="rId2"/>
    <p:sldId id="258" r:id="rId3"/>
    <p:sldId id="354" r:id="rId4"/>
    <p:sldId id="266" r:id="rId5"/>
    <p:sldId id="260" r:id="rId6"/>
    <p:sldId id="267" r:id="rId7"/>
    <p:sldId id="353" r:id="rId8"/>
    <p:sldId id="346" r:id="rId9"/>
    <p:sldId id="268" r:id="rId10"/>
    <p:sldId id="347" r:id="rId11"/>
    <p:sldId id="348" r:id="rId12"/>
    <p:sldId id="349" r:id="rId13"/>
    <p:sldId id="350" r:id="rId14"/>
    <p:sldId id="351" r:id="rId15"/>
    <p:sldId id="352" r:id="rId16"/>
    <p:sldId id="358" r:id="rId17"/>
    <p:sldId id="355" r:id="rId18"/>
    <p:sldId id="270" r:id="rId19"/>
    <p:sldId id="356" r:id="rId20"/>
    <p:sldId id="357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pos="5306">
          <p15:clr>
            <a:srgbClr val="9AA0A6"/>
          </p15:clr>
        </p15:guide>
        <p15:guide id="3" orient="horz" pos="336">
          <p15:clr>
            <a:srgbClr val="9AA0A6"/>
          </p15:clr>
        </p15:guide>
        <p15:guide id="4" orient="horz" pos="29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D4076F-96DD-4DE7-82BB-9618CF2FBEE7}">
  <a:tblStyle styleId="{9CD4076F-96DD-4DE7-82BB-9618CF2FBE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16" autoAdjust="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pos="454"/>
        <p:guide pos="5306"/>
        <p:guide orient="horz" pos="336"/>
        <p:guide orient="horz"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92EBA11D-A918-F81A-9E6E-418A28C02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cb258641e0_0_15:notes">
            <a:extLst>
              <a:ext uri="{FF2B5EF4-FFF2-40B4-BE49-F238E27FC236}">
                <a16:creationId xmlns:a16="http://schemas.microsoft.com/office/drawing/2014/main" id="{BCD545C5-3ACC-BFF9-068C-E3F690471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cb258641e0_0_15:notes">
            <a:extLst>
              <a:ext uri="{FF2B5EF4-FFF2-40B4-BE49-F238E27FC236}">
                <a16:creationId xmlns:a16="http://schemas.microsoft.com/office/drawing/2014/main" id="{90507F36-FA3E-719C-889F-AEFE3AB650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89A738BD-1385-3375-7D65-2F451A582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cb258641e0_0_15:notes">
            <a:extLst>
              <a:ext uri="{FF2B5EF4-FFF2-40B4-BE49-F238E27FC236}">
                <a16:creationId xmlns:a16="http://schemas.microsoft.com/office/drawing/2014/main" id="{75D2D2EC-201E-33D4-8A0D-350C7E4D44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cb258641e0_0_15:notes">
            <a:extLst>
              <a:ext uri="{FF2B5EF4-FFF2-40B4-BE49-F238E27FC236}">
                <a16:creationId xmlns:a16="http://schemas.microsoft.com/office/drawing/2014/main" id="{5330211F-25A9-C211-E0CA-47D60851E4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685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006F4973-252E-1F32-BE30-F7DD9A6F1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cb258641e0_0_15:notes">
            <a:extLst>
              <a:ext uri="{FF2B5EF4-FFF2-40B4-BE49-F238E27FC236}">
                <a16:creationId xmlns:a16="http://schemas.microsoft.com/office/drawing/2014/main" id="{57F5A2C3-89DC-3BF9-E7D1-02346B3C9A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cb258641e0_0_15:notes">
            <a:extLst>
              <a:ext uri="{FF2B5EF4-FFF2-40B4-BE49-F238E27FC236}">
                <a16:creationId xmlns:a16="http://schemas.microsoft.com/office/drawing/2014/main" id="{4EE9C8A2-09D9-1BA1-6B5B-26ABBA1414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51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BB5F3096-B20E-A814-8911-474666CA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cb258641e0_0_15:notes">
            <a:extLst>
              <a:ext uri="{FF2B5EF4-FFF2-40B4-BE49-F238E27FC236}">
                <a16:creationId xmlns:a16="http://schemas.microsoft.com/office/drawing/2014/main" id="{B3D4F074-3FCE-584A-3F6C-CBF216730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cb258641e0_0_15:notes">
            <a:extLst>
              <a:ext uri="{FF2B5EF4-FFF2-40B4-BE49-F238E27FC236}">
                <a16:creationId xmlns:a16="http://schemas.microsoft.com/office/drawing/2014/main" id="{FBD5188A-84E1-D256-0889-A6E711A825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80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08C0AC9F-7ED8-FD13-8FC9-3425BA83E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cb258641e0_0_15:notes">
            <a:extLst>
              <a:ext uri="{FF2B5EF4-FFF2-40B4-BE49-F238E27FC236}">
                <a16:creationId xmlns:a16="http://schemas.microsoft.com/office/drawing/2014/main" id="{49A5D796-4CDC-FC1C-0B6D-63B8962FC7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cb258641e0_0_15:notes">
            <a:extLst>
              <a:ext uri="{FF2B5EF4-FFF2-40B4-BE49-F238E27FC236}">
                <a16:creationId xmlns:a16="http://schemas.microsoft.com/office/drawing/2014/main" id="{8B64D1A6-4DA1-0FE4-EDA6-3E4691025B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203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87AC2110-4488-886C-450E-A8BC8F97C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cb258641e0_0_15:notes">
            <a:extLst>
              <a:ext uri="{FF2B5EF4-FFF2-40B4-BE49-F238E27FC236}">
                <a16:creationId xmlns:a16="http://schemas.microsoft.com/office/drawing/2014/main" id="{E840F388-9C46-ADB1-7C15-1A85AD17AE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cb258641e0_0_15:notes">
            <a:extLst>
              <a:ext uri="{FF2B5EF4-FFF2-40B4-BE49-F238E27FC236}">
                <a16:creationId xmlns:a16="http://schemas.microsoft.com/office/drawing/2014/main" id="{8E01F381-34B8-D104-96CB-D1F6A082A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147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>
          <a:extLst>
            <a:ext uri="{FF2B5EF4-FFF2-40B4-BE49-F238E27FC236}">
              <a16:creationId xmlns:a16="http://schemas.microsoft.com/office/drawing/2014/main" id="{3DAC57A6-C49B-B753-CDF4-53C113C48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49886441b_0_21:notes">
            <a:extLst>
              <a:ext uri="{FF2B5EF4-FFF2-40B4-BE49-F238E27FC236}">
                <a16:creationId xmlns:a16="http://schemas.microsoft.com/office/drawing/2014/main" id="{9712618B-8DE2-D356-18A2-469232E629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49886441b_0_21:notes">
            <a:extLst>
              <a:ext uri="{FF2B5EF4-FFF2-40B4-BE49-F238E27FC236}">
                <a16:creationId xmlns:a16="http://schemas.microsoft.com/office/drawing/2014/main" id="{0DE985E5-EAA5-3DE5-6717-969AAE424C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63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>
          <a:extLst>
            <a:ext uri="{FF2B5EF4-FFF2-40B4-BE49-F238E27FC236}">
              <a16:creationId xmlns:a16="http://schemas.microsoft.com/office/drawing/2014/main" id="{1A7DFE96-696D-0DDA-40E5-92E53ECBB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b258641e0_0_41:notes">
            <a:extLst>
              <a:ext uri="{FF2B5EF4-FFF2-40B4-BE49-F238E27FC236}">
                <a16:creationId xmlns:a16="http://schemas.microsoft.com/office/drawing/2014/main" id="{3F227267-D652-B4AB-418D-A528592DD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b258641e0_0_41:notes">
            <a:extLst>
              <a:ext uri="{FF2B5EF4-FFF2-40B4-BE49-F238E27FC236}">
                <a16:creationId xmlns:a16="http://schemas.microsoft.com/office/drawing/2014/main" id="{3F0B14C4-3951-A3B8-A838-341A99EB5A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12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b258641e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b258641e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>
          <a:extLst>
            <a:ext uri="{FF2B5EF4-FFF2-40B4-BE49-F238E27FC236}">
              <a16:creationId xmlns:a16="http://schemas.microsoft.com/office/drawing/2014/main" id="{4C2082BC-0BD4-DF06-DFDF-EABDE8EFE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b258641e0_0_41:notes">
            <a:extLst>
              <a:ext uri="{FF2B5EF4-FFF2-40B4-BE49-F238E27FC236}">
                <a16:creationId xmlns:a16="http://schemas.microsoft.com/office/drawing/2014/main" id="{7FF26DC2-22BA-FC53-2F6E-1C9DA910B6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b258641e0_0_41:notes">
            <a:extLst>
              <a:ext uri="{FF2B5EF4-FFF2-40B4-BE49-F238E27FC236}">
                <a16:creationId xmlns:a16="http://schemas.microsoft.com/office/drawing/2014/main" id="{5BA6038C-B2F6-A397-563A-4B639FDE5C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84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>
          <a:extLst>
            <a:ext uri="{FF2B5EF4-FFF2-40B4-BE49-F238E27FC236}">
              <a16:creationId xmlns:a16="http://schemas.microsoft.com/office/drawing/2014/main" id="{86651266-68D7-0EDF-A0D3-9D78B4641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b258641e0_0_41:notes">
            <a:extLst>
              <a:ext uri="{FF2B5EF4-FFF2-40B4-BE49-F238E27FC236}">
                <a16:creationId xmlns:a16="http://schemas.microsoft.com/office/drawing/2014/main" id="{46435555-53D1-BBE7-4590-C814AF8B7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b258641e0_0_41:notes">
            <a:extLst>
              <a:ext uri="{FF2B5EF4-FFF2-40B4-BE49-F238E27FC236}">
                <a16:creationId xmlns:a16="http://schemas.microsoft.com/office/drawing/2014/main" id="{BAA6471F-94D9-E3D9-C518-56353409A9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371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155107ca5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155107ca5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>
          <a:extLst>
            <a:ext uri="{FF2B5EF4-FFF2-40B4-BE49-F238E27FC236}">
              <a16:creationId xmlns:a16="http://schemas.microsoft.com/office/drawing/2014/main" id="{E282F5F8-FA11-4DFF-2B36-9994A4BA3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49886441b_0_21:notes">
            <a:extLst>
              <a:ext uri="{FF2B5EF4-FFF2-40B4-BE49-F238E27FC236}">
                <a16:creationId xmlns:a16="http://schemas.microsoft.com/office/drawing/2014/main" id="{D2D75F80-962D-2602-E418-BD82B961FF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49886441b_0_21:notes">
            <a:extLst>
              <a:ext uri="{FF2B5EF4-FFF2-40B4-BE49-F238E27FC236}">
                <a16:creationId xmlns:a16="http://schemas.microsoft.com/office/drawing/2014/main" id="{CDFF5809-C24B-2951-4AE0-3E72DE8AA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22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b258641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b258641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51d659f8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51d659f8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>
          <a:extLst>
            <a:ext uri="{FF2B5EF4-FFF2-40B4-BE49-F238E27FC236}">
              <a16:creationId xmlns:a16="http://schemas.microsoft.com/office/drawing/2014/main" id="{20403223-9042-FCF0-1BDE-C00DAFCB8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49886441b_0_21:notes">
            <a:extLst>
              <a:ext uri="{FF2B5EF4-FFF2-40B4-BE49-F238E27FC236}">
                <a16:creationId xmlns:a16="http://schemas.microsoft.com/office/drawing/2014/main" id="{085A10F1-5BC1-03EE-8DBE-2D624F099C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49886441b_0_21:notes">
            <a:extLst>
              <a:ext uri="{FF2B5EF4-FFF2-40B4-BE49-F238E27FC236}">
                <a16:creationId xmlns:a16="http://schemas.microsoft.com/office/drawing/2014/main" id="{BBF79D33-7F90-5719-AD48-77C4E05646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03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D11D17E3-120E-44BB-4A2B-628B7F8C3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cb258641e0_0_15:notes">
            <a:extLst>
              <a:ext uri="{FF2B5EF4-FFF2-40B4-BE49-F238E27FC236}">
                <a16:creationId xmlns:a16="http://schemas.microsoft.com/office/drawing/2014/main" id="{66477D20-0F45-9719-B28E-6403450458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cb258641e0_0_15:notes">
            <a:extLst>
              <a:ext uri="{FF2B5EF4-FFF2-40B4-BE49-F238E27FC236}">
                <a16:creationId xmlns:a16="http://schemas.microsoft.com/office/drawing/2014/main" id="{C70FD7BF-FB88-F325-C53E-19B39254F9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89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cb258641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cb258641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88025" y="1585175"/>
            <a:ext cx="3538500" cy="147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88025" y="3410400"/>
            <a:ext cx="3538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2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/>
          <p:nvPr/>
        </p:nvSpPr>
        <p:spPr>
          <a:xfrm>
            <a:off x="295590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subTitle" idx="1"/>
          </p:nvPr>
        </p:nvSpPr>
        <p:spPr>
          <a:xfrm>
            <a:off x="3507300" y="2564950"/>
            <a:ext cx="2129400" cy="14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3507300" y="1523175"/>
            <a:ext cx="21294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4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8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4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/>
          <p:nvPr/>
        </p:nvSpPr>
        <p:spPr>
          <a:xfrm rot="-5400000">
            <a:off x="-2033250" y="2033550"/>
            <a:ext cx="51432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9"/>
          <p:cNvSpPr/>
          <p:nvPr/>
        </p:nvSpPr>
        <p:spPr>
          <a:xfrm rot="-5400000">
            <a:off x="6300900" y="2300006"/>
            <a:ext cx="51432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041900" y="2548725"/>
            <a:ext cx="26871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041900" y="3205775"/>
            <a:ext cx="2687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2"/>
          </p:nvPr>
        </p:nvSpPr>
        <p:spPr>
          <a:xfrm>
            <a:off x="1352014" y="2958650"/>
            <a:ext cx="25929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352025" y="3381675"/>
            <a:ext cx="25929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5199089" y="2958650"/>
            <a:ext cx="25929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199100" y="3381675"/>
            <a:ext cx="25929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890300" y="1810363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989738" y="20293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890300" y="21571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/>
          </p:nvPr>
        </p:nvSpPr>
        <p:spPr>
          <a:xfrm>
            <a:off x="4917450" y="1810363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7330050" y="20293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4917450" y="21571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/>
          </p:nvPr>
        </p:nvSpPr>
        <p:spPr>
          <a:xfrm>
            <a:off x="1890100" y="338352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7" hasCustomPrompt="1"/>
          </p:nvPr>
        </p:nvSpPr>
        <p:spPr>
          <a:xfrm>
            <a:off x="989738" y="36020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890100" y="37304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4917250" y="338352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7329901" y="36020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4917250" y="37304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7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0" y="3414125"/>
            <a:ext cx="9144000" cy="17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852000" y="3673000"/>
            <a:ext cx="74400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 idx="2"/>
          </p:nvPr>
        </p:nvSpPr>
        <p:spPr>
          <a:xfrm>
            <a:off x="720000" y="27894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1"/>
          </p:nvPr>
        </p:nvSpPr>
        <p:spPr>
          <a:xfrm>
            <a:off x="720000" y="32124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 idx="3"/>
          </p:nvPr>
        </p:nvSpPr>
        <p:spPr>
          <a:xfrm>
            <a:off x="3361363" y="27894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4"/>
          </p:nvPr>
        </p:nvSpPr>
        <p:spPr>
          <a:xfrm>
            <a:off x="3361362" y="32124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 idx="5"/>
          </p:nvPr>
        </p:nvSpPr>
        <p:spPr>
          <a:xfrm>
            <a:off x="6002725" y="27894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6"/>
          </p:nvPr>
        </p:nvSpPr>
        <p:spPr>
          <a:xfrm>
            <a:off x="6002725" y="32124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4867175" y="4600550"/>
            <a:ext cx="42768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0" y="4600550"/>
            <a:ext cx="720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1488910" y="1654388"/>
            <a:ext cx="26847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1488910" y="2001225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3"/>
          </p:nvPr>
        </p:nvSpPr>
        <p:spPr>
          <a:xfrm>
            <a:off x="4972631" y="1654397"/>
            <a:ext cx="26850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4"/>
          </p:nvPr>
        </p:nvSpPr>
        <p:spPr>
          <a:xfrm>
            <a:off x="5431331" y="2001225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5"/>
          </p:nvPr>
        </p:nvSpPr>
        <p:spPr>
          <a:xfrm>
            <a:off x="1488900" y="3449825"/>
            <a:ext cx="277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6"/>
          </p:nvPr>
        </p:nvSpPr>
        <p:spPr>
          <a:xfrm>
            <a:off x="1488910" y="3796750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7"/>
          </p:nvPr>
        </p:nvSpPr>
        <p:spPr>
          <a:xfrm>
            <a:off x="4972631" y="3449856"/>
            <a:ext cx="26850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8"/>
          </p:nvPr>
        </p:nvSpPr>
        <p:spPr>
          <a:xfrm>
            <a:off x="5431331" y="3796775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2"/>
          </p:nvPr>
        </p:nvSpPr>
        <p:spPr>
          <a:xfrm>
            <a:off x="720000" y="19062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3"/>
          </p:nvPr>
        </p:nvSpPr>
        <p:spPr>
          <a:xfrm>
            <a:off x="3393988" y="19062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4"/>
          </p:nvPr>
        </p:nvSpPr>
        <p:spPr>
          <a:xfrm>
            <a:off x="3393988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5"/>
          </p:nvPr>
        </p:nvSpPr>
        <p:spPr>
          <a:xfrm>
            <a:off x="2056994" y="36955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6"/>
          </p:nvPr>
        </p:nvSpPr>
        <p:spPr>
          <a:xfrm>
            <a:off x="2056994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7"/>
          </p:nvPr>
        </p:nvSpPr>
        <p:spPr>
          <a:xfrm>
            <a:off x="6067975" y="19062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8"/>
          </p:nvPr>
        </p:nvSpPr>
        <p:spPr>
          <a:xfrm>
            <a:off x="6067975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title" idx="9"/>
          </p:nvPr>
        </p:nvSpPr>
        <p:spPr>
          <a:xfrm>
            <a:off x="4730981" y="36955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13"/>
          </p:nvPr>
        </p:nvSpPr>
        <p:spPr>
          <a:xfrm>
            <a:off x="4730981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70" r:id="rId6"/>
    <p:sldLayoutId id="2147483671" r:id="rId7"/>
    <p:sldLayoutId id="2147483673" r:id="rId8"/>
    <p:sldLayoutId id="2147483677" r:id="rId9"/>
    <p:sldLayoutId id="214748368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>
            <a:spLocks noGrp="1"/>
          </p:cNvSpPr>
          <p:nvPr>
            <p:ph type="ctrTitle"/>
          </p:nvPr>
        </p:nvSpPr>
        <p:spPr>
          <a:xfrm>
            <a:off x="4888025" y="1458175"/>
            <a:ext cx="3538500" cy="14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ANÁLISIS DE ESTRATEGIAS DE PRECIOS EN EL SECTOR HOTELERO</a:t>
            </a:r>
            <a:endParaRPr dirty="0"/>
          </a:p>
        </p:txBody>
      </p:sp>
      <p:sp>
        <p:nvSpPr>
          <p:cNvPr id="352" name="Google Shape;352;p56"/>
          <p:cNvSpPr txBox="1">
            <a:spLocks noGrp="1"/>
          </p:cNvSpPr>
          <p:nvPr>
            <p:ph type="subTitle" idx="1"/>
          </p:nvPr>
        </p:nvSpPr>
        <p:spPr>
          <a:xfrm>
            <a:off x="4888024" y="4268049"/>
            <a:ext cx="4129595" cy="534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AR" dirty="0"/>
              <a:t>FALCONE CARLA</a:t>
            </a:r>
          </a:p>
          <a:p>
            <a:pPr marL="0" lvl="0" indent="0"/>
            <a:r>
              <a:rPr lang="es-AR" dirty="0"/>
              <a:t>Proyecto Final – Data </a:t>
            </a:r>
            <a:r>
              <a:rPr lang="es-AR" dirty="0" err="1"/>
              <a:t>Science</a:t>
            </a:r>
            <a:r>
              <a:rPr lang="es-AR" dirty="0"/>
              <a:t> II – </a:t>
            </a:r>
            <a:r>
              <a:rPr lang="es-AR" dirty="0" err="1"/>
              <a:t>Coderhouse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5" name="Google Shape;355;p56"/>
          <p:cNvSpPr/>
          <p:nvPr/>
        </p:nvSpPr>
        <p:spPr>
          <a:xfrm>
            <a:off x="0" y="402425"/>
            <a:ext cx="85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Vectores de Hotel - Descarga vectores gratis de gran calidad de Freepik |  Freepik">
            <a:extLst>
              <a:ext uri="{FF2B5EF4-FFF2-40B4-BE49-F238E27FC236}">
                <a16:creationId xmlns:a16="http://schemas.microsoft.com/office/drawing/2014/main" id="{9108E729-F2C1-D125-3B93-633AB4C47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0" y="1397000"/>
            <a:ext cx="3796770" cy="25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nálisis - Iconos gratis de archivos y carpetas">
            <a:extLst>
              <a:ext uri="{FF2B5EF4-FFF2-40B4-BE49-F238E27FC236}">
                <a16:creationId xmlns:a16="http://schemas.microsoft.com/office/drawing/2014/main" id="{FCA7081F-6549-F03F-D606-AC8EDB928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0" y="3443053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nálisis - Iconos gratis de negocio">
            <a:extLst>
              <a:ext uri="{FF2B5EF4-FFF2-40B4-BE49-F238E27FC236}">
                <a16:creationId xmlns:a16="http://schemas.microsoft.com/office/drawing/2014/main" id="{C63B4075-9327-1CD0-4401-6100B7EB6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20" y="3259408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E3A786AB-0A00-BFFB-2348-A698194CE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>
            <a:extLst>
              <a:ext uri="{FF2B5EF4-FFF2-40B4-BE49-F238E27FC236}">
                <a16:creationId xmlns:a16="http://schemas.microsoft.com/office/drawing/2014/main" id="{56B97A15-62C2-3BA3-22B7-5C2BDA8367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PREGUNTAS, HIPÓTESIS Y CONCLUSIONES</a:t>
            </a:r>
            <a:endParaRPr dirty="0"/>
          </a:p>
        </p:txBody>
      </p:sp>
      <p:sp>
        <p:nvSpPr>
          <p:cNvPr id="532" name="Google Shape;532;p68">
            <a:extLst>
              <a:ext uri="{FF2B5EF4-FFF2-40B4-BE49-F238E27FC236}">
                <a16:creationId xmlns:a16="http://schemas.microsoft.com/office/drawing/2014/main" id="{17F17741-B984-77E3-0D6F-2C8C8F68A06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88703" y="2744005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PREGUNTA</a:t>
            </a:r>
            <a:endParaRPr dirty="0"/>
          </a:p>
        </p:txBody>
      </p:sp>
      <p:sp>
        <p:nvSpPr>
          <p:cNvPr id="534" name="Google Shape;534;p68">
            <a:extLst>
              <a:ext uri="{FF2B5EF4-FFF2-40B4-BE49-F238E27FC236}">
                <a16:creationId xmlns:a16="http://schemas.microsoft.com/office/drawing/2014/main" id="{5DFE6497-18C5-6111-E57A-92DB2E000152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251474" y="2744005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HIPÓTESIS</a:t>
            </a:r>
            <a:endParaRPr dirty="0"/>
          </a:p>
        </p:txBody>
      </p:sp>
      <p:sp>
        <p:nvSpPr>
          <p:cNvPr id="538" name="Google Shape;538;p68">
            <a:extLst>
              <a:ext uri="{FF2B5EF4-FFF2-40B4-BE49-F238E27FC236}">
                <a16:creationId xmlns:a16="http://schemas.microsoft.com/office/drawing/2014/main" id="{3C7F7FFF-F322-20AE-5252-6C06FA36633C}"/>
              </a:ext>
            </a:extLst>
          </p:cNvPr>
          <p:cNvSpPr/>
          <p:nvPr/>
        </p:nvSpPr>
        <p:spPr>
          <a:xfrm>
            <a:off x="1587918" y="1768855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p68">
            <a:extLst>
              <a:ext uri="{FF2B5EF4-FFF2-40B4-BE49-F238E27FC236}">
                <a16:creationId xmlns:a16="http://schemas.microsoft.com/office/drawing/2014/main" id="{58B00811-65EF-AAD0-F80C-AEA86E5727D5}"/>
              </a:ext>
            </a:extLst>
          </p:cNvPr>
          <p:cNvSpPr/>
          <p:nvPr/>
        </p:nvSpPr>
        <p:spPr>
          <a:xfrm>
            <a:off x="6350234" y="1768855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áfico 2" descr="Signo de interrogación con relleno sólido">
            <a:extLst>
              <a:ext uri="{FF2B5EF4-FFF2-40B4-BE49-F238E27FC236}">
                <a16:creationId xmlns:a16="http://schemas.microsoft.com/office/drawing/2014/main" id="{F3BFCFBF-C741-0365-2CE9-3FECD77C1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890" y="1814577"/>
            <a:ext cx="626756" cy="626756"/>
          </a:xfrm>
          <a:prstGeom prst="rect">
            <a:avLst/>
          </a:prstGeom>
        </p:spPr>
      </p:pic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AAEDBFE0-90CD-4864-2AC4-40C707B43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9770" y="1768855"/>
            <a:ext cx="692700" cy="7575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DD103AB-4D99-66BF-D2EE-EE48A91B07BD}"/>
              </a:ext>
            </a:extLst>
          </p:cNvPr>
          <p:cNvSpPr txBox="1"/>
          <p:nvPr/>
        </p:nvSpPr>
        <p:spPr>
          <a:xfrm>
            <a:off x="466041" y="3069494"/>
            <a:ext cx="305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¿Cómo varía el ADR promedio a lo largo del año?</a:t>
            </a:r>
            <a:endParaRPr lang="es-A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125F95-DD51-D63C-91BF-EA43A9E45A7F}"/>
              </a:ext>
            </a:extLst>
          </p:cNvPr>
          <p:cNvSpPr txBox="1"/>
          <p:nvPr/>
        </p:nvSpPr>
        <p:spPr>
          <a:xfrm>
            <a:off x="4608576" y="3020130"/>
            <a:ext cx="441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Hay mayor ADR en los meses de temporada alta como verano y vacaciones.</a:t>
            </a:r>
            <a:endParaRPr lang="es-A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4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7488371B-64CC-7AC5-8718-0647E52CD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>
            <a:extLst>
              <a:ext uri="{FF2B5EF4-FFF2-40B4-BE49-F238E27FC236}">
                <a16:creationId xmlns:a16="http://schemas.microsoft.com/office/drawing/2014/main" id="{CB7FCCCE-53C5-445A-C0D6-157AEB9404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PREGUNTAS, HIPÓTESIS Y CONCLUSIONES</a:t>
            </a:r>
            <a:endParaRPr dirty="0"/>
          </a:p>
        </p:txBody>
      </p:sp>
      <p:sp>
        <p:nvSpPr>
          <p:cNvPr id="536" name="Google Shape;536;p68">
            <a:extLst>
              <a:ext uri="{FF2B5EF4-FFF2-40B4-BE49-F238E27FC236}">
                <a16:creationId xmlns:a16="http://schemas.microsoft.com/office/drawing/2014/main" id="{27BA3AC1-2013-B805-45F9-532E5ADEEF6B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09728" y="2082042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CONCLUSIÓN</a:t>
            </a:r>
            <a:endParaRPr dirty="0"/>
          </a:p>
        </p:txBody>
      </p:sp>
      <p:sp>
        <p:nvSpPr>
          <p:cNvPr id="540" name="Google Shape;540;p68">
            <a:extLst>
              <a:ext uri="{FF2B5EF4-FFF2-40B4-BE49-F238E27FC236}">
                <a16:creationId xmlns:a16="http://schemas.microsoft.com/office/drawing/2014/main" id="{3625CFA0-EA56-19EF-E4FC-5B5F8AFCF63B}"/>
              </a:ext>
            </a:extLst>
          </p:cNvPr>
          <p:cNvSpPr/>
          <p:nvPr/>
        </p:nvSpPr>
        <p:spPr>
          <a:xfrm>
            <a:off x="366530" y="1155660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 descr="Reseña de cliente con relleno sólido">
            <a:extLst>
              <a:ext uri="{FF2B5EF4-FFF2-40B4-BE49-F238E27FC236}">
                <a16:creationId xmlns:a16="http://schemas.microsoft.com/office/drawing/2014/main" id="{D21B2F9B-1CE7-9BE1-8117-C7A62F6DC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545" y="1143035"/>
            <a:ext cx="810669" cy="78275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1A1A83D-91FA-6F14-6219-668DF89FAA56}"/>
              </a:ext>
            </a:extLst>
          </p:cNvPr>
          <p:cNvSpPr txBox="1"/>
          <p:nvPr/>
        </p:nvSpPr>
        <p:spPr>
          <a:xfrm>
            <a:off x="1514553" y="1219084"/>
            <a:ext cx="7629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observan picos en meses como junio, julio y agosto, lo cual coincide con temporada alta (verano europeo).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Esto valida la hipótesis de que los precios fluctúan estacionalmente.</a:t>
            </a:r>
            <a:endParaRPr lang="es-A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8FC0D89-32EA-6577-6EA4-D312C7F9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661" y="2260655"/>
            <a:ext cx="3900678" cy="224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9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72213662-B01C-83FD-59CA-65C998989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>
            <a:extLst>
              <a:ext uri="{FF2B5EF4-FFF2-40B4-BE49-F238E27FC236}">
                <a16:creationId xmlns:a16="http://schemas.microsoft.com/office/drawing/2014/main" id="{94085C75-457B-9D8C-5D0F-C949947E06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PREGUNTAS, HIPÓTESIS Y CONCLUSIONES</a:t>
            </a:r>
            <a:endParaRPr dirty="0"/>
          </a:p>
        </p:txBody>
      </p:sp>
      <p:sp>
        <p:nvSpPr>
          <p:cNvPr id="532" name="Google Shape;532;p68">
            <a:extLst>
              <a:ext uri="{FF2B5EF4-FFF2-40B4-BE49-F238E27FC236}">
                <a16:creationId xmlns:a16="http://schemas.microsoft.com/office/drawing/2014/main" id="{A8189DFE-FFF0-0F97-4294-527AB07B15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88703" y="2744005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PREGUNTA</a:t>
            </a:r>
            <a:endParaRPr dirty="0"/>
          </a:p>
        </p:txBody>
      </p:sp>
      <p:sp>
        <p:nvSpPr>
          <p:cNvPr id="534" name="Google Shape;534;p68">
            <a:extLst>
              <a:ext uri="{FF2B5EF4-FFF2-40B4-BE49-F238E27FC236}">
                <a16:creationId xmlns:a16="http://schemas.microsoft.com/office/drawing/2014/main" id="{05F334A0-156C-0F6C-CE88-AEA11383713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251474" y="2744005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HIPÓTESIS</a:t>
            </a:r>
            <a:endParaRPr dirty="0"/>
          </a:p>
        </p:txBody>
      </p:sp>
      <p:sp>
        <p:nvSpPr>
          <p:cNvPr id="538" name="Google Shape;538;p68">
            <a:extLst>
              <a:ext uri="{FF2B5EF4-FFF2-40B4-BE49-F238E27FC236}">
                <a16:creationId xmlns:a16="http://schemas.microsoft.com/office/drawing/2014/main" id="{3B369FA2-8100-BA73-9694-57EC79B3AAB6}"/>
              </a:ext>
            </a:extLst>
          </p:cNvPr>
          <p:cNvSpPr/>
          <p:nvPr/>
        </p:nvSpPr>
        <p:spPr>
          <a:xfrm>
            <a:off x="1587918" y="1768855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p68">
            <a:extLst>
              <a:ext uri="{FF2B5EF4-FFF2-40B4-BE49-F238E27FC236}">
                <a16:creationId xmlns:a16="http://schemas.microsoft.com/office/drawing/2014/main" id="{204DA03E-A615-5DF5-8000-EC15CD971586}"/>
              </a:ext>
            </a:extLst>
          </p:cNvPr>
          <p:cNvSpPr/>
          <p:nvPr/>
        </p:nvSpPr>
        <p:spPr>
          <a:xfrm>
            <a:off x="6350234" y="1768855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áfico 2" descr="Signo de interrogación con relleno sólido">
            <a:extLst>
              <a:ext uri="{FF2B5EF4-FFF2-40B4-BE49-F238E27FC236}">
                <a16:creationId xmlns:a16="http://schemas.microsoft.com/office/drawing/2014/main" id="{EBF3F988-4ADF-4E3C-F6CD-C71F87090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890" y="1814577"/>
            <a:ext cx="626756" cy="626756"/>
          </a:xfrm>
          <a:prstGeom prst="rect">
            <a:avLst/>
          </a:prstGeom>
        </p:spPr>
      </p:pic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F05408F8-BC9D-2E6D-E57B-E81D18AEE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9770" y="1768855"/>
            <a:ext cx="692700" cy="7575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EBA524B-565D-F7FD-2E73-09506C1C2D1E}"/>
              </a:ext>
            </a:extLst>
          </p:cNvPr>
          <p:cNvSpPr txBox="1"/>
          <p:nvPr/>
        </p:nvSpPr>
        <p:spPr>
          <a:xfrm>
            <a:off x="466041" y="3069494"/>
            <a:ext cx="305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¿Qué tipo de hotel (urbano o resort) tiene mayores precios?</a:t>
            </a:r>
            <a:endParaRPr lang="es-A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B026D54-D6F1-B73F-CBB4-4BB25CD05653}"/>
              </a:ext>
            </a:extLst>
          </p:cNvPr>
          <p:cNvSpPr txBox="1"/>
          <p:nvPr/>
        </p:nvSpPr>
        <p:spPr>
          <a:xfrm>
            <a:off x="4608576" y="3020130"/>
            <a:ext cx="441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hoteles tipo Resort tienen un ADR más alto que los urbanos.</a:t>
            </a:r>
            <a:endParaRPr lang="es-A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1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EFB7751F-258B-A265-AD62-8009C6F75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>
            <a:extLst>
              <a:ext uri="{FF2B5EF4-FFF2-40B4-BE49-F238E27FC236}">
                <a16:creationId xmlns:a16="http://schemas.microsoft.com/office/drawing/2014/main" id="{15DF9404-977F-262F-8DE3-819D372C50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PREGUNTAS, HIPÓTESIS Y CONCLUSIONES</a:t>
            </a:r>
            <a:endParaRPr dirty="0"/>
          </a:p>
        </p:txBody>
      </p:sp>
      <p:sp>
        <p:nvSpPr>
          <p:cNvPr id="536" name="Google Shape;536;p68">
            <a:extLst>
              <a:ext uri="{FF2B5EF4-FFF2-40B4-BE49-F238E27FC236}">
                <a16:creationId xmlns:a16="http://schemas.microsoft.com/office/drawing/2014/main" id="{2D51CE5A-1D22-CB9A-E63E-71426D35B21A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09728" y="2082042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CONCLUSIÓN</a:t>
            </a:r>
            <a:endParaRPr dirty="0"/>
          </a:p>
        </p:txBody>
      </p:sp>
      <p:sp>
        <p:nvSpPr>
          <p:cNvPr id="540" name="Google Shape;540;p68">
            <a:extLst>
              <a:ext uri="{FF2B5EF4-FFF2-40B4-BE49-F238E27FC236}">
                <a16:creationId xmlns:a16="http://schemas.microsoft.com/office/drawing/2014/main" id="{1F95F4ED-5B1B-1F5A-0521-7F55EE04E5F8}"/>
              </a:ext>
            </a:extLst>
          </p:cNvPr>
          <p:cNvSpPr/>
          <p:nvPr/>
        </p:nvSpPr>
        <p:spPr>
          <a:xfrm>
            <a:off x="366530" y="1155660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 descr="Reseña de cliente con relleno sólido">
            <a:extLst>
              <a:ext uri="{FF2B5EF4-FFF2-40B4-BE49-F238E27FC236}">
                <a16:creationId xmlns:a16="http://schemas.microsoft.com/office/drawing/2014/main" id="{DC028EB6-C718-0CDF-D5ED-196D16821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545" y="1143035"/>
            <a:ext cx="810669" cy="78275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2BE1D78-E896-4379-FCD8-0763CDFF0A4B}"/>
              </a:ext>
            </a:extLst>
          </p:cNvPr>
          <p:cNvSpPr txBox="1"/>
          <p:nvPr/>
        </p:nvSpPr>
        <p:spPr>
          <a:xfrm>
            <a:off x="1514553" y="1219084"/>
            <a:ext cx="7629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tipo Resort Hotel tiene una distribución más amplia y con valores más altos de ADR.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City Hotel muestra precios más moderados y estables.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confirma que los resorts tienden a cobrar más por noche.</a:t>
            </a:r>
            <a:endParaRPr lang="es-A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D9B7C24-DDEC-0A06-1A81-61C91594B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718" y="2399419"/>
            <a:ext cx="3742563" cy="208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7D5F402C-C6BA-9167-DDEA-9E681100D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>
            <a:extLst>
              <a:ext uri="{FF2B5EF4-FFF2-40B4-BE49-F238E27FC236}">
                <a16:creationId xmlns:a16="http://schemas.microsoft.com/office/drawing/2014/main" id="{51F1130C-45BD-0895-B199-339AF2856B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PREGUNTAS, HIPÓTESIS Y CONCLUSIONES</a:t>
            </a:r>
            <a:endParaRPr dirty="0"/>
          </a:p>
        </p:txBody>
      </p:sp>
      <p:sp>
        <p:nvSpPr>
          <p:cNvPr id="532" name="Google Shape;532;p68">
            <a:extLst>
              <a:ext uri="{FF2B5EF4-FFF2-40B4-BE49-F238E27FC236}">
                <a16:creationId xmlns:a16="http://schemas.microsoft.com/office/drawing/2014/main" id="{A988EB0A-F157-4A1D-C64D-44B4E4E1828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88703" y="2744005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PREGUNTA</a:t>
            </a:r>
            <a:endParaRPr dirty="0"/>
          </a:p>
        </p:txBody>
      </p:sp>
      <p:sp>
        <p:nvSpPr>
          <p:cNvPr id="534" name="Google Shape;534;p68">
            <a:extLst>
              <a:ext uri="{FF2B5EF4-FFF2-40B4-BE49-F238E27FC236}">
                <a16:creationId xmlns:a16="http://schemas.microsoft.com/office/drawing/2014/main" id="{01E10D20-1038-BCF4-553B-3289CC14B88E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251474" y="2744005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HIPÓTESIS</a:t>
            </a:r>
            <a:endParaRPr dirty="0"/>
          </a:p>
        </p:txBody>
      </p:sp>
      <p:sp>
        <p:nvSpPr>
          <p:cNvPr id="538" name="Google Shape;538;p68">
            <a:extLst>
              <a:ext uri="{FF2B5EF4-FFF2-40B4-BE49-F238E27FC236}">
                <a16:creationId xmlns:a16="http://schemas.microsoft.com/office/drawing/2014/main" id="{4C9F2AB5-62A6-348E-34C8-C679D1B98223}"/>
              </a:ext>
            </a:extLst>
          </p:cNvPr>
          <p:cNvSpPr/>
          <p:nvPr/>
        </p:nvSpPr>
        <p:spPr>
          <a:xfrm>
            <a:off x="1587918" y="1768855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p68">
            <a:extLst>
              <a:ext uri="{FF2B5EF4-FFF2-40B4-BE49-F238E27FC236}">
                <a16:creationId xmlns:a16="http://schemas.microsoft.com/office/drawing/2014/main" id="{C70288C3-C33D-0732-9FA0-19FDB9C146A9}"/>
              </a:ext>
            </a:extLst>
          </p:cNvPr>
          <p:cNvSpPr/>
          <p:nvPr/>
        </p:nvSpPr>
        <p:spPr>
          <a:xfrm>
            <a:off x="6350234" y="1768855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áfico 2" descr="Signo de interrogación con relleno sólido">
            <a:extLst>
              <a:ext uri="{FF2B5EF4-FFF2-40B4-BE49-F238E27FC236}">
                <a16:creationId xmlns:a16="http://schemas.microsoft.com/office/drawing/2014/main" id="{364B0680-4580-3AC1-1B1B-D7B3E13C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890" y="1814577"/>
            <a:ext cx="626756" cy="626756"/>
          </a:xfrm>
          <a:prstGeom prst="rect">
            <a:avLst/>
          </a:prstGeom>
        </p:spPr>
      </p:pic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4E933FE7-39AB-1DC1-2FEF-B7E9BC418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9770" y="1768855"/>
            <a:ext cx="692700" cy="7575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8B61A76-4347-5579-15D7-A29150735BB2}"/>
              </a:ext>
            </a:extLst>
          </p:cNvPr>
          <p:cNvSpPr txBox="1"/>
          <p:nvPr/>
        </p:nvSpPr>
        <p:spPr>
          <a:xfrm>
            <a:off x="466041" y="3069494"/>
            <a:ext cx="305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¿Qué días de la semana tienen más reservas?</a:t>
            </a:r>
            <a:endParaRPr lang="es-A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115C55-5827-456E-EFBC-BFCFB71F9CAD}"/>
              </a:ext>
            </a:extLst>
          </p:cNvPr>
          <p:cNvSpPr txBox="1"/>
          <p:nvPr/>
        </p:nvSpPr>
        <p:spPr>
          <a:xfrm>
            <a:off x="4608576" y="3020130"/>
            <a:ext cx="441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 reservas aumentan durante los fines de semana, especialmente viernes y sábado.</a:t>
            </a:r>
            <a:endParaRPr lang="es-A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8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581D1234-8BC6-B06B-FBCE-F4F66D919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>
            <a:extLst>
              <a:ext uri="{FF2B5EF4-FFF2-40B4-BE49-F238E27FC236}">
                <a16:creationId xmlns:a16="http://schemas.microsoft.com/office/drawing/2014/main" id="{392E63FE-18E2-D65A-8FB8-E3916553F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PREGUNTAS, HIPÓTESIS Y CONCLUSIONES</a:t>
            </a:r>
            <a:endParaRPr dirty="0"/>
          </a:p>
        </p:txBody>
      </p:sp>
      <p:sp>
        <p:nvSpPr>
          <p:cNvPr id="536" name="Google Shape;536;p68">
            <a:extLst>
              <a:ext uri="{FF2B5EF4-FFF2-40B4-BE49-F238E27FC236}">
                <a16:creationId xmlns:a16="http://schemas.microsoft.com/office/drawing/2014/main" id="{7EC89629-1A0C-072E-7108-C3CE2992FFE1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09728" y="2082042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CONCLUSIÓN</a:t>
            </a:r>
            <a:endParaRPr dirty="0"/>
          </a:p>
        </p:txBody>
      </p:sp>
      <p:sp>
        <p:nvSpPr>
          <p:cNvPr id="540" name="Google Shape;540;p68">
            <a:extLst>
              <a:ext uri="{FF2B5EF4-FFF2-40B4-BE49-F238E27FC236}">
                <a16:creationId xmlns:a16="http://schemas.microsoft.com/office/drawing/2014/main" id="{02350102-7159-8E46-117A-13EE006BE401}"/>
              </a:ext>
            </a:extLst>
          </p:cNvPr>
          <p:cNvSpPr/>
          <p:nvPr/>
        </p:nvSpPr>
        <p:spPr>
          <a:xfrm>
            <a:off x="366530" y="1155660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 descr="Reseña de cliente con relleno sólido">
            <a:extLst>
              <a:ext uri="{FF2B5EF4-FFF2-40B4-BE49-F238E27FC236}">
                <a16:creationId xmlns:a16="http://schemas.microsoft.com/office/drawing/2014/main" id="{BA07624A-D8BC-F7A7-0FB9-251AD62FF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545" y="1143035"/>
            <a:ext cx="810669" cy="78275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E559F4E-6BC1-211A-581C-99039D5EE50F}"/>
              </a:ext>
            </a:extLst>
          </p:cNvPr>
          <p:cNvSpPr txBox="1"/>
          <p:nvPr/>
        </p:nvSpPr>
        <p:spPr>
          <a:xfrm>
            <a:off x="1514553" y="1219084"/>
            <a:ext cx="7629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observa un incremento claro a partir del Jueves hasta el Sábado.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bien coincide con la lógica de mayor ocupación durante fines de semana, se observa que los Domingos hay una gran caída en las reservas, y los Lunes aumenta.</a:t>
            </a:r>
            <a:endParaRPr lang="es-A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873929C-95C0-E47E-0E14-A477CEC8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57" y="2287002"/>
            <a:ext cx="3601885" cy="22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54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>
          <a:extLst>
            <a:ext uri="{FF2B5EF4-FFF2-40B4-BE49-F238E27FC236}">
              <a16:creationId xmlns:a16="http://schemas.microsoft.com/office/drawing/2014/main" id="{BED10889-9892-5715-8BB4-6865B3454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>
            <a:extLst>
              <a:ext uri="{FF2B5EF4-FFF2-40B4-BE49-F238E27FC236}">
                <a16:creationId xmlns:a16="http://schemas.microsoft.com/office/drawing/2014/main" id="{284C4024-FA61-DD94-39C9-165D14F3BB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1899" y="2815425"/>
            <a:ext cx="3292631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INSIGHTS FINALES</a:t>
            </a:r>
            <a:endParaRPr dirty="0"/>
          </a:p>
        </p:txBody>
      </p:sp>
      <p:sp>
        <p:nvSpPr>
          <p:cNvPr id="417" name="Google Shape;417;p60">
            <a:extLst>
              <a:ext uri="{FF2B5EF4-FFF2-40B4-BE49-F238E27FC236}">
                <a16:creationId xmlns:a16="http://schemas.microsoft.com/office/drawing/2014/main" id="{28276437-AAD8-CDE6-DE53-DD0194A3782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spcFirstLastPara="1" wrap="square" lIns="182875" tIns="1828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04</a:t>
            </a:r>
            <a:endParaRPr dirty="0"/>
          </a:p>
        </p:txBody>
      </p:sp>
      <p:pic>
        <p:nvPicPr>
          <p:cNvPr id="18434" name="Picture 2" descr="Visión - Iconos gratis de negocio">
            <a:extLst>
              <a:ext uri="{FF2B5EF4-FFF2-40B4-BE49-F238E27FC236}">
                <a16:creationId xmlns:a16="http://schemas.microsoft.com/office/drawing/2014/main" id="{08474855-DF95-CEB2-72F0-CE5C343D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9" y="232949"/>
            <a:ext cx="4179551" cy="417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>
          <a:extLst>
            <a:ext uri="{FF2B5EF4-FFF2-40B4-BE49-F238E27FC236}">
              <a16:creationId xmlns:a16="http://schemas.microsoft.com/office/drawing/2014/main" id="{0310AF81-A02B-281D-DB3F-2E8B6B17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0">
            <a:extLst>
              <a:ext uri="{FF2B5EF4-FFF2-40B4-BE49-F238E27FC236}">
                <a16:creationId xmlns:a16="http://schemas.microsoft.com/office/drawing/2014/main" id="{80DABA8D-EA57-59F8-A6A2-2D0BB9209C98}"/>
              </a:ext>
            </a:extLst>
          </p:cNvPr>
          <p:cNvSpPr/>
          <p:nvPr/>
        </p:nvSpPr>
        <p:spPr>
          <a:xfrm flipH="1">
            <a:off x="4879498" y="2526891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70">
            <a:extLst>
              <a:ext uri="{FF2B5EF4-FFF2-40B4-BE49-F238E27FC236}">
                <a16:creationId xmlns:a16="http://schemas.microsoft.com/office/drawing/2014/main" id="{19C157EE-20A5-967F-B359-912AD5ECAC2E}"/>
              </a:ext>
            </a:extLst>
          </p:cNvPr>
          <p:cNvSpPr/>
          <p:nvPr/>
        </p:nvSpPr>
        <p:spPr>
          <a:xfrm rot="10800000">
            <a:off x="4879275" y="1263553"/>
            <a:ext cx="42636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70">
            <a:extLst>
              <a:ext uri="{FF2B5EF4-FFF2-40B4-BE49-F238E27FC236}">
                <a16:creationId xmlns:a16="http://schemas.microsoft.com/office/drawing/2014/main" id="{EA14E08A-5D99-D2B1-6D19-4ACB9D4B10FF}"/>
              </a:ext>
            </a:extLst>
          </p:cNvPr>
          <p:cNvSpPr/>
          <p:nvPr/>
        </p:nvSpPr>
        <p:spPr>
          <a:xfrm rot="10800000" flipH="1">
            <a:off x="3" y="2545204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0">
            <a:extLst>
              <a:ext uri="{FF2B5EF4-FFF2-40B4-BE49-F238E27FC236}">
                <a16:creationId xmlns:a16="http://schemas.microsoft.com/office/drawing/2014/main" id="{A464D44C-7930-745C-6CDC-3F54CB446C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INSIGHTS FINALES</a:t>
            </a:r>
            <a:endParaRPr dirty="0"/>
          </a:p>
        </p:txBody>
      </p:sp>
      <p:sp>
        <p:nvSpPr>
          <p:cNvPr id="593" name="Google Shape;593;p70">
            <a:extLst>
              <a:ext uri="{FF2B5EF4-FFF2-40B4-BE49-F238E27FC236}">
                <a16:creationId xmlns:a16="http://schemas.microsoft.com/office/drawing/2014/main" id="{7E0FEA5E-89AE-73CF-C8A1-715FA60919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88910" y="2880178"/>
            <a:ext cx="262685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La mayoría de los precios por noche (ADR) se concentran entre 50 y 200 EUR.</a:t>
            </a:r>
            <a:endParaRPr dirty="0"/>
          </a:p>
        </p:txBody>
      </p:sp>
      <p:sp>
        <p:nvSpPr>
          <p:cNvPr id="595" name="Google Shape;595;p70">
            <a:extLst>
              <a:ext uri="{FF2B5EF4-FFF2-40B4-BE49-F238E27FC236}">
                <a16:creationId xmlns:a16="http://schemas.microsoft.com/office/drawing/2014/main" id="{88007423-50BE-AC4D-AF74-78F20B7CFEA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422741" y="1595666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Establecer un rango base de precios competitivos dentro del intervalo más común.</a:t>
            </a:r>
            <a:endParaRPr dirty="0"/>
          </a:p>
        </p:txBody>
      </p:sp>
      <p:sp>
        <p:nvSpPr>
          <p:cNvPr id="599" name="Google Shape;599;p70">
            <a:extLst>
              <a:ext uri="{FF2B5EF4-FFF2-40B4-BE49-F238E27FC236}">
                <a16:creationId xmlns:a16="http://schemas.microsoft.com/office/drawing/2014/main" id="{1E243F61-57DF-D969-56A5-6A500C9CDC13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431331" y="2844906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Analizar manualmente los </a:t>
            </a:r>
            <a:r>
              <a:rPr lang="es-ES" dirty="0" err="1"/>
              <a:t>outliers</a:t>
            </a:r>
            <a:r>
              <a:rPr lang="es-ES" dirty="0"/>
              <a:t> para detectar oportunidades (</a:t>
            </a:r>
            <a:r>
              <a:rPr lang="es-ES" dirty="0" err="1"/>
              <a:t>upselling</a:t>
            </a:r>
            <a:r>
              <a:rPr lang="es-ES" dirty="0"/>
              <a:t>) o problemas de datos.</a:t>
            </a:r>
            <a:endParaRPr dirty="0"/>
          </a:p>
        </p:txBody>
      </p:sp>
      <p:sp>
        <p:nvSpPr>
          <p:cNvPr id="600" name="Google Shape;600;p70">
            <a:extLst>
              <a:ext uri="{FF2B5EF4-FFF2-40B4-BE49-F238E27FC236}">
                <a16:creationId xmlns:a16="http://schemas.microsoft.com/office/drawing/2014/main" id="{EE9C1E96-64BC-758A-B477-5A075C5E5202}"/>
              </a:ext>
            </a:extLst>
          </p:cNvPr>
          <p:cNvSpPr/>
          <p:nvPr/>
        </p:nvSpPr>
        <p:spPr>
          <a:xfrm>
            <a:off x="720000" y="2745454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70">
            <a:extLst>
              <a:ext uri="{FF2B5EF4-FFF2-40B4-BE49-F238E27FC236}">
                <a16:creationId xmlns:a16="http://schemas.microsoft.com/office/drawing/2014/main" id="{66DA0A4F-E65E-63A6-3EF7-78E738053C3A}"/>
              </a:ext>
            </a:extLst>
          </p:cNvPr>
          <p:cNvSpPr/>
          <p:nvPr/>
        </p:nvSpPr>
        <p:spPr>
          <a:xfrm>
            <a:off x="7733825" y="1463803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0">
            <a:extLst>
              <a:ext uri="{FF2B5EF4-FFF2-40B4-BE49-F238E27FC236}">
                <a16:creationId xmlns:a16="http://schemas.microsoft.com/office/drawing/2014/main" id="{281C20F2-187B-D0ED-AB7E-BF33B6731631}"/>
              </a:ext>
            </a:extLst>
          </p:cNvPr>
          <p:cNvSpPr/>
          <p:nvPr/>
        </p:nvSpPr>
        <p:spPr>
          <a:xfrm>
            <a:off x="7733825" y="2727141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87;p70">
            <a:extLst>
              <a:ext uri="{FF2B5EF4-FFF2-40B4-BE49-F238E27FC236}">
                <a16:creationId xmlns:a16="http://schemas.microsoft.com/office/drawing/2014/main" id="{7B785801-1DDB-D737-7AEF-7900B8355A0B}"/>
              </a:ext>
            </a:extLst>
          </p:cNvPr>
          <p:cNvSpPr/>
          <p:nvPr/>
        </p:nvSpPr>
        <p:spPr>
          <a:xfrm flipH="1">
            <a:off x="4874503" y="3796058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99;p70">
            <a:extLst>
              <a:ext uri="{FF2B5EF4-FFF2-40B4-BE49-F238E27FC236}">
                <a16:creationId xmlns:a16="http://schemas.microsoft.com/office/drawing/2014/main" id="{C1C59990-BF23-0E0E-7063-79C58BB5AA0B}"/>
              </a:ext>
            </a:extLst>
          </p:cNvPr>
          <p:cNvSpPr txBox="1">
            <a:spLocks/>
          </p:cNvSpPr>
          <p:nvPr/>
        </p:nvSpPr>
        <p:spPr>
          <a:xfrm>
            <a:off x="5426336" y="4106578"/>
            <a:ext cx="222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s-ES" dirty="0"/>
              <a:t>Segmentar la oferta para atender tanto al cliente promedio como al premium.</a:t>
            </a:r>
            <a:endParaRPr lang="fr-FR" dirty="0"/>
          </a:p>
        </p:txBody>
      </p:sp>
      <p:sp>
        <p:nvSpPr>
          <p:cNvPr id="11" name="Google Shape;603;p70">
            <a:extLst>
              <a:ext uri="{FF2B5EF4-FFF2-40B4-BE49-F238E27FC236}">
                <a16:creationId xmlns:a16="http://schemas.microsoft.com/office/drawing/2014/main" id="{C13FEAC8-77CF-85DC-E22F-0547EB161393}"/>
              </a:ext>
            </a:extLst>
          </p:cNvPr>
          <p:cNvSpPr/>
          <p:nvPr/>
        </p:nvSpPr>
        <p:spPr>
          <a:xfrm>
            <a:off x="7728830" y="3996308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Flecha: doblada 22">
            <a:extLst>
              <a:ext uri="{FF2B5EF4-FFF2-40B4-BE49-F238E27FC236}">
                <a16:creationId xmlns:a16="http://schemas.microsoft.com/office/drawing/2014/main" id="{18F5B611-F08D-475F-E854-A68A5D0DB81B}"/>
              </a:ext>
            </a:extLst>
          </p:cNvPr>
          <p:cNvSpPr/>
          <p:nvPr/>
        </p:nvSpPr>
        <p:spPr>
          <a:xfrm>
            <a:off x="4044904" y="1677418"/>
            <a:ext cx="813816" cy="868680"/>
          </a:xfrm>
          <a:prstGeom prst="ben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4" name="Flecha: doblada 23">
            <a:extLst>
              <a:ext uri="{FF2B5EF4-FFF2-40B4-BE49-F238E27FC236}">
                <a16:creationId xmlns:a16="http://schemas.microsoft.com/office/drawing/2014/main" id="{F13B38F2-6D20-1A5D-BC93-EEF40BD9F067}"/>
              </a:ext>
            </a:extLst>
          </p:cNvPr>
          <p:cNvSpPr/>
          <p:nvPr/>
        </p:nvSpPr>
        <p:spPr>
          <a:xfrm flipV="1">
            <a:off x="4047243" y="3600891"/>
            <a:ext cx="813816" cy="868680"/>
          </a:xfrm>
          <a:prstGeom prst="ben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39258867-3E56-C8B9-92D6-CB2A38DB41B2}"/>
              </a:ext>
            </a:extLst>
          </p:cNvPr>
          <p:cNvSpPr/>
          <p:nvPr/>
        </p:nvSpPr>
        <p:spPr>
          <a:xfrm>
            <a:off x="4021052" y="2912660"/>
            <a:ext cx="813816" cy="417046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338" name="Picture 2" descr="Competitivo - Iconos gratis de negocios y finanzas">
            <a:extLst>
              <a:ext uri="{FF2B5EF4-FFF2-40B4-BE49-F238E27FC236}">
                <a16:creationId xmlns:a16="http://schemas.microsoft.com/office/drawing/2014/main" id="{DA31AF36-1300-908B-9092-52A2667F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22" y="1585474"/>
            <a:ext cx="494992" cy="4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Oportunidad - Iconos gratis de negocios y finanzas">
            <a:extLst>
              <a:ext uri="{FF2B5EF4-FFF2-40B4-BE49-F238E27FC236}">
                <a16:creationId xmlns:a16="http://schemas.microsoft.com/office/drawing/2014/main" id="{AD111181-F68D-E1A5-9BA6-EA163E36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236" y="2848472"/>
            <a:ext cx="512164" cy="51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Iconos de Cliente para descargar gratis">
            <a:extLst>
              <a:ext uri="{FF2B5EF4-FFF2-40B4-BE49-F238E27FC236}">
                <a16:creationId xmlns:a16="http://schemas.microsoft.com/office/drawing/2014/main" id="{1FBB78EC-57B0-5722-63C0-AF3E9D0E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05" y="4060133"/>
            <a:ext cx="5905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Etiqueta de precio - Iconos gratis de comercio y compras">
            <a:extLst>
              <a:ext uri="{FF2B5EF4-FFF2-40B4-BE49-F238E27FC236}">
                <a16:creationId xmlns:a16="http://schemas.microsoft.com/office/drawing/2014/main" id="{98C5339F-3115-14EF-4081-50B442065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37" y="2784764"/>
            <a:ext cx="639580" cy="63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8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0"/>
          <p:cNvSpPr/>
          <p:nvPr/>
        </p:nvSpPr>
        <p:spPr>
          <a:xfrm flipH="1">
            <a:off x="4879498" y="2526891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70"/>
          <p:cNvSpPr/>
          <p:nvPr/>
        </p:nvSpPr>
        <p:spPr>
          <a:xfrm rot="10800000">
            <a:off x="4879275" y="1263553"/>
            <a:ext cx="42636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70"/>
          <p:cNvSpPr/>
          <p:nvPr/>
        </p:nvSpPr>
        <p:spPr>
          <a:xfrm rot="10800000" flipH="1">
            <a:off x="3" y="2545204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INSIGHTS FINALES</a:t>
            </a:r>
            <a:endParaRPr dirty="0"/>
          </a:p>
        </p:txBody>
      </p:sp>
      <p:sp>
        <p:nvSpPr>
          <p:cNvPr id="593" name="Google Shape;593;p70"/>
          <p:cNvSpPr txBox="1">
            <a:spLocks noGrp="1"/>
          </p:cNvSpPr>
          <p:nvPr>
            <p:ph type="subTitle" idx="1"/>
          </p:nvPr>
        </p:nvSpPr>
        <p:spPr>
          <a:xfrm>
            <a:off x="1488910" y="2880178"/>
            <a:ext cx="262685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Estacionalidad en la demanda, vinculada a vacaciones de verano y otros eventos turísticos</a:t>
            </a:r>
            <a:endParaRPr dirty="0"/>
          </a:p>
        </p:txBody>
      </p:sp>
      <p:sp>
        <p:nvSpPr>
          <p:cNvPr id="595" name="Google Shape;595;p70"/>
          <p:cNvSpPr txBox="1">
            <a:spLocks noGrp="1"/>
          </p:cNvSpPr>
          <p:nvPr>
            <p:ph type="subTitle" idx="4"/>
          </p:nvPr>
        </p:nvSpPr>
        <p:spPr>
          <a:xfrm>
            <a:off x="5422741" y="1595666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Utilizar precios dinámicos para maximizar ingresos en temporada alta.</a:t>
            </a:r>
            <a:endParaRPr dirty="0"/>
          </a:p>
        </p:txBody>
      </p:sp>
      <p:sp>
        <p:nvSpPr>
          <p:cNvPr id="599" name="Google Shape;599;p70"/>
          <p:cNvSpPr txBox="1">
            <a:spLocks noGrp="1"/>
          </p:cNvSpPr>
          <p:nvPr>
            <p:ph type="subTitle" idx="8"/>
          </p:nvPr>
        </p:nvSpPr>
        <p:spPr>
          <a:xfrm>
            <a:off x="5431331" y="2844906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Preparar campañas de promoción para temporada baja y aumentar la ocupación.</a:t>
            </a:r>
            <a:endParaRPr dirty="0"/>
          </a:p>
        </p:txBody>
      </p:sp>
      <p:sp>
        <p:nvSpPr>
          <p:cNvPr id="600" name="Google Shape;600;p70"/>
          <p:cNvSpPr/>
          <p:nvPr/>
        </p:nvSpPr>
        <p:spPr>
          <a:xfrm>
            <a:off x="720000" y="2745454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70"/>
          <p:cNvSpPr/>
          <p:nvPr/>
        </p:nvSpPr>
        <p:spPr>
          <a:xfrm>
            <a:off x="7733825" y="1463803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0"/>
          <p:cNvSpPr/>
          <p:nvPr/>
        </p:nvSpPr>
        <p:spPr>
          <a:xfrm>
            <a:off x="7733825" y="2727141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17" name="Picture 5" descr="Fácil de usar - Iconos gratis de manos y gestos">
            <a:extLst>
              <a:ext uri="{FF2B5EF4-FFF2-40B4-BE49-F238E27FC236}">
                <a16:creationId xmlns:a16="http://schemas.microsoft.com/office/drawing/2014/main" id="{50C78EA1-EEAA-E928-EBF6-E3BE469E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32" y="1581339"/>
            <a:ext cx="467193" cy="46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87;p70">
            <a:extLst>
              <a:ext uri="{FF2B5EF4-FFF2-40B4-BE49-F238E27FC236}">
                <a16:creationId xmlns:a16="http://schemas.microsoft.com/office/drawing/2014/main" id="{A39DB980-7AC5-3893-0C4C-933339262D9D}"/>
              </a:ext>
            </a:extLst>
          </p:cNvPr>
          <p:cNvSpPr/>
          <p:nvPr/>
        </p:nvSpPr>
        <p:spPr>
          <a:xfrm flipH="1">
            <a:off x="4874503" y="3796058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99;p70">
            <a:extLst>
              <a:ext uri="{FF2B5EF4-FFF2-40B4-BE49-F238E27FC236}">
                <a16:creationId xmlns:a16="http://schemas.microsoft.com/office/drawing/2014/main" id="{0345C7F1-661F-25E2-6831-521BD143F66C}"/>
              </a:ext>
            </a:extLst>
          </p:cNvPr>
          <p:cNvSpPr txBox="1">
            <a:spLocks/>
          </p:cNvSpPr>
          <p:nvPr/>
        </p:nvSpPr>
        <p:spPr>
          <a:xfrm>
            <a:off x="5426336" y="4106578"/>
            <a:ext cx="222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s-ES" dirty="0"/>
              <a:t>Ajustar el personal y recursos del hotel en función de los picos de demanda esperados.</a:t>
            </a:r>
            <a:endParaRPr lang="fr-FR" dirty="0"/>
          </a:p>
        </p:txBody>
      </p:sp>
      <p:sp>
        <p:nvSpPr>
          <p:cNvPr id="11" name="Google Shape;603;p70">
            <a:extLst>
              <a:ext uri="{FF2B5EF4-FFF2-40B4-BE49-F238E27FC236}">
                <a16:creationId xmlns:a16="http://schemas.microsoft.com/office/drawing/2014/main" id="{0F93F0A5-206F-4114-036A-339E986CCA7C}"/>
              </a:ext>
            </a:extLst>
          </p:cNvPr>
          <p:cNvSpPr/>
          <p:nvPr/>
        </p:nvSpPr>
        <p:spPr>
          <a:xfrm>
            <a:off x="7728830" y="3996308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319" name="Picture 7" descr="Verano - Iconos gratis de naturaleza">
            <a:extLst>
              <a:ext uri="{FF2B5EF4-FFF2-40B4-BE49-F238E27FC236}">
                <a16:creationId xmlns:a16="http://schemas.microsoft.com/office/drawing/2014/main" id="{E3B3FF16-9A02-452E-5290-947D2848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8" y="2866496"/>
            <a:ext cx="512164" cy="51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1" name="Picture 9" descr="Iconos de Promocion para descargar gratis">
            <a:extLst>
              <a:ext uri="{FF2B5EF4-FFF2-40B4-BE49-F238E27FC236}">
                <a16:creationId xmlns:a16="http://schemas.microsoft.com/office/drawing/2014/main" id="{ACD23F63-F365-C723-7FB9-89D3CAD2E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742" y="2776411"/>
            <a:ext cx="587153" cy="58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3" name="Picture 11" descr="Personal - Iconos gratis de profesiones y trabajos">
            <a:extLst>
              <a:ext uri="{FF2B5EF4-FFF2-40B4-BE49-F238E27FC236}">
                <a16:creationId xmlns:a16="http://schemas.microsoft.com/office/drawing/2014/main" id="{B431E052-251D-9B6C-382C-E5ADE8747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632" y="4046860"/>
            <a:ext cx="617095" cy="6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: doblada 22">
            <a:extLst>
              <a:ext uri="{FF2B5EF4-FFF2-40B4-BE49-F238E27FC236}">
                <a16:creationId xmlns:a16="http://schemas.microsoft.com/office/drawing/2014/main" id="{937F09AD-C64B-8621-9494-7D2A6397A40E}"/>
              </a:ext>
            </a:extLst>
          </p:cNvPr>
          <p:cNvSpPr/>
          <p:nvPr/>
        </p:nvSpPr>
        <p:spPr>
          <a:xfrm>
            <a:off x="4044904" y="1677418"/>
            <a:ext cx="813816" cy="868680"/>
          </a:xfrm>
          <a:prstGeom prst="ben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4" name="Flecha: doblada 23">
            <a:extLst>
              <a:ext uri="{FF2B5EF4-FFF2-40B4-BE49-F238E27FC236}">
                <a16:creationId xmlns:a16="http://schemas.microsoft.com/office/drawing/2014/main" id="{D582B05B-045D-8881-4CC2-8AAFF7D5B7F1}"/>
              </a:ext>
            </a:extLst>
          </p:cNvPr>
          <p:cNvSpPr/>
          <p:nvPr/>
        </p:nvSpPr>
        <p:spPr>
          <a:xfrm flipV="1">
            <a:off x="4047243" y="3600891"/>
            <a:ext cx="813816" cy="868680"/>
          </a:xfrm>
          <a:prstGeom prst="ben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BACFCF3C-617A-C9AA-2E4C-B56B1E4E36CA}"/>
              </a:ext>
            </a:extLst>
          </p:cNvPr>
          <p:cNvSpPr/>
          <p:nvPr/>
        </p:nvSpPr>
        <p:spPr>
          <a:xfrm>
            <a:off x="4021052" y="2912660"/>
            <a:ext cx="813816" cy="417046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>
          <a:extLst>
            <a:ext uri="{FF2B5EF4-FFF2-40B4-BE49-F238E27FC236}">
              <a16:creationId xmlns:a16="http://schemas.microsoft.com/office/drawing/2014/main" id="{F7CC1DBA-AFC3-18BB-987A-5F3A30581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0">
            <a:extLst>
              <a:ext uri="{FF2B5EF4-FFF2-40B4-BE49-F238E27FC236}">
                <a16:creationId xmlns:a16="http://schemas.microsoft.com/office/drawing/2014/main" id="{30FCDF5C-948A-EB13-2E35-259C366CF262}"/>
              </a:ext>
            </a:extLst>
          </p:cNvPr>
          <p:cNvSpPr/>
          <p:nvPr/>
        </p:nvSpPr>
        <p:spPr>
          <a:xfrm flipH="1">
            <a:off x="4879498" y="2526891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70">
            <a:extLst>
              <a:ext uri="{FF2B5EF4-FFF2-40B4-BE49-F238E27FC236}">
                <a16:creationId xmlns:a16="http://schemas.microsoft.com/office/drawing/2014/main" id="{07B04FFF-E906-C021-D96C-271873A84344}"/>
              </a:ext>
            </a:extLst>
          </p:cNvPr>
          <p:cNvSpPr/>
          <p:nvPr/>
        </p:nvSpPr>
        <p:spPr>
          <a:xfrm rot="10800000">
            <a:off x="4879275" y="1263553"/>
            <a:ext cx="42636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70">
            <a:extLst>
              <a:ext uri="{FF2B5EF4-FFF2-40B4-BE49-F238E27FC236}">
                <a16:creationId xmlns:a16="http://schemas.microsoft.com/office/drawing/2014/main" id="{4BC62E4F-89C3-4F91-EB6D-2CCF8A983F65}"/>
              </a:ext>
            </a:extLst>
          </p:cNvPr>
          <p:cNvSpPr/>
          <p:nvPr/>
        </p:nvSpPr>
        <p:spPr>
          <a:xfrm rot="10800000" flipH="1">
            <a:off x="3" y="2545204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0">
            <a:extLst>
              <a:ext uri="{FF2B5EF4-FFF2-40B4-BE49-F238E27FC236}">
                <a16:creationId xmlns:a16="http://schemas.microsoft.com/office/drawing/2014/main" id="{19E31CF4-728E-01BA-D512-E3ABA61301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INSIGHTS FINALES</a:t>
            </a:r>
            <a:endParaRPr dirty="0"/>
          </a:p>
        </p:txBody>
      </p:sp>
      <p:sp>
        <p:nvSpPr>
          <p:cNvPr id="593" name="Google Shape;593;p70">
            <a:extLst>
              <a:ext uri="{FF2B5EF4-FFF2-40B4-BE49-F238E27FC236}">
                <a16:creationId xmlns:a16="http://schemas.microsoft.com/office/drawing/2014/main" id="{B8239720-D8E3-4C91-00A3-577F577473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88910" y="2880178"/>
            <a:ext cx="262685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Los hoteles tipo Resort tienen un ADR promedio más alto que los City Hotel.</a:t>
            </a:r>
            <a:endParaRPr dirty="0"/>
          </a:p>
        </p:txBody>
      </p:sp>
      <p:sp>
        <p:nvSpPr>
          <p:cNvPr id="595" name="Google Shape;595;p70">
            <a:extLst>
              <a:ext uri="{FF2B5EF4-FFF2-40B4-BE49-F238E27FC236}">
                <a16:creationId xmlns:a16="http://schemas.microsoft.com/office/drawing/2014/main" id="{42080DB3-36CC-5574-D023-88A8C719199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81227" y="1595666"/>
            <a:ext cx="266781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Aprovechar el posicionamiento premium del hotel resort con estrategias de </a:t>
            </a:r>
            <a:r>
              <a:rPr lang="es-ES" dirty="0" err="1"/>
              <a:t>upselling</a:t>
            </a:r>
            <a:r>
              <a:rPr lang="es-ES" dirty="0"/>
              <a:t> (ej. paquetes de spa).</a:t>
            </a:r>
            <a:endParaRPr dirty="0"/>
          </a:p>
        </p:txBody>
      </p:sp>
      <p:sp>
        <p:nvSpPr>
          <p:cNvPr id="599" name="Google Shape;599;p70">
            <a:extLst>
              <a:ext uri="{FF2B5EF4-FFF2-40B4-BE49-F238E27FC236}">
                <a16:creationId xmlns:a16="http://schemas.microsoft.com/office/drawing/2014/main" id="{FD585341-F57B-1CF7-9C8D-1486389D7BF9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431331" y="2844906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Revisar si el hotel urbano tiene margen para subir precios sin afectar la ocupación.</a:t>
            </a:r>
            <a:endParaRPr dirty="0"/>
          </a:p>
        </p:txBody>
      </p:sp>
      <p:sp>
        <p:nvSpPr>
          <p:cNvPr id="600" name="Google Shape;600;p70">
            <a:extLst>
              <a:ext uri="{FF2B5EF4-FFF2-40B4-BE49-F238E27FC236}">
                <a16:creationId xmlns:a16="http://schemas.microsoft.com/office/drawing/2014/main" id="{2EF0FBFB-B6FD-294A-E93C-F5AAF83BF885}"/>
              </a:ext>
            </a:extLst>
          </p:cNvPr>
          <p:cNvSpPr/>
          <p:nvPr/>
        </p:nvSpPr>
        <p:spPr>
          <a:xfrm>
            <a:off x="720000" y="2745454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70">
            <a:extLst>
              <a:ext uri="{FF2B5EF4-FFF2-40B4-BE49-F238E27FC236}">
                <a16:creationId xmlns:a16="http://schemas.microsoft.com/office/drawing/2014/main" id="{27BEB1AE-2105-EDFD-5CA4-C7A8889842A1}"/>
              </a:ext>
            </a:extLst>
          </p:cNvPr>
          <p:cNvSpPr/>
          <p:nvPr/>
        </p:nvSpPr>
        <p:spPr>
          <a:xfrm>
            <a:off x="7733825" y="1463803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0">
            <a:extLst>
              <a:ext uri="{FF2B5EF4-FFF2-40B4-BE49-F238E27FC236}">
                <a16:creationId xmlns:a16="http://schemas.microsoft.com/office/drawing/2014/main" id="{588B7718-16D9-17C4-69A0-CD1D7B8A73CD}"/>
              </a:ext>
            </a:extLst>
          </p:cNvPr>
          <p:cNvSpPr/>
          <p:nvPr/>
        </p:nvSpPr>
        <p:spPr>
          <a:xfrm>
            <a:off x="7733825" y="2727141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87;p70">
            <a:extLst>
              <a:ext uri="{FF2B5EF4-FFF2-40B4-BE49-F238E27FC236}">
                <a16:creationId xmlns:a16="http://schemas.microsoft.com/office/drawing/2014/main" id="{C2998ED0-4F9F-3460-7CA0-52D334E9CA9C}"/>
              </a:ext>
            </a:extLst>
          </p:cNvPr>
          <p:cNvSpPr/>
          <p:nvPr/>
        </p:nvSpPr>
        <p:spPr>
          <a:xfrm flipH="1">
            <a:off x="4874503" y="3796058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99;p70">
            <a:extLst>
              <a:ext uri="{FF2B5EF4-FFF2-40B4-BE49-F238E27FC236}">
                <a16:creationId xmlns:a16="http://schemas.microsoft.com/office/drawing/2014/main" id="{11A22101-3A5F-CAC3-E5D1-0970648EBFB7}"/>
              </a:ext>
            </a:extLst>
          </p:cNvPr>
          <p:cNvSpPr txBox="1">
            <a:spLocks/>
          </p:cNvSpPr>
          <p:nvPr/>
        </p:nvSpPr>
        <p:spPr>
          <a:xfrm>
            <a:off x="5426336" y="4106578"/>
            <a:ext cx="222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s-ES" dirty="0"/>
              <a:t>Comunicar claramente las diferencias de valor entre ambos tipos de hoteles para justificar precios.</a:t>
            </a:r>
            <a:endParaRPr lang="fr-FR" dirty="0"/>
          </a:p>
        </p:txBody>
      </p:sp>
      <p:sp>
        <p:nvSpPr>
          <p:cNvPr id="11" name="Google Shape;603;p70">
            <a:extLst>
              <a:ext uri="{FF2B5EF4-FFF2-40B4-BE49-F238E27FC236}">
                <a16:creationId xmlns:a16="http://schemas.microsoft.com/office/drawing/2014/main" id="{621212B4-A740-AE3C-A06A-B6C97C6E8DE6}"/>
              </a:ext>
            </a:extLst>
          </p:cNvPr>
          <p:cNvSpPr/>
          <p:nvPr/>
        </p:nvSpPr>
        <p:spPr>
          <a:xfrm>
            <a:off x="7728830" y="3996308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Flecha: doblada 22">
            <a:extLst>
              <a:ext uri="{FF2B5EF4-FFF2-40B4-BE49-F238E27FC236}">
                <a16:creationId xmlns:a16="http://schemas.microsoft.com/office/drawing/2014/main" id="{CE056FC1-784B-5123-D295-14192B16EBD6}"/>
              </a:ext>
            </a:extLst>
          </p:cNvPr>
          <p:cNvSpPr/>
          <p:nvPr/>
        </p:nvSpPr>
        <p:spPr>
          <a:xfrm>
            <a:off x="4044904" y="1677418"/>
            <a:ext cx="813816" cy="868680"/>
          </a:xfrm>
          <a:prstGeom prst="ben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4" name="Flecha: doblada 23">
            <a:extLst>
              <a:ext uri="{FF2B5EF4-FFF2-40B4-BE49-F238E27FC236}">
                <a16:creationId xmlns:a16="http://schemas.microsoft.com/office/drawing/2014/main" id="{19A08821-80D7-4943-1E11-E0A1E5429E7E}"/>
              </a:ext>
            </a:extLst>
          </p:cNvPr>
          <p:cNvSpPr/>
          <p:nvPr/>
        </p:nvSpPr>
        <p:spPr>
          <a:xfrm flipV="1">
            <a:off x="4047243" y="3600891"/>
            <a:ext cx="813816" cy="868680"/>
          </a:xfrm>
          <a:prstGeom prst="ben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21110D69-371F-E426-27C0-C1C32AA5CB40}"/>
              </a:ext>
            </a:extLst>
          </p:cNvPr>
          <p:cNvSpPr/>
          <p:nvPr/>
        </p:nvSpPr>
        <p:spPr>
          <a:xfrm>
            <a:off x="4021052" y="2912660"/>
            <a:ext cx="813816" cy="417046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386" name="Picture 2" descr="Estrategia - Iconos gratis de educación">
            <a:extLst>
              <a:ext uri="{FF2B5EF4-FFF2-40B4-BE49-F238E27FC236}">
                <a16:creationId xmlns:a16="http://schemas.microsoft.com/office/drawing/2014/main" id="{2B7FB173-5E10-562A-7545-0833C8EA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088" y="1564440"/>
            <a:ext cx="478459" cy="47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Edificio del hotel cerca del mar o del resort frente al mar ver ilustración  vectorial dibujos animados plana | Vector Premium">
            <a:extLst>
              <a:ext uri="{FF2B5EF4-FFF2-40B4-BE49-F238E27FC236}">
                <a16:creationId xmlns:a16="http://schemas.microsoft.com/office/drawing/2014/main" id="{6018A14B-D5E9-7AB1-F04D-F482E949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3" y="2727141"/>
            <a:ext cx="818715" cy="8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otel edificio línea icono. urbano arquitectura elemento 22926003 PNG">
            <a:extLst>
              <a:ext uri="{FF2B5EF4-FFF2-40B4-BE49-F238E27FC236}">
                <a16:creationId xmlns:a16="http://schemas.microsoft.com/office/drawing/2014/main" id="{D7F41134-639F-9F8F-DD65-3553CE8B1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088" y="2785677"/>
            <a:ext cx="487024" cy="60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Icono de Comparación de precios Generic color fill | Freepik">
            <a:extLst>
              <a:ext uri="{FF2B5EF4-FFF2-40B4-BE49-F238E27FC236}">
                <a16:creationId xmlns:a16="http://schemas.microsoft.com/office/drawing/2014/main" id="{4EDBBE88-C5D4-88C7-2E80-BB7EBFFFF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09" y="3979399"/>
            <a:ext cx="813816" cy="8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44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/>
          <p:nvPr/>
        </p:nvSpPr>
        <p:spPr>
          <a:xfrm>
            <a:off x="7329900" y="1954675"/>
            <a:ext cx="181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8"/>
          <p:cNvSpPr/>
          <p:nvPr/>
        </p:nvSpPr>
        <p:spPr>
          <a:xfrm>
            <a:off x="7329900" y="3527325"/>
            <a:ext cx="181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58"/>
          <p:cNvSpPr/>
          <p:nvPr/>
        </p:nvSpPr>
        <p:spPr>
          <a:xfrm>
            <a:off x="0" y="1954675"/>
            <a:ext cx="181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8"/>
          <p:cNvSpPr/>
          <p:nvPr/>
        </p:nvSpPr>
        <p:spPr>
          <a:xfrm>
            <a:off x="0" y="3527325"/>
            <a:ext cx="181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8"/>
          <p:cNvSpPr txBox="1">
            <a:spLocks noGrp="1"/>
          </p:cNvSpPr>
          <p:nvPr>
            <p:ph type="title"/>
          </p:nvPr>
        </p:nvSpPr>
        <p:spPr>
          <a:xfrm>
            <a:off x="1890300" y="2057698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ABSTRACTO</a:t>
            </a:r>
            <a:endParaRPr dirty="0"/>
          </a:p>
        </p:txBody>
      </p:sp>
      <p:sp>
        <p:nvSpPr>
          <p:cNvPr id="371" name="Google Shape;371;p58"/>
          <p:cNvSpPr txBox="1">
            <a:spLocks noGrp="1"/>
          </p:cNvSpPr>
          <p:nvPr>
            <p:ph type="title" idx="2"/>
          </p:nvPr>
        </p:nvSpPr>
        <p:spPr>
          <a:xfrm>
            <a:off x="989738" y="20293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373" name="Google Shape;373;p58"/>
          <p:cNvSpPr txBox="1">
            <a:spLocks noGrp="1"/>
          </p:cNvSpPr>
          <p:nvPr>
            <p:ph type="title" idx="3"/>
          </p:nvPr>
        </p:nvSpPr>
        <p:spPr>
          <a:xfrm>
            <a:off x="4457661" y="2029375"/>
            <a:ext cx="2794276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RESUMEN DE METADATA</a:t>
            </a:r>
            <a:endParaRPr dirty="0"/>
          </a:p>
        </p:txBody>
      </p:sp>
      <p:sp>
        <p:nvSpPr>
          <p:cNvPr id="374" name="Google Shape;374;p58"/>
          <p:cNvSpPr txBox="1">
            <a:spLocks noGrp="1"/>
          </p:cNvSpPr>
          <p:nvPr>
            <p:ph type="title" idx="4"/>
          </p:nvPr>
        </p:nvSpPr>
        <p:spPr>
          <a:xfrm>
            <a:off x="7330050" y="20293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title" idx="6"/>
          </p:nvPr>
        </p:nvSpPr>
        <p:spPr>
          <a:xfrm>
            <a:off x="1890088" y="3654825"/>
            <a:ext cx="337146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PREGUNTAS, HIPÓTESIS Y CONCLUSIONES</a:t>
            </a:r>
            <a:endParaRPr dirty="0"/>
          </a:p>
        </p:txBody>
      </p:sp>
      <p:sp>
        <p:nvSpPr>
          <p:cNvPr id="377" name="Google Shape;377;p58"/>
          <p:cNvSpPr txBox="1">
            <a:spLocks noGrp="1"/>
          </p:cNvSpPr>
          <p:nvPr>
            <p:ph type="title" idx="7"/>
          </p:nvPr>
        </p:nvSpPr>
        <p:spPr>
          <a:xfrm>
            <a:off x="989738" y="36020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sp>
        <p:nvSpPr>
          <p:cNvPr id="379" name="Google Shape;379;p58"/>
          <p:cNvSpPr txBox="1">
            <a:spLocks noGrp="1"/>
          </p:cNvSpPr>
          <p:nvPr>
            <p:ph type="title" idx="9"/>
          </p:nvPr>
        </p:nvSpPr>
        <p:spPr>
          <a:xfrm>
            <a:off x="4915537" y="365482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AR" dirty="0"/>
              <a:t>INSIGHTS FINALES</a:t>
            </a:r>
            <a:endParaRPr dirty="0"/>
          </a:p>
        </p:txBody>
      </p:sp>
      <p:sp>
        <p:nvSpPr>
          <p:cNvPr id="380" name="Google Shape;380;p58"/>
          <p:cNvSpPr txBox="1">
            <a:spLocks noGrp="1"/>
          </p:cNvSpPr>
          <p:nvPr>
            <p:ph type="title" idx="13"/>
          </p:nvPr>
        </p:nvSpPr>
        <p:spPr>
          <a:xfrm>
            <a:off x="7329901" y="36020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04</a:t>
            </a:r>
            <a:endParaRPr/>
          </a:p>
        </p:txBody>
      </p:sp>
      <p:sp>
        <p:nvSpPr>
          <p:cNvPr id="382" name="Google Shape;382;p5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RESUMEN DE METADATA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>
          <a:extLst>
            <a:ext uri="{FF2B5EF4-FFF2-40B4-BE49-F238E27FC236}">
              <a16:creationId xmlns:a16="http://schemas.microsoft.com/office/drawing/2014/main" id="{0BFABE9B-A64F-45FD-ECE9-90BE7C636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0">
            <a:extLst>
              <a:ext uri="{FF2B5EF4-FFF2-40B4-BE49-F238E27FC236}">
                <a16:creationId xmlns:a16="http://schemas.microsoft.com/office/drawing/2014/main" id="{40103C9C-F303-520E-DD8F-66CD027DD2C4}"/>
              </a:ext>
            </a:extLst>
          </p:cNvPr>
          <p:cNvSpPr/>
          <p:nvPr/>
        </p:nvSpPr>
        <p:spPr>
          <a:xfrm flipH="1">
            <a:off x="4879498" y="2526891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70">
            <a:extLst>
              <a:ext uri="{FF2B5EF4-FFF2-40B4-BE49-F238E27FC236}">
                <a16:creationId xmlns:a16="http://schemas.microsoft.com/office/drawing/2014/main" id="{1F0A06F9-2338-447F-62FA-78B03FB56140}"/>
              </a:ext>
            </a:extLst>
          </p:cNvPr>
          <p:cNvSpPr/>
          <p:nvPr/>
        </p:nvSpPr>
        <p:spPr>
          <a:xfrm rot="10800000">
            <a:off x="4879275" y="1263553"/>
            <a:ext cx="42636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70">
            <a:extLst>
              <a:ext uri="{FF2B5EF4-FFF2-40B4-BE49-F238E27FC236}">
                <a16:creationId xmlns:a16="http://schemas.microsoft.com/office/drawing/2014/main" id="{5ED0B0E8-8A6F-D060-6398-159B5155C67D}"/>
              </a:ext>
            </a:extLst>
          </p:cNvPr>
          <p:cNvSpPr/>
          <p:nvPr/>
        </p:nvSpPr>
        <p:spPr>
          <a:xfrm rot="10800000" flipH="1">
            <a:off x="3" y="2545204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0">
            <a:extLst>
              <a:ext uri="{FF2B5EF4-FFF2-40B4-BE49-F238E27FC236}">
                <a16:creationId xmlns:a16="http://schemas.microsoft.com/office/drawing/2014/main" id="{8C0F4C7F-EBA9-41D0-8903-97E4ECB1A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INSIGHTS FINALES</a:t>
            </a:r>
            <a:endParaRPr dirty="0"/>
          </a:p>
        </p:txBody>
      </p:sp>
      <p:sp>
        <p:nvSpPr>
          <p:cNvPr id="593" name="Google Shape;593;p70">
            <a:extLst>
              <a:ext uri="{FF2B5EF4-FFF2-40B4-BE49-F238E27FC236}">
                <a16:creationId xmlns:a16="http://schemas.microsoft.com/office/drawing/2014/main" id="{27FC5C5B-3CDB-A28D-7E8D-AF0468A1F0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88910" y="2880178"/>
            <a:ext cx="262685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Los viernes y sábados concentran la mayor cantidad de reservas, especialmente en hoteles tipo resort..</a:t>
            </a:r>
            <a:endParaRPr dirty="0"/>
          </a:p>
        </p:txBody>
      </p:sp>
      <p:sp>
        <p:nvSpPr>
          <p:cNvPr id="595" name="Google Shape;595;p70">
            <a:extLst>
              <a:ext uri="{FF2B5EF4-FFF2-40B4-BE49-F238E27FC236}">
                <a16:creationId xmlns:a16="http://schemas.microsoft.com/office/drawing/2014/main" id="{C644E45D-3C58-1015-80DD-21624642FF6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81227" y="1595666"/>
            <a:ext cx="266781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Aplicar tarifas dinámicas según el día de la semana, con precios más altos para fines de semana).</a:t>
            </a:r>
            <a:endParaRPr dirty="0"/>
          </a:p>
        </p:txBody>
      </p:sp>
      <p:sp>
        <p:nvSpPr>
          <p:cNvPr id="599" name="Google Shape;599;p70">
            <a:extLst>
              <a:ext uri="{FF2B5EF4-FFF2-40B4-BE49-F238E27FC236}">
                <a16:creationId xmlns:a16="http://schemas.microsoft.com/office/drawing/2014/main" id="{D978945A-5B74-9CC5-E11C-092C83CFFDCE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431331" y="2844906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Ofrecer descuentos o promociones entre semana para atraer más huéspedes en días de baja demanda.</a:t>
            </a:r>
            <a:endParaRPr dirty="0"/>
          </a:p>
        </p:txBody>
      </p:sp>
      <p:sp>
        <p:nvSpPr>
          <p:cNvPr id="600" name="Google Shape;600;p70">
            <a:extLst>
              <a:ext uri="{FF2B5EF4-FFF2-40B4-BE49-F238E27FC236}">
                <a16:creationId xmlns:a16="http://schemas.microsoft.com/office/drawing/2014/main" id="{3CABA436-E121-6EA8-E8A1-E82AA377129C}"/>
              </a:ext>
            </a:extLst>
          </p:cNvPr>
          <p:cNvSpPr/>
          <p:nvPr/>
        </p:nvSpPr>
        <p:spPr>
          <a:xfrm>
            <a:off x="720000" y="2745454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70">
            <a:extLst>
              <a:ext uri="{FF2B5EF4-FFF2-40B4-BE49-F238E27FC236}">
                <a16:creationId xmlns:a16="http://schemas.microsoft.com/office/drawing/2014/main" id="{93D37D16-3228-6868-90ED-F01F93C4F282}"/>
              </a:ext>
            </a:extLst>
          </p:cNvPr>
          <p:cNvSpPr/>
          <p:nvPr/>
        </p:nvSpPr>
        <p:spPr>
          <a:xfrm>
            <a:off x="7733825" y="1463803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0">
            <a:extLst>
              <a:ext uri="{FF2B5EF4-FFF2-40B4-BE49-F238E27FC236}">
                <a16:creationId xmlns:a16="http://schemas.microsoft.com/office/drawing/2014/main" id="{D1E273F3-87E0-93E6-6C36-1242031AA78D}"/>
              </a:ext>
            </a:extLst>
          </p:cNvPr>
          <p:cNvSpPr/>
          <p:nvPr/>
        </p:nvSpPr>
        <p:spPr>
          <a:xfrm>
            <a:off x="7733825" y="2727141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87;p70">
            <a:extLst>
              <a:ext uri="{FF2B5EF4-FFF2-40B4-BE49-F238E27FC236}">
                <a16:creationId xmlns:a16="http://schemas.microsoft.com/office/drawing/2014/main" id="{920F0C8B-7F70-54CA-0A7F-F5B30A06F3BA}"/>
              </a:ext>
            </a:extLst>
          </p:cNvPr>
          <p:cNvSpPr/>
          <p:nvPr/>
        </p:nvSpPr>
        <p:spPr>
          <a:xfrm flipH="1">
            <a:off x="4874503" y="3796058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99;p70">
            <a:extLst>
              <a:ext uri="{FF2B5EF4-FFF2-40B4-BE49-F238E27FC236}">
                <a16:creationId xmlns:a16="http://schemas.microsoft.com/office/drawing/2014/main" id="{46CDA885-26E6-EC72-7E8F-331003007A09}"/>
              </a:ext>
            </a:extLst>
          </p:cNvPr>
          <p:cNvSpPr txBox="1">
            <a:spLocks/>
          </p:cNvSpPr>
          <p:nvPr/>
        </p:nvSpPr>
        <p:spPr>
          <a:xfrm>
            <a:off x="5426336" y="4106578"/>
            <a:ext cx="222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s-ES" dirty="0"/>
              <a:t>Planificar la dotación del personal y los servicios según los picos de ocupación por día.</a:t>
            </a:r>
            <a:endParaRPr lang="fr-FR" dirty="0"/>
          </a:p>
        </p:txBody>
      </p:sp>
      <p:sp>
        <p:nvSpPr>
          <p:cNvPr id="11" name="Google Shape;603;p70">
            <a:extLst>
              <a:ext uri="{FF2B5EF4-FFF2-40B4-BE49-F238E27FC236}">
                <a16:creationId xmlns:a16="http://schemas.microsoft.com/office/drawing/2014/main" id="{63D83A49-5D5F-6930-7F88-45A46130FD99}"/>
              </a:ext>
            </a:extLst>
          </p:cNvPr>
          <p:cNvSpPr/>
          <p:nvPr/>
        </p:nvSpPr>
        <p:spPr>
          <a:xfrm>
            <a:off x="7728830" y="3996308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Flecha: doblada 22">
            <a:extLst>
              <a:ext uri="{FF2B5EF4-FFF2-40B4-BE49-F238E27FC236}">
                <a16:creationId xmlns:a16="http://schemas.microsoft.com/office/drawing/2014/main" id="{A39AB1EA-47E3-9D98-2326-F24D68E09BE5}"/>
              </a:ext>
            </a:extLst>
          </p:cNvPr>
          <p:cNvSpPr/>
          <p:nvPr/>
        </p:nvSpPr>
        <p:spPr>
          <a:xfrm>
            <a:off x="4044904" y="1677418"/>
            <a:ext cx="813816" cy="868680"/>
          </a:xfrm>
          <a:prstGeom prst="ben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4" name="Flecha: doblada 23">
            <a:extLst>
              <a:ext uri="{FF2B5EF4-FFF2-40B4-BE49-F238E27FC236}">
                <a16:creationId xmlns:a16="http://schemas.microsoft.com/office/drawing/2014/main" id="{35557DF2-2AE2-C23E-2DC5-CA3FB761498D}"/>
              </a:ext>
            </a:extLst>
          </p:cNvPr>
          <p:cNvSpPr/>
          <p:nvPr/>
        </p:nvSpPr>
        <p:spPr>
          <a:xfrm flipV="1">
            <a:off x="4047243" y="3600891"/>
            <a:ext cx="813816" cy="868680"/>
          </a:xfrm>
          <a:prstGeom prst="ben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6D9BBF1B-736B-21A5-9DDE-14189B3E4E34}"/>
              </a:ext>
            </a:extLst>
          </p:cNvPr>
          <p:cNvSpPr/>
          <p:nvPr/>
        </p:nvSpPr>
        <p:spPr>
          <a:xfrm>
            <a:off x="4021052" y="2912660"/>
            <a:ext cx="813816" cy="417046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Fin de semana - Iconos gratis de hora y fecha">
            <a:extLst>
              <a:ext uri="{FF2B5EF4-FFF2-40B4-BE49-F238E27FC236}">
                <a16:creationId xmlns:a16="http://schemas.microsoft.com/office/drawing/2014/main" id="{C22AB165-6B8E-CACE-FC26-B6550B3D3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8" y="2837191"/>
            <a:ext cx="567984" cy="56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Precios - Iconos gratis de negocio">
            <a:extLst>
              <a:ext uri="{FF2B5EF4-FFF2-40B4-BE49-F238E27FC236}">
                <a16:creationId xmlns:a16="http://schemas.microsoft.com/office/drawing/2014/main" id="{33C2F774-AC5F-6948-BF04-EDAF2048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80" y="1604087"/>
            <a:ext cx="484800" cy="4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Descuento - Iconos gratis de comercio y compras">
            <a:extLst>
              <a:ext uri="{FF2B5EF4-FFF2-40B4-BE49-F238E27FC236}">
                <a16:creationId xmlns:a16="http://schemas.microsoft.com/office/drawing/2014/main" id="{D26EB1DC-D44D-F97C-F6E7-47C75C03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211" y="2781547"/>
            <a:ext cx="583431" cy="5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Planificación - Iconos gratis de negocio">
            <a:extLst>
              <a:ext uri="{FF2B5EF4-FFF2-40B4-BE49-F238E27FC236}">
                <a16:creationId xmlns:a16="http://schemas.microsoft.com/office/drawing/2014/main" id="{E8B233C3-4B54-E89E-5D80-2A9BB585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211" y="4065598"/>
            <a:ext cx="579620" cy="57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22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5"/>
          <p:cNvSpPr txBox="1">
            <a:spLocks noGrp="1"/>
          </p:cNvSpPr>
          <p:nvPr>
            <p:ph type="title"/>
          </p:nvPr>
        </p:nvSpPr>
        <p:spPr>
          <a:xfrm>
            <a:off x="852000" y="3673000"/>
            <a:ext cx="74400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MUCHAS GRACIAS</a:t>
            </a:r>
            <a:endParaRPr dirty="0"/>
          </a:p>
        </p:txBody>
      </p:sp>
      <p:pic>
        <p:nvPicPr>
          <p:cNvPr id="796" name="Google Shape;796;p75"/>
          <p:cNvPicPr preferRelativeResize="0"/>
          <p:nvPr/>
        </p:nvPicPr>
        <p:blipFill rotWithShape="1">
          <a:blip r:embed="rId3">
            <a:alphaModFix/>
          </a:blip>
          <a:srcRect t="15595" b="17326"/>
          <a:stretch/>
        </p:blipFill>
        <p:spPr>
          <a:xfrm>
            <a:off x="2504900" y="577775"/>
            <a:ext cx="4134200" cy="277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>
          <a:extLst>
            <a:ext uri="{FF2B5EF4-FFF2-40B4-BE49-F238E27FC236}">
              <a16:creationId xmlns:a16="http://schemas.microsoft.com/office/drawing/2014/main" id="{A9C62EC4-2099-2060-774D-E4693AD22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>
            <a:extLst>
              <a:ext uri="{FF2B5EF4-FFF2-40B4-BE49-F238E27FC236}">
                <a16:creationId xmlns:a16="http://schemas.microsoft.com/office/drawing/2014/main" id="{439E5108-BAF3-1DC3-E47D-DBB9FD4962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1900" y="2815425"/>
            <a:ext cx="26871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ABSTRACTO</a:t>
            </a:r>
            <a:endParaRPr dirty="0"/>
          </a:p>
        </p:txBody>
      </p:sp>
      <p:sp>
        <p:nvSpPr>
          <p:cNvPr id="417" name="Google Shape;417;p60">
            <a:extLst>
              <a:ext uri="{FF2B5EF4-FFF2-40B4-BE49-F238E27FC236}">
                <a16:creationId xmlns:a16="http://schemas.microsoft.com/office/drawing/2014/main" id="{3381DFC7-2646-0259-3F88-2D07A3433B0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spcFirstLastPara="1" wrap="square" lIns="182875" tIns="1828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01</a:t>
            </a:r>
            <a:endParaRPr dirty="0"/>
          </a:p>
        </p:txBody>
      </p:sp>
      <p:pic>
        <p:nvPicPr>
          <p:cNvPr id="12292" name="Picture 4" descr="Descarga iconos gratuitos de Icono de Motivación Surang Lineal Color en PNG  y SVG">
            <a:extLst>
              <a:ext uri="{FF2B5EF4-FFF2-40B4-BE49-F238E27FC236}">
                <a16:creationId xmlns:a16="http://schemas.microsoft.com/office/drawing/2014/main" id="{BB022001-4ADF-BEF2-F89E-CE580AC4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61" y="2815425"/>
            <a:ext cx="2094563" cy="209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Audiencia - Iconos gratis de personas">
            <a:extLst>
              <a:ext uri="{FF2B5EF4-FFF2-40B4-BE49-F238E27FC236}">
                <a16:creationId xmlns:a16="http://schemas.microsoft.com/office/drawing/2014/main" id="{A0140BE6-4E8F-CCA5-BC8E-8D9F3030B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38" y="-76534"/>
            <a:ext cx="2716655" cy="271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ABSTRACTO</a:t>
            </a:r>
            <a:endParaRPr dirty="0"/>
          </a:p>
        </p:txBody>
      </p:sp>
      <p:sp>
        <p:nvSpPr>
          <p:cNvPr id="460" name="Google Shape;460;p66"/>
          <p:cNvSpPr txBox="1">
            <a:spLocks noGrp="1"/>
          </p:cNvSpPr>
          <p:nvPr>
            <p:ph type="subTitle" idx="1"/>
          </p:nvPr>
        </p:nvSpPr>
        <p:spPr>
          <a:xfrm>
            <a:off x="0" y="3381674"/>
            <a:ext cx="3944925" cy="1545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s-ES" dirty="0"/>
              <a:t>El sector hotelero opera en un entorno dinámico, donde la estrategia de precios influye directamente en la rentabilidad. Analizar patrones de tarifas diarias (ADR) y comportamiento de reservas permite optimizar precios según estacionalidad, tipo de cliente y demanda anticipada.</a:t>
            </a:r>
          </a:p>
        </p:txBody>
      </p:sp>
      <p:sp>
        <p:nvSpPr>
          <p:cNvPr id="461" name="Google Shape;461;p66"/>
          <p:cNvSpPr txBox="1">
            <a:spLocks noGrp="1"/>
          </p:cNvSpPr>
          <p:nvPr>
            <p:ph type="title" idx="2"/>
          </p:nvPr>
        </p:nvSpPr>
        <p:spPr>
          <a:xfrm>
            <a:off x="1352014" y="2958650"/>
            <a:ext cx="25929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MOTIVACIÓN</a:t>
            </a:r>
            <a:endParaRPr dirty="0"/>
          </a:p>
        </p:txBody>
      </p:sp>
      <p:sp>
        <p:nvSpPr>
          <p:cNvPr id="462" name="Google Shape;462;p66"/>
          <p:cNvSpPr txBox="1">
            <a:spLocks noGrp="1"/>
          </p:cNvSpPr>
          <p:nvPr>
            <p:ph type="title" idx="3"/>
          </p:nvPr>
        </p:nvSpPr>
        <p:spPr>
          <a:xfrm>
            <a:off x="5199089" y="2958650"/>
            <a:ext cx="25929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AUDIENCIA</a:t>
            </a:r>
            <a:endParaRPr dirty="0"/>
          </a:p>
        </p:txBody>
      </p:sp>
      <p:sp>
        <p:nvSpPr>
          <p:cNvPr id="463" name="Google Shape;463;p66"/>
          <p:cNvSpPr txBox="1">
            <a:spLocks noGrp="1"/>
          </p:cNvSpPr>
          <p:nvPr>
            <p:ph type="subTitle" idx="4"/>
          </p:nvPr>
        </p:nvSpPr>
        <p:spPr>
          <a:xfrm>
            <a:off x="5199100" y="3381674"/>
            <a:ext cx="3780600" cy="1545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 Este análisis está orientado a profesionales del rubro hotelero, gerentes de </a:t>
            </a:r>
            <a:r>
              <a:rPr lang="es-ES" dirty="0" err="1"/>
              <a:t>revenue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, analistas de datos en turismo y empresas tecnológicas que desarrollan sistemas de gestión hotelera.</a:t>
            </a:r>
            <a:endParaRPr dirty="0"/>
          </a:p>
        </p:txBody>
      </p:sp>
      <p:sp>
        <p:nvSpPr>
          <p:cNvPr id="464" name="Google Shape;464;p66"/>
          <p:cNvSpPr/>
          <p:nvPr/>
        </p:nvSpPr>
        <p:spPr>
          <a:xfrm>
            <a:off x="-675" y="1985675"/>
            <a:ext cx="37806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5" name="Google Shape;465;p66"/>
          <p:cNvSpPr/>
          <p:nvPr/>
        </p:nvSpPr>
        <p:spPr>
          <a:xfrm>
            <a:off x="5363400" y="1985675"/>
            <a:ext cx="37806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Motivación - Iconos gratis de manos y gestos">
            <a:extLst>
              <a:ext uri="{FF2B5EF4-FFF2-40B4-BE49-F238E27FC236}">
                <a16:creationId xmlns:a16="http://schemas.microsoft.com/office/drawing/2014/main" id="{01F4ADAD-50FD-121E-96DA-F273B66D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62" y="2026813"/>
            <a:ext cx="592938" cy="59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cono de Audiencia Good Ware Lineal | Freepik">
            <a:extLst>
              <a:ext uri="{FF2B5EF4-FFF2-40B4-BE49-F238E27FC236}">
                <a16:creationId xmlns:a16="http://schemas.microsoft.com/office/drawing/2014/main" id="{B6EA8342-1B7B-1D3D-DAF6-D58FB2F31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50" y="1931925"/>
            <a:ext cx="825700" cy="8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>
            <a:spLocks noGrp="1"/>
          </p:cNvSpPr>
          <p:nvPr>
            <p:ph type="title"/>
          </p:nvPr>
        </p:nvSpPr>
        <p:spPr>
          <a:xfrm>
            <a:off x="5041900" y="2815425"/>
            <a:ext cx="26871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RESUMEN DE METADATA</a:t>
            </a:r>
            <a:endParaRPr dirty="0"/>
          </a:p>
        </p:txBody>
      </p:sp>
      <p:sp>
        <p:nvSpPr>
          <p:cNvPr id="417" name="Google Shape;417;p60"/>
          <p:cNvSpPr txBox="1">
            <a:spLocks noGrp="1"/>
          </p:cNvSpPr>
          <p:nvPr>
            <p:ph type="title" idx="2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spcFirstLastPara="1" wrap="square" lIns="182875" tIns="1828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02</a:t>
            </a:r>
            <a:endParaRPr dirty="0"/>
          </a:p>
        </p:txBody>
      </p:sp>
      <p:pic>
        <p:nvPicPr>
          <p:cNvPr id="2050" name="Picture 2" descr="Metadata - Free computer icons">
            <a:extLst>
              <a:ext uri="{FF2B5EF4-FFF2-40B4-BE49-F238E27FC236}">
                <a16:creationId xmlns:a16="http://schemas.microsoft.com/office/drawing/2014/main" id="{DD0E6345-E8F8-CB2D-76CA-A3BF26E7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2950"/>
            <a:ext cx="2687100" cy="268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7"/>
          <p:cNvSpPr/>
          <p:nvPr/>
        </p:nvSpPr>
        <p:spPr>
          <a:xfrm>
            <a:off x="0" y="1825125"/>
            <a:ext cx="9144000" cy="4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7"/>
          <p:cNvSpPr/>
          <p:nvPr/>
        </p:nvSpPr>
        <p:spPr>
          <a:xfrm>
            <a:off x="0" y="3614425"/>
            <a:ext cx="9144000" cy="4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RESUMEN DE METADATA</a:t>
            </a:r>
            <a:endParaRPr dirty="0"/>
          </a:p>
        </p:txBody>
      </p:sp>
      <p:sp>
        <p:nvSpPr>
          <p:cNvPr id="486" name="Google Shape;486;p67"/>
          <p:cNvSpPr txBox="1">
            <a:spLocks noGrp="1"/>
          </p:cNvSpPr>
          <p:nvPr>
            <p:ph type="title" idx="2"/>
          </p:nvPr>
        </p:nvSpPr>
        <p:spPr>
          <a:xfrm>
            <a:off x="720000" y="19062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DATASET</a:t>
            </a:r>
            <a:endParaRPr dirty="0"/>
          </a:p>
        </p:txBody>
      </p:sp>
      <p:sp>
        <p:nvSpPr>
          <p:cNvPr id="488" name="Google Shape;488;p67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Hotel Booking Demand </a:t>
            </a:r>
            <a:endParaRPr dirty="0"/>
          </a:p>
        </p:txBody>
      </p:sp>
      <p:sp>
        <p:nvSpPr>
          <p:cNvPr id="489" name="Google Shape;489;p67"/>
          <p:cNvSpPr txBox="1">
            <a:spLocks noGrp="1"/>
          </p:cNvSpPr>
          <p:nvPr>
            <p:ph type="title" idx="3"/>
          </p:nvPr>
        </p:nvSpPr>
        <p:spPr>
          <a:xfrm>
            <a:off x="3393988" y="19062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OBSERVACIONES</a:t>
            </a:r>
            <a:endParaRPr dirty="0"/>
          </a:p>
        </p:txBody>
      </p:sp>
      <p:sp>
        <p:nvSpPr>
          <p:cNvPr id="490" name="Google Shape;490;p67"/>
          <p:cNvSpPr txBox="1">
            <a:spLocks noGrp="1"/>
          </p:cNvSpPr>
          <p:nvPr>
            <p:ph type="subTitle" idx="4"/>
          </p:nvPr>
        </p:nvSpPr>
        <p:spPr>
          <a:xfrm>
            <a:off x="3393988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119.000 reservas</a:t>
            </a:r>
            <a:endParaRPr dirty="0"/>
          </a:p>
        </p:txBody>
      </p:sp>
      <p:sp>
        <p:nvSpPr>
          <p:cNvPr id="491" name="Google Shape;491;p67"/>
          <p:cNvSpPr txBox="1">
            <a:spLocks noGrp="1"/>
          </p:cNvSpPr>
          <p:nvPr>
            <p:ph type="title" idx="5"/>
          </p:nvPr>
        </p:nvSpPr>
        <p:spPr>
          <a:xfrm>
            <a:off x="3403800" y="3740088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TIPO DE DATOS</a:t>
            </a:r>
            <a:endParaRPr dirty="0"/>
          </a:p>
        </p:txBody>
      </p:sp>
      <p:sp>
        <p:nvSpPr>
          <p:cNvPr id="492" name="Google Shape;492;p67"/>
          <p:cNvSpPr txBox="1">
            <a:spLocks noGrp="1"/>
          </p:cNvSpPr>
          <p:nvPr>
            <p:ph type="subTitle" idx="6"/>
          </p:nvPr>
        </p:nvSpPr>
        <p:spPr>
          <a:xfrm>
            <a:off x="1019625" y="4118700"/>
            <a:ext cx="7384749" cy="8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Categóricas: hotel, customer_type, arrival_date_month, country, etc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Numéricas: adr, lead_time, stays_in_week_nights,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Temporales: arrival_date (generada a partir de año, mes y día).</a:t>
            </a:r>
            <a:endParaRPr dirty="0"/>
          </a:p>
        </p:txBody>
      </p:sp>
      <p:sp>
        <p:nvSpPr>
          <p:cNvPr id="493" name="Google Shape;493;p67"/>
          <p:cNvSpPr txBox="1">
            <a:spLocks noGrp="1"/>
          </p:cNvSpPr>
          <p:nvPr>
            <p:ph type="title" idx="7"/>
          </p:nvPr>
        </p:nvSpPr>
        <p:spPr>
          <a:xfrm>
            <a:off x="6067975" y="19062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VARIABLES</a:t>
            </a:r>
            <a:endParaRPr dirty="0"/>
          </a:p>
        </p:txBody>
      </p:sp>
      <p:sp>
        <p:nvSpPr>
          <p:cNvPr id="494" name="Google Shape;494;p67"/>
          <p:cNvSpPr txBox="1">
            <a:spLocks noGrp="1"/>
          </p:cNvSpPr>
          <p:nvPr>
            <p:ph type="subTitle" idx="8"/>
          </p:nvPr>
        </p:nvSpPr>
        <p:spPr>
          <a:xfrm>
            <a:off x="6067975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32</a:t>
            </a:r>
            <a:endParaRPr dirty="0"/>
          </a:p>
        </p:txBody>
      </p:sp>
      <p:pic>
        <p:nvPicPr>
          <p:cNvPr id="5122" name="Picture 2" descr="3,9 mil resultados de imágenes, fotos de stock e ...">
            <a:extLst>
              <a:ext uri="{FF2B5EF4-FFF2-40B4-BE49-F238E27FC236}">
                <a16:creationId xmlns:a16="http://schemas.microsoft.com/office/drawing/2014/main" id="{19109460-0CA6-D90A-9E7A-1A9FE277C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5" t="11110" r="20534" b="29728"/>
          <a:stretch/>
        </p:blipFill>
        <p:spPr bwMode="auto">
          <a:xfrm>
            <a:off x="851605" y="1137230"/>
            <a:ext cx="600495" cy="6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cono de línea para observaciones 16741453 Vector en Vecteezy">
            <a:extLst>
              <a:ext uri="{FF2B5EF4-FFF2-40B4-BE49-F238E27FC236}">
                <a16:creationId xmlns:a16="http://schemas.microsoft.com/office/drawing/2014/main" id="{DA892663-9E6C-6B43-30C7-61641FE8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75" y="1167579"/>
            <a:ext cx="606746" cy="6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olumna de hoja de cálculo - Iconos gratis de educación">
            <a:extLst>
              <a:ext uri="{FF2B5EF4-FFF2-40B4-BE49-F238E27FC236}">
                <a16:creationId xmlns:a16="http://schemas.microsoft.com/office/drawing/2014/main" id="{7CC49379-F31B-5FFE-6397-7D0C27B1D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875" y="1142178"/>
            <a:ext cx="616971" cy="61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lasificación de datos - Iconos gratis de negocios y finanzas">
            <a:extLst>
              <a:ext uri="{FF2B5EF4-FFF2-40B4-BE49-F238E27FC236}">
                <a16:creationId xmlns:a16="http://schemas.microsoft.com/office/drawing/2014/main" id="{60F8A51C-A8FA-EFCC-EA07-283A51D7F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607" y="2989658"/>
            <a:ext cx="561936" cy="56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>
          <a:extLst>
            <a:ext uri="{FF2B5EF4-FFF2-40B4-BE49-F238E27FC236}">
              <a16:creationId xmlns:a16="http://schemas.microsoft.com/office/drawing/2014/main" id="{34ED28F1-491C-DB32-DF65-446E2EC23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>
            <a:extLst>
              <a:ext uri="{FF2B5EF4-FFF2-40B4-BE49-F238E27FC236}">
                <a16:creationId xmlns:a16="http://schemas.microsoft.com/office/drawing/2014/main" id="{C642D48D-3E0E-2D4B-76D2-72EC1B384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1900" y="2815425"/>
            <a:ext cx="2687100" cy="977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PREGUNTAS, HIPÓTESIS Y CONCLUSIONES</a:t>
            </a:r>
            <a:endParaRPr dirty="0"/>
          </a:p>
        </p:txBody>
      </p:sp>
      <p:sp>
        <p:nvSpPr>
          <p:cNvPr id="417" name="Google Shape;417;p60">
            <a:extLst>
              <a:ext uri="{FF2B5EF4-FFF2-40B4-BE49-F238E27FC236}">
                <a16:creationId xmlns:a16="http://schemas.microsoft.com/office/drawing/2014/main" id="{C05901B7-F382-518A-0C02-707F5E095A6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spcFirstLastPara="1" wrap="square" lIns="182875" tIns="1828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03</a:t>
            </a:r>
            <a:endParaRPr dirty="0"/>
          </a:p>
        </p:txBody>
      </p:sp>
      <p:pic>
        <p:nvPicPr>
          <p:cNvPr id="10242" name="Picture 2" descr="Preguntas más frecuentes - Iconos gratis de comunicaciones">
            <a:extLst>
              <a:ext uri="{FF2B5EF4-FFF2-40B4-BE49-F238E27FC236}">
                <a16:creationId xmlns:a16="http://schemas.microsoft.com/office/drawing/2014/main" id="{CFBFA150-D654-8E77-483B-9E7F08BF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9" y="201092"/>
            <a:ext cx="1532616" cy="153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ipótesis - Iconos gratis de diverso">
            <a:extLst>
              <a:ext uri="{FF2B5EF4-FFF2-40B4-BE49-F238E27FC236}">
                <a16:creationId xmlns:a16="http://schemas.microsoft.com/office/drawing/2014/main" id="{A3BC4092-E0D1-1041-ADF5-44AECBD1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5" y="2843403"/>
            <a:ext cx="1265997" cy="126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Try This Kind of Conclusion - Preaching Acts try this kind of conclusion">
            <a:extLst>
              <a:ext uri="{FF2B5EF4-FFF2-40B4-BE49-F238E27FC236}">
                <a16:creationId xmlns:a16="http://schemas.microsoft.com/office/drawing/2014/main" id="{A9D7A853-A962-D5FC-8D3B-7D6AF04C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24" y="1733708"/>
            <a:ext cx="3923314" cy="283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5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FDEA92BD-7BAE-6AFF-CC7F-1810EF77D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>
            <a:extLst>
              <a:ext uri="{FF2B5EF4-FFF2-40B4-BE49-F238E27FC236}">
                <a16:creationId xmlns:a16="http://schemas.microsoft.com/office/drawing/2014/main" id="{54C5AB65-20A3-5301-AE17-35E3EB4C28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PREGUNTAS, HIPÓTESIS Y CONCLUSIONES</a:t>
            </a:r>
            <a:endParaRPr dirty="0"/>
          </a:p>
        </p:txBody>
      </p:sp>
      <p:sp>
        <p:nvSpPr>
          <p:cNvPr id="532" name="Google Shape;532;p68">
            <a:extLst>
              <a:ext uri="{FF2B5EF4-FFF2-40B4-BE49-F238E27FC236}">
                <a16:creationId xmlns:a16="http://schemas.microsoft.com/office/drawing/2014/main" id="{5C3D1EDE-D983-43BE-3EAA-744578A3B64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88703" y="2744005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PREGUNTA</a:t>
            </a:r>
            <a:endParaRPr dirty="0"/>
          </a:p>
        </p:txBody>
      </p:sp>
      <p:sp>
        <p:nvSpPr>
          <p:cNvPr id="534" name="Google Shape;534;p68">
            <a:extLst>
              <a:ext uri="{FF2B5EF4-FFF2-40B4-BE49-F238E27FC236}">
                <a16:creationId xmlns:a16="http://schemas.microsoft.com/office/drawing/2014/main" id="{68D43D9D-05B9-6D5E-B87F-430AF2D63744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251474" y="2744005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HIPÓTESIS</a:t>
            </a:r>
            <a:endParaRPr dirty="0"/>
          </a:p>
        </p:txBody>
      </p:sp>
      <p:sp>
        <p:nvSpPr>
          <p:cNvPr id="538" name="Google Shape;538;p68">
            <a:extLst>
              <a:ext uri="{FF2B5EF4-FFF2-40B4-BE49-F238E27FC236}">
                <a16:creationId xmlns:a16="http://schemas.microsoft.com/office/drawing/2014/main" id="{D1424D09-3C57-AAF7-D1CA-12F97EF18BF5}"/>
              </a:ext>
            </a:extLst>
          </p:cNvPr>
          <p:cNvSpPr/>
          <p:nvPr/>
        </p:nvSpPr>
        <p:spPr>
          <a:xfrm>
            <a:off x="1587918" y="1768855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p68">
            <a:extLst>
              <a:ext uri="{FF2B5EF4-FFF2-40B4-BE49-F238E27FC236}">
                <a16:creationId xmlns:a16="http://schemas.microsoft.com/office/drawing/2014/main" id="{2BF43969-1704-334B-758B-1C7FAE9C2143}"/>
              </a:ext>
            </a:extLst>
          </p:cNvPr>
          <p:cNvSpPr/>
          <p:nvPr/>
        </p:nvSpPr>
        <p:spPr>
          <a:xfrm>
            <a:off x="6350234" y="1768855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áfico 2" descr="Signo de interrogación con relleno sólido">
            <a:extLst>
              <a:ext uri="{FF2B5EF4-FFF2-40B4-BE49-F238E27FC236}">
                <a16:creationId xmlns:a16="http://schemas.microsoft.com/office/drawing/2014/main" id="{C2A15AC8-2403-1A0F-1EC1-43F0F0E66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890" y="1814577"/>
            <a:ext cx="626756" cy="626756"/>
          </a:xfrm>
          <a:prstGeom prst="rect">
            <a:avLst/>
          </a:prstGeom>
        </p:spPr>
      </p:pic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812F73EA-64C1-8058-9634-1B4C4FBA0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9770" y="1768855"/>
            <a:ext cx="692700" cy="7575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6594ABD-E7B6-B8C8-4886-9B6805B141BE}"/>
              </a:ext>
            </a:extLst>
          </p:cNvPr>
          <p:cNvSpPr txBox="1"/>
          <p:nvPr/>
        </p:nvSpPr>
        <p:spPr>
          <a:xfrm>
            <a:off x="466041" y="3069494"/>
            <a:ext cx="305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¿Cuál es la distribución de precios por noche (ADR)?</a:t>
            </a:r>
            <a:endParaRPr lang="es-A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48FA07-A4F8-C733-D91D-319CFC71D697}"/>
              </a:ext>
            </a:extLst>
          </p:cNvPr>
          <p:cNvSpPr txBox="1"/>
          <p:nvPr/>
        </p:nvSpPr>
        <p:spPr>
          <a:xfrm>
            <a:off x="4608576" y="3020130"/>
            <a:ext cx="4413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mayoría de las reservas se concentran en tarifas moderadas, pero existen valores atípicos de precios muy altos.</a:t>
            </a:r>
            <a:endParaRPr lang="es-A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8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PREGUNTAS, HIPÓTESIS Y CONCLUSIONES</a:t>
            </a:r>
            <a:endParaRPr dirty="0"/>
          </a:p>
        </p:txBody>
      </p:sp>
      <p:sp>
        <p:nvSpPr>
          <p:cNvPr id="536" name="Google Shape;536;p68"/>
          <p:cNvSpPr txBox="1">
            <a:spLocks noGrp="1"/>
          </p:cNvSpPr>
          <p:nvPr>
            <p:ph type="title" idx="5"/>
          </p:nvPr>
        </p:nvSpPr>
        <p:spPr>
          <a:xfrm>
            <a:off x="109728" y="2082042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CONCLUSIÓN</a:t>
            </a:r>
            <a:endParaRPr dirty="0"/>
          </a:p>
        </p:txBody>
      </p:sp>
      <p:sp>
        <p:nvSpPr>
          <p:cNvPr id="540" name="Google Shape;540;p68"/>
          <p:cNvSpPr/>
          <p:nvPr/>
        </p:nvSpPr>
        <p:spPr>
          <a:xfrm>
            <a:off x="366530" y="1155660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ráfico 8" descr="Reseña de cliente con relleno sólido">
            <a:extLst>
              <a:ext uri="{FF2B5EF4-FFF2-40B4-BE49-F238E27FC236}">
                <a16:creationId xmlns:a16="http://schemas.microsoft.com/office/drawing/2014/main" id="{6F30F392-528F-3F17-EDC6-4EEF8D1FB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545" y="1143035"/>
            <a:ext cx="810669" cy="78275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7582781-51B4-09B8-4F32-68DD8744E50C}"/>
              </a:ext>
            </a:extLst>
          </p:cNvPr>
          <p:cNvSpPr txBox="1"/>
          <p:nvPr/>
        </p:nvSpPr>
        <p:spPr>
          <a:xfrm>
            <a:off x="1514553" y="1219084"/>
            <a:ext cx="7629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mayoría de los precios se concentran entre 0 y 200.</a:t>
            </a:r>
          </a:p>
          <a:p>
            <a:endParaRPr lang="es-E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Existen valores atípicos con tarifas por noche muy altas, pero son poco frecuentes.</a:t>
            </a:r>
          </a:p>
          <a:p>
            <a:endParaRPr lang="es-E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Esto confirma que hay una alta concentración de tarifas económicas a moderadas.</a:t>
            </a:r>
            <a:endParaRPr lang="es-A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B4D6F8-5CB6-7495-AF49-6777A97CB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49" y="2571750"/>
            <a:ext cx="3586902" cy="192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keting Management by Slidesgo">
  <a:themeElements>
    <a:clrScheme name="Simple Light">
      <a:dk1>
        <a:srgbClr val="263238"/>
      </a:dk1>
      <a:lt1>
        <a:srgbClr val="F5F5F5"/>
      </a:lt1>
      <a:dk2>
        <a:srgbClr val="92E3A9"/>
      </a:dk2>
      <a:lt2>
        <a:srgbClr val="C8F1D4"/>
      </a:lt2>
      <a:accent1>
        <a:srgbClr val="455A6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771</Words>
  <Application>Microsoft Office PowerPoint</Application>
  <PresentationFormat>Presentación en pantalla (16:9)</PresentationFormat>
  <Paragraphs>101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Fjalla One</vt:lpstr>
      <vt:lpstr>Open Sans</vt:lpstr>
      <vt:lpstr>Marketing Management by Slidesgo</vt:lpstr>
      <vt:lpstr>ANÁLISIS DE ESTRATEGIAS DE PRECIOS EN EL SECTOR HOTELERO</vt:lpstr>
      <vt:lpstr>ABSTRACTO</vt:lpstr>
      <vt:lpstr>ABSTRACTO</vt:lpstr>
      <vt:lpstr>ABSTRACTO</vt:lpstr>
      <vt:lpstr>RESUMEN DE METADATA</vt:lpstr>
      <vt:lpstr>RESUMEN DE METADATA</vt:lpstr>
      <vt:lpstr>PREGUNTAS, HIPÓTESIS Y CONCLUSIONES</vt:lpstr>
      <vt:lpstr>PREGUNTAS, HIPÓTESIS Y CONCLUSIONES</vt:lpstr>
      <vt:lpstr>PREGUNTAS, HIPÓTESIS Y CONCLUSIONES</vt:lpstr>
      <vt:lpstr>PREGUNTAS, HIPÓTESIS Y CONCLUSIONES</vt:lpstr>
      <vt:lpstr>PREGUNTAS, HIPÓTESIS Y CONCLUSIONES</vt:lpstr>
      <vt:lpstr>PREGUNTAS, HIPÓTESIS Y CONCLUSIONES</vt:lpstr>
      <vt:lpstr>PREGUNTAS, HIPÓTESIS Y CONCLUSIONES</vt:lpstr>
      <vt:lpstr>PREGUNTAS, HIPÓTESIS Y CONCLUSIONES</vt:lpstr>
      <vt:lpstr>PREGUNTAS, HIPÓTESIS Y CONCLUSIONES</vt:lpstr>
      <vt:lpstr>INSIGHTS FINALES</vt:lpstr>
      <vt:lpstr> INSIGHTS FINALES</vt:lpstr>
      <vt:lpstr> INSIGHTS FINALES</vt:lpstr>
      <vt:lpstr> INSIGHTS FINALES</vt:lpstr>
      <vt:lpstr> INSIGHTS FINALES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Carla Falcone</dc:creator>
  <cp:lastModifiedBy>Carla Falcone</cp:lastModifiedBy>
  <cp:revision>6</cp:revision>
  <dcterms:modified xsi:type="dcterms:W3CDTF">2025-04-30T23:54:39Z</dcterms:modified>
</cp:coreProperties>
</file>