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517" y="1188637"/>
            <a:ext cx="7488461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2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Banco de Dados II - Aula 2</a:t>
            </a:r>
          </a:p>
        </p:txBody>
      </p:sp>
      <p:pic>
        <p:nvPicPr>
          <p:cNvPr id="7" name="Graphic 6" descr="Chave">
            <a:extLst>
              <a:ext uri="{FF2B5EF4-FFF2-40B4-BE49-F238E27FC236}">
                <a16:creationId xmlns:a16="http://schemas.microsoft.com/office/drawing/2014/main" id="{C67A669E-B3AF-029C-944C-55FE5304B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17" y="3057181"/>
            <a:ext cx="2650489" cy="26504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3794" y="3544583"/>
            <a:ext cx="4058404" cy="17466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Chaves Primárias, Estrangeiras e Relacionamentos entre Tabelas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Revisão da Aula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669" y="2849334"/>
            <a:ext cx="6056111" cy="2800395"/>
          </a:xfrm>
        </p:spPr>
        <p:txBody>
          <a:bodyPr anchor="t">
            <a:normAutofit lnSpcReduction="10000"/>
          </a:bodyPr>
          <a:lstStyle/>
          <a:p>
            <a:pPr>
              <a:buFontTx/>
              <a:buChar char="-"/>
            </a:pPr>
            <a:r>
              <a:rPr lang="en-US" sz="2100" dirty="0" err="1"/>
              <a:t>Resumo</a:t>
            </a:r>
            <a:r>
              <a:rPr lang="en-US" sz="2100" dirty="0"/>
              <a:t> dos </a:t>
            </a:r>
            <a:r>
              <a:rPr lang="en-US" sz="2100" dirty="0" err="1"/>
              <a:t>comandos</a:t>
            </a:r>
            <a:r>
              <a:rPr lang="en-US" sz="2100" dirty="0"/>
              <a:t> SQL básicos (CREATE, INSERT, SELECT).</a:t>
            </a:r>
          </a:p>
          <a:p>
            <a:pPr marL="0" indent="0">
              <a:buNone/>
            </a:pPr>
            <a:endParaRPr lang="en-US" sz="2100" dirty="0"/>
          </a:p>
          <a:p>
            <a:pPr>
              <a:buFontTx/>
              <a:buChar char="-"/>
            </a:pPr>
            <a:r>
              <a:rPr lang="en-US" sz="2100" dirty="0" err="1"/>
              <a:t>Discussão</a:t>
            </a:r>
            <a:r>
              <a:rPr lang="en-US" sz="2100" dirty="0"/>
              <a:t> </a:t>
            </a:r>
            <a:r>
              <a:rPr lang="en-US" sz="2100" dirty="0" err="1"/>
              <a:t>sobre</a:t>
            </a:r>
            <a:r>
              <a:rPr lang="en-US" sz="2100" dirty="0"/>
              <a:t> o </a:t>
            </a:r>
            <a:r>
              <a:rPr lang="en-US" sz="2100" dirty="0" err="1"/>
              <a:t>exercício</a:t>
            </a:r>
            <a:r>
              <a:rPr lang="en-US" sz="2100" dirty="0"/>
              <a:t> </a:t>
            </a:r>
            <a:r>
              <a:rPr lang="en-US" sz="2100" dirty="0" err="1"/>
              <a:t>prático</a:t>
            </a:r>
            <a:r>
              <a:rPr lang="en-US" sz="2100" dirty="0"/>
              <a:t> da </a:t>
            </a:r>
            <a:r>
              <a:rPr lang="en-US" sz="2100" dirty="0" err="1"/>
              <a:t>criação</a:t>
            </a:r>
            <a:r>
              <a:rPr lang="en-US" sz="2100" dirty="0"/>
              <a:t> de </a:t>
            </a:r>
            <a:r>
              <a:rPr lang="en-US" sz="2100" dirty="0" err="1"/>
              <a:t>tabelas</a:t>
            </a:r>
            <a:r>
              <a:rPr lang="en-US" sz="2100" dirty="0"/>
              <a:t> e </a:t>
            </a:r>
            <a:r>
              <a:rPr lang="en-US" sz="2100" dirty="0" err="1"/>
              <a:t>inserção</a:t>
            </a:r>
            <a:r>
              <a:rPr lang="en-US" sz="2100" dirty="0"/>
              <a:t> de dados.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- </a:t>
            </a:r>
            <a:r>
              <a:rPr lang="en-US" sz="2100" dirty="0" err="1"/>
              <a:t>Verificar</a:t>
            </a:r>
            <a:r>
              <a:rPr lang="en-US" sz="2100" dirty="0"/>
              <a:t> o </a:t>
            </a:r>
            <a:r>
              <a:rPr lang="en-US" sz="2100" dirty="0" err="1"/>
              <a:t>entendimento</a:t>
            </a:r>
            <a:r>
              <a:rPr lang="en-US" sz="2100" dirty="0"/>
              <a:t> </a:t>
            </a:r>
            <a:r>
              <a:rPr lang="en-US" sz="2100" dirty="0" err="1"/>
              <a:t>sobre</a:t>
            </a:r>
            <a:r>
              <a:rPr lang="en-US" sz="2100" dirty="0"/>
              <a:t> </a:t>
            </a:r>
            <a:r>
              <a:rPr lang="en-US" sz="2100" dirty="0" err="1"/>
              <a:t>os</a:t>
            </a:r>
            <a:r>
              <a:rPr lang="en-US" sz="2100" dirty="0"/>
              <a:t> commandos básicos.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Chave Primária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060" y="739739"/>
            <a:ext cx="4869938" cy="538985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 err="1"/>
              <a:t>Definição</a:t>
            </a:r>
            <a:r>
              <a:rPr lang="en-US" sz="1800" dirty="0"/>
              <a:t>: Uma </a:t>
            </a:r>
            <a:r>
              <a:rPr lang="en-US" sz="1800" dirty="0" err="1"/>
              <a:t>chave</a:t>
            </a:r>
            <a:r>
              <a:rPr lang="en-US" sz="1800" dirty="0"/>
              <a:t> </a:t>
            </a:r>
            <a:r>
              <a:rPr lang="en-US" sz="1800" dirty="0" err="1"/>
              <a:t>primária</a:t>
            </a:r>
            <a:r>
              <a:rPr lang="en-US" sz="1800" dirty="0"/>
              <a:t> é um campo (</a:t>
            </a:r>
            <a:r>
              <a:rPr lang="en-US" sz="1800" dirty="0" err="1"/>
              <a:t>ou</a:t>
            </a:r>
            <a:r>
              <a:rPr lang="en-US" sz="1800" dirty="0"/>
              <a:t> conjunto de campos) que </a:t>
            </a:r>
            <a:r>
              <a:rPr lang="en-US" sz="1800" dirty="0" err="1"/>
              <a:t>identifica</a:t>
            </a:r>
            <a:r>
              <a:rPr lang="en-US" sz="1800" dirty="0"/>
              <a:t> de forma </a:t>
            </a:r>
            <a:r>
              <a:rPr lang="en-US" sz="1800" dirty="0" err="1"/>
              <a:t>única</a:t>
            </a:r>
            <a:r>
              <a:rPr lang="en-US" sz="1800" dirty="0"/>
              <a:t>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registro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tabela</a:t>
            </a:r>
            <a:r>
              <a:rPr lang="en-US" sz="1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err="1"/>
              <a:t>Regras</a:t>
            </a:r>
            <a:r>
              <a:rPr lang="en-US" sz="18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1. </a:t>
            </a:r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pode</a:t>
            </a:r>
            <a:r>
              <a:rPr lang="en-US" sz="1800" dirty="0"/>
              <a:t> </a:t>
            </a:r>
            <a:r>
              <a:rPr lang="en-US" sz="1800" dirty="0" err="1"/>
              <a:t>ter</a:t>
            </a:r>
            <a:r>
              <a:rPr lang="en-US" sz="1800" dirty="0"/>
              <a:t> </a:t>
            </a:r>
            <a:r>
              <a:rPr lang="en-US" sz="1800" dirty="0" err="1"/>
              <a:t>valores</a:t>
            </a:r>
            <a:r>
              <a:rPr lang="en-US" sz="1800" dirty="0"/>
              <a:t> </a:t>
            </a:r>
            <a:r>
              <a:rPr lang="en-US" sz="1800" dirty="0" err="1"/>
              <a:t>nulos</a:t>
            </a:r>
            <a:r>
              <a:rPr lang="en-US" sz="1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2. </a:t>
            </a:r>
            <a:r>
              <a:rPr lang="en-US" sz="1800" dirty="0" err="1"/>
              <a:t>Cada</a:t>
            </a:r>
            <a:r>
              <a:rPr lang="en-US" sz="1800" dirty="0"/>
              <a:t> valor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chave</a:t>
            </a:r>
            <a:r>
              <a:rPr lang="en-US" sz="1800" dirty="0"/>
              <a:t> </a:t>
            </a:r>
            <a:r>
              <a:rPr lang="en-US" sz="1800" dirty="0" err="1"/>
              <a:t>primária</a:t>
            </a:r>
            <a:r>
              <a:rPr lang="en-US" sz="1800" dirty="0"/>
              <a:t> </a:t>
            </a:r>
            <a:r>
              <a:rPr lang="en-US" sz="1800" dirty="0" err="1"/>
              <a:t>deve</a:t>
            </a:r>
            <a:r>
              <a:rPr lang="en-US" sz="1800" dirty="0"/>
              <a:t> ser </a:t>
            </a:r>
            <a:r>
              <a:rPr lang="en-US" sz="1800" dirty="0" err="1"/>
              <a:t>único</a:t>
            </a:r>
            <a:r>
              <a:rPr lang="en-US" sz="1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err="1"/>
              <a:t>Exemplo</a:t>
            </a:r>
            <a:r>
              <a:rPr lang="en-US" sz="1800" dirty="0"/>
              <a:t> </a:t>
            </a:r>
            <a:r>
              <a:rPr lang="en-US" sz="1800" dirty="0" err="1"/>
              <a:t>Prático</a:t>
            </a:r>
            <a:r>
              <a:rPr lang="en-US" sz="18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CREATE TABLE </a:t>
            </a:r>
            <a:r>
              <a:rPr lang="en-US" sz="1800" dirty="0" err="1"/>
              <a:t>alunos</a:t>
            </a:r>
            <a:r>
              <a:rPr lang="en-US" sz="1800" dirty="0"/>
              <a:t> 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id INT AUTO_INCREMENT PRIMARY KEY,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</a:t>
            </a:r>
            <a:r>
              <a:rPr lang="en-US" sz="1800" dirty="0" err="1"/>
              <a:t>nome</a:t>
            </a:r>
            <a:r>
              <a:rPr lang="en-US" sz="1800" dirty="0"/>
              <a:t> VARCHAR(100),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</a:t>
            </a:r>
            <a:r>
              <a:rPr lang="en-US" sz="1800" dirty="0" err="1"/>
              <a:t>idade</a:t>
            </a:r>
            <a:r>
              <a:rPr lang="en-US" sz="1800" dirty="0"/>
              <a:t> INT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4" y="1188637"/>
            <a:ext cx="2527273" cy="448072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Chave Estrangeira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7343" y="728403"/>
            <a:ext cx="4931578" cy="535389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 err="1"/>
              <a:t>Definição</a:t>
            </a:r>
            <a:r>
              <a:rPr lang="en-US" sz="1800" dirty="0"/>
              <a:t>: Uma </a:t>
            </a:r>
            <a:r>
              <a:rPr lang="en-US" sz="1800" dirty="0" err="1"/>
              <a:t>chave</a:t>
            </a:r>
            <a:r>
              <a:rPr lang="en-US" sz="1800" dirty="0"/>
              <a:t> </a:t>
            </a:r>
            <a:r>
              <a:rPr lang="en-US" sz="1800" dirty="0" err="1"/>
              <a:t>estrangeira</a:t>
            </a:r>
            <a:r>
              <a:rPr lang="en-US" sz="1800" dirty="0"/>
              <a:t> é um campo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tabela</a:t>
            </a:r>
            <a:r>
              <a:rPr lang="en-US" sz="1800" dirty="0"/>
              <a:t> que </a:t>
            </a:r>
            <a:r>
              <a:rPr lang="en-US" sz="1800" dirty="0" err="1"/>
              <a:t>cria</a:t>
            </a:r>
            <a:r>
              <a:rPr lang="en-US" sz="1800" dirty="0"/>
              <a:t> um link entre duas </a:t>
            </a:r>
            <a:r>
              <a:rPr lang="en-US" sz="1800" dirty="0" err="1"/>
              <a:t>tabelas</a:t>
            </a:r>
            <a:r>
              <a:rPr lang="en-US" sz="1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err="1"/>
              <a:t>Relacionamento</a:t>
            </a:r>
            <a:r>
              <a:rPr lang="en-US" sz="1800" dirty="0"/>
              <a:t>: A </a:t>
            </a:r>
            <a:r>
              <a:rPr lang="en-US" sz="1800" dirty="0" err="1"/>
              <a:t>chave</a:t>
            </a:r>
            <a:r>
              <a:rPr lang="en-US" sz="1800" dirty="0"/>
              <a:t> </a:t>
            </a:r>
            <a:r>
              <a:rPr lang="en-US" sz="1800" dirty="0" err="1"/>
              <a:t>estrangeira</a:t>
            </a:r>
            <a:r>
              <a:rPr lang="en-US" sz="1800" dirty="0"/>
              <a:t> </a:t>
            </a:r>
            <a:r>
              <a:rPr lang="en-US" sz="1800" dirty="0" err="1"/>
              <a:t>referencia</a:t>
            </a:r>
            <a:r>
              <a:rPr lang="en-US" sz="1800" dirty="0"/>
              <a:t> a </a:t>
            </a:r>
            <a:r>
              <a:rPr lang="en-US" sz="1800" dirty="0" err="1"/>
              <a:t>chave</a:t>
            </a:r>
            <a:r>
              <a:rPr lang="en-US" sz="1800" dirty="0"/>
              <a:t> </a:t>
            </a:r>
            <a:r>
              <a:rPr lang="en-US" sz="1800" dirty="0" err="1"/>
              <a:t>primária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outra</a:t>
            </a:r>
            <a:r>
              <a:rPr lang="en-US" sz="1800" dirty="0"/>
              <a:t> </a:t>
            </a:r>
            <a:r>
              <a:rPr lang="en-US" sz="1800" dirty="0" err="1"/>
              <a:t>tabela</a:t>
            </a:r>
            <a:r>
              <a:rPr lang="en-US" sz="1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/>
              <a:t>Exemplo</a:t>
            </a:r>
            <a:r>
              <a:rPr lang="en-US" sz="1600" dirty="0"/>
              <a:t> </a:t>
            </a:r>
            <a:r>
              <a:rPr lang="en-US" sz="1600" dirty="0" err="1"/>
              <a:t>Prático</a:t>
            </a:r>
            <a:r>
              <a:rPr lang="en-US" sz="16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CREATE TABLE </a:t>
            </a:r>
            <a:r>
              <a:rPr lang="en-US" sz="1600" dirty="0" err="1"/>
              <a:t>cursos</a:t>
            </a:r>
            <a:r>
              <a:rPr lang="en-US" sz="1600" dirty="0"/>
              <a:t> 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id INT AUTO_INCREMENT PRIMARY KEY,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</a:t>
            </a:r>
            <a:r>
              <a:rPr lang="en-US" sz="1600" dirty="0" err="1"/>
              <a:t>nome</a:t>
            </a:r>
            <a:r>
              <a:rPr lang="en-US" sz="1600" dirty="0"/>
              <a:t> VARCHAR(100)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CREATE TABLE matriculas 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</a:t>
            </a:r>
            <a:r>
              <a:rPr lang="en-US" sz="1600" dirty="0" err="1"/>
              <a:t>aluno_id</a:t>
            </a:r>
            <a:r>
              <a:rPr lang="en-US" sz="1600" dirty="0"/>
              <a:t> INT,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</a:t>
            </a:r>
            <a:r>
              <a:rPr lang="en-US" sz="1600" dirty="0" err="1"/>
              <a:t>curso_id</a:t>
            </a:r>
            <a:r>
              <a:rPr lang="en-US" sz="1600" dirty="0"/>
              <a:t> INT,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FOREIGN KEY (</a:t>
            </a:r>
            <a:r>
              <a:rPr lang="en-US" sz="1600" dirty="0" err="1"/>
              <a:t>aluno_id</a:t>
            </a:r>
            <a:r>
              <a:rPr lang="en-US" sz="1600" dirty="0"/>
              <a:t>) REFERENCES </a:t>
            </a:r>
            <a:r>
              <a:rPr lang="en-US" sz="1600" dirty="0" err="1"/>
              <a:t>alunos</a:t>
            </a:r>
            <a:r>
              <a:rPr lang="en-US" sz="1600" dirty="0"/>
              <a:t>(id),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FOREIGN KEY (</a:t>
            </a:r>
            <a:r>
              <a:rPr lang="en-US" sz="1600" dirty="0" err="1"/>
              <a:t>curso_id</a:t>
            </a:r>
            <a:r>
              <a:rPr lang="en-US" sz="1600" dirty="0"/>
              <a:t>) REFERENCES </a:t>
            </a:r>
            <a:r>
              <a:rPr lang="en-US" sz="1600" dirty="0" err="1"/>
              <a:t>cursos</a:t>
            </a:r>
            <a:r>
              <a:rPr lang="en-US" sz="1600" dirty="0"/>
              <a:t>(id)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69" y="1188637"/>
            <a:ext cx="2625198" cy="4480726"/>
          </a:xfrm>
        </p:spPr>
        <p:txBody>
          <a:bodyPr>
            <a:normAutofit/>
          </a:bodyPr>
          <a:lstStyle/>
          <a:p>
            <a:pPr algn="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Relacionamento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876" y="821933"/>
            <a:ext cx="4787755" cy="525009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Um-para-Um (1:1):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registro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tabela</a:t>
            </a:r>
            <a:r>
              <a:rPr lang="en-US" sz="1800" dirty="0"/>
              <a:t> </a:t>
            </a:r>
            <a:r>
              <a:rPr lang="en-US" sz="1800" dirty="0" err="1"/>
              <a:t>corresponde</a:t>
            </a:r>
            <a:r>
              <a:rPr lang="en-US" sz="1800" dirty="0"/>
              <a:t> a um </a:t>
            </a:r>
            <a:r>
              <a:rPr lang="en-US" sz="1800" dirty="0" err="1"/>
              <a:t>único</a:t>
            </a:r>
            <a:r>
              <a:rPr lang="en-US" sz="1800" dirty="0"/>
              <a:t> </a:t>
            </a:r>
            <a:r>
              <a:rPr lang="en-US" sz="1800" dirty="0" err="1"/>
              <a:t>registro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outra</a:t>
            </a:r>
            <a:r>
              <a:rPr lang="en-US" sz="1800" dirty="0"/>
              <a:t> </a:t>
            </a:r>
            <a:r>
              <a:rPr lang="en-US" sz="1800" dirty="0" err="1"/>
              <a:t>tabela</a:t>
            </a:r>
            <a:r>
              <a:rPr lang="en-US" sz="1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err="1"/>
              <a:t>Exemplo</a:t>
            </a:r>
            <a:r>
              <a:rPr lang="en-US" sz="1800" dirty="0"/>
              <a:t>: </a:t>
            </a:r>
            <a:r>
              <a:rPr lang="en-US" sz="1800" dirty="0" err="1"/>
              <a:t>Tabela</a:t>
            </a:r>
            <a:r>
              <a:rPr lang="en-US" sz="1800" dirty="0"/>
              <a:t> `Pessoa` e `</a:t>
            </a:r>
            <a:r>
              <a:rPr lang="en-US" sz="1800" dirty="0" err="1"/>
              <a:t>Passaporte</a:t>
            </a:r>
            <a:r>
              <a:rPr lang="en-US" sz="1800" dirty="0"/>
              <a:t>`.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Um-para-</a:t>
            </a:r>
            <a:r>
              <a:rPr lang="en-US" sz="1800" dirty="0" err="1"/>
              <a:t>Muitos</a:t>
            </a:r>
            <a:r>
              <a:rPr lang="en-US" sz="1800" dirty="0"/>
              <a:t> (1:N): Um </a:t>
            </a:r>
            <a:r>
              <a:rPr lang="en-US" sz="1800" dirty="0" err="1"/>
              <a:t>registro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tabela</a:t>
            </a:r>
            <a:r>
              <a:rPr lang="en-US" sz="1800" dirty="0"/>
              <a:t> </a:t>
            </a:r>
            <a:r>
              <a:rPr lang="en-US" sz="1800" dirty="0" err="1"/>
              <a:t>pode</a:t>
            </a:r>
            <a:r>
              <a:rPr lang="en-US" sz="1800" dirty="0"/>
              <a:t> </a:t>
            </a:r>
            <a:r>
              <a:rPr lang="en-US" sz="1800" dirty="0" err="1"/>
              <a:t>ter</a:t>
            </a:r>
            <a:r>
              <a:rPr lang="en-US" sz="1800" dirty="0"/>
              <a:t> </a:t>
            </a:r>
            <a:r>
              <a:rPr lang="en-US" sz="1800" dirty="0" err="1"/>
              <a:t>múltiplas</a:t>
            </a:r>
            <a:r>
              <a:rPr lang="en-US" sz="1800" dirty="0"/>
              <a:t> </a:t>
            </a:r>
            <a:r>
              <a:rPr lang="en-US" sz="1800" dirty="0" err="1"/>
              <a:t>correspondências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outra</a:t>
            </a:r>
            <a:r>
              <a:rPr lang="en-US" sz="1800" dirty="0"/>
              <a:t> </a:t>
            </a:r>
            <a:r>
              <a:rPr lang="en-US" sz="1800" dirty="0" err="1"/>
              <a:t>tabela</a:t>
            </a:r>
            <a:r>
              <a:rPr lang="en-US" sz="1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err="1"/>
              <a:t>Exemplo</a:t>
            </a:r>
            <a:r>
              <a:rPr lang="en-US" sz="1800" dirty="0"/>
              <a:t>: </a:t>
            </a:r>
            <a:r>
              <a:rPr lang="en-US" sz="1800" dirty="0" err="1"/>
              <a:t>Tabela</a:t>
            </a:r>
            <a:r>
              <a:rPr lang="en-US" sz="1800" dirty="0"/>
              <a:t> `</a:t>
            </a:r>
            <a:r>
              <a:rPr lang="en-US" sz="1800" dirty="0" err="1"/>
              <a:t>Departamento</a:t>
            </a:r>
            <a:r>
              <a:rPr lang="en-US" sz="1800" dirty="0"/>
              <a:t>` e `</a:t>
            </a:r>
            <a:r>
              <a:rPr lang="en-US" sz="1800" dirty="0" err="1"/>
              <a:t>Funcionários</a:t>
            </a:r>
            <a:r>
              <a:rPr lang="en-US" sz="1800" dirty="0"/>
              <a:t>`.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err="1"/>
              <a:t>Muitos</a:t>
            </a:r>
            <a:r>
              <a:rPr lang="en-US" sz="1800" dirty="0"/>
              <a:t>-para-</a:t>
            </a:r>
            <a:r>
              <a:rPr lang="en-US" sz="1800" dirty="0" err="1"/>
              <a:t>Muitos</a:t>
            </a:r>
            <a:r>
              <a:rPr lang="en-US" sz="1800" dirty="0"/>
              <a:t> (N:M): </a:t>
            </a:r>
            <a:r>
              <a:rPr lang="en-US" sz="1800" dirty="0" err="1"/>
              <a:t>Registros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tabela</a:t>
            </a:r>
            <a:r>
              <a:rPr lang="en-US" sz="1800" dirty="0"/>
              <a:t> </a:t>
            </a:r>
            <a:r>
              <a:rPr lang="en-US" sz="1800" dirty="0" err="1"/>
              <a:t>podem</a:t>
            </a:r>
            <a:r>
              <a:rPr lang="en-US" sz="1800" dirty="0"/>
              <a:t> </a:t>
            </a:r>
            <a:r>
              <a:rPr lang="en-US" sz="1800" dirty="0" err="1"/>
              <a:t>ter</a:t>
            </a:r>
            <a:r>
              <a:rPr lang="en-US" sz="1800" dirty="0"/>
              <a:t> </a:t>
            </a:r>
            <a:r>
              <a:rPr lang="en-US" sz="1800" dirty="0" err="1"/>
              <a:t>múltiplas</a:t>
            </a:r>
            <a:r>
              <a:rPr lang="en-US" sz="1800" dirty="0"/>
              <a:t> </a:t>
            </a:r>
            <a:r>
              <a:rPr lang="en-US" sz="1800" dirty="0" err="1"/>
              <a:t>correspondências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outra</a:t>
            </a:r>
            <a:r>
              <a:rPr lang="en-US" sz="1800" dirty="0"/>
              <a:t> e vice-versa.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err="1"/>
              <a:t>Exemplo</a:t>
            </a:r>
            <a:r>
              <a:rPr lang="en-US" sz="1800" dirty="0"/>
              <a:t>: </a:t>
            </a:r>
            <a:r>
              <a:rPr lang="en-US" sz="1800" dirty="0" err="1"/>
              <a:t>Tabela</a:t>
            </a:r>
            <a:r>
              <a:rPr lang="en-US" sz="1800" dirty="0"/>
              <a:t> `</a:t>
            </a:r>
            <a:r>
              <a:rPr lang="en-US" sz="1800" dirty="0" err="1"/>
              <a:t>Estudantes</a:t>
            </a:r>
            <a:r>
              <a:rPr lang="en-US" sz="1800" dirty="0"/>
              <a:t>` e `</a:t>
            </a:r>
            <a:r>
              <a:rPr lang="en-US" sz="1800" dirty="0" err="1"/>
              <a:t>Cursos</a:t>
            </a:r>
            <a:r>
              <a:rPr lang="en-US" sz="1800" dirty="0"/>
              <a:t>`.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73" y="1188637"/>
            <a:ext cx="2635472" cy="448072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aos </a:t>
            </a:r>
            <a:r>
              <a:rPr lang="pt-BR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JOINs</a:t>
            </a:r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842481"/>
            <a:ext cx="4798028" cy="517817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JOINs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usados</a:t>
            </a:r>
            <a:r>
              <a:rPr lang="en-US" sz="1800" dirty="0"/>
              <a:t> para </a:t>
            </a:r>
            <a:r>
              <a:rPr lang="en-US" sz="1800" dirty="0" err="1"/>
              <a:t>combinar</a:t>
            </a:r>
            <a:r>
              <a:rPr lang="en-US" sz="1800" dirty="0"/>
              <a:t> </a:t>
            </a:r>
            <a:r>
              <a:rPr lang="en-US" sz="1800" dirty="0" err="1"/>
              <a:t>registros</a:t>
            </a:r>
            <a:r>
              <a:rPr lang="en-US" sz="1800" dirty="0"/>
              <a:t> de duas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mais</a:t>
            </a:r>
            <a:r>
              <a:rPr lang="en-US" sz="1800" dirty="0"/>
              <a:t> </a:t>
            </a:r>
            <a:r>
              <a:rPr lang="en-US" sz="1800" dirty="0" err="1"/>
              <a:t>tabelas</a:t>
            </a:r>
            <a:r>
              <a:rPr lang="en-US" sz="1800" dirty="0"/>
              <a:t> com base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condição</a:t>
            </a:r>
            <a:r>
              <a:rPr lang="en-US" sz="1800" dirty="0"/>
              <a:t> </a:t>
            </a:r>
            <a:r>
              <a:rPr lang="en-US" sz="1800" dirty="0" err="1"/>
              <a:t>relacionada</a:t>
            </a:r>
            <a:r>
              <a:rPr lang="en-US" sz="1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INNER JOIN: </a:t>
            </a:r>
            <a:r>
              <a:rPr lang="en-US" sz="1800" dirty="0" err="1"/>
              <a:t>Retorna</a:t>
            </a:r>
            <a:r>
              <a:rPr lang="en-US" sz="1800" dirty="0"/>
              <a:t> </a:t>
            </a:r>
            <a:r>
              <a:rPr lang="en-US" sz="1800" dirty="0" err="1"/>
              <a:t>apenas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registros</a:t>
            </a:r>
            <a:r>
              <a:rPr lang="en-US" sz="1800" dirty="0"/>
              <a:t> que </a:t>
            </a:r>
            <a:r>
              <a:rPr lang="en-US" sz="1800" dirty="0" err="1"/>
              <a:t>têm</a:t>
            </a:r>
            <a:r>
              <a:rPr lang="en-US" sz="1800" dirty="0"/>
              <a:t> </a:t>
            </a:r>
            <a:r>
              <a:rPr lang="en-US" sz="1800" dirty="0" err="1"/>
              <a:t>correspondência</a:t>
            </a:r>
            <a:r>
              <a:rPr lang="en-US" sz="1800" dirty="0"/>
              <a:t> </a:t>
            </a:r>
            <a:r>
              <a:rPr lang="en-US" sz="1800" dirty="0" err="1"/>
              <a:t>nas</a:t>
            </a:r>
            <a:r>
              <a:rPr lang="en-US" sz="1800" dirty="0"/>
              <a:t> </a:t>
            </a:r>
            <a:r>
              <a:rPr lang="en-US" sz="1800" dirty="0" err="1"/>
              <a:t>tabelas</a:t>
            </a:r>
            <a:r>
              <a:rPr lang="en-US" sz="1800" dirty="0"/>
              <a:t> </a:t>
            </a:r>
            <a:r>
              <a:rPr lang="en-US" sz="1800" dirty="0" err="1"/>
              <a:t>envolvidas</a:t>
            </a:r>
            <a:r>
              <a:rPr lang="en-US" sz="1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LEFT JOIN: </a:t>
            </a:r>
            <a:r>
              <a:rPr lang="en-US" sz="1800" dirty="0" err="1"/>
              <a:t>Retorna</a:t>
            </a:r>
            <a:r>
              <a:rPr lang="en-US" sz="1800" dirty="0"/>
              <a:t>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registros</a:t>
            </a:r>
            <a:r>
              <a:rPr lang="en-US" sz="1800" dirty="0"/>
              <a:t> da </a:t>
            </a:r>
            <a:r>
              <a:rPr lang="en-US" sz="1800" dirty="0" err="1"/>
              <a:t>tabela</a:t>
            </a:r>
            <a:r>
              <a:rPr lang="en-US" sz="1800" dirty="0"/>
              <a:t> da </a:t>
            </a:r>
            <a:r>
              <a:rPr lang="en-US" sz="1800" dirty="0" err="1"/>
              <a:t>esquerda</a:t>
            </a:r>
            <a:r>
              <a:rPr lang="en-US" sz="1800" dirty="0"/>
              <a:t> e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registros</a:t>
            </a:r>
            <a:r>
              <a:rPr lang="en-US" sz="1800" dirty="0"/>
              <a:t> </a:t>
            </a:r>
            <a:r>
              <a:rPr lang="en-US" sz="1800" dirty="0" err="1"/>
              <a:t>correspondentes</a:t>
            </a:r>
            <a:r>
              <a:rPr lang="en-US" sz="1800" dirty="0"/>
              <a:t> da </a:t>
            </a:r>
            <a:r>
              <a:rPr lang="en-US" sz="1800" dirty="0" err="1"/>
              <a:t>tabela</a:t>
            </a:r>
            <a:r>
              <a:rPr lang="en-US" sz="1800" dirty="0"/>
              <a:t> da </a:t>
            </a:r>
            <a:r>
              <a:rPr lang="en-US" sz="1800" dirty="0" err="1"/>
              <a:t>direita</a:t>
            </a:r>
            <a:r>
              <a:rPr lang="en-US" sz="1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RIGHT JOIN: </a:t>
            </a:r>
            <a:r>
              <a:rPr lang="en-US" sz="1800" dirty="0" err="1"/>
              <a:t>Retorna</a:t>
            </a:r>
            <a:r>
              <a:rPr lang="en-US" sz="1800" dirty="0"/>
              <a:t>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registros</a:t>
            </a:r>
            <a:r>
              <a:rPr lang="en-US" sz="1800" dirty="0"/>
              <a:t> da </a:t>
            </a:r>
            <a:r>
              <a:rPr lang="en-US" sz="1800" dirty="0" err="1"/>
              <a:t>tabela</a:t>
            </a:r>
            <a:r>
              <a:rPr lang="en-US" sz="1800" dirty="0"/>
              <a:t> da </a:t>
            </a:r>
            <a:r>
              <a:rPr lang="en-US" sz="1800" dirty="0" err="1"/>
              <a:t>direita</a:t>
            </a:r>
            <a:r>
              <a:rPr lang="en-US" sz="1800" dirty="0"/>
              <a:t> e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registros</a:t>
            </a:r>
            <a:r>
              <a:rPr lang="en-US" sz="1800" dirty="0"/>
              <a:t> </a:t>
            </a:r>
            <a:r>
              <a:rPr lang="en-US" sz="1800" dirty="0" err="1"/>
              <a:t>correspondentes</a:t>
            </a:r>
            <a:r>
              <a:rPr lang="en-US" sz="1800" dirty="0"/>
              <a:t> da </a:t>
            </a:r>
            <a:r>
              <a:rPr lang="en-US" sz="1800" dirty="0" err="1"/>
              <a:t>tabela</a:t>
            </a:r>
            <a:r>
              <a:rPr lang="en-US" sz="1800" dirty="0"/>
              <a:t> da </a:t>
            </a:r>
            <a:r>
              <a:rPr lang="en-US" sz="1800" dirty="0" err="1"/>
              <a:t>esquerda</a:t>
            </a:r>
            <a:r>
              <a:rPr lang="en-US" sz="1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FULL JOIN: </a:t>
            </a:r>
            <a:r>
              <a:rPr lang="en-US" sz="1800" dirty="0" err="1"/>
              <a:t>Retorna</a:t>
            </a:r>
            <a:r>
              <a:rPr lang="en-US" sz="1800" dirty="0"/>
              <a:t>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registros</a:t>
            </a:r>
            <a:r>
              <a:rPr lang="en-US" sz="1800" dirty="0"/>
              <a:t> </a:t>
            </a:r>
            <a:r>
              <a:rPr lang="en-US" sz="1800" dirty="0" err="1"/>
              <a:t>quando</a:t>
            </a:r>
            <a:r>
              <a:rPr lang="en-US" sz="1800" dirty="0"/>
              <a:t> </a:t>
            </a:r>
            <a:r>
              <a:rPr lang="en-US" sz="1800" dirty="0" err="1"/>
              <a:t>há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correspondência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das </a:t>
            </a:r>
            <a:r>
              <a:rPr lang="en-US" sz="1800" dirty="0" err="1"/>
              <a:t>tabelas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97" y="1188637"/>
            <a:ext cx="2618410" cy="4480726"/>
          </a:xfrm>
        </p:spPr>
        <p:txBody>
          <a:bodyPr>
            <a:normAutofit/>
          </a:bodyPr>
          <a:lstStyle/>
          <a:p>
            <a:pPr algn="r"/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INNER JOIN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700" y="811658"/>
            <a:ext cx="4767204" cy="521927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 err="1"/>
              <a:t>Exemplo</a:t>
            </a:r>
            <a:r>
              <a:rPr lang="en-US" sz="1800" dirty="0"/>
              <a:t> </a:t>
            </a:r>
            <a:r>
              <a:rPr lang="en-US" sz="1800" dirty="0" err="1"/>
              <a:t>Prático</a:t>
            </a:r>
            <a:r>
              <a:rPr lang="en-US" sz="18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SELECT </a:t>
            </a:r>
            <a:r>
              <a:rPr lang="en-US" sz="1800" dirty="0" err="1"/>
              <a:t>alunos.nome</a:t>
            </a:r>
            <a:r>
              <a:rPr lang="en-US" sz="1800" dirty="0"/>
              <a:t>, </a:t>
            </a:r>
            <a:r>
              <a:rPr lang="en-US" sz="1800" dirty="0" err="1"/>
              <a:t>cursos.nome</a:t>
            </a: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FROM matriculas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INNER JOIN </a:t>
            </a:r>
            <a:r>
              <a:rPr lang="en-US" sz="1800" dirty="0" err="1"/>
              <a:t>alunos</a:t>
            </a:r>
            <a:r>
              <a:rPr lang="en-US" sz="1800" dirty="0"/>
              <a:t> ON </a:t>
            </a:r>
            <a:r>
              <a:rPr lang="en-US" sz="1800" dirty="0" err="1"/>
              <a:t>matriculas.aluno_id</a:t>
            </a:r>
            <a:r>
              <a:rPr lang="en-US" sz="1800" dirty="0"/>
              <a:t> = alunos.id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INNER JOIN </a:t>
            </a:r>
            <a:r>
              <a:rPr lang="en-US" sz="1800" dirty="0" err="1"/>
              <a:t>cursos</a:t>
            </a:r>
            <a:r>
              <a:rPr lang="en-US" sz="1800" dirty="0"/>
              <a:t> ON </a:t>
            </a:r>
            <a:r>
              <a:rPr lang="en-US" sz="1800" dirty="0" err="1"/>
              <a:t>matriculas.curso_id</a:t>
            </a:r>
            <a:r>
              <a:rPr lang="en-US" sz="1800" dirty="0"/>
              <a:t> = cursos.id;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Este JOIN </a:t>
            </a:r>
            <a:r>
              <a:rPr lang="en-US" sz="1800" dirty="0" err="1"/>
              <a:t>está</a:t>
            </a:r>
            <a:r>
              <a:rPr lang="en-US" sz="1800" dirty="0"/>
              <a:t> </a:t>
            </a:r>
            <a:r>
              <a:rPr lang="en-US" sz="1800" dirty="0" err="1"/>
              <a:t>combinando</a:t>
            </a:r>
            <a:r>
              <a:rPr lang="en-US" sz="1800" dirty="0"/>
              <a:t> dados das </a:t>
            </a:r>
            <a:r>
              <a:rPr lang="en-US" sz="1800" dirty="0" err="1"/>
              <a:t>tabelas</a:t>
            </a:r>
            <a:r>
              <a:rPr lang="en-US" sz="1800" dirty="0"/>
              <a:t> `</a:t>
            </a:r>
            <a:r>
              <a:rPr lang="en-US" sz="1800" dirty="0" err="1"/>
              <a:t>alunos</a:t>
            </a:r>
            <a:r>
              <a:rPr lang="en-US" sz="1800" dirty="0"/>
              <a:t>` e `</a:t>
            </a:r>
            <a:r>
              <a:rPr lang="en-US" sz="1800" dirty="0" err="1"/>
              <a:t>cursos</a:t>
            </a:r>
            <a:r>
              <a:rPr lang="en-US" sz="1800" dirty="0"/>
              <a:t>` via a </a:t>
            </a:r>
            <a:r>
              <a:rPr lang="en-US" sz="1800" dirty="0" err="1"/>
              <a:t>tabela</a:t>
            </a:r>
            <a:r>
              <a:rPr lang="en-US" sz="1800" dirty="0"/>
              <a:t> `matriculas`.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Prático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Aula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7332" y="811657"/>
            <a:ext cx="4808298" cy="5250095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 err="1"/>
              <a:t>Criar</a:t>
            </a:r>
            <a:r>
              <a:rPr lang="en-US" sz="2000" dirty="0"/>
              <a:t> as </a:t>
            </a:r>
            <a:r>
              <a:rPr lang="en-US" sz="2000" dirty="0" err="1"/>
              <a:t>tabelas</a:t>
            </a:r>
            <a:r>
              <a:rPr lang="en-US" sz="2000" dirty="0"/>
              <a:t> `</a:t>
            </a:r>
            <a:r>
              <a:rPr lang="en-US" sz="2000" dirty="0" err="1"/>
              <a:t>alunos</a:t>
            </a:r>
            <a:r>
              <a:rPr lang="en-US" sz="2000" dirty="0"/>
              <a:t>`, `</a:t>
            </a:r>
            <a:r>
              <a:rPr lang="en-US" sz="2000" dirty="0" err="1"/>
              <a:t>cursos</a:t>
            </a:r>
            <a:r>
              <a:rPr lang="en-US" sz="2000" dirty="0"/>
              <a:t>`, e `matriculas`.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Inserir</a:t>
            </a:r>
            <a:r>
              <a:rPr lang="en-US" sz="2000" dirty="0"/>
              <a:t> dados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tabela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</a:t>
            </a:r>
            <a:r>
              <a:rPr lang="en-US" sz="2000" dirty="0" err="1"/>
              <a:t>Escrever</a:t>
            </a:r>
            <a:r>
              <a:rPr lang="en-US" sz="2000" dirty="0"/>
              <a:t> </a:t>
            </a:r>
            <a:r>
              <a:rPr lang="en-US" sz="2000" dirty="0" err="1"/>
              <a:t>consultas</a:t>
            </a:r>
            <a:r>
              <a:rPr lang="en-US" sz="2000" dirty="0"/>
              <a:t> SQL </a:t>
            </a:r>
            <a:r>
              <a:rPr lang="en-US" sz="2000" dirty="0" err="1"/>
              <a:t>utilizando</a:t>
            </a:r>
            <a:r>
              <a:rPr lang="en-US" sz="2000" dirty="0"/>
              <a:t> INNER JOIN para </a:t>
            </a:r>
            <a:r>
              <a:rPr lang="en-US" sz="2000" dirty="0" err="1"/>
              <a:t>extrair</a:t>
            </a:r>
            <a:r>
              <a:rPr lang="en-US" sz="2000" dirty="0"/>
              <a:t> </a:t>
            </a:r>
            <a:r>
              <a:rPr lang="en-US" sz="2000" dirty="0" err="1"/>
              <a:t>informações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quais</a:t>
            </a:r>
            <a:r>
              <a:rPr lang="en-US" sz="2000" dirty="0"/>
              <a:t> </a:t>
            </a:r>
            <a:r>
              <a:rPr lang="en-US" sz="2000" dirty="0" err="1"/>
              <a:t>alunos</a:t>
            </a:r>
            <a:r>
              <a:rPr lang="en-US" sz="2000" dirty="0"/>
              <a:t> </a:t>
            </a:r>
            <a:r>
              <a:rPr lang="en-US" sz="2000" dirty="0" err="1"/>
              <a:t>estão</a:t>
            </a:r>
            <a:r>
              <a:rPr lang="en-US" sz="2000" dirty="0"/>
              <a:t> </a:t>
            </a:r>
            <a:r>
              <a:rPr lang="en-US" sz="2000" dirty="0" err="1"/>
              <a:t>matriculados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quais</a:t>
            </a:r>
            <a:r>
              <a:rPr lang="en-US" sz="2000" dirty="0"/>
              <a:t> </a:t>
            </a:r>
            <a:r>
              <a:rPr lang="en-US" sz="2000" dirty="0" err="1"/>
              <a:t>cursos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Tarefa para Casa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248" y="728403"/>
            <a:ext cx="4695286" cy="5333349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100" dirty="0" err="1"/>
              <a:t>Pesquisar</a:t>
            </a:r>
            <a:r>
              <a:rPr lang="en-US" sz="2100" dirty="0"/>
              <a:t> </a:t>
            </a:r>
            <a:r>
              <a:rPr lang="en-US" sz="2100" dirty="0" err="1"/>
              <a:t>sobre</a:t>
            </a:r>
            <a:r>
              <a:rPr lang="en-US" sz="2100" dirty="0"/>
              <a:t> </a:t>
            </a:r>
            <a:r>
              <a:rPr lang="en-US" sz="2100" dirty="0" err="1"/>
              <a:t>os</a:t>
            </a:r>
            <a:r>
              <a:rPr lang="en-US" sz="2100" dirty="0"/>
              <a:t> </a:t>
            </a:r>
            <a:r>
              <a:rPr lang="en-US" sz="2100" dirty="0" err="1"/>
              <a:t>tipos</a:t>
            </a:r>
            <a:r>
              <a:rPr lang="en-US" sz="2100" dirty="0"/>
              <a:t> de JOINs e </a:t>
            </a:r>
            <a:r>
              <a:rPr lang="en-US" sz="2100" dirty="0" err="1"/>
              <a:t>preparar</a:t>
            </a:r>
            <a:r>
              <a:rPr lang="en-US" sz="2100" dirty="0"/>
              <a:t> </a:t>
            </a:r>
            <a:r>
              <a:rPr lang="en-US" sz="2100" dirty="0" err="1"/>
              <a:t>exemplos</a:t>
            </a:r>
            <a:r>
              <a:rPr lang="en-US" sz="2100" dirty="0"/>
              <a:t> </a:t>
            </a:r>
            <a:r>
              <a:rPr lang="en-US" sz="2100" dirty="0" err="1"/>
              <a:t>práticos</a:t>
            </a:r>
            <a:r>
              <a:rPr lang="en-US" sz="2100" dirty="0"/>
              <a:t> de LEFT JOIN, RIGHT JOIN e FULL JOIN.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2. </a:t>
            </a:r>
            <a:r>
              <a:rPr lang="en-US" sz="2100" dirty="0" err="1"/>
              <a:t>Desafios</a:t>
            </a:r>
            <a:r>
              <a:rPr lang="en-US" sz="2100" dirty="0"/>
              <a:t> </a:t>
            </a:r>
            <a:r>
              <a:rPr lang="en-US" sz="2100" dirty="0" err="1"/>
              <a:t>adicionais</a:t>
            </a:r>
            <a:r>
              <a:rPr lang="en-US" sz="2100" dirty="0"/>
              <a:t>: </a:t>
            </a:r>
            <a:r>
              <a:rPr lang="en-US" sz="2100" dirty="0" err="1"/>
              <a:t>Tente</a:t>
            </a:r>
            <a:r>
              <a:rPr lang="en-US" sz="2100" dirty="0"/>
              <a:t> </a:t>
            </a:r>
            <a:r>
              <a:rPr lang="en-US" sz="2100" dirty="0" err="1"/>
              <a:t>criar</a:t>
            </a:r>
            <a:r>
              <a:rPr lang="en-US" sz="2100" dirty="0"/>
              <a:t> </a:t>
            </a:r>
            <a:r>
              <a:rPr lang="en-US" sz="2100" dirty="0" err="1"/>
              <a:t>uma</a:t>
            </a:r>
            <a:r>
              <a:rPr lang="en-US" sz="2100" dirty="0"/>
              <a:t> nova </a:t>
            </a:r>
            <a:r>
              <a:rPr lang="en-US" sz="2100" dirty="0" err="1"/>
              <a:t>tabela</a:t>
            </a:r>
            <a:r>
              <a:rPr lang="en-US" sz="2100" dirty="0"/>
              <a:t> </a:t>
            </a:r>
            <a:r>
              <a:rPr lang="en-US" sz="2100" dirty="0" err="1"/>
              <a:t>relacionada</a:t>
            </a:r>
            <a:r>
              <a:rPr lang="en-US" sz="2100" dirty="0"/>
              <a:t> e </a:t>
            </a:r>
            <a:r>
              <a:rPr lang="en-US" sz="2100" dirty="0" err="1"/>
              <a:t>faça</a:t>
            </a:r>
            <a:r>
              <a:rPr lang="en-US" sz="2100" dirty="0"/>
              <a:t> </a:t>
            </a:r>
            <a:r>
              <a:rPr lang="en-US" sz="2100" dirty="0" err="1"/>
              <a:t>consultas</a:t>
            </a:r>
            <a:r>
              <a:rPr lang="en-US" sz="2100" dirty="0"/>
              <a:t> </a:t>
            </a:r>
            <a:r>
              <a:rPr lang="en-US" sz="2100" dirty="0" err="1"/>
              <a:t>usando</a:t>
            </a:r>
            <a:r>
              <a:rPr lang="en-US" sz="2100" dirty="0"/>
              <a:t> </a:t>
            </a:r>
            <a:r>
              <a:rPr lang="en-US" sz="2100" dirty="0" err="1"/>
              <a:t>diferentes</a:t>
            </a:r>
            <a:r>
              <a:rPr lang="en-US" sz="2100" dirty="0"/>
              <a:t> JOINs.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558</Words>
  <Application>Microsoft Office PowerPoint</Application>
  <PresentationFormat>Apresentação na tela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Banco de Dados II - Aula 2</vt:lpstr>
      <vt:lpstr>Revisão da Aula 1</vt:lpstr>
      <vt:lpstr>Chave Primária</vt:lpstr>
      <vt:lpstr>Chave Estrangeira</vt:lpstr>
      <vt:lpstr>Tipos de Relacionamento</vt:lpstr>
      <vt:lpstr>Introdução aos JOINs</vt:lpstr>
      <vt:lpstr>Exemplo de INNER JOIN</vt:lpstr>
      <vt:lpstr>Exercício Prático em Aula</vt:lpstr>
      <vt:lpstr>Tarefa para Casa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 - Aula 2</dc:title>
  <dc:subject/>
  <dc:creator>Ale</dc:creator>
  <cp:keywords/>
  <dc:description>generated using python-pptx</dc:description>
  <cp:lastModifiedBy>Alessandro Jose de Souza Figueiredo</cp:lastModifiedBy>
  <cp:revision>3</cp:revision>
  <dcterms:created xsi:type="dcterms:W3CDTF">2013-01-27T09:14:16Z</dcterms:created>
  <dcterms:modified xsi:type="dcterms:W3CDTF">2024-08-21T03:03:47Z</dcterms:modified>
  <cp:category/>
</cp:coreProperties>
</file>