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7" r:id="rId3"/>
    <p:sldId id="268" r:id="rId4"/>
    <p:sldId id="265" r:id="rId5"/>
    <p:sldId id="266" r:id="rId6"/>
    <p:sldId id="273" r:id="rId7"/>
    <p:sldId id="270" r:id="rId8"/>
    <p:sldId id="271" r:id="rId9"/>
    <p:sldId id="269" r:id="rId10"/>
    <p:sldId id="260" r:id="rId11"/>
    <p:sldId id="272"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90" y="7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7A0071-9E8D-4F71-8FE3-F988B9BEEBA2}"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F741D252-3879-4E79-922B-B9C36F927A68}">
      <dgm:prSet/>
      <dgm:spPr/>
      <dgm:t>
        <a:bodyPr/>
        <a:lstStyle/>
        <a:p>
          <a:pPr>
            <a:lnSpc>
              <a:spcPct val="100000"/>
            </a:lnSpc>
            <a:defRPr cap="all"/>
          </a:pPr>
          <a:r>
            <a:rPr lang="en-US" dirty="0"/>
            <a:t>- Modelagem de Dados Avançada</a:t>
          </a:r>
        </a:p>
      </dgm:t>
    </dgm:pt>
    <dgm:pt modelId="{F600AFC5-1CA0-459C-9F9D-C359D7C41CDF}" type="parTrans" cxnId="{F82C73A2-A0F5-4160-8D56-C9A2ACDBE7E5}">
      <dgm:prSet/>
      <dgm:spPr/>
      <dgm:t>
        <a:bodyPr/>
        <a:lstStyle/>
        <a:p>
          <a:endParaRPr lang="en-US"/>
        </a:p>
      </dgm:t>
    </dgm:pt>
    <dgm:pt modelId="{D55135CD-195D-437B-98F3-9AC32F5E4FF6}" type="sibTrans" cxnId="{F82C73A2-A0F5-4160-8D56-C9A2ACDBE7E5}">
      <dgm:prSet/>
      <dgm:spPr/>
      <dgm:t>
        <a:bodyPr/>
        <a:lstStyle/>
        <a:p>
          <a:endParaRPr lang="en-US"/>
        </a:p>
      </dgm:t>
    </dgm:pt>
    <dgm:pt modelId="{9732D6F0-95DF-42C0-B0BB-2840DD3EAF7A}">
      <dgm:prSet/>
      <dgm:spPr/>
      <dgm:t>
        <a:bodyPr/>
        <a:lstStyle/>
        <a:p>
          <a:pPr>
            <a:lnSpc>
              <a:spcPct val="100000"/>
            </a:lnSpc>
            <a:defRPr cap="all"/>
          </a:pPr>
          <a:r>
            <a:rPr lang="en-US" dirty="0"/>
            <a:t>- Administração de Banco de Dados</a:t>
          </a:r>
        </a:p>
      </dgm:t>
    </dgm:pt>
    <dgm:pt modelId="{84B43A17-2603-48EF-8E6E-849597433A59}" type="parTrans" cxnId="{3CD74231-21E3-4612-AAD6-029E8E74CEC8}">
      <dgm:prSet/>
      <dgm:spPr/>
      <dgm:t>
        <a:bodyPr/>
        <a:lstStyle/>
        <a:p>
          <a:endParaRPr lang="en-US"/>
        </a:p>
      </dgm:t>
    </dgm:pt>
    <dgm:pt modelId="{A75210C2-2350-4E03-BEB6-C8694C736E90}" type="sibTrans" cxnId="{3CD74231-21E3-4612-AAD6-029E8E74CEC8}">
      <dgm:prSet/>
      <dgm:spPr/>
      <dgm:t>
        <a:bodyPr/>
        <a:lstStyle/>
        <a:p>
          <a:endParaRPr lang="en-US"/>
        </a:p>
      </dgm:t>
    </dgm:pt>
    <dgm:pt modelId="{629A1CA0-3664-45C2-A6A0-B18C5022E625}">
      <dgm:prSet/>
      <dgm:spPr/>
      <dgm:t>
        <a:bodyPr/>
        <a:lstStyle/>
        <a:p>
          <a:pPr>
            <a:lnSpc>
              <a:spcPct val="100000"/>
            </a:lnSpc>
            <a:defRPr cap="all"/>
          </a:pPr>
          <a:r>
            <a:rPr lang="en-US" dirty="0"/>
            <a:t>- Consultas SQL Avançadas</a:t>
          </a:r>
        </a:p>
      </dgm:t>
    </dgm:pt>
    <dgm:pt modelId="{2B3310EB-9949-45DF-8824-C5CD40E5A821}" type="parTrans" cxnId="{4D5831EE-B6E4-41C9-B08F-0D5CA43A9381}">
      <dgm:prSet/>
      <dgm:spPr/>
      <dgm:t>
        <a:bodyPr/>
        <a:lstStyle/>
        <a:p>
          <a:endParaRPr lang="en-US"/>
        </a:p>
      </dgm:t>
    </dgm:pt>
    <dgm:pt modelId="{E50450C6-8660-4580-8F21-E129F90B7C30}" type="sibTrans" cxnId="{4D5831EE-B6E4-41C9-B08F-0D5CA43A9381}">
      <dgm:prSet/>
      <dgm:spPr/>
      <dgm:t>
        <a:bodyPr/>
        <a:lstStyle/>
        <a:p>
          <a:endParaRPr lang="en-US"/>
        </a:p>
      </dgm:t>
    </dgm:pt>
    <dgm:pt modelId="{0A9575B4-AFD3-41B5-A0A9-59EAEA65DEB5}">
      <dgm:prSet/>
      <dgm:spPr/>
      <dgm:t>
        <a:bodyPr/>
        <a:lstStyle/>
        <a:p>
          <a:pPr>
            <a:lnSpc>
              <a:spcPct val="100000"/>
            </a:lnSpc>
            <a:defRPr cap="all"/>
          </a:pPr>
          <a:r>
            <a:rPr lang="en-US" dirty="0"/>
            <a:t>- Integração com Aplicações</a:t>
          </a:r>
        </a:p>
      </dgm:t>
    </dgm:pt>
    <dgm:pt modelId="{44A40988-983D-4ED9-B338-C8289B3F47E2}" type="parTrans" cxnId="{C5CEDB97-8FF3-4338-9744-DDC1E8EFC52A}">
      <dgm:prSet/>
      <dgm:spPr/>
      <dgm:t>
        <a:bodyPr/>
        <a:lstStyle/>
        <a:p>
          <a:endParaRPr lang="en-US"/>
        </a:p>
      </dgm:t>
    </dgm:pt>
    <dgm:pt modelId="{5BE00B92-EDC5-410F-87DE-DA7BD236857C}" type="sibTrans" cxnId="{C5CEDB97-8FF3-4338-9744-DDC1E8EFC52A}">
      <dgm:prSet/>
      <dgm:spPr/>
      <dgm:t>
        <a:bodyPr/>
        <a:lstStyle/>
        <a:p>
          <a:endParaRPr lang="en-US"/>
        </a:p>
      </dgm:t>
    </dgm:pt>
    <dgm:pt modelId="{15BEF6AF-252C-4F4A-BE6C-9BBC8DFBDB1C}" type="pres">
      <dgm:prSet presAssocID="{727A0071-9E8D-4F71-8FE3-F988B9BEEBA2}" presName="root" presStyleCnt="0">
        <dgm:presLayoutVars>
          <dgm:dir/>
          <dgm:resizeHandles val="exact"/>
        </dgm:presLayoutVars>
      </dgm:prSet>
      <dgm:spPr/>
    </dgm:pt>
    <dgm:pt modelId="{1D19F623-49A5-4357-96B0-11AE77C26767}" type="pres">
      <dgm:prSet presAssocID="{F741D252-3879-4E79-922B-B9C36F927A68}" presName="compNode" presStyleCnt="0"/>
      <dgm:spPr/>
    </dgm:pt>
    <dgm:pt modelId="{6DBA44E2-FDC7-4AC7-A0F8-7CF3ECB892FB}" type="pres">
      <dgm:prSet presAssocID="{F741D252-3879-4E79-922B-B9C36F927A68}" presName="iconBgRect" presStyleLbl="bgShp" presStyleIdx="0" presStyleCnt="4"/>
      <dgm:spPr>
        <a:prstGeom prst="round2DiagRect">
          <a:avLst>
            <a:gd name="adj1" fmla="val 29727"/>
            <a:gd name="adj2" fmla="val 0"/>
          </a:avLst>
        </a:prstGeom>
      </dgm:spPr>
    </dgm:pt>
    <dgm:pt modelId="{1428306C-B63C-40EE-98DE-0F4A9F7CDA9F}" type="pres">
      <dgm:prSet presAssocID="{F741D252-3879-4E79-922B-B9C36F927A6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co de dados"/>
        </a:ext>
      </dgm:extLst>
    </dgm:pt>
    <dgm:pt modelId="{744B8853-8D72-482C-AAE3-69DB1106D822}" type="pres">
      <dgm:prSet presAssocID="{F741D252-3879-4E79-922B-B9C36F927A68}" presName="spaceRect" presStyleCnt="0"/>
      <dgm:spPr/>
    </dgm:pt>
    <dgm:pt modelId="{11A0C7CC-4C16-4284-BBEC-876CCBC878A3}" type="pres">
      <dgm:prSet presAssocID="{F741D252-3879-4E79-922B-B9C36F927A68}" presName="textRect" presStyleLbl="revTx" presStyleIdx="0" presStyleCnt="4">
        <dgm:presLayoutVars>
          <dgm:chMax val="1"/>
          <dgm:chPref val="1"/>
        </dgm:presLayoutVars>
      </dgm:prSet>
      <dgm:spPr/>
    </dgm:pt>
    <dgm:pt modelId="{1AAFE947-14F0-4D64-9018-7A3C918B26DC}" type="pres">
      <dgm:prSet presAssocID="{D55135CD-195D-437B-98F3-9AC32F5E4FF6}" presName="sibTrans" presStyleCnt="0"/>
      <dgm:spPr/>
    </dgm:pt>
    <dgm:pt modelId="{6DB45580-B90A-419D-85AA-4427BC1A0236}" type="pres">
      <dgm:prSet presAssocID="{9732D6F0-95DF-42C0-B0BB-2840DD3EAF7A}" presName="compNode" presStyleCnt="0"/>
      <dgm:spPr/>
    </dgm:pt>
    <dgm:pt modelId="{4953BE25-C9A4-4F10-B53C-24CBF5153855}" type="pres">
      <dgm:prSet presAssocID="{9732D6F0-95DF-42C0-B0BB-2840DD3EAF7A}" presName="iconBgRect" presStyleLbl="bgShp" presStyleIdx="1" presStyleCnt="4"/>
      <dgm:spPr>
        <a:prstGeom prst="round2DiagRect">
          <a:avLst>
            <a:gd name="adj1" fmla="val 29727"/>
            <a:gd name="adj2" fmla="val 0"/>
          </a:avLst>
        </a:prstGeom>
      </dgm:spPr>
    </dgm:pt>
    <dgm:pt modelId="{C7EE3B31-2915-4757-9284-87E671B926A6}" type="pres">
      <dgm:prSet presAssocID="{9732D6F0-95DF-42C0-B0BB-2840DD3EAF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co"/>
        </a:ext>
      </dgm:extLst>
    </dgm:pt>
    <dgm:pt modelId="{C26B1DDC-0DA9-4D8F-A727-9C5A0E88E2D0}" type="pres">
      <dgm:prSet presAssocID="{9732D6F0-95DF-42C0-B0BB-2840DD3EAF7A}" presName="spaceRect" presStyleCnt="0"/>
      <dgm:spPr/>
    </dgm:pt>
    <dgm:pt modelId="{DFF6885A-3629-4498-86B1-605592A7B430}" type="pres">
      <dgm:prSet presAssocID="{9732D6F0-95DF-42C0-B0BB-2840DD3EAF7A}" presName="textRect" presStyleLbl="revTx" presStyleIdx="1" presStyleCnt="4">
        <dgm:presLayoutVars>
          <dgm:chMax val="1"/>
          <dgm:chPref val="1"/>
        </dgm:presLayoutVars>
      </dgm:prSet>
      <dgm:spPr/>
    </dgm:pt>
    <dgm:pt modelId="{60A6F1DD-F763-4876-BBD4-7B9A0B0C859C}" type="pres">
      <dgm:prSet presAssocID="{A75210C2-2350-4E03-BEB6-C8694C736E90}" presName="sibTrans" presStyleCnt="0"/>
      <dgm:spPr/>
    </dgm:pt>
    <dgm:pt modelId="{E32C1552-EE94-4C50-A411-AABF0FFFDD57}" type="pres">
      <dgm:prSet presAssocID="{629A1CA0-3664-45C2-A6A0-B18C5022E625}" presName="compNode" presStyleCnt="0"/>
      <dgm:spPr/>
    </dgm:pt>
    <dgm:pt modelId="{E5CFAC79-E0B5-4170-99A0-42C3AF11006A}" type="pres">
      <dgm:prSet presAssocID="{629A1CA0-3664-45C2-A6A0-B18C5022E625}" presName="iconBgRect" presStyleLbl="bgShp" presStyleIdx="2" presStyleCnt="4"/>
      <dgm:spPr>
        <a:prstGeom prst="round2DiagRect">
          <a:avLst>
            <a:gd name="adj1" fmla="val 29727"/>
            <a:gd name="adj2" fmla="val 0"/>
          </a:avLst>
        </a:prstGeom>
      </dgm:spPr>
    </dgm:pt>
    <dgm:pt modelId="{CDEABD20-1049-4C3F-9E96-02CC28311046}" type="pres">
      <dgm:prSet presAssocID="{629A1CA0-3664-45C2-A6A0-B18C5022E6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l center"/>
        </a:ext>
      </dgm:extLst>
    </dgm:pt>
    <dgm:pt modelId="{ABAC86EB-4A1A-4FC1-8470-AE35CBBF88CA}" type="pres">
      <dgm:prSet presAssocID="{629A1CA0-3664-45C2-A6A0-B18C5022E625}" presName="spaceRect" presStyleCnt="0"/>
      <dgm:spPr/>
    </dgm:pt>
    <dgm:pt modelId="{46976621-EA8D-4CFF-ABD9-366C975375D9}" type="pres">
      <dgm:prSet presAssocID="{629A1CA0-3664-45C2-A6A0-B18C5022E625}" presName="textRect" presStyleLbl="revTx" presStyleIdx="2" presStyleCnt="4">
        <dgm:presLayoutVars>
          <dgm:chMax val="1"/>
          <dgm:chPref val="1"/>
        </dgm:presLayoutVars>
      </dgm:prSet>
      <dgm:spPr/>
    </dgm:pt>
    <dgm:pt modelId="{0430D007-E966-444E-8182-43FAE8381FE2}" type="pres">
      <dgm:prSet presAssocID="{E50450C6-8660-4580-8F21-E129F90B7C30}" presName="sibTrans" presStyleCnt="0"/>
      <dgm:spPr/>
    </dgm:pt>
    <dgm:pt modelId="{968BCBC5-88BB-4693-A161-E70F6DF1C19B}" type="pres">
      <dgm:prSet presAssocID="{0A9575B4-AFD3-41B5-A0A9-59EAEA65DEB5}" presName="compNode" presStyleCnt="0"/>
      <dgm:spPr/>
    </dgm:pt>
    <dgm:pt modelId="{46F1F882-A376-4D3F-8E81-E03E9AFDF29B}" type="pres">
      <dgm:prSet presAssocID="{0A9575B4-AFD3-41B5-A0A9-59EAEA65DEB5}" presName="iconBgRect" presStyleLbl="bgShp" presStyleIdx="3" presStyleCnt="4"/>
      <dgm:spPr>
        <a:prstGeom prst="round2DiagRect">
          <a:avLst>
            <a:gd name="adj1" fmla="val 29727"/>
            <a:gd name="adj2" fmla="val 0"/>
          </a:avLst>
        </a:prstGeom>
      </dgm:spPr>
    </dgm:pt>
    <dgm:pt modelId="{42A6ADF1-1532-44FD-848D-AABF4673FA60}" type="pres">
      <dgm:prSet presAssocID="{0A9575B4-AFD3-41B5-A0A9-59EAEA65DEB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o"/>
        </a:ext>
      </dgm:extLst>
    </dgm:pt>
    <dgm:pt modelId="{9E23CFDA-3244-4793-933E-8BB36187044E}" type="pres">
      <dgm:prSet presAssocID="{0A9575B4-AFD3-41B5-A0A9-59EAEA65DEB5}" presName="spaceRect" presStyleCnt="0"/>
      <dgm:spPr/>
    </dgm:pt>
    <dgm:pt modelId="{CB24857F-2934-461F-BB46-3844028BA266}" type="pres">
      <dgm:prSet presAssocID="{0A9575B4-AFD3-41B5-A0A9-59EAEA65DEB5}" presName="textRect" presStyleLbl="revTx" presStyleIdx="3" presStyleCnt="4">
        <dgm:presLayoutVars>
          <dgm:chMax val="1"/>
          <dgm:chPref val="1"/>
        </dgm:presLayoutVars>
      </dgm:prSet>
      <dgm:spPr/>
    </dgm:pt>
  </dgm:ptLst>
  <dgm:cxnLst>
    <dgm:cxn modelId="{3CD74231-21E3-4612-AAD6-029E8E74CEC8}" srcId="{727A0071-9E8D-4F71-8FE3-F988B9BEEBA2}" destId="{9732D6F0-95DF-42C0-B0BB-2840DD3EAF7A}" srcOrd="1" destOrd="0" parTransId="{84B43A17-2603-48EF-8E6E-849597433A59}" sibTransId="{A75210C2-2350-4E03-BEB6-C8694C736E90}"/>
    <dgm:cxn modelId="{8CB7213E-D080-45F1-BAF9-A1313C8AD422}" type="presOf" srcId="{727A0071-9E8D-4F71-8FE3-F988B9BEEBA2}" destId="{15BEF6AF-252C-4F4A-BE6C-9BBC8DFBDB1C}" srcOrd="0" destOrd="0" presId="urn:microsoft.com/office/officeart/2018/5/layout/IconLeafLabelList"/>
    <dgm:cxn modelId="{3A6B3B51-CBAE-444C-8709-AC0EE3570360}" type="presOf" srcId="{9732D6F0-95DF-42C0-B0BB-2840DD3EAF7A}" destId="{DFF6885A-3629-4498-86B1-605592A7B430}" srcOrd="0" destOrd="0" presId="urn:microsoft.com/office/officeart/2018/5/layout/IconLeafLabelList"/>
    <dgm:cxn modelId="{6776ED7B-4A13-44CA-B1EC-AD6F21F0ABBE}" type="presOf" srcId="{0A9575B4-AFD3-41B5-A0A9-59EAEA65DEB5}" destId="{CB24857F-2934-461F-BB46-3844028BA266}" srcOrd="0" destOrd="0" presId="urn:microsoft.com/office/officeart/2018/5/layout/IconLeafLabelList"/>
    <dgm:cxn modelId="{C5CEDB97-8FF3-4338-9744-DDC1E8EFC52A}" srcId="{727A0071-9E8D-4F71-8FE3-F988B9BEEBA2}" destId="{0A9575B4-AFD3-41B5-A0A9-59EAEA65DEB5}" srcOrd="3" destOrd="0" parTransId="{44A40988-983D-4ED9-B338-C8289B3F47E2}" sibTransId="{5BE00B92-EDC5-410F-87DE-DA7BD236857C}"/>
    <dgm:cxn modelId="{F82C73A2-A0F5-4160-8D56-C9A2ACDBE7E5}" srcId="{727A0071-9E8D-4F71-8FE3-F988B9BEEBA2}" destId="{F741D252-3879-4E79-922B-B9C36F927A68}" srcOrd="0" destOrd="0" parTransId="{F600AFC5-1CA0-459C-9F9D-C359D7C41CDF}" sibTransId="{D55135CD-195D-437B-98F3-9AC32F5E4FF6}"/>
    <dgm:cxn modelId="{080236E7-3B22-44CA-B32D-045BAC42CF81}" type="presOf" srcId="{F741D252-3879-4E79-922B-B9C36F927A68}" destId="{11A0C7CC-4C16-4284-BBEC-876CCBC878A3}" srcOrd="0" destOrd="0" presId="urn:microsoft.com/office/officeart/2018/5/layout/IconLeafLabelList"/>
    <dgm:cxn modelId="{4D5831EE-B6E4-41C9-B08F-0D5CA43A9381}" srcId="{727A0071-9E8D-4F71-8FE3-F988B9BEEBA2}" destId="{629A1CA0-3664-45C2-A6A0-B18C5022E625}" srcOrd="2" destOrd="0" parTransId="{2B3310EB-9949-45DF-8824-C5CD40E5A821}" sibTransId="{E50450C6-8660-4580-8F21-E129F90B7C30}"/>
    <dgm:cxn modelId="{797034FD-5348-417F-8B78-5376DCD1E821}" type="presOf" srcId="{629A1CA0-3664-45C2-A6A0-B18C5022E625}" destId="{46976621-EA8D-4CFF-ABD9-366C975375D9}" srcOrd="0" destOrd="0" presId="urn:microsoft.com/office/officeart/2018/5/layout/IconLeafLabelList"/>
    <dgm:cxn modelId="{274275ED-EA79-4C6F-A0C6-6A61A8FC946F}" type="presParOf" srcId="{15BEF6AF-252C-4F4A-BE6C-9BBC8DFBDB1C}" destId="{1D19F623-49A5-4357-96B0-11AE77C26767}" srcOrd="0" destOrd="0" presId="urn:microsoft.com/office/officeart/2018/5/layout/IconLeafLabelList"/>
    <dgm:cxn modelId="{8392BE10-97EF-46DC-8AF6-E3ADD47BB938}" type="presParOf" srcId="{1D19F623-49A5-4357-96B0-11AE77C26767}" destId="{6DBA44E2-FDC7-4AC7-A0F8-7CF3ECB892FB}" srcOrd="0" destOrd="0" presId="urn:microsoft.com/office/officeart/2018/5/layout/IconLeafLabelList"/>
    <dgm:cxn modelId="{741F8CBD-8CE9-4E10-950A-9862443D6F37}" type="presParOf" srcId="{1D19F623-49A5-4357-96B0-11AE77C26767}" destId="{1428306C-B63C-40EE-98DE-0F4A9F7CDA9F}" srcOrd="1" destOrd="0" presId="urn:microsoft.com/office/officeart/2018/5/layout/IconLeafLabelList"/>
    <dgm:cxn modelId="{537502B0-1E82-4DA0-A6C8-F8E7C9B36A87}" type="presParOf" srcId="{1D19F623-49A5-4357-96B0-11AE77C26767}" destId="{744B8853-8D72-482C-AAE3-69DB1106D822}" srcOrd="2" destOrd="0" presId="urn:microsoft.com/office/officeart/2018/5/layout/IconLeafLabelList"/>
    <dgm:cxn modelId="{8074259C-6142-419B-9086-EF66D9CE3181}" type="presParOf" srcId="{1D19F623-49A5-4357-96B0-11AE77C26767}" destId="{11A0C7CC-4C16-4284-BBEC-876CCBC878A3}" srcOrd="3" destOrd="0" presId="urn:microsoft.com/office/officeart/2018/5/layout/IconLeafLabelList"/>
    <dgm:cxn modelId="{5D9A5B09-352C-4EC3-BD07-D37ECF47E9A1}" type="presParOf" srcId="{15BEF6AF-252C-4F4A-BE6C-9BBC8DFBDB1C}" destId="{1AAFE947-14F0-4D64-9018-7A3C918B26DC}" srcOrd="1" destOrd="0" presId="urn:microsoft.com/office/officeart/2018/5/layout/IconLeafLabelList"/>
    <dgm:cxn modelId="{F2DE57E6-00CF-43DB-9BAB-BDD2D3896BF0}" type="presParOf" srcId="{15BEF6AF-252C-4F4A-BE6C-9BBC8DFBDB1C}" destId="{6DB45580-B90A-419D-85AA-4427BC1A0236}" srcOrd="2" destOrd="0" presId="urn:microsoft.com/office/officeart/2018/5/layout/IconLeafLabelList"/>
    <dgm:cxn modelId="{B7EB8A7B-FF32-47CD-B27D-594368A445E5}" type="presParOf" srcId="{6DB45580-B90A-419D-85AA-4427BC1A0236}" destId="{4953BE25-C9A4-4F10-B53C-24CBF5153855}" srcOrd="0" destOrd="0" presId="urn:microsoft.com/office/officeart/2018/5/layout/IconLeafLabelList"/>
    <dgm:cxn modelId="{4DED49B4-79C6-47A4-8F3C-E9E4F5AE2678}" type="presParOf" srcId="{6DB45580-B90A-419D-85AA-4427BC1A0236}" destId="{C7EE3B31-2915-4757-9284-87E671B926A6}" srcOrd="1" destOrd="0" presId="urn:microsoft.com/office/officeart/2018/5/layout/IconLeafLabelList"/>
    <dgm:cxn modelId="{627E2AF1-62C4-40AF-A8F1-5B6F3D385F7F}" type="presParOf" srcId="{6DB45580-B90A-419D-85AA-4427BC1A0236}" destId="{C26B1DDC-0DA9-4D8F-A727-9C5A0E88E2D0}" srcOrd="2" destOrd="0" presId="urn:microsoft.com/office/officeart/2018/5/layout/IconLeafLabelList"/>
    <dgm:cxn modelId="{7184C2C3-5627-490B-8A81-303EE67177C2}" type="presParOf" srcId="{6DB45580-B90A-419D-85AA-4427BC1A0236}" destId="{DFF6885A-3629-4498-86B1-605592A7B430}" srcOrd="3" destOrd="0" presId="urn:microsoft.com/office/officeart/2018/5/layout/IconLeafLabelList"/>
    <dgm:cxn modelId="{DCF33FDB-6E5B-4C8E-B3E2-9B70B63D5C17}" type="presParOf" srcId="{15BEF6AF-252C-4F4A-BE6C-9BBC8DFBDB1C}" destId="{60A6F1DD-F763-4876-BBD4-7B9A0B0C859C}" srcOrd="3" destOrd="0" presId="urn:microsoft.com/office/officeart/2018/5/layout/IconLeafLabelList"/>
    <dgm:cxn modelId="{1F552051-ACA8-49B8-8BDD-F47EFA40D8B3}" type="presParOf" srcId="{15BEF6AF-252C-4F4A-BE6C-9BBC8DFBDB1C}" destId="{E32C1552-EE94-4C50-A411-AABF0FFFDD57}" srcOrd="4" destOrd="0" presId="urn:microsoft.com/office/officeart/2018/5/layout/IconLeafLabelList"/>
    <dgm:cxn modelId="{CEE2448E-F778-486C-B9BC-2DEDDE53E76F}" type="presParOf" srcId="{E32C1552-EE94-4C50-A411-AABF0FFFDD57}" destId="{E5CFAC79-E0B5-4170-99A0-42C3AF11006A}" srcOrd="0" destOrd="0" presId="urn:microsoft.com/office/officeart/2018/5/layout/IconLeafLabelList"/>
    <dgm:cxn modelId="{EBEF06F5-A801-4EBC-B6B7-169E2BD47025}" type="presParOf" srcId="{E32C1552-EE94-4C50-A411-AABF0FFFDD57}" destId="{CDEABD20-1049-4C3F-9E96-02CC28311046}" srcOrd="1" destOrd="0" presId="urn:microsoft.com/office/officeart/2018/5/layout/IconLeafLabelList"/>
    <dgm:cxn modelId="{821C9FCD-17FA-493D-ADB8-439DBDEF83E3}" type="presParOf" srcId="{E32C1552-EE94-4C50-A411-AABF0FFFDD57}" destId="{ABAC86EB-4A1A-4FC1-8470-AE35CBBF88CA}" srcOrd="2" destOrd="0" presId="urn:microsoft.com/office/officeart/2018/5/layout/IconLeafLabelList"/>
    <dgm:cxn modelId="{19C702B7-2460-4D0C-8150-7D0C047D25D8}" type="presParOf" srcId="{E32C1552-EE94-4C50-A411-AABF0FFFDD57}" destId="{46976621-EA8D-4CFF-ABD9-366C975375D9}" srcOrd="3" destOrd="0" presId="urn:microsoft.com/office/officeart/2018/5/layout/IconLeafLabelList"/>
    <dgm:cxn modelId="{6976D1D0-D1D9-448E-AFC8-7495EA78EC1D}" type="presParOf" srcId="{15BEF6AF-252C-4F4A-BE6C-9BBC8DFBDB1C}" destId="{0430D007-E966-444E-8182-43FAE8381FE2}" srcOrd="5" destOrd="0" presId="urn:microsoft.com/office/officeart/2018/5/layout/IconLeafLabelList"/>
    <dgm:cxn modelId="{931E1552-9DE8-46F2-9897-70F903150DC3}" type="presParOf" srcId="{15BEF6AF-252C-4F4A-BE6C-9BBC8DFBDB1C}" destId="{968BCBC5-88BB-4693-A161-E70F6DF1C19B}" srcOrd="6" destOrd="0" presId="urn:microsoft.com/office/officeart/2018/5/layout/IconLeafLabelList"/>
    <dgm:cxn modelId="{2C0E8A6E-D5E2-4762-BDEA-37F30ADADDAC}" type="presParOf" srcId="{968BCBC5-88BB-4693-A161-E70F6DF1C19B}" destId="{46F1F882-A376-4D3F-8E81-E03E9AFDF29B}" srcOrd="0" destOrd="0" presId="urn:microsoft.com/office/officeart/2018/5/layout/IconLeafLabelList"/>
    <dgm:cxn modelId="{86A8B712-C9C3-46DF-A357-70F72FFB3618}" type="presParOf" srcId="{968BCBC5-88BB-4693-A161-E70F6DF1C19B}" destId="{42A6ADF1-1532-44FD-848D-AABF4673FA60}" srcOrd="1" destOrd="0" presId="urn:microsoft.com/office/officeart/2018/5/layout/IconLeafLabelList"/>
    <dgm:cxn modelId="{9EEE1C9C-D00B-49A5-BD38-9642E633AF80}" type="presParOf" srcId="{968BCBC5-88BB-4693-A161-E70F6DF1C19B}" destId="{9E23CFDA-3244-4793-933E-8BB36187044E}" srcOrd="2" destOrd="0" presId="urn:microsoft.com/office/officeart/2018/5/layout/IconLeafLabelList"/>
    <dgm:cxn modelId="{8B073789-9F81-47B2-BAA0-638016E0E4DE}" type="presParOf" srcId="{968BCBC5-88BB-4693-A161-E70F6DF1C19B}" destId="{CB24857F-2934-461F-BB46-3844028BA26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A44E2-FDC7-4AC7-A0F8-7CF3ECB892FB}">
      <dsp:nvSpPr>
        <dsp:cNvPr id="0" name=""/>
        <dsp:cNvSpPr/>
      </dsp:nvSpPr>
      <dsp:spPr>
        <a:xfrm>
          <a:off x="393299" y="1206000"/>
          <a:ext cx="1098000" cy="1098000"/>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8306C-B63C-40EE-98DE-0F4A9F7CDA9F}">
      <dsp:nvSpPr>
        <dsp:cNvPr id="0" name=""/>
        <dsp:cNvSpPr/>
      </dsp:nvSpPr>
      <dsp:spPr>
        <a:xfrm>
          <a:off x="627299" y="144000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A0C7CC-4C16-4284-BBEC-876CCBC878A3}">
      <dsp:nvSpPr>
        <dsp:cNvPr id="0" name=""/>
        <dsp:cNvSpPr/>
      </dsp:nvSpPr>
      <dsp:spPr>
        <a:xfrm>
          <a:off x="42299" y="26460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 Modelagem de Dados Avançada</a:t>
          </a:r>
        </a:p>
      </dsp:txBody>
      <dsp:txXfrm>
        <a:off x="42299" y="2646000"/>
        <a:ext cx="1800000" cy="720000"/>
      </dsp:txXfrm>
    </dsp:sp>
    <dsp:sp modelId="{4953BE25-C9A4-4F10-B53C-24CBF5153855}">
      <dsp:nvSpPr>
        <dsp:cNvPr id="0" name=""/>
        <dsp:cNvSpPr/>
      </dsp:nvSpPr>
      <dsp:spPr>
        <a:xfrm>
          <a:off x="2508300" y="1206000"/>
          <a:ext cx="1098000" cy="1098000"/>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E3B31-2915-4757-9284-87E671B926A6}">
      <dsp:nvSpPr>
        <dsp:cNvPr id="0" name=""/>
        <dsp:cNvSpPr/>
      </dsp:nvSpPr>
      <dsp:spPr>
        <a:xfrm>
          <a:off x="2742300" y="144000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F6885A-3629-4498-86B1-605592A7B430}">
      <dsp:nvSpPr>
        <dsp:cNvPr id="0" name=""/>
        <dsp:cNvSpPr/>
      </dsp:nvSpPr>
      <dsp:spPr>
        <a:xfrm>
          <a:off x="2157300" y="26460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 Administração de Banco de Dados</a:t>
          </a:r>
        </a:p>
      </dsp:txBody>
      <dsp:txXfrm>
        <a:off x="2157300" y="2646000"/>
        <a:ext cx="1800000" cy="720000"/>
      </dsp:txXfrm>
    </dsp:sp>
    <dsp:sp modelId="{E5CFAC79-E0B5-4170-99A0-42C3AF11006A}">
      <dsp:nvSpPr>
        <dsp:cNvPr id="0" name=""/>
        <dsp:cNvSpPr/>
      </dsp:nvSpPr>
      <dsp:spPr>
        <a:xfrm>
          <a:off x="4623300" y="1206000"/>
          <a:ext cx="1098000" cy="1098000"/>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ABD20-1049-4C3F-9E96-02CC28311046}">
      <dsp:nvSpPr>
        <dsp:cNvPr id="0" name=""/>
        <dsp:cNvSpPr/>
      </dsp:nvSpPr>
      <dsp:spPr>
        <a:xfrm>
          <a:off x="4857300" y="144000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976621-EA8D-4CFF-ABD9-366C975375D9}">
      <dsp:nvSpPr>
        <dsp:cNvPr id="0" name=""/>
        <dsp:cNvSpPr/>
      </dsp:nvSpPr>
      <dsp:spPr>
        <a:xfrm>
          <a:off x="4272300" y="26460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 Consultas SQL Avançadas</a:t>
          </a:r>
        </a:p>
      </dsp:txBody>
      <dsp:txXfrm>
        <a:off x="4272300" y="2646000"/>
        <a:ext cx="1800000" cy="720000"/>
      </dsp:txXfrm>
    </dsp:sp>
    <dsp:sp modelId="{46F1F882-A376-4D3F-8E81-E03E9AFDF29B}">
      <dsp:nvSpPr>
        <dsp:cNvPr id="0" name=""/>
        <dsp:cNvSpPr/>
      </dsp:nvSpPr>
      <dsp:spPr>
        <a:xfrm>
          <a:off x="6738300" y="1206000"/>
          <a:ext cx="1098000" cy="1098000"/>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A6ADF1-1532-44FD-848D-AABF4673FA60}">
      <dsp:nvSpPr>
        <dsp:cNvPr id="0" name=""/>
        <dsp:cNvSpPr/>
      </dsp:nvSpPr>
      <dsp:spPr>
        <a:xfrm>
          <a:off x="6972300" y="144000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24857F-2934-461F-BB46-3844028BA266}">
      <dsp:nvSpPr>
        <dsp:cNvPr id="0" name=""/>
        <dsp:cNvSpPr/>
      </dsp:nvSpPr>
      <dsp:spPr>
        <a:xfrm>
          <a:off x="6387300" y="26460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 Integração com Aplicações</a:t>
          </a:r>
        </a:p>
      </dsp:txBody>
      <dsp:txXfrm>
        <a:off x="6387300" y="264600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dirty="0"/>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dirty="0"/>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dirty="0"/>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dirty="0"/>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dirty="0"/>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dirty="0"/>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dirty="0"/>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dirty="0"/>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dirty="0"/>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dirty="0"/>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dirty="0"/>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8/14/2024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dirty="0"/>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hyperlink" Target="https://dev.mysql.com/downloads/workbench/" TargetMode="External"/><Relationship Id="rId2" Type="http://schemas.openxmlformats.org/officeDocument/2006/relationships/hyperlink" Target="https://dev.mysql.com/downloads/mysql/" TargetMode="Externa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hyperlink" Target="https://dev.mysql.com/doc/workbench/en/wb-intro.html" TargetMode="External"/><Relationship Id="rId4" Type="http://schemas.openxmlformats.org/officeDocument/2006/relationships/hyperlink" Target="https://dev.mysql.com/doc/"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tec.png"/>
          <p:cNvPicPr>
            <a:picLocks noChangeAspect="1"/>
          </p:cNvPicPr>
          <p:nvPr/>
        </p:nvPicPr>
        <p:blipFill>
          <a:blip r:embed="rId2"/>
          <a:stretch>
            <a:fillRect/>
          </a:stretch>
        </p:blipFill>
        <p:spPr>
          <a:xfrm>
            <a:off x="7315200" y="5943600"/>
            <a:ext cx="1030574" cy="685800"/>
          </a:xfrm>
          <a:prstGeom prst="rect">
            <a:avLst/>
          </a:prstGeom>
        </p:spPr>
      </p:pic>
      <p:sp>
        <p:nvSpPr>
          <p:cNvPr id="7" name="Title 1"/>
          <p:cNvSpPr>
            <a:spLocks noGrp="1"/>
          </p:cNvSpPr>
          <p:nvPr>
            <p:ph type="title"/>
          </p:nvPr>
        </p:nvSpPr>
        <p:spPr>
          <a:xfrm>
            <a:off x="419432" y="345455"/>
            <a:ext cx="8305136" cy="2047583"/>
          </a:xfrm>
        </p:spPr>
        <p:txBody>
          <a:bodyPr vert="horz" lIns="91440" tIns="45720" rIns="91440" bIns="45720" rtlCol="0" anchor="b">
            <a:noAutofit/>
          </a:bodyPr>
          <a:lstStyle/>
          <a:p>
            <a:pPr defTabSz="914400">
              <a:lnSpc>
                <a:spcPct val="90000"/>
              </a:lnSpc>
              <a:defRPr sz="4000" b="1">
                <a:solidFill>
                  <a:srgbClr val="0066CC"/>
                </a:solidFill>
              </a:defRPr>
            </a:pPr>
            <a:r>
              <a:rPr lang="en-US" sz="4000" kern="1200" dirty="0">
                <a:effectLst>
                  <a:outerShdw blurRad="38100" dist="38100" dir="2700000" algn="tl">
                    <a:srgbClr val="000000">
                      <a:alpha val="43137"/>
                    </a:srgbClr>
                  </a:outerShdw>
                </a:effectLst>
                <a:latin typeface="+mj-lt"/>
                <a:ea typeface="+mj-ea"/>
                <a:cs typeface="+mj-cs"/>
              </a:rPr>
              <a:t>Introdução a Banco de Dados II</a:t>
            </a:r>
            <a:br>
              <a:rPr lang="en-US" sz="3500" kern="1200" dirty="0">
                <a:latin typeface="+mj-lt"/>
                <a:ea typeface="+mj-ea"/>
                <a:cs typeface="+mj-cs"/>
              </a:rPr>
            </a:br>
            <a:endParaRPr lang="en-US" sz="3500" kern="1200" dirty="0">
              <a:latin typeface="+mj-lt"/>
              <a:ea typeface="+mj-ea"/>
              <a:cs typeface="+mj-cs"/>
            </a:endParaRPr>
          </a:p>
          <a:p>
            <a:pPr defTabSz="914400">
              <a:lnSpc>
                <a:spcPct val="90000"/>
              </a:lnSpc>
            </a:pPr>
            <a:r>
              <a:rPr lang="en-US" sz="3500" kern="1200" dirty="0">
                <a:effectLst>
                  <a:outerShdw blurRad="38100" dist="38100" dir="2700000" algn="tl">
                    <a:srgbClr val="000000">
                      <a:alpha val="43137"/>
                    </a:srgbClr>
                  </a:outerShdw>
                </a:effectLst>
                <a:latin typeface="+mj-lt"/>
                <a:ea typeface="+mj-ea"/>
                <a:cs typeface="+mj-cs"/>
              </a:rPr>
              <a:t>Técnico em Desenvolvimento de Sistemas</a:t>
            </a:r>
          </a:p>
        </p:txBody>
      </p:sp>
      <p:pic>
        <p:nvPicPr>
          <p:cNvPr id="8" name="Graphic 7" descr="Sala de aula">
            <a:extLst>
              <a:ext uri="{FF2B5EF4-FFF2-40B4-BE49-F238E27FC236}">
                <a16:creationId xmlns:a16="http://schemas.microsoft.com/office/drawing/2014/main" id="{850AC2D1-148B-73F6-E803-B82C2C1414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12886" y="2621209"/>
            <a:ext cx="3718228" cy="3718228"/>
          </a:xfrm>
          <a:prstGeom prst="rect">
            <a:avLst/>
          </a:prstGeom>
        </p:spPr>
      </p:pic>
      <p:sp>
        <p:nvSpPr>
          <p:cNvPr id="10" name="CaixaDeTexto 9">
            <a:extLst>
              <a:ext uri="{FF2B5EF4-FFF2-40B4-BE49-F238E27FC236}">
                <a16:creationId xmlns:a16="http://schemas.microsoft.com/office/drawing/2014/main" id="{1D1B31E8-8C41-0549-16FE-3B20771CE46D}"/>
              </a:ext>
            </a:extLst>
          </p:cNvPr>
          <p:cNvSpPr txBox="1"/>
          <p:nvPr/>
        </p:nvSpPr>
        <p:spPr>
          <a:xfrm>
            <a:off x="0" y="6460123"/>
            <a:ext cx="3028948" cy="338554"/>
          </a:xfrm>
          <a:prstGeom prst="rect">
            <a:avLst/>
          </a:prstGeom>
          <a:noFill/>
        </p:spPr>
        <p:txBody>
          <a:bodyPr wrap="square" rtlCol="0">
            <a:spAutoFit/>
          </a:bodyPr>
          <a:lstStyle/>
          <a:p>
            <a:pPr algn="ctr"/>
            <a:r>
              <a:rPr lang="pt-BR" sz="1600" dirty="0">
                <a:solidFill>
                  <a:schemeClr val="accent1">
                    <a:lumMod val="20000"/>
                    <a:lumOff val="80000"/>
                  </a:schemeClr>
                </a:solidFill>
                <a:effectLst>
                  <a:outerShdw blurRad="38100" dist="38100" dir="2700000" algn="tl">
                    <a:srgbClr val="000000">
                      <a:alpha val="43137"/>
                    </a:srgbClr>
                  </a:outerShdw>
                </a:effectLst>
                <a:latin typeface="Comic Sans MS" panose="030F0702030302020204" pitchFamily="66" charset="0"/>
              </a:rPr>
              <a:t>ALESSANDRO FIGUEIREDO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2617" y="962166"/>
            <a:ext cx="3062242" cy="4421876"/>
          </a:xfrm>
        </p:spPr>
        <p:txBody>
          <a:bodyPr vert="horz" lIns="91440" tIns="45720" rIns="91440" bIns="45720" rtlCol="0" anchor="t">
            <a:normAutofit/>
          </a:bodyPr>
          <a:lstStyle/>
          <a:p>
            <a:pPr algn="r" defTabSz="914400">
              <a:lnSpc>
                <a:spcPct val="90000"/>
              </a:lnSpc>
              <a:defRPr sz="4000" b="1">
                <a:solidFill>
                  <a:srgbClr val="0066CC"/>
                </a:solidFill>
              </a:defRPr>
            </a:pPr>
            <a:r>
              <a:rPr lang="en-US" sz="4000" kern="1200" dirty="0">
                <a:solidFill>
                  <a:srgbClr val="0070C0"/>
                </a:solidFill>
                <a:effectLst>
                  <a:outerShdw blurRad="38100" dist="38100" dir="2700000" algn="tl">
                    <a:srgbClr val="000000">
                      <a:alpha val="43137"/>
                    </a:srgbClr>
                  </a:outerShdw>
                </a:effectLst>
                <a:latin typeface="+mj-lt"/>
                <a:ea typeface="+mj-ea"/>
                <a:cs typeface="+mj-cs"/>
              </a:rPr>
              <a:t>Instalação e Configuração</a:t>
            </a:r>
          </a:p>
        </p:txBody>
      </p:sp>
      <p:sp>
        <p:nvSpPr>
          <p:cNvPr id="3" name="TextBox 2"/>
          <p:cNvSpPr txBox="1"/>
          <p:nvPr/>
        </p:nvSpPr>
        <p:spPr>
          <a:xfrm>
            <a:off x="4047476" y="972255"/>
            <a:ext cx="4428704" cy="4092905"/>
          </a:xfrm>
          <a:prstGeom prst="rect">
            <a:avLst/>
          </a:prstGeom>
        </p:spPr>
        <p:txBody>
          <a:bodyPr vert="horz" lIns="91440" tIns="45720" rIns="91440" bIns="45720" rtlCol="0" anchor="t">
            <a:normAutofit/>
          </a:bodyPr>
          <a:lstStyle/>
          <a:p>
            <a:pPr defTabSz="914400">
              <a:lnSpc>
                <a:spcPct val="90000"/>
              </a:lnSpc>
              <a:spcAft>
                <a:spcPts val="600"/>
              </a:spcAft>
              <a:defRPr sz="2800">
                <a:solidFill>
                  <a:srgbClr val="0066CC"/>
                </a:solidFill>
              </a:defRPr>
            </a:pPr>
            <a:r>
              <a:rPr lang="en-US" sz="2000" dirty="0"/>
              <a:t>Instalação do MySQL e Workbench:</a:t>
            </a:r>
          </a:p>
          <a:p>
            <a:pPr defTabSz="914400">
              <a:lnSpc>
                <a:spcPct val="90000"/>
              </a:lnSpc>
              <a:spcAft>
                <a:spcPts val="600"/>
              </a:spcAft>
            </a:pPr>
            <a:endParaRPr lang="en-US" sz="1700" dirty="0"/>
          </a:p>
          <a:p>
            <a:pPr defTabSz="914400">
              <a:lnSpc>
                <a:spcPct val="90000"/>
              </a:lnSpc>
              <a:spcAft>
                <a:spcPts val="600"/>
              </a:spcAft>
            </a:pPr>
            <a:r>
              <a:rPr lang="en-US" sz="1700" dirty="0">
                <a:hlinkClick r:id="rId2"/>
              </a:rPr>
              <a:t>https://dev.mysql.com/downloads/mysql/</a:t>
            </a:r>
            <a:endParaRPr lang="en-US" sz="1700" dirty="0"/>
          </a:p>
          <a:p>
            <a:pPr defTabSz="914400">
              <a:lnSpc>
                <a:spcPct val="90000"/>
              </a:lnSpc>
              <a:spcAft>
                <a:spcPts val="600"/>
              </a:spcAft>
            </a:pPr>
            <a:r>
              <a:rPr lang="en-US" sz="1700" dirty="0">
                <a:hlinkClick r:id="rId3"/>
              </a:rPr>
              <a:t>https://dev.mysql.com/downloads/workbench/</a:t>
            </a:r>
            <a:endParaRPr lang="en-US" sz="1700" dirty="0"/>
          </a:p>
          <a:p>
            <a:pPr defTabSz="914400">
              <a:lnSpc>
                <a:spcPct val="90000"/>
              </a:lnSpc>
              <a:spcAft>
                <a:spcPts val="600"/>
              </a:spcAft>
            </a:pPr>
            <a:endParaRPr lang="en-US" sz="1700" dirty="0"/>
          </a:p>
          <a:p>
            <a:pPr defTabSz="914400">
              <a:lnSpc>
                <a:spcPct val="90000"/>
              </a:lnSpc>
              <a:spcAft>
                <a:spcPts val="600"/>
              </a:spcAft>
            </a:pPr>
            <a:r>
              <a:rPr lang="en-US" sz="1700" dirty="0"/>
              <a:t>Links Úteis:</a:t>
            </a:r>
          </a:p>
          <a:p>
            <a:pPr indent="-228600" defTabSz="914400">
              <a:lnSpc>
                <a:spcPct val="90000"/>
              </a:lnSpc>
              <a:spcAft>
                <a:spcPts val="600"/>
              </a:spcAft>
              <a:buFont typeface="Arial" panose="020B0604020202020204" pitchFamily="34" charset="0"/>
              <a:buChar char="•"/>
            </a:pPr>
            <a:endParaRPr lang="en-US" sz="1700" dirty="0"/>
          </a:p>
          <a:p>
            <a:pPr defTabSz="914400">
              <a:lnSpc>
                <a:spcPct val="90000"/>
              </a:lnSpc>
              <a:spcAft>
                <a:spcPts val="600"/>
              </a:spcAft>
            </a:pPr>
            <a:r>
              <a:rPr lang="en-US" sz="1700" dirty="0"/>
              <a:t>- Documentação Oficial</a:t>
            </a:r>
          </a:p>
          <a:p>
            <a:pPr defTabSz="914400">
              <a:lnSpc>
                <a:spcPct val="90000"/>
              </a:lnSpc>
              <a:spcAft>
                <a:spcPts val="600"/>
              </a:spcAft>
            </a:pPr>
            <a:r>
              <a:rPr lang="en-US" sz="1700" dirty="0">
                <a:hlinkClick r:id="rId4"/>
              </a:rPr>
              <a:t>https://dev.mysql.com/doc/</a:t>
            </a:r>
            <a:endParaRPr lang="en-US" sz="1700" dirty="0"/>
          </a:p>
          <a:p>
            <a:pPr defTabSz="914400">
              <a:lnSpc>
                <a:spcPct val="90000"/>
              </a:lnSpc>
              <a:spcAft>
                <a:spcPts val="600"/>
              </a:spcAft>
            </a:pPr>
            <a:endParaRPr lang="en-US" sz="1700" dirty="0"/>
          </a:p>
          <a:p>
            <a:pPr defTabSz="914400">
              <a:lnSpc>
                <a:spcPct val="90000"/>
              </a:lnSpc>
              <a:spcAft>
                <a:spcPts val="600"/>
              </a:spcAft>
            </a:pPr>
            <a:r>
              <a:rPr lang="en-US" sz="1700" dirty="0"/>
              <a:t>- Tutorial MySQL Workbench</a:t>
            </a:r>
          </a:p>
          <a:p>
            <a:pPr defTabSz="914400">
              <a:lnSpc>
                <a:spcPct val="90000"/>
              </a:lnSpc>
              <a:spcAft>
                <a:spcPts val="600"/>
              </a:spcAft>
            </a:pPr>
            <a:r>
              <a:rPr lang="en-US" sz="1700" dirty="0">
                <a:hlinkClick r:id="rId5"/>
              </a:rPr>
              <a:t>https://dev.mysql.com/doc/workbench/en/wb-intro.html</a:t>
            </a:r>
            <a:endParaRPr lang="en-US" sz="1700" dirty="0"/>
          </a:p>
          <a:p>
            <a:pPr defTabSz="914400">
              <a:lnSpc>
                <a:spcPct val="90000"/>
              </a:lnSpc>
              <a:spcAft>
                <a:spcPts val="600"/>
              </a:spcAft>
            </a:pPr>
            <a:endParaRPr lang="en-US" sz="1700" dirty="0"/>
          </a:p>
        </p:txBody>
      </p:sp>
      <p:sp>
        <p:nvSpPr>
          <p:cNvPr id="20" name="Rectangle 1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tec.png"/>
          <p:cNvPicPr>
            <a:picLocks noChangeAspect="1"/>
          </p:cNvPicPr>
          <p:nvPr/>
        </p:nvPicPr>
        <p:blipFill>
          <a:blip r:embed="rId6"/>
          <a:stretch>
            <a:fillRect/>
          </a:stretch>
        </p:blipFill>
        <p:spPr>
          <a:xfrm>
            <a:off x="7315200" y="5943600"/>
            <a:ext cx="1030574" cy="685800"/>
          </a:xfrm>
          <a:prstGeom prst="rect">
            <a:avLst/>
          </a:prstGeom>
        </p:spPr>
      </p:pic>
      <p:sp>
        <p:nvSpPr>
          <p:cNvPr id="6" name="CaixaDeTexto 5">
            <a:extLst>
              <a:ext uri="{FF2B5EF4-FFF2-40B4-BE49-F238E27FC236}">
                <a16:creationId xmlns:a16="http://schemas.microsoft.com/office/drawing/2014/main" id="{5F89FEA4-B943-D63D-BBA3-A2B5FE41A51F}"/>
              </a:ext>
            </a:extLst>
          </p:cNvPr>
          <p:cNvSpPr txBox="1"/>
          <p:nvPr/>
        </p:nvSpPr>
        <p:spPr>
          <a:xfrm>
            <a:off x="0" y="6460123"/>
            <a:ext cx="3028948" cy="338554"/>
          </a:xfrm>
          <a:prstGeom prst="rect">
            <a:avLst/>
          </a:prstGeom>
          <a:noFill/>
        </p:spPr>
        <p:txBody>
          <a:bodyPr wrap="square" rtlCol="0">
            <a:spAutoFit/>
          </a:bodyPr>
          <a:lstStyle/>
          <a:p>
            <a:pPr algn="ctr"/>
            <a:r>
              <a:rPr lang="pt-BR" sz="1600" dirty="0">
                <a:solidFill>
                  <a:schemeClr val="accent1">
                    <a:lumMod val="20000"/>
                    <a:lumOff val="80000"/>
                  </a:schemeClr>
                </a:solidFill>
                <a:effectLst>
                  <a:outerShdw blurRad="38100" dist="38100" dir="2700000" algn="tl">
                    <a:srgbClr val="000000">
                      <a:alpha val="43137"/>
                    </a:srgbClr>
                  </a:outerShdw>
                </a:effectLst>
                <a:latin typeface="Comic Sans MS" panose="030F0702030302020204" pitchFamily="66" charset="0"/>
              </a:rPr>
              <a:t>ALESSANDRO FIGUEIREDO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426378" y="1053170"/>
            <a:ext cx="8291244" cy="5458324"/>
          </a:xfrm>
          <a:prstGeom prst="rect">
            <a:avLst/>
          </a:prstGeom>
        </p:spPr>
        <p:txBody>
          <a:bodyPr vert="horz" lIns="91440" tIns="45720" rIns="91440" bIns="45720" rtlCol="0" anchor="t">
            <a:noAutofit/>
          </a:bodyPr>
          <a:lstStyle/>
          <a:p>
            <a:pPr defTabSz="914400">
              <a:lnSpc>
                <a:spcPct val="90000"/>
              </a:lnSpc>
              <a:spcAft>
                <a:spcPts val="600"/>
              </a:spcAft>
              <a:defRPr sz="2800">
                <a:solidFill>
                  <a:srgbClr val="0066CC"/>
                </a:solidFill>
              </a:defRPr>
            </a:pPr>
            <a:r>
              <a:rPr lang="en-US" sz="1600" dirty="0">
                <a:solidFill>
                  <a:schemeClr val="tx1">
                    <a:lumMod val="95000"/>
                    <a:lumOff val="5000"/>
                  </a:schemeClr>
                </a:solidFill>
              </a:rPr>
              <a:t>-- </a:t>
            </a:r>
            <a:r>
              <a:rPr lang="en-US" sz="1600" dirty="0" err="1">
                <a:solidFill>
                  <a:schemeClr val="tx1">
                    <a:lumMod val="95000"/>
                    <a:lumOff val="5000"/>
                  </a:schemeClr>
                </a:solidFill>
              </a:rPr>
              <a:t>Criando</a:t>
            </a:r>
            <a:r>
              <a:rPr lang="en-US" sz="1600" dirty="0">
                <a:solidFill>
                  <a:schemeClr val="tx1">
                    <a:lumMod val="95000"/>
                    <a:lumOff val="5000"/>
                  </a:schemeClr>
                </a:solidFill>
              </a:rPr>
              <a:t> uma Tabela</a:t>
            </a: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CREATE TABLE alunos (</a:t>
            </a: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id INT AUTO_INCREMENT PRIMARY KEY,</a:t>
            </a: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nome VARCHAR(100),</a:t>
            </a: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idade INT,</a:t>
            </a: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curso VARCHAR(100)</a:t>
            </a: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a:t>
            </a:r>
          </a:p>
          <a:p>
            <a:pPr defTabSz="914400">
              <a:lnSpc>
                <a:spcPct val="90000"/>
              </a:lnSpc>
              <a:spcAft>
                <a:spcPts val="600"/>
              </a:spcAft>
              <a:defRPr sz="2800">
                <a:solidFill>
                  <a:srgbClr val="0066CC"/>
                </a:solidFill>
              </a:defRPr>
            </a:pPr>
            <a:endParaRPr lang="en-US" sz="800" dirty="0">
              <a:solidFill>
                <a:schemeClr val="tx1">
                  <a:lumMod val="95000"/>
                  <a:lumOff val="5000"/>
                </a:schemeClr>
              </a:solidFill>
            </a:endParaRP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 </a:t>
            </a:r>
            <a:r>
              <a:rPr lang="en-US" sz="1600" dirty="0" err="1">
                <a:solidFill>
                  <a:schemeClr val="tx1">
                    <a:lumMod val="95000"/>
                    <a:lumOff val="5000"/>
                  </a:schemeClr>
                </a:solidFill>
              </a:rPr>
              <a:t>Inserindo</a:t>
            </a:r>
            <a:r>
              <a:rPr lang="en-US" sz="1600" dirty="0">
                <a:solidFill>
                  <a:schemeClr val="tx1">
                    <a:lumMod val="95000"/>
                    <a:lumOff val="5000"/>
                  </a:schemeClr>
                </a:solidFill>
              </a:rPr>
              <a:t> Dados</a:t>
            </a: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INSERT INTO alunos (nome, idade, curso) VALUES ('João Silva', 20, 'Desenvolvimento de Sistemas');</a:t>
            </a:r>
          </a:p>
          <a:p>
            <a:pPr defTabSz="914400">
              <a:lnSpc>
                <a:spcPct val="90000"/>
              </a:lnSpc>
              <a:spcAft>
                <a:spcPts val="600"/>
              </a:spcAft>
              <a:defRPr sz="2800">
                <a:solidFill>
                  <a:srgbClr val="0066CC"/>
                </a:solidFill>
              </a:defRPr>
            </a:pPr>
            <a:endParaRPr lang="en-US" sz="800" dirty="0">
              <a:solidFill>
                <a:schemeClr val="tx1">
                  <a:lumMod val="95000"/>
                  <a:lumOff val="5000"/>
                </a:schemeClr>
              </a:solidFill>
            </a:endParaRP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 </a:t>
            </a:r>
            <a:r>
              <a:rPr lang="en-US" sz="1600" dirty="0" err="1">
                <a:solidFill>
                  <a:schemeClr val="tx1">
                    <a:lumMod val="95000"/>
                    <a:lumOff val="5000"/>
                  </a:schemeClr>
                </a:solidFill>
              </a:rPr>
              <a:t>Consultando</a:t>
            </a:r>
            <a:r>
              <a:rPr lang="en-US" sz="1600" dirty="0">
                <a:solidFill>
                  <a:schemeClr val="tx1">
                    <a:lumMod val="95000"/>
                    <a:lumOff val="5000"/>
                  </a:schemeClr>
                </a:solidFill>
              </a:rPr>
              <a:t> Dados</a:t>
            </a: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SELECT * FROM alunos;</a:t>
            </a:r>
          </a:p>
          <a:p>
            <a:pPr defTabSz="914400">
              <a:lnSpc>
                <a:spcPct val="90000"/>
              </a:lnSpc>
              <a:spcAft>
                <a:spcPts val="600"/>
              </a:spcAft>
              <a:defRPr sz="2800">
                <a:solidFill>
                  <a:srgbClr val="0066CC"/>
                </a:solidFill>
              </a:defRPr>
            </a:pPr>
            <a:endParaRPr lang="en-US" sz="800" dirty="0">
              <a:solidFill>
                <a:schemeClr val="tx1">
                  <a:lumMod val="95000"/>
                  <a:lumOff val="5000"/>
                </a:schemeClr>
              </a:solidFill>
            </a:endParaRP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 </a:t>
            </a:r>
            <a:r>
              <a:rPr lang="en-US" sz="1600" dirty="0" err="1">
                <a:solidFill>
                  <a:schemeClr val="tx1">
                    <a:lumMod val="95000"/>
                    <a:lumOff val="5000"/>
                  </a:schemeClr>
                </a:solidFill>
              </a:rPr>
              <a:t>Atualizando</a:t>
            </a:r>
            <a:r>
              <a:rPr lang="en-US" sz="1600" dirty="0">
                <a:solidFill>
                  <a:schemeClr val="tx1">
                    <a:lumMod val="95000"/>
                    <a:lumOff val="5000"/>
                  </a:schemeClr>
                </a:solidFill>
              </a:rPr>
              <a:t> Dados</a:t>
            </a: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UPDATE alunos SET idade = 21 WHERE nome = 'João Silva';</a:t>
            </a:r>
          </a:p>
          <a:p>
            <a:pPr defTabSz="914400">
              <a:lnSpc>
                <a:spcPct val="90000"/>
              </a:lnSpc>
              <a:spcAft>
                <a:spcPts val="600"/>
              </a:spcAft>
              <a:defRPr sz="2800">
                <a:solidFill>
                  <a:srgbClr val="0066CC"/>
                </a:solidFill>
              </a:defRPr>
            </a:pPr>
            <a:endParaRPr lang="en-US" sz="800" dirty="0">
              <a:solidFill>
                <a:schemeClr val="tx1">
                  <a:lumMod val="95000"/>
                  <a:lumOff val="5000"/>
                </a:schemeClr>
              </a:solidFill>
            </a:endParaRP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 </a:t>
            </a:r>
            <a:r>
              <a:rPr lang="en-US" sz="1600" dirty="0" err="1">
                <a:solidFill>
                  <a:schemeClr val="tx1">
                    <a:lumMod val="95000"/>
                    <a:lumOff val="5000"/>
                  </a:schemeClr>
                </a:solidFill>
              </a:rPr>
              <a:t>Deletando</a:t>
            </a:r>
            <a:r>
              <a:rPr lang="en-US" sz="1600" dirty="0">
                <a:solidFill>
                  <a:schemeClr val="tx1">
                    <a:lumMod val="95000"/>
                    <a:lumOff val="5000"/>
                  </a:schemeClr>
                </a:solidFill>
              </a:rPr>
              <a:t> Dados</a:t>
            </a:r>
          </a:p>
          <a:p>
            <a:pPr defTabSz="914400">
              <a:lnSpc>
                <a:spcPct val="90000"/>
              </a:lnSpc>
              <a:spcAft>
                <a:spcPts val="600"/>
              </a:spcAft>
              <a:defRPr sz="2800">
                <a:solidFill>
                  <a:srgbClr val="0066CC"/>
                </a:solidFill>
              </a:defRPr>
            </a:pPr>
            <a:r>
              <a:rPr lang="en-US" sz="1600" dirty="0">
                <a:solidFill>
                  <a:schemeClr val="tx1">
                    <a:lumMod val="95000"/>
                    <a:lumOff val="5000"/>
                  </a:schemeClr>
                </a:solidFill>
              </a:rPr>
              <a:t>DELETE FROM alunos WHERE nome = 'João Silva';</a:t>
            </a:r>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tec.png"/>
          <p:cNvPicPr>
            <a:picLocks noChangeAspect="1"/>
          </p:cNvPicPr>
          <p:nvPr/>
        </p:nvPicPr>
        <p:blipFill>
          <a:blip r:embed="rId2"/>
          <a:stretch>
            <a:fillRect/>
          </a:stretch>
        </p:blipFill>
        <p:spPr>
          <a:xfrm>
            <a:off x="7315200" y="5943600"/>
            <a:ext cx="1030574" cy="685800"/>
          </a:xfrm>
          <a:prstGeom prst="rect">
            <a:avLst/>
          </a:prstGeom>
        </p:spPr>
      </p:pic>
      <p:sp>
        <p:nvSpPr>
          <p:cNvPr id="6" name="CaixaDeTexto 5">
            <a:extLst>
              <a:ext uri="{FF2B5EF4-FFF2-40B4-BE49-F238E27FC236}">
                <a16:creationId xmlns:a16="http://schemas.microsoft.com/office/drawing/2014/main" id="{4312157B-1567-3041-6887-B465465EB34E}"/>
              </a:ext>
            </a:extLst>
          </p:cNvPr>
          <p:cNvSpPr txBox="1"/>
          <p:nvPr/>
        </p:nvSpPr>
        <p:spPr>
          <a:xfrm>
            <a:off x="0" y="6460123"/>
            <a:ext cx="3028948" cy="338554"/>
          </a:xfrm>
          <a:prstGeom prst="rect">
            <a:avLst/>
          </a:prstGeom>
          <a:noFill/>
        </p:spPr>
        <p:txBody>
          <a:bodyPr wrap="square" rtlCol="0">
            <a:spAutoFit/>
          </a:bodyPr>
          <a:lstStyle/>
          <a:p>
            <a:pPr algn="ctr"/>
            <a:r>
              <a:rPr lang="pt-BR" sz="1600" dirty="0">
                <a:solidFill>
                  <a:schemeClr val="accent1">
                    <a:lumMod val="20000"/>
                    <a:lumOff val="80000"/>
                  </a:schemeClr>
                </a:solidFill>
                <a:effectLst>
                  <a:outerShdw blurRad="38100" dist="38100" dir="2700000" algn="tl">
                    <a:srgbClr val="000000">
                      <a:alpha val="43137"/>
                    </a:srgbClr>
                  </a:outerShdw>
                </a:effectLst>
                <a:latin typeface="Comic Sans MS" panose="030F0702030302020204" pitchFamily="66" charset="0"/>
              </a:rPr>
              <a:t>ALESSANDRO FIGUEIREDO</a:t>
            </a:r>
          </a:p>
        </p:txBody>
      </p:sp>
      <p:sp>
        <p:nvSpPr>
          <p:cNvPr id="8" name="Title 1">
            <a:extLst>
              <a:ext uri="{FF2B5EF4-FFF2-40B4-BE49-F238E27FC236}">
                <a16:creationId xmlns:a16="http://schemas.microsoft.com/office/drawing/2014/main" id="{792BF930-2268-E68E-8971-D978ADE67389}"/>
              </a:ext>
            </a:extLst>
          </p:cNvPr>
          <p:cNvSpPr>
            <a:spLocks noGrp="1"/>
          </p:cNvSpPr>
          <p:nvPr>
            <p:ph type="title"/>
          </p:nvPr>
        </p:nvSpPr>
        <p:spPr>
          <a:xfrm>
            <a:off x="2049694" y="346506"/>
            <a:ext cx="5044612" cy="727212"/>
          </a:xfrm>
        </p:spPr>
        <p:txBody>
          <a:bodyPr vert="horz" lIns="91440" tIns="45720" rIns="91440" bIns="45720" rtlCol="0" anchor="t">
            <a:noAutofit/>
          </a:bodyPr>
          <a:lstStyle/>
          <a:p>
            <a:pPr defTabSz="914400">
              <a:lnSpc>
                <a:spcPct val="90000"/>
              </a:lnSpc>
              <a:defRPr sz="4000" b="1">
                <a:solidFill>
                  <a:srgbClr val="0066CC"/>
                </a:solidFill>
              </a:defRPr>
            </a:pPr>
            <a:r>
              <a:rPr lang="en-US" sz="4000" kern="1200" dirty="0">
                <a:solidFill>
                  <a:srgbClr val="0070C0"/>
                </a:solidFill>
                <a:effectLst>
                  <a:outerShdw blurRad="38100" dist="38100" dir="2700000" algn="tl">
                    <a:srgbClr val="000000">
                      <a:alpha val="43137"/>
                    </a:srgbClr>
                  </a:outerShdw>
                </a:effectLst>
                <a:latin typeface="+mj-lt"/>
                <a:ea typeface="+mj-ea"/>
                <a:cs typeface="+mj-cs"/>
              </a:rPr>
              <a:t>Comandos SQL Básicos</a:t>
            </a:r>
          </a:p>
        </p:txBody>
      </p:sp>
    </p:spTree>
    <p:extLst>
      <p:ext uri="{BB962C8B-B14F-4D97-AF65-F5344CB8AC3E}">
        <p14:creationId xmlns:p14="http://schemas.microsoft.com/office/powerpoint/2010/main" val="144627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2617" y="962166"/>
            <a:ext cx="2327856" cy="4421876"/>
          </a:xfrm>
        </p:spPr>
        <p:txBody>
          <a:bodyPr vert="horz" lIns="91440" tIns="45720" rIns="91440" bIns="45720" rtlCol="0" anchor="t">
            <a:normAutofit/>
          </a:bodyPr>
          <a:lstStyle/>
          <a:p>
            <a:pPr algn="r" defTabSz="914400">
              <a:lnSpc>
                <a:spcPct val="90000"/>
              </a:lnSpc>
              <a:defRPr sz="4000" b="1">
                <a:solidFill>
                  <a:srgbClr val="0066CC"/>
                </a:solidFill>
              </a:defRPr>
            </a:pPr>
            <a:r>
              <a:rPr lang="en-US" sz="4000" kern="1200" dirty="0">
                <a:solidFill>
                  <a:srgbClr val="0070C0"/>
                </a:solidFill>
                <a:effectLst>
                  <a:outerShdw blurRad="38100" dist="38100" dir="2700000" algn="tl">
                    <a:srgbClr val="000000">
                      <a:alpha val="43137"/>
                    </a:srgbClr>
                  </a:outerShdw>
                </a:effectLst>
                <a:latin typeface="+mj-lt"/>
                <a:ea typeface="+mj-ea"/>
                <a:cs typeface="+mj-cs"/>
              </a:rPr>
              <a:t>Exercício Prático</a:t>
            </a:r>
          </a:p>
        </p:txBody>
      </p:sp>
      <p:sp>
        <p:nvSpPr>
          <p:cNvPr id="3" name="TextBox 2"/>
          <p:cNvSpPr txBox="1"/>
          <p:nvPr/>
        </p:nvSpPr>
        <p:spPr>
          <a:xfrm>
            <a:off x="3066696" y="962167"/>
            <a:ext cx="5143585" cy="4743174"/>
          </a:xfrm>
          <a:prstGeom prst="rect">
            <a:avLst/>
          </a:prstGeom>
        </p:spPr>
        <p:txBody>
          <a:bodyPr vert="horz" lIns="91440" tIns="45720" rIns="91440" bIns="45720" rtlCol="0" anchor="t">
            <a:normAutofit/>
          </a:bodyPr>
          <a:lstStyle/>
          <a:p>
            <a:pPr defTabSz="914400">
              <a:lnSpc>
                <a:spcPct val="90000"/>
              </a:lnSpc>
              <a:spcAft>
                <a:spcPts val="600"/>
              </a:spcAft>
            </a:pPr>
            <a:r>
              <a:rPr lang="en-US" sz="1700" dirty="0"/>
              <a:t>Tarefa: Crie uma tabela ‘</a:t>
            </a:r>
            <a:r>
              <a:rPr lang="en-US" sz="1700" dirty="0" err="1"/>
              <a:t>funcionarios</a:t>
            </a:r>
            <a:r>
              <a:rPr lang="en-US" sz="1700" dirty="0"/>
              <a:t>' no MySQL</a:t>
            </a:r>
          </a:p>
          <a:p>
            <a:pPr indent="-228600" defTabSz="914400">
              <a:lnSpc>
                <a:spcPct val="90000"/>
              </a:lnSpc>
              <a:spcAft>
                <a:spcPts val="600"/>
              </a:spcAft>
              <a:buFont typeface="Arial" panose="020B0604020202020204" pitchFamily="34" charset="0"/>
              <a:buChar char="•"/>
            </a:pPr>
            <a:endParaRPr lang="en-US" sz="1700" dirty="0"/>
          </a:p>
          <a:p>
            <a:pPr defTabSz="914400">
              <a:lnSpc>
                <a:spcPct val="90000"/>
              </a:lnSpc>
              <a:spcAft>
                <a:spcPts val="600"/>
              </a:spcAft>
            </a:pPr>
            <a:r>
              <a:rPr lang="en-US" sz="1700" dirty="0"/>
              <a:t>Passos:</a:t>
            </a:r>
          </a:p>
          <a:p>
            <a:pPr defTabSz="914400">
              <a:lnSpc>
                <a:spcPct val="90000"/>
              </a:lnSpc>
              <a:spcAft>
                <a:spcPts val="600"/>
              </a:spcAft>
            </a:pPr>
            <a:r>
              <a:rPr lang="en-US" sz="1700" dirty="0"/>
              <a:t>-    Criar Tabela</a:t>
            </a:r>
          </a:p>
          <a:p>
            <a:pPr defTabSz="914400">
              <a:lnSpc>
                <a:spcPct val="90000"/>
              </a:lnSpc>
              <a:spcAft>
                <a:spcPts val="600"/>
              </a:spcAft>
            </a:pPr>
            <a:r>
              <a:rPr lang="en-US" sz="1700" dirty="0"/>
              <a:t>-    Inserir Dados</a:t>
            </a:r>
          </a:p>
          <a:p>
            <a:pPr marL="285750" indent="-285750" defTabSz="914400">
              <a:lnSpc>
                <a:spcPct val="90000"/>
              </a:lnSpc>
              <a:spcAft>
                <a:spcPts val="600"/>
              </a:spcAft>
              <a:buFontTx/>
              <a:buChar char="-"/>
            </a:pPr>
            <a:r>
              <a:rPr lang="en-US" sz="1700" dirty="0"/>
              <a:t>Fazer uma Consulta Básica</a:t>
            </a:r>
          </a:p>
          <a:p>
            <a:pPr marL="285750" indent="-285750" defTabSz="914400">
              <a:lnSpc>
                <a:spcPct val="90000"/>
              </a:lnSpc>
              <a:spcAft>
                <a:spcPts val="600"/>
              </a:spcAft>
              <a:buFontTx/>
              <a:buChar char="-"/>
            </a:pPr>
            <a:r>
              <a:rPr lang="en-US" sz="1700" dirty="0"/>
              <a:t>Fazer um Update</a:t>
            </a:r>
          </a:p>
          <a:p>
            <a:pPr marL="285750" indent="-285750" defTabSz="914400">
              <a:lnSpc>
                <a:spcPct val="90000"/>
              </a:lnSpc>
              <a:spcAft>
                <a:spcPts val="600"/>
              </a:spcAft>
              <a:buFontTx/>
              <a:buChar char="-"/>
            </a:pPr>
            <a:r>
              <a:rPr lang="en-US" sz="1700" dirty="0"/>
              <a:t>Fazer um Delete</a:t>
            </a:r>
          </a:p>
        </p:txBody>
      </p:sp>
      <p:sp>
        <p:nvSpPr>
          <p:cNvPr id="24" name="Rectangle 2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tec.png"/>
          <p:cNvPicPr>
            <a:picLocks noChangeAspect="1"/>
          </p:cNvPicPr>
          <p:nvPr/>
        </p:nvPicPr>
        <p:blipFill>
          <a:blip r:embed="rId2"/>
          <a:stretch>
            <a:fillRect/>
          </a:stretch>
        </p:blipFill>
        <p:spPr>
          <a:xfrm>
            <a:off x="7315200" y="5943600"/>
            <a:ext cx="1030574" cy="685800"/>
          </a:xfrm>
          <a:prstGeom prst="rect">
            <a:avLst/>
          </a:prstGeom>
        </p:spPr>
      </p:pic>
      <p:sp>
        <p:nvSpPr>
          <p:cNvPr id="6" name="CaixaDeTexto 5">
            <a:extLst>
              <a:ext uri="{FF2B5EF4-FFF2-40B4-BE49-F238E27FC236}">
                <a16:creationId xmlns:a16="http://schemas.microsoft.com/office/drawing/2014/main" id="{71134A62-9F09-404B-AA31-5ACCC98E00FD}"/>
              </a:ext>
            </a:extLst>
          </p:cNvPr>
          <p:cNvSpPr txBox="1"/>
          <p:nvPr/>
        </p:nvSpPr>
        <p:spPr>
          <a:xfrm>
            <a:off x="0" y="6460123"/>
            <a:ext cx="3028948" cy="338554"/>
          </a:xfrm>
          <a:prstGeom prst="rect">
            <a:avLst/>
          </a:prstGeom>
          <a:noFill/>
        </p:spPr>
        <p:txBody>
          <a:bodyPr wrap="square" rtlCol="0">
            <a:spAutoFit/>
          </a:bodyPr>
          <a:lstStyle/>
          <a:p>
            <a:pPr algn="ctr"/>
            <a:r>
              <a:rPr lang="pt-BR" sz="1600" dirty="0">
                <a:solidFill>
                  <a:schemeClr val="accent1">
                    <a:lumMod val="20000"/>
                    <a:lumOff val="80000"/>
                  </a:schemeClr>
                </a:solidFill>
                <a:effectLst>
                  <a:outerShdw blurRad="38100" dist="38100" dir="2700000" algn="tl">
                    <a:srgbClr val="000000">
                      <a:alpha val="43137"/>
                    </a:srgbClr>
                  </a:outerShdw>
                </a:effectLst>
                <a:latin typeface="Comic Sans MS" panose="030F0702030302020204" pitchFamily="66" charset="0"/>
              </a:rPr>
              <a:t>ALESSANDRO FIGUEIREDO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2616" y="962166"/>
            <a:ext cx="3154709" cy="4421876"/>
          </a:xfrm>
        </p:spPr>
        <p:txBody>
          <a:bodyPr vert="horz" lIns="91440" tIns="45720" rIns="91440" bIns="45720" rtlCol="0" anchor="t">
            <a:normAutofit/>
          </a:bodyPr>
          <a:lstStyle/>
          <a:p>
            <a:pPr algn="r" defTabSz="914400">
              <a:lnSpc>
                <a:spcPct val="90000"/>
              </a:lnSpc>
              <a:defRPr sz="4000" b="1">
                <a:solidFill>
                  <a:srgbClr val="0066CC"/>
                </a:solidFill>
              </a:defRPr>
            </a:pPr>
            <a:r>
              <a:rPr lang="en-US" sz="4000" kern="1200" dirty="0">
                <a:solidFill>
                  <a:srgbClr val="0070C0"/>
                </a:solidFill>
                <a:effectLst>
                  <a:outerShdw blurRad="38100" dist="38100" dir="2700000" algn="tl">
                    <a:srgbClr val="000000">
                      <a:alpha val="43137"/>
                    </a:srgbClr>
                  </a:outerShdw>
                </a:effectLst>
                <a:latin typeface="+mj-lt"/>
                <a:ea typeface="+mj-ea"/>
                <a:cs typeface="+mj-cs"/>
              </a:rPr>
              <a:t>Encerramento</a:t>
            </a:r>
          </a:p>
        </p:txBody>
      </p:sp>
      <p:sp>
        <p:nvSpPr>
          <p:cNvPr id="3" name="TextBox 2"/>
          <p:cNvSpPr txBox="1"/>
          <p:nvPr/>
        </p:nvSpPr>
        <p:spPr>
          <a:xfrm>
            <a:off x="3647325" y="962167"/>
            <a:ext cx="4562956" cy="4743174"/>
          </a:xfrm>
          <a:prstGeom prst="rect">
            <a:avLst/>
          </a:prstGeom>
        </p:spPr>
        <p:txBody>
          <a:bodyPr vert="horz" lIns="91440" tIns="45720" rIns="91440" bIns="45720" rtlCol="0" anchor="t">
            <a:normAutofit/>
          </a:bodyPr>
          <a:lstStyle/>
          <a:p>
            <a:pPr defTabSz="914400">
              <a:lnSpc>
                <a:spcPct val="90000"/>
              </a:lnSpc>
              <a:spcAft>
                <a:spcPts val="600"/>
              </a:spcAft>
              <a:defRPr sz="2800">
                <a:solidFill>
                  <a:srgbClr val="0066CC"/>
                </a:solidFill>
              </a:defRPr>
            </a:pPr>
            <a:r>
              <a:rPr lang="en-US" sz="2000" dirty="0"/>
              <a:t>Encerramento e Tarefa:</a:t>
            </a:r>
          </a:p>
          <a:p>
            <a:pPr indent="-228600" defTabSz="914400">
              <a:lnSpc>
                <a:spcPct val="90000"/>
              </a:lnSpc>
              <a:spcAft>
                <a:spcPts val="600"/>
              </a:spcAft>
              <a:buFont typeface="Arial" panose="020B0604020202020204" pitchFamily="34" charset="0"/>
              <a:buChar char="•"/>
            </a:pPr>
            <a:endParaRPr lang="en-US" sz="1700" dirty="0"/>
          </a:p>
          <a:p>
            <a:pPr defTabSz="914400">
              <a:lnSpc>
                <a:spcPct val="90000"/>
              </a:lnSpc>
              <a:spcAft>
                <a:spcPts val="600"/>
              </a:spcAft>
            </a:pPr>
            <a:r>
              <a:rPr lang="en-US" sz="1700" dirty="0"/>
              <a:t>Recapitulação:</a:t>
            </a:r>
          </a:p>
          <a:p>
            <a:pPr defTabSz="914400">
              <a:lnSpc>
                <a:spcPct val="90000"/>
              </a:lnSpc>
              <a:spcAft>
                <a:spcPts val="600"/>
              </a:spcAft>
            </a:pPr>
            <a:r>
              <a:rPr lang="en-US" sz="1700" dirty="0"/>
              <a:t>- Principais Conceitos Abordados</a:t>
            </a:r>
          </a:p>
          <a:p>
            <a:pPr indent="-228600" defTabSz="914400">
              <a:lnSpc>
                <a:spcPct val="90000"/>
              </a:lnSpc>
              <a:spcAft>
                <a:spcPts val="600"/>
              </a:spcAft>
              <a:buFont typeface="Arial" panose="020B0604020202020204" pitchFamily="34" charset="0"/>
              <a:buChar char="•"/>
            </a:pPr>
            <a:endParaRPr lang="en-US" sz="1700" dirty="0"/>
          </a:p>
          <a:p>
            <a:pPr defTabSz="914400">
              <a:lnSpc>
                <a:spcPct val="90000"/>
              </a:lnSpc>
              <a:spcAft>
                <a:spcPts val="600"/>
              </a:spcAft>
            </a:pPr>
            <a:r>
              <a:rPr lang="en-US" sz="1700" dirty="0"/>
              <a:t>Tarefa para casa:</a:t>
            </a:r>
          </a:p>
          <a:p>
            <a:pPr defTabSz="914400">
              <a:lnSpc>
                <a:spcPct val="90000"/>
              </a:lnSpc>
              <a:spcAft>
                <a:spcPts val="600"/>
              </a:spcAft>
            </a:pPr>
            <a:r>
              <a:rPr lang="en-US" sz="1700" dirty="0"/>
              <a:t>- Pesquisar sobre chaves primárias e estrangeiras no MySQL</a:t>
            </a:r>
          </a:p>
        </p:txBody>
      </p:sp>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tec.png"/>
          <p:cNvPicPr>
            <a:picLocks noChangeAspect="1"/>
          </p:cNvPicPr>
          <p:nvPr/>
        </p:nvPicPr>
        <p:blipFill>
          <a:blip r:embed="rId2"/>
          <a:stretch>
            <a:fillRect/>
          </a:stretch>
        </p:blipFill>
        <p:spPr>
          <a:xfrm>
            <a:off x="7315200" y="5943600"/>
            <a:ext cx="1030574" cy="685800"/>
          </a:xfrm>
          <a:prstGeom prst="rect">
            <a:avLst/>
          </a:prstGeom>
        </p:spPr>
      </p:pic>
      <p:sp>
        <p:nvSpPr>
          <p:cNvPr id="6" name="CaixaDeTexto 5">
            <a:extLst>
              <a:ext uri="{FF2B5EF4-FFF2-40B4-BE49-F238E27FC236}">
                <a16:creationId xmlns:a16="http://schemas.microsoft.com/office/drawing/2014/main" id="{C52210E3-DA54-1674-E987-8064F7DF335E}"/>
              </a:ext>
            </a:extLst>
          </p:cNvPr>
          <p:cNvSpPr txBox="1"/>
          <p:nvPr/>
        </p:nvSpPr>
        <p:spPr>
          <a:xfrm>
            <a:off x="0" y="6460123"/>
            <a:ext cx="3028948" cy="338554"/>
          </a:xfrm>
          <a:prstGeom prst="rect">
            <a:avLst/>
          </a:prstGeom>
          <a:noFill/>
        </p:spPr>
        <p:txBody>
          <a:bodyPr wrap="square" rtlCol="0">
            <a:spAutoFit/>
          </a:bodyPr>
          <a:lstStyle/>
          <a:p>
            <a:pPr algn="ctr"/>
            <a:r>
              <a:rPr lang="pt-BR" sz="1600" dirty="0">
                <a:solidFill>
                  <a:schemeClr val="accent1">
                    <a:lumMod val="20000"/>
                    <a:lumOff val="80000"/>
                  </a:schemeClr>
                </a:solidFill>
                <a:effectLst>
                  <a:outerShdw blurRad="38100" dist="38100" dir="2700000" algn="tl">
                    <a:srgbClr val="000000">
                      <a:alpha val="43137"/>
                    </a:srgbClr>
                  </a:outerShdw>
                </a:effectLst>
                <a:latin typeface="Comic Sans MS" panose="030F0702030302020204" pitchFamily="66" charset="0"/>
              </a:rPr>
              <a:t>ALESSANDRO FIGUEIREDO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tec.png"/>
          <p:cNvPicPr>
            <a:picLocks noChangeAspect="1"/>
          </p:cNvPicPr>
          <p:nvPr/>
        </p:nvPicPr>
        <p:blipFill>
          <a:blip r:embed="rId2"/>
          <a:stretch>
            <a:fillRect/>
          </a:stretch>
        </p:blipFill>
        <p:spPr>
          <a:xfrm>
            <a:off x="7315200" y="5943600"/>
            <a:ext cx="1030574" cy="685800"/>
          </a:xfrm>
          <a:prstGeom prst="rect">
            <a:avLst/>
          </a:prstGeom>
        </p:spPr>
      </p:pic>
      <p:sp>
        <p:nvSpPr>
          <p:cNvPr id="7" name="Title 1">
            <a:extLst>
              <a:ext uri="{FF2B5EF4-FFF2-40B4-BE49-F238E27FC236}">
                <a16:creationId xmlns:a16="http://schemas.microsoft.com/office/drawing/2014/main" id="{61E1D49D-7EE3-DE04-9ED3-910080E277A5}"/>
              </a:ext>
            </a:extLst>
          </p:cNvPr>
          <p:cNvSpPr>
            <a:spLocks noGrp="1"/>
          </p:cNvSpPr>
          <p:nvPr>
            <p:ph type="title"/>
          </p:nvPr>
        </p:nvSpPr>
        <p:spPr>
          <a:xfrm>
            <a:off x="457200" y="274638"/>
            <a:ext cx="8229600" cy="1143000"/>
          </a:xfrm>
        </p:spPr>
        <p:txBody>
          <a:bodyPr/>
          <a:lstStyle/>
          <a:p>
            <a:pPr>
              <a:defRPr sz="4000" b="1">
                <a:solidFill>
                  <a:srgbClr val="0066CC"/>
                </a:solidFill>
              </a:defRPr>
            </a:pPr>
            <a:r>
              <a:rPr lang="pt-BR" dirty="0">
                <a:effectLst>
                  <a:outerShdw blurRad="38100" dist="38100" dir="2700000" algn="tl">
                    <a:srgbClr val="000000">
                      <a:alpha val="43137"/>
                    </a:srgbClr>
                  </a:outerShdw>
                </a:effectLst>
              </a:rPr>
              <a:t>Apresentação</a:t>
            </a:r>
            <a:endParaRPr dirty="0">
              <a:effectLst>
                <a:outerShdw blurRad="38100" dist="38100" dir="2700000" algn="tl">
                  <a:srgbClr val="000000">
                    <a:alpha val="43137"/>
                  </a:srgbClr>
                </a:outerShdw>
              </a:effectLst>
            </a:endParaRPr>
          </a:p>
        </p:txBody>
      </p:sp>
      <p:sp>
        <p:nvSpPr>
          <p:cNvPr id="12" name="CaixaDeTexto 11">
            <a:extLst>
              <a:ext uri="{FF2B5EF4-FFF2-40B4-BE49-F238E27FC236}">
                <a16:creationId xmlns:a16="http://schemas.microsoft.com/office/drawing/2014/main" id="{CDC37806-E679-FEC1-75A6-1930148CBCAD}"/>
              </a:ext>
            </a:extLst>
          </p:cNvPr>
          <p:cNvSpPr txBox="1"/>
          <p:nvPr/>
        </p:nvSpPr>
        <p:spPr>
          <a:xfrm>
            <a:off x="0" y="6460123"/>
            <a:ext cx="3028948" cy="338554"/>
          </a:xfrm>
          <a:prstGeom prst="rect">
            <a:avLst/>
          </a:prstGeom>
          <a:noFill/>
        </p:spPr>
        <p:txBody>
          <a:bodyPr wrap="square" rtlCol="0">
            <a:spAutoFit/>
          </a:bodyPr>
          <a:lstStyle/>
          <a:p>
            <a:pPr algn="ctr"/>
            <a:r>
              <a:rPr lang="pt-BR" sz="1600" dirty="0">
                <a:solidFill>
                  <a:schemeClr val="accent1">
                    <a:lumMod val="20000"/>
                    <a:lumOff val="80000"/>
                  </a:schemeClr>
                </a:solidFill>
                <a:effectLst>
                  <a:outerShdw blurRad="38100" dist="38100" dir="2700000" algn="tl">
                    <a:srgbClr val="000000">
                      <a:alpha val="43137"/>
                    </a:srgbClr>
                  </a:outerShdw>
                </a:effectLst>
                <a:latin typeface="Comic Sans MS" panose="030F0702030302020204" pitchFamily="66" charset="0"/>
              </a:rPr>
              <a:t>ALESSANDRO FIGUEIREDO</a:t>
            </a:r>
          </a:p>
        </p:txBody>
      </p:sp>
      <p:sp>
        <p:nvSpPr>
          <p:cNvPr id="13" name="CaixaDeTexto 12">
            <a:extLst>
              <a:ext uri="{FF2B5EF4-FFF2-40B4-BE49-F238E27FC236}">
                <a16:creationId xmlns:a16="http://schemas.microsoft.com/office/drawing/2014/main" id="{8287A2C9-3F88-30A1-BAAE-3375ABBCA4BD}"/>
              </a:ext>
            </a:extLst>
          </p:cNvPr>
          <p:cNvSpPr txBox="1"/>
          <p:nvPr/>
        </p:nvSpPr>
        <p:spPr>
          <a:xfrm>
            <a:off x="1027416" y="1417638"/>
            <a:ext cx="7222732" cy="2185214"/>
          </a:xfrm>
          <a:prstGeom prst="rect">
            <a:avLst/>
          </a:prstGeom>
          <a:noFill/>
        </p:spPr>
        <p:txBody>
          <a:bodyPr wrap="square" rtlCol="0">
            <a:spAutoFit/>
          </a:bodyPr>
          <a:lstStyle/>
          <a:p>
            <a:r>
              <a:rPr lang="pt-BR" sz="2000" dirty="0">
                <a:solidFill>
                  <a:srgbClr val="0070C0"/>
                </a:solidFill>
              </a:rPr>
              <a:t>Formação:</a:t>
            </a:r>
          </a:p>
          <a:p>
            <a:endParaRPr lang="pt-BR" sz="800" dirty="0"/>
          </a:p>
          <a:p>
            <a:r>
              <a:rPr lang="pt-BR" dirty="0"/>
              <a:t>Técnico em Mecânica</a:t>
            </a:r>
          </a:p>
          <a:p>
            <a:r>
              <a:rPr lang="pt-BR" dirty="0"/>
              <a:t>Técnico em Automobilística</a:t>
            </a:r>
          </a:p>
          <a:p>
            <a:r>
              <a:rPr lang="pt-BR" dirty="0"/>
              <a:t>Técnico em Manutenção Mecânica</a:t>
            </a:r>
          </a:p>
          <a:p>
            <a:r>
              <a:rPr lang="pt-BR" dirty="0"/>
              <a:t>Bacharel em Sistemas de Informação</a:t>
            </a:r>
          </a:p>
          <a:p>
            <a:r>
              <a:rPr lang="pt-BR" dirty="0"/>
              <a:t>Pós Graduação em Engenharia de Software</a:t>
            </a:r>
          </a:p>
          <a:p>
            <a:r>
              <a:rPr lang="pt-BR" dirty="0"/>
              <a:t>Licenciatura em Geografia</a:t>
            </a:r>
          </a:p>
        </p:txBody>
      </p:sp>
      <p:sp>
        <p:nvSpPr>
          <p:cNvPr id="14" name="CaixaDeTexto 13">
            <a:extLst>
              <a:ext uri="{FF2B5EF4-FFF2-40B4-BE49-F238E27FC236}">
                <a16:creationId xmlns:a16="http://schemas.microsoft.com/office/drawing/2014/main" id="{9AFD3E13-B6B9-0C76-B228-756CD83016ED}"/>
              </a:ext>
            </a:extLst>
          </p:cNvPr>
          <p:cNvSpPr txBox="1"/>
          <p:nvPr/>
        </p:nvSpPr>
        <p:spPr>
          <a:xfrm>
            <a:off x="1027416" y="3636764"/>
            <a:ext cx="7222732" cy="1908215"/>
          </a:xfrm>
          <a:prstGeom prst="rect">
            <a:avLst/>
          </a:prstGeom>
          <a:noFill/>
        </p:spPr>
        <p:txBody>
          <a:bodyPr wrap="square" rtlCol="0">
            <a:spAutoFit/>
          </a:bodyPr>
          <a:lstStyle/>
          <a:p>
            <a:r>
              <a:rPr lang="pt-BR" sz="2000" dirty="0">
                <a:solidFill>
                  <a:srgbClr val="0070C0"/>
                </a:solidFill>
              </a:rPr>
              <a:t>Atuação:</a:t>
            </a:r>
          </a:p>
          <a:p>
            <a:endParaRPr lang="pt-BR" sz="800" dirty="0"/>
          </a:p>
          <a:p>
            <a:r>
              <a:rPr lang="pt-BR" dirty="0"/>
              <a:t>Mais de 15 anos na indústria entre cargos operacionais e de gestão</a:t>
            </a:r>
          </a:p>
          <a:p>
            <a:r>
              <a:rPr lang="pt-BR" dirty="0"/>
              <a:t>Estágio em manutenção de laboratórios de informática em Faculdade</a:t>
            </a:r>
          </a:p>
          <a:p>
            <a:r>
              <a:rPr lang="pt-BR" dirty="0"/>
              <a:t>Sistema Pegasus – Lençóis Paulista / SP</a:t>
            </a:r>
          </a:p>
          <a:p>
            <a:r>
              <a:rPr lang="pt-BR" dirty="0"/>
              <a:t>Petroshow – VIASOFT – Pato Branco / PR</a:t>
            </a:r>
          </a:p>
          <a:p>
            <a:r>
              <a:rPr lang="pt-BR" dirty="0"/>
              <a:t>Instrutor – SENAI – Lençóis Paulista / SP</a:t>
            </a:r>
          </a:p>
        </p:txBody>
      </p:sp>
    </p:spTree>
    <p:extLst>
      <p:ext uri="{BB962C8B-B14F-4D97-AF65-F5344CB8AC3E}">
        <p14:creationId xmlns:p14="http://schemas.microsoft.com/office/powerpoint/2010/main" val="345749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tec.png"/>
          <p:cNvPicPr>
            <a:picLocks noChangeAspect="1"/>
          </p:cNvPicPr>
          <p:nvPr/>
        </p:nvPicPr>
        <p:blipFill>
          <a:blip r:embed="rId2"/>
          <a:stretch>
            <a:fillRect/>
          </a:stretch>
        </p:blipFill>
        <p:spPr>
          <a:xfrm>
            <a:off x="7315200" y="5943600"/>
            <a:ext cx="1030574" cy="685800"/>
          </a:xfrm>
          <a:prstGeom prst="rect">
            <a:avLst/>
          </a:prstGeom>
        </p:spPr>
      </p:pic>
      <p:graphicFrame>
        <p:nvGraphicFramePr>
          <p:cNvPr id="9" name="TextBox 2">
            <a:extLst>
              <a:ext uri="{FF2B5EF4-FFF2-40B4-BE49-F238E27FC236}">
                <a16:creationId xmlns:a16="http://schemas.microsoft.com/office/drawing/2014/main" id="{B48ABA3E-49CD-FFCF-8A3B-B52F3C01EF5A}"/>
              </a:ext>
            </a:extLst>
          </p:cNvPr>
          <p:cNvGraphicFramePr/>
          <p:nvPr/>
        </p:nvGraphicFramePr>
        <p:xfrm>
          <a:off x="457200" y="1371600"/>
          <a:ext cx="8229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aixaDeTexto 11">
            <a:extLst>
              <a:ext uri="{FF2B5EF4-FFF2-40B4-BE49-F238E27FC236}">
                <a16:creationId xmlns:a16="http://schemas.microsoft.com/office/drawing/2014/main" id="{CDC37806-E679-FEC1-75A6-1930148CBCAD}"/>
              </a:ext>
            </a:extLst>
          </p:cNvPr>
          <p:cNvSpPr txBox="1"/>
          <p:nvPr/>
        </p:nvSpPr>
        <p:spPr>
          <a:xfrm>
            <a:off x="0" y="6460123"/>
            <a:ext cx="3028948" cy="338554"/>
          </a:xfrm>
          <a:prstGeom prst="rect">
            <a:avLst/>
          </a:prstGeom>
          <a:noFill/>
        </p:spPr>
        <p:txBody>
          <a:bodyPr wrap="square" rtlCol="0">
            <a:spAutoFit/>
          </a:bodyPr>
          <a:lstStyle/>
          <a:p>
            <a:pPr algn="ctr"/>
            <a:r>
              <a:rPr lang="pt-BR" sz="1600" dirty="0">
                <a:solidFill>
                  <a:schemeClr val="accent1">
                    <a:lumMod val="20000"/>
                    <a:lumOff val="80000"/>
                  </a:schemeClr>
                </a:solidFill>
                <a:effectLst>
                  <a:outerShdw blurRad="38100" dist="38100" dir="2700000" algn="tl">
                    <a:srgbClr val="000000">
                      <a:alpha val="43137"/>
                    </a:srgbClr>
                  </a:outerShdw>
                </a:effectLst>
                <a:latin typeface="Comic Sans MS" panose="030F0702030302020204" pitchFamily="66" charset="0"/>
              </a:rPr>
              <a:t>ALESSANDRO FIGUEIREDO</a:t>
            </a:r>
          </a:p>
        </p:txBody>
      </p:sp>
      <p:sp>
        <p:nvSpPr>
          <p:cNvPr id="5" name="Title 1">
            <a:extLst>
              <a:ext uri="{FF2B5EF4-FFF2-40B4-BE49-F238E27FC236}">
                <a16:creationId xmlns:a16="http://schemas.microsoft.com/office/drawing/2014/main" id="{E841CDB5-7305-E19B-A9E5-8D4D14A29757}"/>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sz="4000" b="1">
                <a:solidFill>
                  <a:srgbClr val="0066CC"/>
                </a:solidFill>
              </a:defRPr>
            </a:pPr>
            <a:r>
              <a:rPr lang="pt-BR" sz="4000" b="1" dirty="0">
                <a:solidFill>
                  <a:srgbClr val="0066CC"/>
                </a:solidFill>
                <a:effectLst>
                  <a:outerShdw blurRad="38100" dist="38100" dir="2700000" algn="tl">
                    <a:srgbClr val="000000">
                      <a:alpha val="43137"/>
                    </a:srgbClr>
                  </a:outerShdw>
                </a:effectLst>
              </a:rPr>
              <a:t>Objetivos da Disciplina</a:t>
            </a:r>
          </a:p>
        </p:txBody>
      </p:sp>
    </p:spTree>
    <p:extLst>
      <p:ext uri="{BB962C8B-B14F-4D97-AF65-F5344CB8AC3E}">
        <p14:creationId xmlns:p14="http://schemas.microsoft.com/office/powerpoint/2010/main" val="102781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968041" y="1477686"/>
            <a:ext cx="7972745" cy="4465914"/>
          </a:xfrm>
          <a:prstGeom prst="rect">
            <a:avLst/>
          </a:prstGeom>
        </p:spPr>
        <p:txBody>
          <a:bodyPr vert="horz" lIns="91440" tIns="45720" rIns="91440" bIns="45720" rtlCol="0" anchor="t">
            <a:normAutofit/>
          </a:bodyPr>
          <a:lstStyle/>
          <a:p>
            <a:r>
              <a:rPr lang="pt-BR" b="1" dirty="0"/>
              <a:t>Modelagem de Dados Avançada:</a:t>
            </a:r>
          </a:p>
          <a:p>
            <a:endParaRPr lang="pt-BR" dirty="0"/>
          </a:p>
          <a:p>
            <a:pPr marL="742950" lvl="1" indent="-285750">
              <a:buFont typeface="Arial" panose="020B0604020202020204" pitchFamily="34" charset="0"/>
              <a:buChar char="•"/>
            </a:pPr>
            <a:r>
              <a:rPr lang="pt-BR" dirty="0"/>
              <a:t>Conceitos e técnicas para desenvolver diagramas ER mais complexos.</a:t>
            </a:r>
          </a:p>
          <a:p>
            <a:endParaRPr lang="pt-BR" b="1" dirty="0"/>
          </a:p>
          <a:p>
            <a:r>
              <a:rPr lang="pt-BR" b="1" dirty="0"/>
              <a:t>Administração de Banco de Dados:</a:t>
            </a:r>
          </a:p>
          <a:p>
            <a:endParaRPr lang="pt-BR" dirty="0"/>
          </a:p>
          <a:p>
            <a:pPr marL="742950" lvl="1" indent="-285750">
              <a:buFont typeface="Arial" panose="020B0604020202020204" pitchFamily="34" charset="0"/>
              <a:buChar char="•"/>
            </a:pPr>
            <a:r>
              <a:rPr lang="pt-BR" dirty="0"/>
              <a:t>Monitoramento, backup, e recuperação de dados no MySQL.</a:t>
            </a:r>
          </a:p>
          <a:p>
            <a:endParaRPr lang="pt-BR" b="1" dirty="0"/>
          </a:p>
          <a:p>
            <a:r>
              <a:rPr lang="pt-BR" b="1" dirty="0"/>
              <a:t>Consultas SQL Avançadas:</a:t>
            </a:r>
          </a:p>
          <a:p>
            <a:endParaRPr lang="pt-BR" dirty="0"/>
          </a:p>
          <a:p>
            <a:pPr marL="742950" lvl="1" indent="-285750">
              <a:buFont typeface="Arial" panose="020B0604020202020204" pitchFamily="34" charset="0"/>
              <a:buChar char="•"/>
            </a:pPr>
            <a:r>
              <a:rPr lang="pt-BR" dirty="0" err="1"/>
              <a:t>Joins</a:t>
            </a:r>
            <a:r>
              <a:rPr lang="pt-BR" dirty="0"/>
              <a:t>, </a:t>
            </a:r>
            <a:r>
              <a:rPr lang="pt-BR" dirty="0" err="1"/>
              <a:t>subconsultas</a:t>
            </a:r>
            <a:r>
              <a:rPr lang="pt-BR" dirty="0"/>
              <a:t>, e funções agregadas.</a:t>
            </a:r>
          </a:p>
          <a:p>
            <a:endParaRPr lang="pt-BR" b="1" dirty="0"/>
          </a:p>
          <a:p>
            <a:r>
              <a:rPr lang="pt-BR" b="1" dirty="0"/>
              <a:t>Integração com Aplicações:</a:t>
            </a:r>
          </a:p>
          <a:p>
            <a:endParaRPr lang="pt-BR" dirty="0"/>
          </a:p>
          <a:p>
            <a:pPr marL="742950" lvl="1" indent="-285750">
              <a:buFont typeface="Arial" panose="020B0604020202020204" pitchFamily="34" charset="0"/>
              <a:buChar char="•"/>
            </a:pPr>
            <a:r>
              <a:rPr lang="pt-BR" dirty="0"/>
              <a:t>Como bancos de dados interagem com linguagens de programação.</a:t>
            </a:r>
          </a:p>
          <a:p>
            <a:pPr defTabSz="914400">
              <a:lnSpc>
                <a:spcPct val="90000"/>
              </a:lnSpc>
              <a:spcAft>
                <a:spcPts val="600"/>
              </a:spcAft>
            </a:pPr>
            <a:endParaRPr lang="en-US" dirty="0"/>
          </a:p>
        </p:txBody>
      </p:sp>
      <p:sp>
        <p:nvSpPr>
          <p:cNvPr id="25" name="Rectangle 1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tec.png"/>
          <p:cNvPicPr>
            <a:picLocks noChangeAspect="1"/>
          </p:cNvPicPr>
          <p:nvPr/>
        </p:nvPicPr>
        <p:blipFill>
          <a:blip r:embed="rId2"/>
          <a:stretch>
            <a:fillRect/>
          </a:stretch>
        </p:blipFill>
        <p:spPr>
          <a:xfrm>
            <a:off x="7315200" y="5943600"/>
            <a:ext cx="1030574" cy="685800"/>
          </a:xfrm>
          <a:prstGeom prst="rect">
            <a:avLst/>
          </a:prstGeom>
        </p:spPr>
      </p:pic>
      <p:sp>
        <p:nvSpPr>
          <p:cNvPr id="8" name="CaixaDeTexto 7">
            <a:extLst>
              <a:ext uri="{FF2B5EF4-FFF2-40B4-BE49-F238E27FC236}">
                <a16:creationId xmlns:a16="http://schemas.microsoft.com/office/drawing/2014/main" id="{8AE14A12-D137-CCCA-2749-17259C0BB4ED}"/>
              </a:ext>
            </a:extLst>
          </p:cNvPr>
          <p:cNvSpPr txBox="1"/>
          <p:nvPr/>
        </p:nvSpPr>
        <p:spPr>
          <a:xfrm>
            <a:off x="0" y="6460123"/>
            <a:ext cx="3028948" cy="338554"/>
          </a:xfrm>
          <a:prstGeom prst="rect">
            <a:avLst/>
          </a:prstGeom>
          <a:noFill/>
        </p:spPr>
        <p:txBody>
          <a:bodyPr wrap="square" rtlCol="0">
            <a:spAutoFit/>
          </a:bodyPr>
          <a:lstStyle/>
          <a:p>
            <a:pPr algn="ctr"/>
            <a:r>
              <a:rPr lang="pt-BR" sz="1600" dirty="0">
                <a:solidFill>
                  <a:schemeClr val="accent1">
                    <a:lumMod val="20000"/>
                    <a:lumOff val="80000"/>
                  </a:schemeClr>
                </a:solidFill>
                <a:effectLst>
                  <a:outerShdw blurRad="38100" dist="38100" dir="2700000" algn="tl">
                    <a:srgbClr val="000000">
                      <a:alpha val="43137"/>
                    </a:srgbClr>
                  </a:outerShdw>
                </a:effectLst>
                <a:latin typeface="Comic Sans MS" panose="030F0702030302020204" pitchFamily="66" charset="0"/>
              </a:rPr>
              <a:t>ALESSANDRO FIGUEIREDO</a:t>
            </a:r>
          </a:p>
        </p:txBody>
      </p:sp>
      <p:sp>
        <p:nvSpPr>
          <p:cNvPr id="12" name="Title 1">
            <a:extLst>
              <a:ext uri="{FF2B5EF4-FFF2-40B4-BE49-F238E27FC236}">
                <a16:creationId xmlns:a16="http://schemas.microsoft.com/office/drawing/2014/main" id="{4A8B1935-DF75-3B8A-1289-83ABCA53F997}"/>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sz="4000" b="1">
                <a:solidFill>
                  <a:srgbClr val="0066CC"/>
                </a:solidFill>
              </a:defRPr>
            </a:pPr>
            <a:r>
              <a:rPr lang="pt-BR" sz="4000" b="1" dirty="0">
                <a:solidFill>
                  <a:srgbClr val="0066CC"/>
                </a:solidFill>
                <a:effectLst>
                  <a:outerShdw blurRad="38100" dist="38100" dir="2700000" algn="tl">
                    <a:srgbClr val="000000">
                      <a:alpha val="43137"/>
                    </a:srgbClr>
                  </a:outerShdw>
                </a:effectLst>
              </a:rPr>
              <a:t>Objetivos da Disciplina</a:t>
            </a:r>
          </a:p>
        </p:txBody>
      </p:sp>
    </p:spTree>
    <p:extLst>
      <p:ext uri="{BB962C8B-B14F-4D97-AF65-F5344CB8AC3E}">
        <p14:creationId xmlns:p14="http://schemas.microsoft.com/office/powerpoint/2010/main" val="384450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tec.png"/>
          <p:cNvPicPr>
            <a:picLocks noChangeAspect="1"/>
          </p:cNvPicPr>
          <p:nvPr/>
        </p:nvPicPr>
        <p:blipFill>
          <a:blip r:embed="rId2"/>
          <a:stretch>
            <a:fillRect/>
          </a:stretch>
        </p:blipFill>
        <p:spPr>
          <a:xfrm>
            <a:off x="7315200" y="5943600"/>
            <a:ext cx="1030574" cy="685800"/>
          </a:xfrm>
          <a:prstGeom prst="rect">
            <a:avLst/>
          </a:prstGeom>
        </p:spPr>
      </p:pic>
      <p:sp>
        <p:nvSpPr>
          <p:cNvPr id="7" name="Title 1"/>
          <p:cNvSpPr>
            <a:spLocks noGrp="1"/>
          </p:cNvSpPr>
          <p:nvPr>
            <p:ph type="title"/>
          </p:nvPr>
        </p:nvSpPr>
        <p:spPr>
          <a:xfrm>
            <a:off x="491800" y="180441"/>
            <a:ext cx="8160400" cy="1006676"/>
          </a:xfrm>
        </p:spPr>
        <p:txBody>
          <a:bodyPr vert="horz" lIns="91440" tIns="45720" rIns="91440" bIns="45720" rtlCol="0" anchor="b">
            <a:noAutofit/>
          </a:bodyPr>
          <a:lstStyle/>
          <a:p>
            <a:pPr defTabSz="914400">
              <a:lnSpc>
                <a:spcPct val="90000"/>
              </a:lnSpc>
              <a:defRPr sz="4000" b="1">
                <a:solidFill>
                  <a:srgbClr val="0066CC"/>
                </a:solidFill>
              </a:defRPr>
            </a:pPr>
            <a:r>
              <a:rPr lang="en-US" sz="4000" kern="1200" dirty="0">
                <a:solidFill>
                  <a:srgbClr val="0070C0"/>
                </a:solidFill>
                <a:effectLst>
                  <a:outerShdw blurRad="38100" dist="38100" dir="2700000" algn="tl">
                    <a:srgbClr val="000000">
                      <a:alpha val="43137"/>
                    </a:srgbClr>
                  </a:outerShdw>
                </a:effectLst>
                <a:latin typeface="+mj-lt"/>
                <a:ea typeface="+mj-ea"/>
                <a:cs typeface="+mj-cs"/>
              </a:rPr>
              <a:t>Revisão de Banco de Dados I</a:t>
            </a:r>
          </a:p>
        </p:txBody>
      </p:sp>
      <p:sp>
        <p:nvSpPr>
          <p:cNvPr id="8" name="TextBox 2"/>
          <p:cNvSpPr txBox="1"/>
          <p:nvPr/>
        </p:nvSpPr>
        <p:spPr>
          <a:xfrm>
            <a:off x="545067" y="2244037"/>
            <a:ext cx="5579610" cy="3519780"/>
          </a:xfrm>
          <a:prstGeom prst="rect">
            <a:avLst/>
          </a:prstGeom>
        </p:spPr>
        <p:txBody>
          <a:bodyPr vert="horz" lIns="91440" tIns="45720" rIns="91440" bIns="45720" rtlCol="0">
            <a:normAutofit/>
          </a:bodyPr>
          <a:lstStyle/>
          <a:p>
            <a:pPr defTabSz="914400">
              <a:lnSpc>
                <a:spcPct val="90000"/>
              </a:lnSpc>
              <a:spcAft>
                <a:spcPts val="600"/>
              </a:spcAft>
              <a:defRPr sz="2800">
                <a:solidFill>
                  <a:srgbClr val="0066CC"/>
                </a:solidFill>
              </a:defRPr>
            </a:pPr>
            <a:r>
              <a:rPr lang="en-US" sz="2000" dirty="0"/>
              <a:t>Revisão Rápida:</a:t>
            </a:r>
          </a:p>
          <a:p>
            <a:pPr indent="-228600" defTabSz="914400">
              <a:lnSpc>
                <a:spcPct val="90000"/>
              </a:lnSpc>
              <a:spcAft>
                <a:spcPts val="600"/>
              </a:spcAft>
              <a:buFont typeface="Arial" panose="020B0604020202020204" pitchFamily="34" charset="0"/>
              <a:buChar char="•"/>
              <a:defRPr sz="2800">
                <a:solidFill>
                  <a:srgbClr val="0066CC"/>
                </a:solidFill>
              </a:defRPr>
            </a:pPr>
            <a:endParaRPr lang="en-US" sz="1700" dirty="0"/>
          </a:p>
          <a:p>
            <a:pPr marL="285750" indent="-285750" defTabSz="914400">
              <a:lnSpc>
                <a:spcPct val="90000"/>
              </a:lnSpc>
              <a:spcAft>
                <a:spcPts val="600"/>
              </a:spcAft>
              <a:buFontTx/>
              <a:buChar char="-"/>
            </a:pPr>
            <a:r>
              <a:rPr lang="en-US" dirty="0"/>
              <a:t>Conceito de Banco de Dados</a:t>
            </a:r>
          </a:p>
          <a:p>
            <a:pPr marL="285750" indent="-285750" defTabSz="914400">
              <a:lnSpc>
                <a:spcPct val="90000"/>
              </a:lnSpc>
              <a:spcAft>
                <a:spcPts val="600"/>
              </a:spcAft>
              <a:buFontTx/>
              <a:buChar char="-"/>
            </a:pPr>
            <a:endParaRPr lang="en-US" dirty="0"/>
          </a:p>
          <a:p>
            <a:pPr marL="285750" indent="-285750" defTabSz="914400">
              <a:lnSpc>
                <a:spcPct val="90000"/>
              </a:lnSpc>
              <a:spcAft>
                <a:spcPts val="600"/>
              </a:spcAft>
              <a:buFontTx/>
              <a:buChar char="-"/>
            </a:pPr>
            <a:r>
              <a:rPr lang="en-US" dirty="0"/>
              <a:t>Fundamentos de SQL: SELECT, INSERT, UPDATE, DELETE</a:t>
            </a:r>
          </a:p>
          <a:p>
            <a:pPr marL="285750" indent="-285750" defTabSz="914400">
              <a:lnSpc>
                <a:spcPct val="90000"/>
              </a:lnSpc>
              <a:spcAft>
                <a:spcPts val="600"/>
              </a:spcAft>
              <a:buFontTx/>
              <a:buChar char="-"/>
            </a:pPr>
            <a:endParaRPr lang="en-US" dirty="0"/>
          </a:p>
          <a:p>
            <a:pPr marL="285750" indent="-285750" defTabSz="914400">
              <a:lnSpc>
                <a:spcPct val="90000"/>
              </a:lnSpc>
              <a:spcAft>
                <a:spcPts val="600"/>
              </a:spcAft>
              <a:buFontTx/>
              <a:buChar char="-"/>
            </a:pPr>
            <a:r>
              <a:rPr lang="en-US" dirty="0"/>
              <a:t>Modelagem de Dados (ERD)</a:t>
            </a:r>
          </a:p>
          <a:p>
            <a:pPr marL="285750" indent="-285750" defTabSz="914400">
              <a:lnSpc>
                <a:spcPct val="90000"/>
              </a:lnSpc>
              <a:spcAft>
                <a:spcPts val="600"/>
              </a:spcAft>
              <a:buFontTx/>
              <a:buChar char="-"/>
            </a:pPr>
            <a:endParaRPr lang="en-US" dirty="0"/>
          </a:p>
        </p:txBody>
      </p:sp>
      <p:pic>
        <p:nvPicPr>
          <p:cNvPr id="9" name="Graphic 7" descr="Banco">
            <a:extLst>
              <a:ext uri="{FF2B5EF4-FFF2-40B4-BE49-F238E27FC236}">
                <a16:creationId xmlns:a16="http://schemas.microsoft.com/office/drawing/2014/main" id="{78A9F0EA-AFE7-E247-B406-C8D315772F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9129" y="1963271"/>
            <a:ext cx="2823882" cy="2823882"/>
          </a:xfrm>
          <a:prstGeom prst="rect">
            <a:avLst/>
          </a:prstGeom>
        </p:spPr>
      </p:pic>
      <p:sp>
        <p:nvSpPr>
          <p:cNvPr id="11" name="CaixaDeTexto 10">
            <a:extLst>
              <a:ext uri="{FF2B5EF4-FFF2-40B4-BE49-F238E27FC236}">
                <a16:creationId xmlns:a16="http://schemas.microsoft.com/office/drawing/2014/main" id="{EF7222E2-B01D-CF9D-193E-5BF4146CA3EA}"/>
              </a:ext>
            </a:extLst>
          </p:cNvPr>
          <p:cNvSpPr txBox="1"/>
          <p:nvPr/>
        </p:nvSpPr>
        <p:spPr>
          <a:xfrm>
            <a:off x="0" y="6460123"/>
            <a:ext cx="3028948" cy="338554"/>
          </a:xfrm>
          <a:prstGeom prst="rect">
            <a:avLst/>
          </a:prstGeom>
          <a:noFill/>
        </p:spPr>
        <p:txBody>
          <a:bodyPr wrap="square" rtlCol="0">
            <a:spAutoFit/>
          </a:bodyPr>
          <a:lstStyle/>
          <a:p>
            <a:pPr algn="ctr"/>
            <a:r>
              <a:rPr lang="pt-BR" sz="1600" dirty="0">
                <a:solidFill>
                  <a:schemeClr val="accent1">
                    <a:lumMod val="20000"/>
                    <a:lumOff val="80000"/>
                  </a:schemeClr>
                </a:solidFill>
                <a:effectLst>
                  <a:outerShdw blurRad="38100" dist="38100" dir="2700000" algn="tl">
                    <a:srgbClr val="000000">
                      <a:alpha val="43137"/>
                    </a:srgbClr>
                  </a:outerShdw>
                </a:effectLst>
                <a:latin typeface="Comic Sans MS" panose="030F0702030302020204" pitchFamily="66" charset="0"/>
              </a:rPr>
              <a:t>ALESSANDRO FIGUEIREDO</a:t>
            </a:r>
          </a:p>
        </p:txBody>
      </p:sp>
    </p:spTree>
    <p:extLst>
      <p:ext uri="{BB962C8B-B14F-4D97-AF65-F5344CB8AC3E}">
        <p14:creationId xmlns:p14="http://schemas.microsoft.com/office/powerpoint/2010/main" val="270281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595901" y="616449"/>
            <a:ext cx="7972745" cy="5088892"/>
          </a:xfrm>
          <a:prstGeom prst="rect">
            <a:avLst/>
          </a:prstGeom>
        </p:spPr>
        <p:txBody>
          <a:bodyPr vert="horz" lIns="91440" tIns="45720" rIns="91440" bIns="45720" rtlCol="0" anchor="t">
            <a:normAutofit/>
          </a:bodyPr>
          <a:lstStyle/>
          <a:p>
            <a:pPr defTabSz="914400">
              <a:lnSpc>
                <a:spcPct val="90000"/>
              </a:lnSpc>
              <a:spcAft>
                <a:spcPts val="600"/>
              </a:spcAft>
              <a:defRPr sz="2800">
                <a:solidFill>
                  <a:srgbClr val="0066CC"/>
                </a:solidFill>
              </a:defRPr>
            </a:pPr>
            <a:r>
              <a:rPr lang="en-US" sz="2000" dirty="0"/>
              <a:t>Conceito de Banco de Dados:</a:t>
            </a:r>
          </a:p>
          <a:p>
            <a:pPr defTabSz="914400">
              <a:lnSpc>
                <a:spcPct val="90000"/>
              </a:lnSpc>
              <a:spcAft>
                <a:spcPts val="600"/>
              </a:spcAft>
            </a:pPr>
            <a:endParaRPr lang="en-US" dirty="0"/>
          </a:p>
          <a:p>
            <a:pPr defTabSz="914400">
              <a:lnSpc>
                <a:spcPct val="90000"/>
              </a:lnSpc>
              <a:spcAft>
                <a:spcPts val="600"/>
              </a:spcAft>
            </a:pPr>
            <a:r>
              <a:rPr lang="en-US" dirty="0"/>
              <a:t>O que é um banco de dados?</a:t>
            </a:r>
          </a:p>
          <a:p>
            <a:pPr defTabSz="914400">
              <a:lnSpc>
                <a:spcPct val="90000"/>
              </a:lnSpc>
              <a:spcAft>
                <a:spcPts val="600"/>
              </a:spcAft>
            </a:pPr>
            <a:endParaRPr lang="en-US" dirty="0"/>
          </a:p>
          <a:p>
            <a:pPr marL="285750" indent="-285750" defTabSz="914400">
              <a:lnSpc>
                <a:spcPct val="90000"/>
              </a:lnSpc>
              <a:spcAft>
                <a:spcPts val="600"/>
              </a:spcAft>
              <a:buFontTx/>
              <a:buChar char="-"/>
            </a:pPr>
            <a:r>
              <a:rPr lang="pt-BR" dirty="0"/>
              <a:t>Um banco de dados é uma coleção organizada de dados armazenados eletronicamente num sistema de computador. Os bancos de dados podem conter qualquer tipo de dados, como palavras, números, imagens, vídeos e ficheiros. O objetivo principal de um banco de dados é armazenar dados sobre um mesmo assunto num local central, seguro e de fácil manipulação.</a:t>
            </a:r>
          </a:p>
          <a:p>
            <a:pPr marL="285750" indent="-285750" defTabSz="914400">
              <a:lnSpc>
                <a:spcPct val="90000"/>
              </a:lnSpc>
              <a:spcAft>
                <a:spcPts val="600"/>
              </a:spcAft>
              <a:buFontTx/>
              <a:buChar char="-"/>
            </a:pPr>
            <a:endParaRPr lang="pt-BR" dirty="0"/>
          </a:p>
          <a:p>
            <a:pPr marL="285750" indent="-285750" defTabSz="914400">
              <a:lnSpc>
                <a:spcPct val="90000"/>
              </a:lnSpc>
              <a:spcAft>
                <a:spcPts val="600"/>
              </a:spcAft>
              <a:buFontTx/>
              <a:buChar char="-"/>
            </a:pPr>
            <a:r>
              <a:rPr lang="pt-BR" dirty="0"/>
              <a:t>Os bancos de dados são geralmente controlados por um sistema de gestão de bancos de dados (DBMS). O DBMS é um software que permite armazenar, recuperar e editar dados. </a:t>
            </a:r>
          </a:p>
          <a:p>
            <a:pPr marL="285750" indent="-285750" defTabSz="914400">
              <a:lnSpc>
                <a:spcPct val="90000"/>
              </a:lnSpc>
              <a:spcAft>
                <a:spcPts val="600"/>
              </a:spcAft>
              <a:buFontTx/>
              <a:buChar char="-"/>
            </a:pPr>
            <a:endParaRPr lang="pt-BR" dirty="0"/>
          </a:p>
          <a:p>
            <a:pPr marL="285750" indent="-285750" defTabSz="914400">
              <a:lnSpc>
                <a:spcPct val="90000"/>
              </a:lnSpc>
              <a:spcAft>
                <a:spcPts val="600"/>
              </a:spcAft>
              <a:buFontTx/>
              <a:buChar char="-"/>
            </a:pPr>
            <a:r>
              <a:rPr lang="pt-BR" dirty="0"/>
              <a:t>Os bancos de dados são ideais para aplicações complexas, como sistemas empresariais, onde a segurança, a integridade dos dados e as consultas sofisticadas são essenciais.</a:t>
            </a:r>
            <a:endParaRPr lang="en-US" dirty="0"/>
          </a:p>
        </p:txBody>
      </p:sp>
      <p:sp>
        <p:nvSpPr>
          <p:cNvPr id="25" name="Rectangle 1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tec.png"/>
          <p:cNvPicPr>
            <a:picLocks noChangeAspect="1"/>
          </p:cNvPicPr>
          <p:nvPr/>
        </p:nvPicPr>
        <p:blipFill>
          <a:blip r:embed="rId2"/>
          <a:stretch>
            <a:fillRect/>
          </a:stretch>
        </p:blipFill>
        <p:spPr>
          <a:xfrm>
            <a:off x="7315200" y="5943600"/>
            <a:ext cx="1030574" cy="685800"/>
          </a:xfrm>
          <a:prstGeom prst="rect">
            <a:avLst/>
          </a:prstGeom>
        </p:spPr>
      </p:pic>
      <p:sp>
        <p:nvSpPr>
          <p:cNvPr id="8" name="CaixaDeTexto 7">
            <a:extLst>
              <a:ext uri="{FF2B5EF4-FFF2-40B4-BE49-F238E27FC236}">
                <a16:creationId xmlns:a16="http://schemas.microsoft.com/office/drawing/2014/main" id="{8AE14A12-D137-CCCA-2749-17259C0BB4ED}"/>
              </a:ext>
            </a:extLst>
          </p:cNvPr>
          <p:cNvSpPr txBox="1"/>
          <p:nvPr/>
        </p:nvSpPr>
        <p:spPr>
          <a:xfrm>
            <a:off x="0" y="6460123"/>
            <a:ext cx="3028948" cy="338554"/>
          </a:xfrm>
          <a:prstGeom prst="rect">
            <a:avLst/>
          </a:prstGeom>
          <a:noFill/>
        </p:spPr>
        <p:txBody>
          <a:bodyPr wrap="square" rtlCol="0">
            <a:spAutoFit/>
          </a:bodyPr>
          <a:lstStyle/>
          <a:p>
            <a:pPr algn="ctr"/>
            <a:r>
              <a:rPr lang="pt-BR" sz="1600" dirty="0">
                <a:solidFill>
                  <a:schemeClr val="accent1">
                    <a:lumMod val="20000"/>
                    <a:lumOff val="80000"/>
                  </a:schemeClr>
                </a:solidFill>
                <a:effectLst>
                  <a:outerShdw blurRad="38100" dist="38100" dir="2700000" algn="tl">
                    <a:srgbClr val="000000">
                      <a:alpha val="43137"/>
                    </a:srgbClr>
                  </a:outerShdw>
                </a:effectLst>
                <a:latin typeface="Comic Sans MS" panose="030F0702030302020204" pitchFamily="66" charset="0"/>
              </a:rPr>
              <a:t>ALESSANDRO FIGUEIREDO</a:t>
            </a:r>
          </a:p>
        </p:txBody>
      </p:sp>
    </p:spTree>
    <p:extLst>
      <p:ext uri="{BB962C8B-B14F-4D97-AF65-F5344CB8AC3E}">
        <p14:creationId xmlns:p14="http://schemas.microsoft.com/office/powerpoint/2010/main" val="362631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595901" y="616449"/>
            <a:ext cx="7972745" cy="5088892"/>
          </a:xfrm>
          <a:prstGeom prst="rect">
            <a:avLst/>
          </a:prstGeom>
        </p:spPr>
        <p:txBody>
          <a:bodyPr vert="horz" lIns="91440" tIns="45720" rIns="91440" bIns="45720" rtlCol="0" anchor="t">
            <a:normAutofit/>
          </a:bodyPr>
          <a:lstStyle/>
          <a:p>
            <a:pPr defTabSz="914400">
              <a:lnSpc>
                <a:spcPct val="90000"/>
              </a:lnSpc>
              <a:spcAft>
                <a:spcPts val="600"/>
              </a:spcAft>
              <a:defRPr sz="2800">
                <a:solidFill>
                  <a:srgbClr val="0066CC"/>
                </a:solidFill>
              </a:defRPr>
            </a:pPr>
            <a:r>
              <a:rPr lang="en-US" sz="2000" dirty="0"/>
              <a:t>Fundamentos de SQL: </a:t>
            </a:r>
          </a:p>
          <a:p>
            <a:pPr defTabSz="914400">
              <a:lnSpc>
                <a:spcPct val="90000"/>
              </a:lnSpc>
              <a:spcAft>
                <a:spcPts val="600"/>
              </a:spcAft>
              <a:defRPr sz="2800">
                <a:solidFill>
                  <a:srgbClr val="0066CC"/>
                </a:solidFill>
              </a:defRPr>
            </a:pPr>
            <a:endParaRPr lang="en-US" sz="1000" dirty="0">
              <a:solidFill>
                <a:schemeClr val="tx1">
                  <a:lumMod val="95000"/>
                  <a:lumOff val="5000"/>
                </a:schemeClr>
              </a:solidFill>
            </a:endParaRPr>
          </a:p>
          <a:p>
            <a:pPr defTabSz="914400">
              <a:lnSpc>
                <a:spcPct val="90000"/>
              </a:lnSpc>
              <a:spcAft>
                <a:spcPts val="600"/>
              </a:spcAft>
              <a:defRPr sz="2800">
                <a:solidFill>
                  <a:srgbClr val="0066CC"/>
                </a:solidFill>
              </a:defRPr>
            </a:pPr>
            <a:r>
              <a:rPr lang="pt-BR" sz="1900" dirty="0">
                <a:solidFill>
                  <a:schemeClr val="tx1">
                    <a:lumMod val="95000"/>
                    <a:lumOff val="5000"/>
                  </a:schemeClr>
                </a:solidFill>
              </a:rPr>
              <a:t> - Comandos básicos, como SELECT, INSERT, UPDATE e DELETE, para consultar, adicionar, atualizar e excluir dados em um banco de dados</a:t>
            </a:r>
          </a:p>
          <a:p>
            <a:pPr defTabSz="914400">
              <a:lnSpc>
                <a:spcPct val="90000"/>
              </a:lnSpc>
              <a:spcAft>
                <a:spcPts val="600"/>
              </a:spcAft>
              <a:defRPr sz="2800">
                <a:solidFill>
                  <a:srgbClr val="0066CC"/>
                </a:solidFill>
              </a:defRPr>
            </a:pPr>
            <a:endParaRPr lang="pt-BR" sz="1000" dirty="0">
              <a:solidFill>
                <a:schemeClr val="tx1">
                  <a:lumMod val="95000"/>
                  <a:lumOff val="5000"/>
                </a:schemeClr>
              </a:solidFill>
            </a:endParaRPr>
          </a:p>
          <a:p>
            <a:pPr defTabSz="914400">
              <a:lnSpc>
                <a:spcPct val="90000"/>
              </a:lnSpc>
              <a:spcAft>
                <a:spcPts val="600"/>
              </a:spcAft>
              <a:defRPr sz="2800">
                <a:solidFill>
                  <a:srgbClr val="0066CC"/>
                </a:solidFill>
              </a:defRPr>
            </a:pPr>
            <a:r>
              <a:rPr lang="pt-BR" sz="1900" dirty="0">
                <a:solidFill>
                  <a:schemeClr val="tx1">
                    <a:lumMod val="95000"/>
                    <a:lumOff val="5000"/>
                  </a:schemeClr>
                </a:solidFill>
              </a:rPr>
              <a:t> - Sintaxe simples e intuitiva, que facilita a escrita e compreensão de comandos SQL</a:t>
            </a:r>
          </a:p>
          <a:p>
            <a:pPr defTabSz="914400">
              <a:lnSpc>
                <a:spcPct val="90000"/>
              </a:lnSpc>
              <a:spcAft>
                <a:spcPts val="600"/>
              </a:spcAft>
              <a:defRPr sz="2800">
                <a:solidFill>
                  <a:srgbClr val="0066CC"/>
                </a:solidFill>
              </a:defRPr>
            </a:pPr>
            <a:endParaRPr lang="pt-BR" sz="1000" dirty="0">
              <a:solidFill>
                <a:schemeClr val="tx1">
                  <a:lumMod val="95000"/>
                  <a:lumOff val="5000"/>
                </a:schemeClr>
              </a:solidFill>
            </a:endParaRPr>
          </a:p>
          <a:p>
            <a:pPr defTabSz="914400">
              <a:lnSpc>
                <a:spcPct val="90000"/>
              </a:lnSpc>
              <a:spcAft>
                <a:spcPts val="600"/>
              </a:spcAft>
              <a:defRPr sz="2800">
                <a:solidFill>
                  <a:srgbClr val="0066CC"/>
                </a:solidFill>
              </a:defRPr>
            </a:pPr>
            <a:r>
              <a:rPr lang="pt-BR" sz="1900" dirty="0">
                <a:solidFill>
                  <a:schemeClr val="tx1">
                    <a:lumMod val="95000"/>
                    <a:lumOff val="5000"/>
                  </a:schemeClr>
                </a:solidFill>
              </a:rPr>
              <a:t> - Segurança integrada, com controle de acesso e permissões para proteger os dados armazenados</a:t>
            </a:r>
          </a:p>
          <a:p>
            <a:pPr defTabSz="914400">
              <a:lnSpc>
                <a:spcPct val="90000"/>
              </a:lnSpc>
              <a:spcAft>
                <a:spcPts val="600"/>
              </a:spcAft>
              <a:defRPr sz="2800">
                <a:solidFill>
                  <a:srgbClr val="0066CC"/>
                </a:solidFill>
              </a:defRPr>
            </a:pPr>
            <a:endParaRPr lang="pt-BR" sz="1000" dirty="0">
              <a:solidFill>
                <a:schemeClr val="tx1">
                  <a:lumMod val="95000"/>
                  <a:lumOff val="5000"/>
                </a:schemeClr>
              </a:solidFill>
            </a:endParaRPr>
          </a:p>
          <a:p>
            <a:pPr defTabSz="914400">
              <a:lnSpc>
                <a:spcPct val="90000"/>
              </a:lnSpc>
              <a:spcAft>
                <a:spcPts val="600"/>
              </a:spcAft>
              <a:defRPr sz="2800">
                <a:solidFill>
                  <a:srgbClr val="0066CC"/>
                </a:solidFill>
              </a:defRPr>
            </a:pPr>
            <a:r>
              <a:rPr lang="pt-BR" sz="1900" dirty="0">
                <a:solidFill>
                  <a:schemeClr val="tx1">
                    <a:lumMod val="95000"/>
                    <a:lumOff val="5000"/>
                  </a:schemeClr>
                </a:solidFill>
              </a:rPr>
              <a:t> - Conceitos como CRUD (</a:t>
            </a:r>
            <a:r>
              <a:rPr lang="pt-BR" sz="1900" dirty="0" err="1">
                <a:solidFill>
                  <a:schemeClr val="tx1">
                    <a:lumMod val="95000"/>
                    <a:lumOff val="5000"/>
                  </a:schemeClr>
                </a:solidFill>
              </a:rPr>
              <a:t>Create</a:t>
            </a:r>
            <a:r>
              <a:rPr lang="pt-BR" sz="1900" dirty="0">
                <a:solidFill>
                  <a:schemeClr val="tx1">
                    <a:lumMod val="95000"/>
                    <a:lumOff val="5000"/>
                  </a:schemeClr>
                </a:solidFill>
              </a:rPr>
              <a:t>, </a:t>
            </a:r>
            <a:r>
              <a:rPr lang="pt-BR" sz="1900" dirty="0" err="1">
                <a:solidFill>
                  <a:schemeClr val="tx1">
                    <a:lumMod val="95000"/>
                    <a:lumOff val="5000"/>
                  </a:schemeClr>
                </a:solidFill>
              </a:rPr>
              <a:t>Read</a:t>
            </a:r>
            <a:r>
              <a:rPr lang="pt-BR" sz="1900" dirty="0">
                <a:solidFill>
                  <a:schemeClr val="tx1">
                    <a:lumMod val="95000"/>
                    <a:lumOff val="5000"/>
                  </a:schemeClr>
                </a:solidFill>
              </a:rPr>
              <a:t>, Update e Delete)</a:t>
            </a:r>
          </a:p>
          <a:p>
            <a:pPr defTabSz="914400">
              <a:lnSpc>
                <a:spcPct val="90000"/>
              </a:lnSpc>
              <a:spcAft>
                <a:spcPts val="600"/>
              </a:spcAft>
              <a:defRPr sz="2800">
                <a:solidFill>
                  <a:srgbClr val="0066CC"/>
                </a:solidFill>
              </a:defRPr>
            </a:pPr>
            <a:endParaRPr lang="pt-BR" sz="1000" dirty="0">
              <a:solidFill>
                <a:schemeClr val="tx1">
                  <a:lumMod val="95000"/>
                  <a:lumOff val="5000"/>
                </a:schemeClr>
              </a:solidFill>
            </a:endParaRPr>
          </a:p>
          <a:p>
            <a:pPr defTabSz="914400">
              <a:lnSpc>
                <a:spcPct val="90000"/>
              </a:lnSpc>
              <a:spcAft>
                <a:spcPts val="600"/>
              </a:spcAft>
              <a:defRPr sz="2800">
                <a:solidFill>
                  <a:srgbClr val="0066CC"/>
                </a:solidFill>
              </a:defRPr>
            </a:pPr>
            <a:r>
              <a:rPr lang="pt-BR" sz="1900" dirty="0">
                <a:solidFill>
                  <a:schemeClr val="tx1">
                    <a:lumMod val="95000"/>
                    <a:lumOff val="5000"/>
                  </a:schemeClr>
                </a:solidFill>
              </a:rPr>
              <a:t> - Comandos como WHERE, GROUP BY, ORDER BY e HAVING</a:t>
            </a:r>
          </a:p>
          <a:p>
            <a:pPr defTabSz="914400">
              <a:lnSpc>
                <a:spcPct val="90000"/>
              </a:lnSpc>
              <a:spcAft>
                <a:spcPts val="600"/>
              </a:spcAft>
              <a:defRPr sz="2800">
                <a:solidFill>
                  <a:srgbClr val="0066CC"/>
                </a:solidFill>
              </a:defRPr>
            </a:pPr>
            <a:endParaRPr lang="pt-BR" sz="1000" dirty="0">
              <a:solidFill>
                <a:schemeClr val="tx1">
                  <a:lumMod val="95000"/>
                  <a:lumOff val="5000"/>
                </a:schemeClr>
              </a:solidFill>
            </a:endParaRPr>
          </a:p>
          <a:p>
            <a:pPr defTabSz="914400">
              <a:lnSpc>
                <a:spcPct val="90000"/>
              </a:lnSpc>
              <a:spcAft>
                <a:spcPts val="600"/>
              </a:spcAft>
              <a:defRPr sz="2800">
                <a:solidFill>
                  <a:srgbClr val="0066CC"/>
                </a:solidFill>
              </a:defRPr>
            </a:pPr>
            <a:r>
              <a:rPr lang="pt-BR" sz="1900" dirty="0">
                <a:solidFill>
                  <a:schemeClr val="tx1">
                    <a:lumMod val="95000"/>
                    <a:lumOff val="5000"/>
                  </a:schemeClr>
                </a:solidFill>
              </a:rPr>
              <a:t> - Como juntar tabelas e adicionar, modificar ou remover dados de um banco de dados</a:t>
            </a:r>
            <a:endParaRPr lang="en-US" sz="1900" dirty="0">
              <a:solidFill>
                <a:schemeClr val="tx1">
                  <a:lumMod val="95000"/>
                  <a:lumOff val="5000"/>
                </a:schemeClr>
              </a:solidFill>
            </a:endParaRPr>
          </a:p>
        </p:txBody>
      </p:sp>
      <p:sp>
        <p:nvSpPr>
          <p:cNvPr id="25" name="Rectangle 1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tec.png"/>
          <p:cNvPicPr>
            <a:picLocks noChangeAspect="1"/>
          </p:cNvPicPr>
          <p:nvPr/>
        </p:nvPicPr>
        <p:blipFill>
          <a:blip r:embed="rId2"/>
          <a:stretch>
            <a:fillRect/>
          </a:stretch>
        </p:blipFill>
        <p:spPr>
          <a:xfrm>
            <a:off x="7315200" y="5943600"/>
            <a:ext cx="1030574" cy="685800"/>
          </a:xfrm>
          <a:prstGeom prst="rect">
            <a:avLst/>
          </a:prstGeom>
        </p:spPr>
      </p:pic>
      <p:sp>
        <p:nvSpPr>
          <p:cNvPr id="8" name="CaixaDeTexto 7">
            <a:extLst>
              <a:ext uri="{FF2B5EF4-FFF2-40B4-BE49-F238E27FC236}">
                <a16:creationId xmlns:a16="http://schemas.microsoft.com/office/drawing/2014/main" id="{8AE14A12-D137-CCCA-2749-17259C0BB4ED}"/>
              </a:ext>
            </a:extLst>
          </p:cNvPr>
          <p:cNvSpPr txBox="1"/>
          <p:nvPr/>
        </p:nvSpPr>
        <p:spPr>
          <a:xfrm>
            <a:off x="0" y="6460123"/>
            <a:ext cx="3028948" cy="338554"/>
          </a:xfrm>
          <a:prstGeom prst="rect">
            <a:avLst/>
          </a:prstGeom>
          <a:noFill/>
        </p:spPr>
        <p:txBody>
          <a:bodyPr wrap="square" rtlCol="0">
            <a:spAutoFit/>
          </a:bodyPr>
          <a:lstStyle/>
          <a:p>
            <a:pPr algn="ctr"/>
            <a:r>
              <a:rPr lang="pt-BR" sz="1600" dirty="0">
                <a:solidFill>
                  <a:schemeClr val="accent1">
                    <a:lumMod val="20000"/>
                    <a:lumOff val="80000"/>
                  </a:schemeClr>
                </a:solidFill>
                <a:effectLst>
                  <a:outerShdw blurRad="38100" dist="38100" dir="2700000" algn="tl">
                    <a:srgbClr val="000000">
                      <a:alpha val="43137"/>
                    </a:srgbClr>
                  </a:outerShdw>
                </a:effectLst>
                <a:latin typeface="Comic Sans MS" panose="030F0702030302020204" pitchFamily="66" charset="0"/>
              </a:rPr>
              <a:t>ALESSANDRO FIGUEIREDO</a:t>
            </a:r>
          </a:p>
        </p:txBody>
      </p:sp>
    </p:spTree>
    <p:extLst>
      <p:ext uri="{BB962C8B-B14F-4D97-AF65-F5344CB8AC3E}">
        <p14:creationId xmlns:p14="http://schemas.microsoft.com/office/powerpoint/2010/main" val="246315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595901" y="616449"/>
            <a:ext cx="7972745" cy="1684961"/>
          </a:xfrm>
          <a:prstGeom prst="rect">
            <a:avLst/>
          </a:prstGeom>
        </p:spPr>
        <p:txBody>
          <a:bodyPr vert="horz" lIns="91440" tIns="45720" rIns="91440" bIns="45720" rtlCol="0" anchor="t">
            <a:normAutofit fontScale="85000" lnSpcReduction="20000"/>
          </a:bodyPr>
          <a:lstStyle/>
          <a:p>
            <a:pPr defTabSz="914400">
              <a:lnSpc>
                <a:spcPct val="90000"/>
              </a:lnSpc>
              <a:spcAft>
                <a:spcPts val="600"/>
              </a:spcAft>
              <a:defRPr sz="2800">
                <a:solidFill>
                  <a:srgbClr val="0066CC"/>
                </a:solidFill>
              </a:defRPr>
            </a:pPr>
            <a:r>
              <a:rPr lang="en-US" sz="2400" dirty="0"/>
              <a:t>Modelagem de Dados (ERD): </a:t>
            </a:r>
          </a:p>
          <a:p>
            <a:pPr defTabSz="914400">
              <a:lnSpc>
                <a:spcPct val="90000"/>
              </a:lnSpc>
              <a:spcAft>
                <a:spcPts val="600"/>
              </a:spcAft>
              <a:defRPr sz="2800">
                <a:solidFill>
                  <a:srgbClr val="0066CC"/>
                </a:solidFill>
              </a:defRPr>
            </a:pPr>
            <a:endParaRPr lang="en-US" sz="1000" dirty="0">
              <a:solidFill>
                <a:schemeClr val="tx1">
                  <a:lumMod val="95000"/>
                  <a:lumOff val="5000"/>
                </a:schemeClr>
              </a:solidFill>
            </a:endParaRPr>
          </a:p>
          <a:p>
            <a:pPr defTabSz="914400">
              <a:lnSpc>
                <a:spcPct val="90000"/>
              </a:lnSpc>
              <a:spcAft>
                <a:spcPts val="600"/>
              </a:spcAft>
              <a:defRPr sz="2800">
                <a:solidFill>
                  <a:srgbClr val="0066CC"/>
                </a:solidFill>
              </a:defRPr>
            </a:pPr>
            <a:r>
              <a:rPr lang="pt-BR" sz="1900" dirty="0">
                <a:solidFill>
                  <a:schemeClr val="tx1">
                    <a:lumMod val="95000"/>
                    <a:lumOff val="5000"/>
                  </a:schemeClr>
                </a:solidFill>
              </a:rPr>
              <a:t> </a:t>
            </a:r>
            <a:r>
              <a:rPr lang="pt-BR" sz="2300" dirty="0">
                <a:solidFill>
                  <a:schemeClr val="tx1">
                    <a:lumMod val="95000"/>
                    <a:lumOff val="5000"/>
                  </a:schemeClr>
                </a:solidFill>
              </a:rPr>
              <a:t>A modelagem de dados ERD (Entity </a:t>
            </a:r>
            <a:r>
              <a:rPr lang="pt-BR" sz="2300" dirty="0" err="1">
                <a:solidFill>
                  <a:schemeClr val="tx1">
                    <a:lumMod val="95000"/>
                    <a:lumOff val="5000"/>
                  </a:schemeClr>
                </a:solidFill>
              </a:rPr>
              <a:t>Relationship</a:t>
            </a:r>
            <a:r>
              <a:rPr lang="pt-BR" sz="2300" dirty="0">
                <a:solidFill>
                  <a:schemeClr val="tx1">
                    <a:lumMod val="95000"/>
                    <a:lumOff val="5000"/>
                  </a:schemeClr>
                </a:solidFill>
              </a:rPr>
              <a:t> </a:t>
            </a:r>
            <a:r>
              <a:rPr lang="pt-BR" sz="2300" dirty="0" err="1">
                <a:solidFill>
                  <a:schemeClr val="tx1">
                    <a:lumMod val="95000"/>
                    <a:lumOff val="5000"/>
                  </a:schemeClr>
                </a:solidFill>
              </a:rPr>
              <a:t>Diagram</a:t>
            </a:r>
            <a:r>
              <a:rPr lang="pt-BR" sz="2300" dirty="0">
                <a:solidFill>
                  <a:schemeClr val="tx1">
                    <a:lumMod val="95000"/>
                    <a:lumOff val="5000"/>
                  </a:schemeClr>
                </a:solidFill>
              </a:rPr>
              <a:t>) é uma técnica de representação visual de um banco de dados que utiliza um diagrama estrutural para mostrar as relações entre os agentes de um sistema. Os diagramas ERD são frequentemente usados para modelar bancos de dados ou sistemas de informação.</a:t>
            </a:r>
            <a:endParaRPr lang="en-US" sz="2300" dirty="0">
              <a:solidFill>
                <a:schemeClr val="tx1">
                  <a:lumMod val="95000"/>
                  <a:lumOff val="5000"/>
                </a:schemeClr>
              </a:solidFill>
            </a:endParaRPr>
          </a:p>
        </p:txBody>
      </p:sp>
      <p:sp>
        <p:nvSpPr>
          <p:cNvPr id="25" name="Rectangle 1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tec.png"/>
          <p:cNvPicPr>
            <a:picLocks noChangeAspect="1"/>
          </p:cNvPicPr>
          <p:nvPr/>
        </p:nvPicPr>
        <p:blipFill>
          <a:blip r:embed="rId2"/>
          <a:stretch>
            <a:fillRect/>
          </a:stretch>
        </p:blipFill>
        <p:spPr>
          <a:xfrm>
            <a:off x="7315200" y="5943600"/>
            <a:ext cx="1030574" cy="685800"/>
          </a:xfrm>
          <a:prstGeom prst="rect">
            <a:avLst/>
          </a:prstGeom>
        </p:spPr>
      </p:pic>
      <p:sp>
        <p:nvSpPr>
          <p:cNvPr id="8" name="CaixaDeTexto 7">
            <a:extLst>
              <a:ext uri="{FF2B5EF4-FFF2-40B4-BE49-F238E27FC236}">
                <a16:creationId xmlns:a16="http://schemas.microsoft.com/office/drawing/2014/main" id="{8AE14A12-D137-CCCA-2749-17259C0BB4ED}"/>
              </a:ext>
            </a:extLst>
          </p:cNvPr>
          <p:cNvSpPr txBox="1"/>
          <p:nvPr/>
        </p:nvSpPr>
        <p:spPr>
          <a:xfrm>
            <a:off x="0" y="6460123"/>
            <a:ext cx="3028948" cy="338554"/>
          </a:xfrm>
          <a:prstGeom prst="rect">
            <a:avLst/>
          </a:prstGeom>
          <a:noFill/>
        </p:spPr>
        <p:txBody>
          <a:bodyPr wrap="square" rtlCol="0">
            <a:spAutoFit/>
          </a:bodyPr>
          <a:lstStyle/>
          <a:p>
            <a:pPr algn="ctr"/>
            <a:r>
              <a:rPr lang="pt-BR" sz="1600" dirty="0">
                <a:solidFill>
                  <a:schemeClr val="accent1">
                    <a:lumMod val="20000"/>
                    <a:lumOff val="80000"/>
                  </a:schemeClr>
                </a:solidFill>
                <a:effectLst>
                  <a:outerShdw blurRad="38100" dist="38100" dir="2700000" algn="tl">
                    <a:srgbClr val="000000">
                      <a:alpha val="43137"/>
                    </a:srgbClr>
                  </a:outerShdw>
                </a:effectLst>
                <a:latin typeface="Comic Sans MS" panose="030F0702030302020204" pitchFamily="66" charset="0"/>
              </a:rPr>
              <a:t>ALESSANDRO FIGUEIREDO</a:t>
            </a:r>
          </a:p>
        </p:txBody>
      </p:sp>
      <p:pic>
        <p:nvPicPr>
          <p:cNvPr id="7" name="Imagem 6" descr="Diagrama&#10;&#10;Descrição gerada automaticamente">
            <a:extLst>
              <a:ext uri="{FF2B5EF4-FFF2-40B4-BE49-F238E27FC236}">
                <a16:creationId xmlns:a16="http://schemas.microsoft.com/office/drawing/2014/main" id="{93E16A63-6F17-5D50-3A36-C883F12AC8E5}"/>
              </a:ext>
            </a:extLst>
          </p:cNvPr>
          <p:cNvPicPr>
            <a:picLocks noChangeAspect="1"/>
          </p:cNvPicPr>
          <p:nvPr/>
        </p:nvPicPr>
        <p:blipFill>
          <a:blip r:embed="rId3"/>
          <a:stretch>
            <a:fillRect/>
          </a:stretch>
        </p:blipFill>
        <p:spPr>
          <a:xfrm>
            <a:off x="2141971" y="2301410"/>
            <a:ext cx="5173229" cy="3749136"/>
          </a:xfrm>
          <a:prstGeom prst="rect">
            <a:avLst/>
          </a:prstGeom>
        </p:spPr>
      </p:pic>
    </p:spTree>
    <p:extLst>
      <p:ext uri="{BB962C8B-B14F-4D97-AF65-F5344CB8AC3E}">
        <p14:creationId xmlns:p14="http://schemas.microsoft.com/office/powerpoint/2010/main" val="247104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92617" y="962166"/>
            <a:ext cx="2327856" cy="4421876"/>
          </a:xfrm>
        </p:spPr>
        <p:txBody>
          <a:bodyPr vert="horz" lIns="91440" tIns="45720" rIns="91440" bIns="45720" rtlCol="0" anchor="t">
            <a:normAutofit/>
          </a:bodyPr>
          <a:lstStyle/>
          <a:p>
            <a:pPr algn="r" defTabSz="914400">
              <a:lnSpc>
                <a:spcPct val="90000"/>
              </a:lnSpc>
              <a:defRPr sz="4000" b="1">
                <a:solidFill>
                  <a:srgbClr val="0066CC"/>
                </a:solidFill>
              </a:defRPr>
            </a:pPr>
            <a:r>
              <a:rPr lang="en-US" sz="4000" kern="1200" dirty="0">
                <a:solidFill>
                  <a:srgbClr val="0070C0"/>
                </a:solidFill>
                <a:effectLst>
                  <a:outerShdw blurRad="38100" dist="38100" dir="2700000" algn="tl">
                    <a:srgbClr val="000000">
                      <a:alpha val="43137"/>
                    </a:srgbClr>
                  </a:outerShdw>
                </a:effectLst>
                <a:latin typeface="+mj-lt"/>
                <a:ea typeface="+mj-ea"/>
                <a:cs typeface="+mj-cs"/>
              </a:rPr>
              <a:t>O que é MySQL?</a:t>
            </a:r>
          </a:p>
        </p:txBody>
      </p:sp>
      <p:sp>
        <p:nvSpPr>
          <p:cNvPr id="3" name="TextBox 2"/>
          <p:cNvSpPr txBox="1"/>
          <p:nvPr/>
        </p:nvSpPr>
        <p:spPr>
          <a:xfrm>
            <a:off x="3066696" y="962167"/>
            <a:ext cx="5143585" cy="4743174"/>
          </a:xfrm>
          <a:prstGeom prst="rect">
            <a:avLst/>
          </a:prstGeom>
        </p:spPr>
        <p:txBody>
          <a:bodyPr vert="horz" lIns="91440" tIns="45720" rIns="91440" bIns="45720" rtlCol="0" anchor="t">
            <a:normAutofit/>
          </a:bodyPr>
          <a:lstStyle/>
          <a:p>
            <a:pPr defTabSz="914400">
              <a:lnSpc>
                <a:spcPct val="90000"/>
              </a:lnSpc>
              <a:spcAft>
                <a:spcPts val="600"/>
              </a:spcAft>
              <a:defRPr sz="2800">
                <a:solidFill>
                  <a:srgbClr val="0066CC"/>
                </a:solidFill>
              </a:defRPr>
            </a:pPr>
            <a:r>
              <a:rPr lang="en-US" sz="2000" dirty="0"/>
              <a:t>MySQL:</a:t>
            </a:r>
          </a:p>
          <a:p>
            <a:pPr defTabSz="914400">
              <a:lnSpc>
                <a:spcPct val="90000"/>
              </a:lnSpc>
              <a:spcAft>
                <a:spcPts val="600"/>
              </a:spcAft>
            </a:pPr>
            <a:endParaRPr lang="en-US" sz="1700" dirty="0"/>
          </a:p>
          <a:p>
            <a:pPr marL="285750" indent="-285750" defTabSz="914400">
              <a:lnSpc>
                <a:spcPct val="90000"/>
              </a:lnSpc>
              <a:spcAft>
                <a:spcPts val="600"/>
              </a:spcAft>
              <a:buFontTx/>
              <a:buChar char="-"/>
            </a:pPr>
            <a:r>
              <a:rPr lang="en-US" sz="1700" dirty="0"/>
              <a:t>SGBD de Código Aberto</a:t>
            </a:r>
          </a:p>
          <a:p>
            <a:pPr marL="285750" indent="-285750" defTabSz="914400">
              <a:lnSpc>
                <a:spcPct val="90000"/>
              </a:lnSpc>
              <a:spcAft>
                <a:spcPts val="600"/>
              </a:spcAft>
              <a:buFontTx/>
              <a:buChar char="-"/>
            </a:pPr>
            <a:endParaRPr lang="en-US" sz="1700" dirty="0"/>
          </a:p>
          <a:p>
            <a:pPr marL="285750" indent="-285750" defTabSz="914400">
              <a:lnSpc>
                <a:spcPct val="90000"/>
              </a:lnSpc>
              <a:spcAft>
                <a:spcPts val="600"/>
              </a:spcAft>
              <a:buFontTx/>
              <a:buChar char="-"/>
            </a:pPr>
            <a:r>
              <a:rPr lang="en-US" sz="1700" dirty="0"/>
              <a:t>Amplamente Utilizado no Mercado</a:t>
            </a:r>
          </a:p>
          <a:p>
            <a:pPr marL="285750" indent="-285750" defTabSz="914400">
              <a:lnSpc>
                <a:spcPct val="90000"/>
              </a:lnSpc>
              <a:spcAft>
                <a:spcPts val="600"/>
              </a:spcAft>
              <a:buFontTx/>
              <a:buChar char="-"/>
            </a:pPr>
            <a:endParaRPr lang="en-US" sz="1700" dirty="0"/>
          </a:p>
          <a:p>
            <a:pPr marL="285750" indent="-285750" defTabSz="914400">
              <a:lnSpc>
                <a:spcPct val="90000"/>
              </a:lnSpc>
              <a:spcAft>
                <a:spcPts val="600"/>
              </a:spcAft>
              <a:buFontTx/>
              <a:buChar char="-"/>
            </a:pPr>
            <a:r>
              <a:rPr lang="en-US" sz="1700" dirty="0"/>
              <a:t>Comparação com Outros SGBDs</a:t>
            </a:r>
          </a:p>
          <a:p>
            <a:pPr defTabSz="914400">
              <a:lnSpc>
                <a:spcPct val="90000"/>
              </a:lnSpc>
              <a:spcAft>
                <a:spcPts val="600"/>
              </a:spcAft>
            </a:pPr>
            <a:endParaRPr lang="en-US" sz="1700" dirty="0"/>
          </a:p>
        </p:txBody>
      </p:sp>
      <p:sp>
        <p:nvSpPr>
          <p:cNvPr id="25" name="Rectangle 1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tec.png"/>
          <p:cNvPicPr>
            <a:picLocks noChangeAspect="1"/>
          </p:cNvPicPr>
          <p:nvPr/>
        </p:nvPicPr>
        <p:blipFill>
          <a:blip r:embed="rId2"/>
          <a:stretch>
            <a:fillRect/>
          </a:stretch>
        </p:blipFill>
        <p:spPr>
          <a:xfrm>
            <a:off x="7315200" y="5943600"/>
            <a:ext cx="1030574" cy="685800"/>
          </a:xfrm>
          <a:prstGeom prst="rect">
            <a:avLst/>
          </a:prstGeom>
        </p:spPr>
      </p:pic>
      <p:sp>
        <p:nvSpPr>
          <p:cNvPr id="8" name="CaixaDeTexto 7">
            <a:extLst>
              <a:ext uri="{FF2B5EF4-FFF2-40B4-BE49-F238E27FC236}">
                <a16:creationId xmlns:a16="http://schemas.microsoft.com/office/drawing/2014/main" id="{8AE14A12-D137-CCCA-2749-17259C0BB4ED}"/>
              </a:ext>
            </a:extLst>
          </p:cNvPr>
          <p:cNvSpPr txBox="1"/>
          <p:nvPr/>
        </p:nvSpPr>
        <p:spPr>
          <a:xfrm>
            <a:off x="0" y="6460123"/>
            <a:ext cx="3028948" cy="338554"/>
          </a:xfrm>
          <a:prstGeom prst="rect">
            <a:avLst/>
          </a:prstGeom>
          <a:noFill/>
        </p:spPr>
        <p:txBody>
          <a:bodyPr wrap="square" rtlCol="0">
            <a:spAutoFit/>
          </a:bodyPr>
          <a:lstStyle/>
          <a:p>
            <a:pPr algn="ctr"/>
            <a:r>
              <a:rPr lang="pt-BR" sz="1600" dirty="0">
                <a:solidFill>
                  <a:schemeClr val="accent1">
                    <a:lumMod val="20000"/>
                    <a:lumOff val="80000"/>
                  </a:schemeClr>
                </a:solidFill>
                <a:effectLst>
                  <a:outerShdw blurRad="38100" dist="38100" dir="2700000" algn="tl">
                    <a:srgbClr val="000000">
                      <a:alpha val="43137"/>
                    </a:srgbClr>
                  </a:outerShdw>
                </a:effectLst>
                <a:latin typeface="Comic Sans MS" panose="030F0702030302020204" pitchFamily="66" charset="0"/>
              </a:rPr>
              <a:t>ALESSANDRO FIGUEIREDO</a:t>
            </a:r>
          </a:p>
        </p:txBody>
      </p:sp>
    </p:spTree>
    <p:extLst>
      <p:ext uri="{BB962C8B-B14F-4D97-AF65-F5344CB8AC3E}">
        <p14:creationId xmlns:p14="http://schemas.microsoft.com/office/powerpoint/2010/main" val="2344986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TotalTime>
  <Words>768</Words>
  <Application>Microsoft Office PowerPoint</Application>
  <PresentationFormat>Apresentação na tela (4:3)</PresentationFormat>
  <Paragraphs>143</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Comic Sans MS</vt:lpstr>
      <vt:lpstr>Office Theme</vt:lpstr>
      <vt:lpstr>Introdução a Banco de Dados II  Técnico em Desenvolvimento de Sistemas</vt:lpstr>
      <vt:lpstr>Apresentação</vt:lpstr>
      <vt:lpstr>Apresentação do PowerPoint</vt:lpstr>
      <vt:lpstr>Apresentação do PowerPoint</vt:lpstr>
      <vt:lpstr>Revisão de Banco de Dados I</vt:lpstr>
      <vt:lpstr>Apresentação do PowerPoint</vt:lpstr>
      <vt:lpstr>Apresentação do PowerPoint</vt:lpstr>
      <vt:lpstr>Apresentação do PowerPoint</vt:lpstr>
      <vt:lpstr>O que é MySQL?</vt:lpstr>
      <vt:lpstr>Instalação e Configuração</vt:lpstr>
      <vt:lpstr>Comandos SQL Básicos</vt:lpstr>
      <vt:lpstr>Exercício Prático</vt:lpstr>
      <vt:lpstr>Encerramento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 Banco de Dados II  Técnico em Desenvolvimento de Sistemas</dc:title>
  <dc:subject/>
  <dc:creator>Aluno</dc:creator>
  <cp:keywords/>
  <dc:description>generated using python-pptx</dc:description>
  <cp:lastModifiedBy>Aluno</cp:lastModifiedBy>
  <cp:revision>3</cp:revision>
  <dcterms:created xsi:type="dcterms:W3CDTF">2013-01-27T09:14:16Z</dcterms:created>
  <dcterms:modified xsi:type="dcterms:W3CDTF">2024-08-14T12:43:15Z</dcterms:modified>
  <cp:category/>
</cp:coreProperties>
</file>