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453" r:id="rId2"/>
    <p:sldId id="290" r:id="rId3"/>
    <p:sldId id="282" r:id="rId4"/>
    <p:sldId id="292" r:id="rId5"/>
    <p:sldId id="293" r:id="rId6"/>
    <p:sldId id="291" r:id="rId7"/>
    <p:sldId id="258" r:id="rId8"/>
    <p:sldId id="280" r:id="rId9"/>
    <p:sldId id="454" r:id="rId10"/>
    <p:sldId id="455" r:id="rId11"/>
    <p:sldId id="279" r:id="rId12"/>
    <p:sldId id="278" r:id="rId1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21" autoAdjust="0"/>
  </p:normalViewPr>
  <p:slideViewPr>
    <p:cSldViewPr>
      <p:cViewPr varScale="1">
        <p:scale>
          <a:sx n="61" d="100"/>
          <a:sy n="61" d="100"/>
        </p:scale>
        <p:origin x="144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6B54E-D239-4B73-8842-C6028BD66E76}" type="datetimeFigureOut">
              <a:rPr lang="pt-BR" smtClean="0"/>
              <a:t>27/08/2024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3BDA92-D83B-4DD3-98F3-EC94F182E74F}" type="slidenum">
              <a:rPr lang="pt-BR" smtClean="0"/>
              <a:t>‹nº›</a:t>
            </a:fld>
            <a:endParaRPr lang="pt-BR"/>
          </a:p>
        </p:txBody>
      </p:sp>
    </p:spTree>
    <p:extLst>
      <p:ext uri="{BB962C8B-B14F-4D97-AF65-F5344CB8AC3E}">
        <p14:creationId xmlns:p14="http://schemas.microsoft.com/office/powerpoint/2010/main" val="133556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3" name="Retângulo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tângulo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tângulo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tângulo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tângulo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tângulo de cantos arredondado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tângulo de cantos arredondado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tângulo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pt-BR"/>
              <a:t>Clique para editar o estilo do título mestre</a:t>
            </a:r>
            <a:endParaRPr kumimoji="0" lang="en-US"/>
          </a:p>
        </p:txBody>
      </p:sp>
      <p:sp>
        <p:nvSpPr>
          <p:cNvPr id="9" name="Subtítulo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a:xfrm>
            <a:off x="6705600" y="4206240"/>
            <a:ext cx="960120" cy="457200"/>
          </a:xfrm>
        </p:spPr>
        <p:txBody>
          <a:bodyPr/>
          <a:lstStyle/>
          <a:p>
            <a:fld id="{DD9A0FF0-6566-4F9B-8CD7-F0D3923FA200}" type="datetime1">
              <a:rPr lang="pt-BR" smtClean="0"/>
              <a:t>27/08/2024</a:t>
            </a:fld>
            <a:endParaRPr lang="pt-BR"/>
          </a:p>
        </p:txBody>
      </p:sp>
      <p:sp>
        <p:nvSpPr>
          <p:cNvPr id="17" name="Espaço Reservado para Rodapé 16"/>
          <p:cNvSpPr>
            <a:spLocks noGrp="1"/>
          </p:cNvSpPr>
          <p:nvPr>
            <p:ph type="ftr" sz="quarter" idx="11"/>
          </p:nvPr>
        </p:nvSpPr>
        <p:spPr>
          <a:xfrm>
            <a:off x="5410200" y="4205288"/>
            <a:ext cx="1295400" cy="457200"/>
          </a:xfrm>
        </p:spPr>
        <p:txBody>
          <a:bodyPr/>
          <a:lstStyle/>
          <a:p>
            <a:endParaRPr lang="pt-BR"/>
          </a:p>
        </p:txBody>
      </p:sp>
      <p:sp>
        <p:nvSpPr>
          <p:cNvPr id="29" name="Espaço Reservado para Número de Slid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25961CE-97F1-42E2-88FD-26564C5195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C5E07A2B-2E89-4393-ACBF-7728F00910AE}" type="datetime1">
              <a:rPr lang="pt-BR" smtClean="0"/>
              <a:t>27/08/2024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AB844774-39A6-4C0A-BE96-A5C2C18A295A}" type="datetime1">
              <a:rPr lang="pt-BR" smtClean="0"/>
              <a:t>27/08/2024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DAC155E0-CCB9-485E-8A88-B020FB30EECC}" type="datetime1">
              <a:rPr lang="pt-BR" smtClean="0"/>
              <a:t>27/08/2024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fld id="{57A06534-119C-4395-9AFB-DBD7F1CD637B}" type="datetime1">
              <a:rPr lang="pt-BR" smtClean="0"/>
              <a:t>27/08/2024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Conteúdo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993FC882-C33A-43AC-8934-57CF5401CE66}" type="datetime1">
              <a:rPr lang="pt-BR" smtClean="0"/>
              <a:t>27/08/2024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nchor="ctr"/>
          <a:lstStyle>
            <a:lvl1pPr>
              <a:defRPr sz="4000" b="0" i="0" cap="none" baseline="0"/>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26" name="Espaço Reservado para Data 25"/>
          <p:cNvSpPr>
            <a:spLocks noGrp="1"/>
          </p:cNvSpPr>
          <p:nvPr>
            <p:ph type="dt" sz="half" idx="10"/>
          </p:nvPr>
        </p:nvSpPr>
        <p:spPr/>
        <p:txBody>
          <a:bodyPr rtlCol="0"/>
          <a:lstStyle/>
          <a:p>
            <a:fld id="{CECB7302-6B87-49A9-AD01-F2CF2203B7EC}" type="datetime1">
              <a:rPr lang="pt-BR" smtClean="0"/>
              <a:t>27/08/2024</a:t>
            </a:fld>
            <a:endParaRPr lang="pt-BR"/>
          </a:p>
        </p:txBody>
      </p:sp>
      <p:sp>
        <p:nvSpPr>
          <p:cNvPr id="27" name="Espaço Reservado para Número de Slide 26"/>
          <p:cNvSpPr>
            <a:spLocks noGrp="1"/>
          </p:cNvSpPr>
          <p:nvPr>
            <p:ph type="sldNum" sz="quarter" idx="11"/>
          </p:nvPr>
        </p:nvSpPr>
        <p:spPr/>
        <p:txBody>
          <a:bodyPr rtlCol="0"/>
          <a:lstStyle/>
          <a:p>
            <a:fld id="{025961CE-97F1-42E2-88FD-26564C519591}" type="slidenum">
              <a:rPr lang="pt-BR" smtClean="0"/>
              <a:t>‹nº›</a:t>
            </a:fld>
            <a:endParaRPr lang="pt-BR"/>
          </a:p>
        </p:txBody>
      </p:sp>
      <p:sp>
        <p:nvSpPr>
          <p:cNvPr id="28" name="Espaço Reservado para Rodapé 27"/>
          <p:cNvSpPr>
            <a:spLocks noGrp="1"/>
          </p:cNvSpPr>
          <p:nvPr>
            <p:ph type="ftr" sz="quarter" idx="12"/>
          </p:nvPr>
        </p:nvSpPr>
        <p:spPr/>
        <p:txBody>
          <a:bodyPr rtlCol="0"/>
          <a:lstStyle/>
          <a:p>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pt-BR"/>
              <a:t>Clique para editar o estilo do título mestre</a:t>
            </a:r>
            <a:endParaRPr kumimoji="0" lang="en-US"/>
          </a:p>
        </p:txBody>
      </p:sp>
      <p:sp>
        <p:nvSpPr>
          <p:cNvPr id="3" name="Espaço Reservado para Data 2"/>
          <p:cNvSpPr>
            <a:spLocks noGrp="1"/>
          </p:cNvSpPr>
          <p:nvPr>
            <p:ph type="dt" sz="half" idx="10"/>
          </p:nvPr>
        </p:nvSpPr>
        <p:spPr>
          <a:xfrm>
            <a:off x="6583680" y="612648"/>
            <a:ext cx="957264" cy="457200"/>
          </a:xfrm>
        </p:spPr>
        <p:txBody>
          <a:bodyPr/>
          <a:lstStyle/>
          <a:p>
            <a:fld id="{2B1B28ED-B142-4782-ADFC-F9BC2C660D1F}" type="datetime1">
              <a:rPr lang="pt-BR" smtClean="0"/>
              <a:t>27/08/2024</a:t>
            </a:fld>
            <a:endParaRPr lang="pt-BR"/>
          </a:p>
        </p:txBody>
      </p:sp>
      <p:sp>
        <p:nvSpPr>
          <p:cNvPr id="4" name="Espaço Reservado para Rodapé 3"/>
          <p:cNvSpPr>
            <a:spLocks noGrp="1"/>
          </p:cNvSpPr>
          <p:nvPr>
            <p:ph type="ftr" sz="quarter" idx="11"/>
          </p:nvPr>
        </p:nvSpPr>
        <p:spPr>
          <a:xfrm>
            <a:off x="5257800" y="612648"/>
            <a:ext cx="1325880" cy="457200"/>
          </a:xfrm>
        </p:spPr>
        <p:txBody>
          <a:bodyPr/>
          <a:lstStyle/>
          <a:p>
            <a:endParaRPr lang="pt-BR"/>
          </a:p>
        </p:txBody>
      </p:sp>
      <p:sp>
        <p:nvSpPr>
          <p:cNvPr id="5" name="Espaço Reservado para Número de Slide 4"/>
          <p:cNvSpPr>
            <a:spLocks noGrp="1"/>
          </p:cNvSpPr>
          <p:nvPr>
            <p:ph type="sldNum" sz="quarter" idx="12"/>
          </p:nvPr>
        </p:nvSpPr>
        <p:spPr>
          <a:xfrm>
            <a:off x="8174736" y="2272"/>
            <a:ext cx="762000" cy="365760"/>
          </a:xfrm>
        </p:spPr>
        <p:txBody>
          <a:bodyPr/>
          <a:lstStyle/>
          <a:p>
            <a:fld id="{025961CE-97F1-42E2-88FD-26564C5195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0899116-46AF-4FAF-8799-441AF9676504}" type="datetime1">
              <a:rPr lang="pt-BR" smtClean="0"/>
              <a:t>27/08/2024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532C5EE3-6C9A-4A40-A0C2-F83203740CA1}" type="datetime1">
              <a:rPr lang="pt-BR" smtClean="0"/>
              <a:t>27/08/2024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pt-BR"/>
              <a:t>Clique para editar o estilo do título mestre</a:t>
            </a:r>
            <a:endParaRPr kumimoji="0" lang="en-US"/>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pt-BR"/>
              <a:t>Clique no ícone para adicionar uma imagem</a:t>
            </a:r>
            <a:endParaRPr kumimoji="0" lang="en-US" dirty="0"/>
          </a:p>
        </p:txBody>
      </p:sp>
      <p:sp>
        <p:nvSpPr>
          <p:cNvPr id="4" name="Espaço Reservado para Texto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a:t>Clique para editar os estilos do texto mestre</a:t>
            </a:r>
          </a:p>
        </p:txBody>
      </p:sp>
      <p:sp>
        <p:nvSpPr>
          <p:cNvPr id="5" name="Espaço Reservado para Data 4"/>
          <p:cNvSpPr>
            <a:spLocks noGrp="1"/>
          </p:cNvSpPr>
          <p:nvPr>
            <p:ph type="dt" sz="half" idx="10"/>
          </p:nvPr>
        </p:nvSpPr>
        <p:spPr/>
        <p:txBody>
          <a:bodyPr/>
          <a:lstStyle/>
          <a:p>
            <a:fld id="{97DC3C9A-CAEF-4F73-A358-E202943A7BE8}" type="datetime1">
              <a:rPr lang="pt-BR" smtClean="0"/>
              <a:t>27/08/2024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tângulo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tângulo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tângulo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tângulo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tângulo de cantos arredondado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tângulo de cantos arredondado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tângulo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tângulo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tângulo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tângulo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tângulo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tângulo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ço Reservado para Título 21"/>
          <p:cNvSpPr>
            <a:spLocks noGrp="1"/>
          </p:cNvSpPr>
          <p:nvPr>
            <p:ph type="title"/>
          </p:nvPr>
        </p:nvSpPr>
        <p:spPr>
          <a:xfrm>
            <a:off x="457200" y="1143000"/>
            <a:ext cx="8229600" cy="1066800"/>
          </a:xfrm>
          <a:prstGeom prst="rect">
            <a:avLst/>
          </a:prstGeom>
        </p:spPr>
        <p:txBody>
          <a:bodyPr vert="horz" anchor="ctr">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CA82174-E3D3-4140-874A-29BFD8350BF1}" type="datetime1">
              <a:rPr lang="pt-BR" smtClean="0"/>
              <a:t>27/08/2024</a:t>
            </a:fld>
            <a:endParaRPr lang="pt-BR"/>
          </a:p>
        </p:txBody>
      </p:sp>
      <p:sp>
        <p:nvSpPr>
          <p:cNvPr id="3" name="Espaço Reservado para Rodapé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pt-BR"/>
          </a:p>
        </p:txBody>
      </p:sp>
      <p:sp>
        <p:nvSpPr>
          <p:cNvPr id="23" name="Espaço Reservado para Número de Slid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25961CE-97F1-42E2-88FD-26564C519591}"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222" y="2081317"/>
            <a:ext cx="9115725" cy="1338535"/>
          </a:xfrm>
        </p:spPr>
        <p:txBody>
          <a:bodyPr>
            <a:normAutofit fontScale="90000"/>
          </a:bodyPr>
          <a:lstStyle/>
          <a:p>
            <a:r>
              <a:rPr lang="pt-BR" sz="4000" dirty="0">
                <a:latin typeface="Arial Black" panose="020B0A04020102020204" pitchFamily="34" charset="0"/>
              </a:rPr>
              <a:t>Administrador de Banco de Dados</a:t>
            </a:r>
            <a:br>
              <a:rPr lang="pt-BR" sz="4000" dirty="0">
                <a:latin typeface="Arial Black" panose="020B0A04020102020204" pitchFamily="34" charset="0"/>
              </a:rPr>
            </a:br>
            <a:br>
              <a:rPr lang="pt-BR" dirty="0"/>
            </a:br>
            <a:r>
              <a:rPr lang="pt-BR" dirty="0"/>
              <a:t>Aula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358" y="548680"/>
            <a:ext cx="9109862" cy="6025856"/>
          </a:xfrm>
        </p:spPr>
        <p:txBody>
          <a:bodyPr>
            <a:normAutofit/>
          </a:bodyPr>
          <a:lstStyle/>
          <a:p>
            <a:pPr marL="109728" indent="0">
              <a:buNone/>
            </a:pPr>
            <a:r>
              <a:rPr lang="pt-BR" sz="2000" dirty="0"/>
              <a:t>	</a:t>
            </a:r>
            <a:r>
              <a:rPr lang="pt-BR" sz="2000" b="1" dirty="0">
                <a:solidFill>
                  <a:srgbClr val="FF0000"/>
                </a:solidFill>
                <a:latin typeface="Arial" panose="020B0604020202020204" pitchFamily="34" charset="0"/>
                <a:cs typeface="Arial" panose="020B0604020202020204" pitchFamily="34" charset="0"/>
              </a:rPr>
              <a:t>CHECK</a:t>
            </a:r>
            <a:endParaRPr lang="pt-BR" sz="2000" dirty="0">
              <a:solidFill>
                <a:srgbClr val="FF0000"/>
              </a:solidFill>
              <a:latin typeface="Arial" panose="020B0604020202020204" pitchFamily="34" charset="0"/>
              <a:cs typeface="Arial" panose="020B0604020202020204" pitchFamily="34" charset="0"/>
            </a:endParaRPr>
          </a:p>
          <a:p>
            <a:pPr marL="109728" indent="0" algn="just">
              <a:buNone/>
            </a:pPr>
            <a:r>
              <a:rPr lang="pt-BR" sz="1800" dirty="0">
                <a:latin typeface="Arial" panose="020B0604020202020204" pitchFamily="34" charset="0"/>
                <a:cs typeface="Arial" panose="020B0604020202020204" pitchFamily="34" charset="0"/>
              </a:rPr>
              <a:t>	Um domínio é uma expressão de valores possíveis para o conteúdo de uma coluna. Podemos, ao criarmos a coluna, especificarmos quais os valores que poderão ser utilizados para preencher a coluna, para isso utilizamos a palavra-chave </a:t>
            </a:r>
            <a:r>
              <a:rPr lang="pt-BR" sz="1800" dirty="0" err="1">
                <a:latin typeface="Arial" panose="020B0604020202020204" pitchFamily="34" charset="0"/>
                <a:cs typeface="Arial" panose="020B0604020202020204" pitchFamily="34" charset="0"/>
              </a:rPr>
              <a:t>check</a:t>
            </a:r>
            <a:r>
              <a:rPr lang="pt-BR" sz="1800" dirty="0">
                <a:latin typeface="Arial" panose="020B0604020202020204" pitchFamily="34" charset="0"/>
                <a:cs typeface="Arial" panose="020B0604020202020204" pitchFamily="34" charset="0"/>
              </a:rPr>
              <a:t> seguida da condição que validará o conteúdo.</a:t>
            </a:r>
          </a:p>
          <a:p>
            <a:pPr marL="109728" indent="0">
              <a:buNone/>
            </a:pPr>
            <a:r>
              <a:rPr lang="pt-BR" sz="1600" dirty="0">
                <a:latin typeface="Arial" panose="020B0604020202020204" pitchFamily="34" charset="0"/>
                <a:cs typeface="Arial" panose="020B0604020202020204" pitchFamily="34" charset="0"/>
              </a:rPr>
              <a:t>Exemplo:</a:t>
            </a:r>
          </a:p>
          <a:p>
            <a:pPr marL="109728" indent="0">
              <a:spcAft>
                <a:spcPts val="0"/>
              </a:spcAft>
              <a:buNone/>
            </a:pPr>
            <a:r>
              <a:rPr lang="en-US" sz="1600" dirty="0">
                <a:solidFill>
                  <a:srgbClr val="0000FF"/>
                </a:solidFill>
                <a:latin typeface="Courier New" panose="02070309020205020404" pitchFamily="49" charset="0"/>
                <a:ea typeface="Calibri" panose="020F0502020204030204" pitchFamily="34" charset="0"/>
              </a:rPr>
              <a:t>create</a:t>
            </a:r>
            <a:r>
              <a:rPr lang="en-US" sz="1600" dirty="0">
                <a:latin typeface="Courier New" panose="02070309020205020404" pitchFamily="49" charset="0"/>
                <a:ea typeface="Calibri" panose="020F0502020204030204" pitchFamily="34" charset="0"/>
              </a:rPr>
              <a:t> </a:t>
            </a:r>
            <a:r>
              <a:rPr lang="en-US" sz="1600" dirty="0">
                <a:solidFill>
                  <a:srgbClr val="0000FF"/>
                </a:solidFill>
                <a:latin typeface="Courier New" panose="02070309020205020404" pitchFamily="49" charset="0"/>
                <a:ea typeface="Calibri" panose="020F0502020204030204" pitchFamily="34" charset="0"/>
              </a:rPr>
              <a:t>table</a:t>
            </a:r>
            <a:r>
              <a:rPr lang="en-US" sz="1600" dirty="0">
                <a:latin typeface="Courier New" panose="02070309020205020404" pitchFamily="49" charset="0"/>
                <a:ea typeface="Calibri" panose="020F0502020204030204" pitchFamily="34" charset="0"/>
              </a:rPr>
              <a:t> CLIENTES</a:t>
            </a:r>
            <a:endParaRPr lang="pt-BR" sz="2400" dirty="0">
              <a:latin typeface="Times New Roman" panose="02020603050405020304" pitchFamily="18" charset="0"/>
              <a:ea typeface="Times New Roman" panose="02020603050405020304" pitchFamily="18" charset="0"/>
            </a:endParaRPr>
          </a:p>
          <a:p>
            <a:pPr marL="109728" indent="0">
              <a:spcAft>
                <a:spcPts val="0"/>
              </a:spcAft>
              <a:buNone/>
            </a:pPr>
            <a:r>
              <a:rPr lang="en-US" sz="1600" dirty="0">
                <a:solidFill>
                  <a:srgbClr val="808080"/>
                </a:solidFill>
                <a:latin typeface="Courier New" panose="02070309020205020404" pitchFamily="49" charset="0"/>
                <a:ea typeface="Calibri" panose="020F0502020204030204" pitchFamily="34" charset="0"/>
              </a:rPr>
              <a:t>(</a:t>
            </a:r>
          </a:p>
          <a:p>
            <a:pPr marL="109728" indent="0">
              <a:spcAft>
                <a:spcPts val="0"/>
              </a:spcAft>
              <a:buNone/>
            </a:pPr>
            <a:r>
              <a:rPr lang="en-US" sz="1600" dirty="0" err="1">
                <a:latin typeface="Courier New" panose="02070309020205020404" pitchFamily="49" charset="0"/>
                <a:ea typeface="Calibri" panose="020F0502020204030204" pitchFamily="34" charset="0"/>
              </a:rPr>
              <a:t>codigo_cli</a:t>
            </a:r>
            <a:r>
              <a:rPr lang="en-US" sz="1600" dirty="0">
                <a:latin typeface="Courier New" panose="02070309020205020404" pitchFamily="49" charset="0"/>
                <a:ea typeface="Calibri" panose="020F0502020204030204" pitchFamily="34" charset="0"/>
              </a:rPr>
              <a:t>	</a:t>
            </a:r>
            <a:r>
              <a:rPr lang="en-US" sz="1600" dirty="0" err="1">
                <a:solidFill>
                  <a:srgbClr val="0000FF"/>
                </a:solidFill>
                <a:latin typeface="Courier New" panose="02070309020205020404" pitchFamily="49" charset="0"/>
                <a:ea typeface="Calibri" panose="020F0502020204030204" pitchFamily="34" charset="0"/>
              </a:rPr>
              <a:t>int</a:t>
            </a:r>
            <a:r>
              <a:rPr lang="en-US" sz="1600" dirty="0">
                <a:latin typeface="Courier New" panose="02070309020205020404" pitchFamily="49" charset="0"/>
                <a:ea typeface="Calibri" panose="020F0502020204030204" pitchFamily="34" charset="0"/>
              </a:rPr>
              <a:t>		</a:t>
            </a:r>
            <a:r>
              <a:rPr lang="en-US" sz="1600" dirty="0">
                <a:solidFill>
                  <a:srgbClr val="808080"/>
                </a:solidFill>
                <a:latin typeface="Courier New" panose="02070309020205020404" pitchFamily="49" charset="0"/>
                <a:ea typeface="Calibri" panose="020F0502020204030204" pitchFamily="34" charset="0"/>
              </a:rPr>
              <a:t>not</a:t>
            </a:r>
            <a:r>
              <a:rPr lang="en-US" sz="1600" dirty="0">
                <a:latin typeface="Courier New" panose="02070309020205020404" pitchFamily="49" charset="0"/>
                <a:ea typeface="Calibri" panose="020F0502020204030204" pitchFamily="34" charset="0"/>
              </a:rPr>
              <a:t> </a:t>
            </a:r>
            <a:r>
              <a:rPr lang="en-US" sz="1600" dirty="0">
                <a:solidFill>
                  <a:srgbClr val="808080"/>
                </a:solidFill>
                <a:latin typeface="Courier New" panose="02070309020205020404" pitchFamily="49" charset="0"/>
                <a:ea typeface="Calibri" panose="020F0502020204030204" pitchFamily="34" charset="0"/>
              </a:rPr>
              <a:t>null,</a:t>
            </a:r>
            <a:endParaRPr lang="pt-BR" sz="2400" dirty="0">
              <a:latin typeface="Times New Roman" panose="02020603050405020304" pitchFamily="18" charset="0"/>
              <a:ea typeface="Times New Roman" panose="02020603050405020304" pitchFamily="18" charset="0"/>
            </a:endParaRPr>
          </a:p>
          <a:p>
            <a:pPr marL="109728" indent="0">
              <a:spcAft>
                <a:spcPts val="0"/>
              </a:spcAft>
              <a:buNone/>
            </a:pPr>
            <a:r>
              <a:rPr lang="en-US" sz="1600" dirty="0" err="1">
                <a:latin typeface="Courier New" panose="02070309020205020404" pitchFamily="49" charset="0"/>
                <a:ea typeface="Calibri" panose="020F0502020204030204" pitchFamily="34" charset="0"/>
              </a:rPr>
              <a:t>cpf</a:t>
            </a:r>
            <a:r>
              <a:rPr lang="en-US" sz="1600" dirty="0">
                <a:latin typeface="Courier New" panose="02070309020205020404" pitchFamily="49" charset="0"/>
                <a:ea typeface="Calibri" panose="020F0502020204030204" pitchFamily="34" charset="0"/>
              </a:rPr>
              <a:t>		</a:t>
            </a:r>
            <a:r>
              <a:rPr lang="en-US" sz="1600" dirty="0">
                <a:solidFill>
                  <a:srgbClr val="0000FF"/>
                </a:solidFill>
                <a:latin typeface="Courier New" panose="02070309020205020404" pitchFamily="49" charset="0"/>
                <a:ea typeface="Calibri" panose="020F0502020204030204" pitchFamily="34" charset="0"/>
              </a:rPr>
              <a:t>varchar</a:t>
            </a:r>
            <a:r>
              <a:rPr lang="en-US" sz="1600" dirty="0">
                <a:solidFill>
                  <a:srgbClr val="808080"/>
                </a:solidFill>
                <a:latin typeface="Courier New" panose="02070309020205020404" pitchFamily="49" charset="0"/>
                <a:ea typeface="Calibri" panose="020F0502020204030204" pitchFamily="34" charset="0"/>
              </a:rPr>
              <a:t>(</a:t>
            </a:r>
            <a:r>
              <a:rPr lang="en-US" sz="1600" dirty="0">
                <a:latin typeface="Courier New" panose="02070309020205020404" pitchFamily="49" charset="0"/>
                <a:ea typeface="Calibri" panose="020F0502020204030204" pitchFamily="34" charset="0"/>
              </a:rPr>
              <a:t>15</a:t>
            </a:r>
            <a:r>
              <a:rPr lang="en-US" sz="1600" dirty="0">
                <a:solidFill>
                  <a:srgbClr val="808080"/>
                </a:solidFill>
                <a:latin typeface="Courier New" panose="02070309020205020404" pitchFamily="49" charset="0"/>
                <a:ea typeface="Calibri" panose="020F0502020204030204" pitchFamily="34" charset="0"/>
              </a:rPr>
              <a:t>)</a:t>
            </a:r>
            <a:r>
              <a:rPr lang="en-US" sz="1600" dirty="0">
                <a:latin typeface="Courier New" panose="02070309020205020404" pitchFamily="49" charset="0"/>
                <a:ea typeface="Calibri" panose="020F0502020204030204" pitchFamily="34" charset="0"/>
              </a:rPr>
              <a:t>	</a:t>
            </a:r>
            <a:r>
              <a:rPr lang="en-US" sz="1600" dirty="0">
                <a:solidFill>
                  <a:srgbClr val="0000FF"/>
                </a:solidFill>
                <a:latin typeface="Courier New" panose="02070309020205020404" pitchFamily="49" charset="0"/>
                <a:ea typeface="Calibri" panose="020F0502020204030204" pitchFamily="34" charset="0"/>
              </a:rPr>
              <a:t>UNIQUE</a:t>
            </a:r>
            <a:r>
              <a:rPr lang="en-US" sz="1600" dirty="0">
                <a:solidFill>
                  <a:srgbClr val="808080"/>
                </a:solidFill>
                <a:latin typeface="Courier New" panose="02070309020205020404" pitchFamily="49" charset="0"/>
                <a:ea typeface="Calibri" panose="020F0502020204030204" pitchFamily="34" charset="0"/>
              </a:rPr>
              <a:t>,</a:t>
            </a:r>
            <a:endParaRPr lang="pt-BR" sz="2400" dirty="0">
              <a:latin typeface="Times New Roman" panose="02020603050405020304" pitchFamily="18" charset="0"/>
              <a:ea typeface="Times New Roman" panose="02020603050405020304" pitchFamily="18" charset="0"/>
            </a:endParaRPr>
          </a:p>
          <a:p>
            <a:pPr marL="109728" indent="0">
              <a:spcAft>
                <a:spcPts val="0"/>
              </a:spcAft>
              <a:buNone/>
            </a:pPr>
            <a:r>
              <a:rPr lang="en-US" sz="1600" dirty="0" err="1">
                <a:latin typeface="Courier New" panose="02070309020205020404" pitchFamily="49" charset="0"/>
                <a:ea typeface="Calibri" panose="020F0502020204030204" pitchFamily="34" charset="0"/>
              </a:rPr>
              <a:t>rg</a:t>
            </a:r>
            <a:r>
              <a:rPr lang="en-US" sz="1600" dirty="0">
                <a:latin typeface="Courier New" panose="02070309020205020404" pitchFamily="49" charset="0"/>
                <a:ea typeface="Calibri" panose="020F0502020204030204" pitchFamily="34" charset="0"/>
              </a:rPr>
              <a:t>		</a:t>
            </a:r>
            <a:r>
              <a:rPr lang="en-US" sz="1600" dirty="0">
                <a:solidFill>
                  <a:srgbClr val="0000FF"/>
                </a:solidFill>
                <a:latin typeface="Courier New" panose="02070309020205020404" pitchFamily="49" charset="0"/>
                <a:ea typeface="Calibri" panose="020F0502020204030204" pitchFamily="34" charset="0"/>
              </a:rPr>
              <a:t>varchar</a:t>
            </a:r>
            <a:r>
              <a:rPr lang="en-US" sz="1600" dirty="0">
                <a:solidFill>
                  <a:srgbClr val="808080"/>
                </a:solidFill>
                <a:latin typeface="Courier New" panose="02070309020205020404" pitchFamily="49" charset="0"/>
                <a:ea typeface="Calibri" panose="020F0502020204030204" pitchFamily="34" charset="0"/>
              </a:rPr>
              <a:t>(</a:t>
            </a:r>
            <a:r>
              <a:rPr lang="en-US" sz="1600" dirty="0">
                <a:latin typeface="Courier New" panose="02070309020205020404" pitchFamily="49" charset="0"/>
                <a:ea typeface="Calibri" panose="020F0502020204030204" pitchFamily="34" charset="0"/>
              </a:rPr>
              <a:t>15</a:t>
            </a:r>
            <a:r>
              <a:rPr lang="en-US" sz="1600" dirty="0">
                <a:solidFill>
                  <a:srgbClr val="808080"/>
                </a:solidFill>
                <a:latin typeface="Courier New" panose="02070309020205020404" pitchFamily="49" charset="0"/>
                <a:ea typeface="Calibri" panose="020F0502020204030204" pitchFamily="34" charset="0"/>
              </a:rPr>
              <a:t>)</a:t>
            </a:r>
            <a:r>
              <a:rPr lang="en-US" sz="1600" dirty="0">
                <a:latin typeface="Courier New" panose="02070309020205020404" pitchFamily="49" charset="0"/>
                <a:ea typeface="Calibri" panose="020F0502020204030204" pitchFamily="34" charset="0"/>
              </a:rPr>
              <a:t>	</a:t>
            </a:r>
            <a:r>
              <a:rPr lang="en-US" sz="1600" dirty="0">
                <a:solidFill>
                  <a:srgbClr val="808080"/>
                </a:solidFill>
                <a:latin typeface="Courier New" panose="02070309020205020404" pitchFamily="49" charset="0"/>
                <a:ea typeface="Calibri" panose="020F0502020204030204" pitchFamily="34" charset="0"/>
              </a:rPr>
              <a:t>null,</a:t>
            </a:r>
            <a:endParaRPr lang="pt-BR" sz="2400" dirty="0">
              <a:latin typeface="Times New Roman" panose="02020603050405020304" pitchFamily="18" charset="0"/>
              <a:ea typeface="Times New Roman" panose="02020603050405020304" pitchFamily="18" charset="0"/>
            </a:endParaRPr>
          </a:p>
          <a:p>
            <a:pPr marL="109728" indent="0">
              <a:spcAft>
                <a:spcPts val="0"/>
              </a:spcAft>
              <a:buNone/>
            </a:pPr>
            <a:r>
              <a:rPr lang="en-US" sz="1600" dirty="0" err="1">
                <a:latin typeface="Courier New" panose="02070309020205020404" pitchFamily="49" charset="0"/>
                <a:ea typeface="Calibri" panose="020F0502020204030204" pitchFamily="34" charset="0"/>
              </a:rPr>
              <a:t>nome_cli</a:t>
            </a:r>
            <a:r>
              <a:rPr lang="en-US" sz="1600" dirty="0">
                <a:latin typeface="Courier New" panose="02070309020205020404" pitchFamily="49" charset="0"/>
                <a:ea typeface="Calibri" panose="020F0502020204030204" pitchFamily="34" charset="0"/>
              </a:rPr>
              <a:t>	</a:t>
            </a:r>
            <a:r>
              <a:rPr lang="en-US" sz="1600" dirty="0">
                <a:solidFill>
                  <a:srgbClr val="0000FF"/>
                </a:solidFill>
                <a:latin typeface="Courier New" panose="02070309020205020404" pitchFamily="49" charset="0"/>
                <a:ea typeface="Calibri" panose="020F0502020204030204" pitchFamily="34" charset="0"/>
              </a:rPr>
              <a:t>varchar</a:t>
            </a:r>
            <a:r>
              <a:rPr lang="en-US" sz="1600" dirty="0">
                <a:solidFill>
                  <a:srgbClr val="808080"/>
                </a:solidFill>
                <a:latin typeface="Courier New" panose="02070309020205020404" pitchFamily="49" charset="0"/>
                <a:ea typeface="Calibri" panose="020F0502020204030204" pitchFamily="34" charset="0"/>
              </a:rPr>
              <a:t>(</a:t>
            </a:r>
            <a:r>
              <a:rPr lang="en-US" sz="1600" dirty="0">
                <a:latin typeface="Courier New" panose="02070309020205020404" pitchFamily="49" charset="0"/>
                <a:ea typeface="Calibri" panose="020F0502020204030204" pitchFamily="34" charset="0"/>
              </a:rPr>
              <a:t>40</a:t>
            </a:r>
            <a:r>
              <a:rPr lang="en-US" sz="1600" dirty="0">
                <a:solidFill>
                  <a:srgbClr val="808080"/>
                </a:solidFill>
                <a:latin typeface="Courier New" panose="02070309020205020404" pitchFamily="49" charset="0"/>
                <a:ea typeface="Calibri" panose="020F0502020204030204" pitchFamily="34" charset="0"/>
              </a:rPr>
              <a:t>)</a:t>
            </a:r>
            <a:r>
              <a:rPr lang="en-US" sz="1600" dirty="0">
                <a:latin typeface="Courier New" panose="02070309020205020404" pitchFamily="49" charset="0"/>
                <a:ea typeface="Calibri" panose="020F0502020204030204" pitchFamily="34" charset="0"/>
              </a:rPr>
              <a:t>	</a:t>
            </a:r>
            <a:r>
              <a:rPr lang="en-US" sz="1600" dirty="0">
                <a:solidFill>
                  <a:srgbClr val="808080"/>
                </a:solidFill>
                <a:latin typeface="Courier New" panose="02070309020205020404" pitchFamily="49" charset="0"/>
                <a:ea typeface="Calibri" panose="020F0502020204030204" pitchFamily="34" charset="0"/>
              </a:rPr>
              <a:t>not</a:t>
            </a:r>
            <a:r>
              <a:rPr lang="en-US" sz="1600" dirty="0">
                <a:latin typeface="Courier New" panose="02070309020205020404" pitchFamily="49" charset="0"/>
                <a:ea typeface="Calibri" panose="020F0502020204030204" pitchFamily="34" charset="0"/>
              </a:rPr>
              <a:t> </a:t>
            </a:r>
            <a:r>
              <a:rPr lang="en-US" sz="1600" dirty="0">
                <a:solidFill>
                  <a:srgbClr val="808080"/>
                </a:solidFill>
                <a:latin typeface="Courier New" panose="02070309020205020404" pitchFamily="49" charset="0"/>
                <a:ea typeface="Calibri" panose="020F0502020204030204" pitchFamily="34" charset="0"/>
              </a:rPr>
              <a:t>null,</a:t>
            </a:r>
            <a:endParaRPr lang="pt-BR" sz="2400" dirty="0">
              <a:latin typeface="Times New Roman" panose="02020603050405020304" pitchFamily="18" charset="0"/>
              <a:ea typeface="Times New Roman" panose="02020603050405020304" pitchFamily="18" charset="0"/>
            </a:endParaRPr>
          </a:p>
          <a:p>
            <a:pPr marL="109728" indent="0">
              <a:spcAft>
                <a:spcPts val="0"/>
              </a:spcAft>
              <a:buNone/>
            </a:pPr>
            <a:r>
              <a:rPr lang="en-US" sz="1600" dirty="0" err="1">
                <a:latin typeface="Courier New" panose="02070309020205020404" pitchFamily="49" charset="0"/>
                <a:ea typeface="Calibri" panose="020F0502020204030204" pitchFamily="34" charset="0"/>
              </a:rPr>
              <a:t>fone_cli</a:t>
            </a:r>
            <a:r>
              <a:rPr lang="en-US" sz="1600" dirty="0">
                <a:latin typeface="Courier New" panose="02070309020205020404" pitchFamily="49" charset="0"/>
                <a:ea typeface="Calibri" panose="020F0502020204030204" pitchFamily="34" charset="0"/>
              </a:rPr>
              <a:t>	</a:t>
            </a:r>
            <a:r>
              <a:rPr lang="en-US" sz="1600" dirty="0">
                <a:solidFill>
                  <a:srgbClr val="0000FF"/>
                </a:solidFill>
                <a:latin typeface="Courier New" panose="02070309020205020404" pitchFamily="49" charset="0"/>
                <a:ea typeface="Calibri" panose="020F0502020204030204" pitchFamily="34" charset="0"/>
              </a:rPr>
              <a:t>varchar</a:t>
            </a:r>
            <a:r>
              <a:rPr lang="en-US" sz="1600" dirty="0">
                <a:solidFill>
                  <a:srgbClr val="808080"/>
                </a:solidFill>
                <a:latin typeface="Courier New" panose="02070309020205020404" pitchFamily="49" charset="0"/>
                <a:ea typeface="Calibri" panose="020F0502020204030204" pitchFamily="34" charset="0"/>
              </a:rPr>
              <a:t>(</a:t>
            </a:r>
            <a:r>
              <a:rPr lang="en-US" sz="1600" dirty="0">
                <a:latin typeface="Courier New" panose="02070309020205020404" pitchFamily="49" charset="0"/>
                <a:ea typeface="Calibri" panose="020F0502020204030204" pitchFamily="34" charset="0"/>
              </a:rPr>
              <a:t>18</a:t>
            </a:r>
            <a:r>
              <a:rPr lang="en-US" sz="1600" dirty="0">
                <a:solidFill>
                  <a:srgbClr val="808080"/>
                </a:solidFill>
                <a:latin typeface="Courier New" panose="02070309020205020404" pitchFamily="49" charset="0"/>
                <a:ea typeface="Calibri" panose="020F0502020204030204" pitchFamily="34" charset="0"/>
              </a:rPr>
              <a:t>)</a:t>
            </a:r>
            <a:r>
              <a:rPr lang="en-US" sz="1600" dirty="0">
                <a:latin typeface="Courier New" panose="02070309020205020404" pitchFamily="49" charset="0"/>
                <a:ea typeface="Calibri" panose="020F0502020204030204" pitchFamily="34" charset="0"/>
              </a:rPr>
              <a:t>	</a:t>
            </a:r>
            <a:r>
              <a:rPr lang="en-US" sz="1600" dirty="0">
                <a:solidFill>
                  <a:srgbClr val="808080"/>
                </a:solidFill>
                <a:latin typeface="Courier New" panose="02070309020205020404" pitchFamily="49" charset="0"/>
                <a:ea typeface="Calibri" panose="020F0502020204030204" pitchFamily="34" charset="0"/>
              </a:rPr>
              <a:t>null,</a:t>
            </a:r>
            <a:endParaRPr lang="pt-BR" sz="2400" dirty="0">
              <a:latin typeface="Times New Roman" panose="02020603050405020304" pitchFamily="18" charset="0"/>
              <a:ea typeface="Times New Roman" panose="02020603050405020304" pitchFamily="18" charset="0"/>
            </a:endParaRPr>
          </a:p>
          <a:p>
            <a:pPr marL="109728" indent="0">
              <a:spcAft>
                <a:spcPts val="0"/>
              </a:spcAft>
              <a:buNone/>
            </a:pPr>
            <a:r>
              <a:rPr lang="en-US" sz="1600" dirty="0" err="1">
                <a:latin typeface="Courier New" panose="02070309020205020404" pitchFamily="49" charset="0"/>
                <a:ea typeface="Calibri" panose="020F0502020204030204" pitchFamily="34" charset="0"/>
              </a:rPr>
              <a:t>sexo</a:t>
            </a:r>
            <a:r>
              <a:rPr lang="en-US" sz="1600" dirty="0">
                <a:latin typeface="Courier New" panose="02070309020205020404" pitchFamily="49" charset="0"/>
                <a:ea typeface="Calibri" panose="020F0502020204030204" pitchFamily="34" charset="0"/>
              </a:rPr>
              <a:t>		</a:t>
            </a:r>
            <a:r>
              <a:rPr lang="en-US" sz="1600" dirty="0">
                <a:solidFill>
                  <a:srgbClr val="0000FF"/>
                </a:solidFill>
                <a:latin typeface="Courier New" panose="02070309020205020404" pitchFamily="49" charset="0"/>
                <a:ea typeface="Calibri" panose="020F0502020204030204" pitchFamily="34" charset="0"/>
              </a:rPr>
              <a:t>varchar</a:t>
            </a:r>
            <a:r>
              <a:rPr lang="en-US" sz="1600" dirty="0">
                <a:solidFill>
                  <a:srgbClr val="808080"/>
                </a:solidFill>
                <a:latin typeface="Courier New" panose="02070309020205020404" pitchFamily="49" charset="0"/>
                <a:ea typeface="Calibri" panose="020F0502020204030204" pitchFamily="34" charset="0"/>
              </a:rPr>
              <a:t>(</a:t>
            </a:r>
            <a:r>
              <a:rPr lang="en-US" sz="1600" dirty="0">
                <a:latin typeface="Courier New" panose="02070309020205020404" pitchFamily="49" charset="0"/>
                <a:ea typeface="Calibri" panose="020F0502020204030204" pitchFamily="34" charset="0"/>
              </a:rPr>
              <a:t>1</a:t>
            </a:r>
            <a:r>
              <a:rPr lang="en-US" sz="1600" dirty="0">
                <a:solidFill>
                  <a:srgbClr val="808080"/>
                </a:solidFill>
                <a:latin typeface="Courier New" panose="02070309020205020404" pitchFamily="49" charset="0"/>
                <a:ea typeface="Calibri" panose="020F0502020204030204" pitchFamily="34" charset="0"/>
              </a:rPr>
              <a:t>)</a:t>
            </a:r>
            <a:r>
              <a:rPr lang="en-US" sz="1600" dirty="0">
                <a:latin typeface="Courier New" panose="02070309020205020404" pitchFamily="49" charset="0"/>
                <a:ea typeface="Calibri" panose="020F0502020204030204" pitchFamily="34" charset="0"/>
              </a:rPr>
              <a:t> </a:t>
            </a:r>
            <a:r>
              <a:rPr lang="en-US" sz="1600" dirty="0">
                <a:solidFill>
                  <a:srgbClr val="0000FF"/>
                </a:solidFill>
                <a:latin typeface="Courier New" panose="02070309020205020404" pitchFamily="49" charset="0"/>
                <a:ea typeface="Calibri" panose="020F0502020204030204" pitchFamily="34" charset="0"/>
              </a:rPr>
              <a:t>check</a:t>
            </a:r>
            <a:r>
              <a:rPr lang="en-US" sz="1600" dirty="0">
                <a:solidFill>
                  <a:srgbClr val="808080"/>
                </a:solidFill>
                <a:latin typeface="Courier New" panose="02070309020205020404" pitchFamily="49" charset="0"/>
                <a:ea typeface="Calibri" panose="020F0502020204030204" pitchFamily="34" charset="0"/>
              </a:rPr>
              <a:t>(</a:t>
            </a:r>
            <a:r>
              <a:rPr lang="en-US" sz="1600" dirty="0">
                <a:solidFill>
                  <a:srgbClr val="FF00FF"/>
                </a:solidFill>
                <a:latin typeface="Courier New" panose="02070309020205020404" pitchFamily="49" charset="0"/>
                <a:ea typeface="Calibri" panose="020F0502020204030204" pitchFamily="34" charset="0"/>
              </a:rPr>
              <a:t>upper</a:t>
            </a:r>
            <a:r>
              <a:rPr lang="en-US" sz="1600" dirty="0">
                <a:solidFill>
                  <a:srgbClr val="808080"/>
                </a:solidFill>
                <a:latin typeface="Courier New" panose="02070309020205020404" pitchFamily="49" charset="0"/>
                <a:ea typeface="Calibri" panose="020F0502020204030204" pitchFamily="34" charset="0"/>
              </a:rPr>
              <a:t>(</a:t>
            </a:r>
            <a:r>
              <a:rPr lang="en-US" sz="1600" dirty="0" err="1">
                <a:latin typeface="Courier New" panose="02070309020205020404" pitchFamily="49" charset="0"/>
                <a:ea typeface="Calibri" panose="020F0502020204030204" pitchFamily="34" charset="0"/>
              </a:rPr>
              <a:t>sexo</a:t>
            </a:r>
            <a:r>
              <a:rPr lang="en-US" sz="1600" dirty="0">
                <a:solidFill>
                  <a:srgbClr val="808080"/>
                </a:solidFill>
                <a:latin typeface="Courier New" panose="02070309020205020404" pitchFamily="49" charset="0"/>
                <a:ea typeface="Calibri" panose="020F0502020204030204" pitchFamily="34" charset="0"/>
              </a:rPr>
              <a:t>)=</a:t>
            </a:r>
            <a:r>
              <a:rPr lang="en-US" sz="1600" dirty="0">
                <a:solidFill>
                  <a:srgbClr val="FF0000"/>
                </a:solidFill>
                <a:latin typeface="Courier New" panose="02070309020205020404" pitchFamily="49" charset="0"/>
                <a:ea typeface="Calibri" panose="020F0502020204030204" pitchFamily="34" charset="0"/>
              </a:rPr>
              <a:t>'M'</a:t>
            </a:r>
            <a:r>
              <a:rPr lang="en-US" sz="1600" dirty="0">
                <a:latin typeface="Courier New" panose="02070309020205020404" pitchFamily="49" charset="0"/>
                <a:ea typeface="Calibri" panose="020F0502020204030204" pitchFamily="34" charset="0"/>
              </a:rPr>
              <a:t> </a:t>
            </a:r>
            <a:r>
              <a:rPr lang="en-US" sz="1600" dirty="0">
                <a:solidFill>
                  <a:srgbClr val="808080"/>
                </a:solidFill>
                <a:latin typeface="Courier New" panose="02070309020205020404" pitchFamily="49" charset="0"/>
                <a:ea typeface="Calibri" panose="020F0502020204030204" pitchFamily="34" charset="0"/>
              </a:rPr>
              <a:t>or</a:t>
            </a:r>
            <a:r>
              <a:rPr lang="en-US" sz="1600" dirty="0">
                <a:latin typeface="Courier New" panose="02070309020205020404" pitchFamily="49" charset="0"/>
                <a:ea typeface="Calibri" panose="020F0502020204030204" pitchFamily="34" charset="0"/>
              </a:rPr>
              <a:t> </a:t>
            </a:r>
            <a:r>
              <a:rPr lang="en-US" sz="1600" dirty="0">
                <a:solidFill>
                  <a:srgbClr val="FF00FF"/>
                </a:solidFill>
                <a:latin typeface="Courier New" panose="02070309020205020404" pitchFamily="49" charset="0"/>
                <a:ea typeface="Calibri" panose="020F0502020204030204" pitchFamily="34" charset="0"/>
              </a:rPr>
              <a:t>upper</a:t>
            </a:r>
            <a:r>
              <a:rPr lang="en-US" sz="1600" dirty="0">
                <a:solidFill>
                  <a:srgbClr val="808080"/>
                </a:solidFill>
                <a:latin typeface="Courier New" panose="02070309020205020404" pitchFamily="49" charset="0"/>
                <a:ea typeface="Calibri" panose="020F0502020204030204" pitchFamily="34" charset="0"/>
              </a:rPr>
              <a:t>(</a:t>
            </a:r>
            <a:r>
              <a:rPr lang="en-US" sz="1600" dirty="0" err="1">
                <a:latin typeface="Courier New" panose="02070309020205020404" pitchFamily="49" charset="0"/>
                <a:ea typeface="Calibri" panose="020F0502020204030204" pitchFamily="34" charset="0"/>
              </a:rPr>
              <a:t>sexo</a:t>
            </a:r>
            <a:r>
              <a:rPr lang="en-US" sz="1600" dirty="0">
                <a:solidFill>
                  <a:srgbClr val="808080"/>
                </a:solidFill>
                <a:latin typeface="Courier New" panose="02070309020205020404" pitchFamily="49" charset="0"/>
                <a:ea typeface="Calibri" panose="020F0502020204030204" pitchFamily="34" charset="0"/>
              </a:rPr>
              <a:t>)=</a:t>
            </a:r>
            <a:r>
              <a:rPr lang="en-US" sz="1600" dirty="0">
                <a:solidFill>
                  <a:srgbClr val="FF0000"/>
                </a:solidFill>
                <a:latin typeface="Courier New" panose="02070309020205020404" pitchFamily="49" charset="0"/>
                <a:ea typeface="Calibri" panose="020F0502020204030204" pitchFamily="34" charset="0"/>
              </a:rPr>
              <a:t>'F'</a:t>
            </a:r>
            <a:r>
              <a:rPr lang="en-US" sz="1600" dirty="0">
                <a:solidFill>
                  <a:srgbClr val="808080"/>
                </a:solidFill>
                <a:latin typeface="Courier New" panose="02070309020205020404" pitchFamily="49" charset="0"/>
                <a:ea typeface="Calibri" panose="020F0502020204030204" pitchFamily="34" charset="0"/>
              </a:rPr>
              <a:t>),</a:t>
            </a:r>
            <a:endParaRPr lang="pt-BR" sz="2400" dirty="0">
              <a:latin typeface="Times New Roman" panose="02020603050405020304" pitchFamily="18" charset="0"/>
              <a:ea typeface="Times New Roman" panose="02020603050405020304" pitchFamily="18" charset="0"/>
            </a:endParaRPr>
          </a:p>
          <a:p>
            <a:pPr marL="109728" indent="0" algn="just">
              <a:spcAft>
                <a:spcPts val="0"/>
              </a:spcAft>
              <a:buNone/>
            </a:pPr>
            <a:r>
              <a:rPr lang="pt-B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primary</a:t>
            </a:r>
            <a:r>
              <a:rPr lang="pt-BR" sz="1600" dirty="0">
                <a:latin typeface="Courier New" panose="02070309020205020404" pitchFamily="49" charset="0"/>
                <a:ea typeface="Calibri" panose="020F0502020204030204" pitchFamily="34" charset="0"/>
                <a:cs typeface="Times New Roman" panose="02020603050405020304" pitchFamily="18" charset="0"/>
              </a:rPr>
              <a:t> </a:t>
            </a:r>
            <a:r>
              <a:rPr lang="pt-B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key</a:t>
            </a:r>
            <a:r>
              <a:rPr lang="pt-BR" sz="1600" dirty="0">
                <a:latin typeface="Courier New" panose="02070309020205020404" pitchFamily="49" charset="0"/>
                <a:ea typeface="Calibri" panose="020F0502020204030204" pitchFamily="34" charset="0"/>
                <a:cs typeface="Times New Roman" panose="02020603050405020304" pitchFamily="18" charset="0"/>
              </a:rPr>
              <a:t> </a:t>
            </a:r>
            <a:r>
              <a:rPr lang="pt-BR" sz="16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pt-BR" sz="1600" dirty="0" err="1">
                <a:latin typeface="Courier New" panose="02070309020205020404" pitchFamily="49" charset="0"/>
                <a:ea typeface="Calibri" panose="020F0502020204030204" pitchFamily="34" charset="0"/>
                <a:cs typeface="Times New Roman" panose="02020603050405020304" pitchFamily="18" charset="0"/>
              </a:rPr>
              <a:t>codigo_cli</a:t>
            </a:r>
            <a:r>
              <a:rPr lang="pt-BR" sz="16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p>
          <a:p>
            <a:pPr marL="109728" indent="0" algn="just">
              <a:spcAft>
                <a:spcPts val="0"/>
              </a:spcAft>
              <a:buNone/>
            </a:pPr>
            <a:r>
              <a:rPr lang="pt-BR" sz="16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endParaRPr lang="pt-BR" sz="16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insert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into</a:t>
            </a:r>
            <a:r>
              <a:rPr lang="pt-BR" sz="1600" dirty="0">
                <a:latin typeface="Arial" panose="020B0604020202020204" pitchFamily="34" charset="0"/>
                <a:ea typeface="Calibri" panose="020F0502020204030204" pitchFamily="34" charset="0"/>
                <a:cs typeface="Arial" panose="020B0604020202020204" pitchFamily="34" charset="0"/>
              </a:rPr>
              <a:t> CLIENTES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values</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1</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‘111'</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 </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‘222‘</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‘José'</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‘8888-8888'</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‘M'</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p>
          <a:p>
            <a:pPr marL="109728" indent="0" algn="just">
              <a:buNone/>
            </a:pP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insert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into</a:t>
            </a:r>
            <a:r>
              <a:rPr lang="pt-BR" sz="1600" dirty="0">
                <a:latin typeface="Arial" panose="020B0604020202020204" pitchFamily="34" charset="0"/>
                <a:ea typeface="Calibri" panose="020F0502020204030204" pitchFamily="34" charset="0"/>
                <a:cs typeface="Arial" panose="020B0604020202020204" pitchFamily="34" charset="0"/>
              </a:rPr>
              <a:t> CLIENTES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values</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2</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‘222'</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 </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‘222‘</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‘Maria'</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‘8888-8888'</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‘F'</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p>
          <a:p>
            <a:pPr marL="109728" indent="0" algn="just">
              <a:buNone/>
            </a:pP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insert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into</a:t>
            </a:r>
            <a:r>
              <a:rPr lang="pt-BR" sz="1600" dirty="0">
                <a:latin typeface="Arial" panose="020B0604020202020204" pitchFamily="34" charset="0"/>
                <a:ea typeface="Calibri" panose="020F0502020204030204" pitchFamily="34" charset="0"/>
                <a:cs typeface="Arial" panose="020B0604020202020204" pitchFamily="34" charset="0"/>
              </a:rPr>
              <a:t> CLIENTES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values</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3</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‘333'</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 </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‘333‘</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‘José'</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‘8888-8888'</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‘J'</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p>
          <a:p>
            <a:pPr marL="109728" indent="0" algn="just">
              <a:spcAft>
                <a:spcPts val="0"/>
              </a:spcAft>
              <a:buNone/>
            </a:pPr>
            <a:endParaRPr lang="pt-BR" sz="1600" dirty="0">
              <a:latin typeface="Arial" panose="020B0604020202020204" pitchFamily="34" charset="0"/>
              <a:ea typeface="Calibri" panose="020F0502020204030204" pitchFamily="34" charset="0"/>
              <a:cs typeface="Arial" panose="020B0604020202020204" pitchFamily="34" charset="0"/>
            </a:endParaRPr>
          </a:p>
          <a:p>
            <a:pPr marL="109728" indent="0" algn="ctr">
              <a:buNone/>
            </a:pPr>
            <a:endParaRPr lang="pt-BR"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613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520" y="-171400"/>
            <a:ext cx="5220072" cy="792088"/>
          </a:xfrm>
        </p:spPr>
        <p:txBody>
          <a:bodyPr>
            <a:normAutofit fontScale="90000"/>
          </a:bodyPr>
          <a:lstStyle/>
          <a:p>
            <a:pPr algn="ctr"/>
            <a:br>
              <a:rPr lang="pt-BR" sz="3200" b="1" dirty="0"/>
            </a:br>
            <a:r>
              <a:rPr lang="pt-BR" sz="3200" b="1" dirty="0">
                <a:solidFill>
                  <a:schemeClr val="bg1"/>
                </a:solidFill>
              </a:rPr>
              <a:t>Exercícios </a:t>
            </a:r>
            <a:br>
              <a:rPr lang="pt-BR" sz="3200" b="1" dirty="0"/>
            </a:br>
            <a:endParaRPr lang="pt-BR" sz="3200" b="1" dirty="0"/>
          </a:p>
        </p:txBody>
      </p:sp>
      <p:sp>
        <p:nvSpPr>
          <p:cNvPr id="3" name="Espaço Reservado para Conteúdo 2"/>
          <p:cNvSpPr>
            <a:spLocks noGrp="1"/>
          </p:cNvSpPr>
          <p:nvPr>
            <p:ph idx="1"/>
          </p:nvPr>
        </p:nvSpPr>
        <p:spPr>
          <a:xfrm>
            <a:off x="0" y="476672"/>
            <a:ext cx="9144000" cy="6381328"/>
          </a:xfrm>
        </p:spPr>
        <p:txBody>
          <a:bodyPr>
            <a:noAutofit/>
          </a:bodyPr>
          <a:lstStyle/>
          <a:p>
            <a:pPr marL="566928" indent="-457200" algn="just">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Criar e testar as tabelas da aula 3</a:t>
            </a:r>
          </a:p>
          <a:p>
            <a:pPr marL="566928" indent="-457200" algn="just">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Inserir registros nas tabelas e quando possível forçar erro </a:t>
            </a:r>
          </a:p>
          <a:p>
            <a:pPr marL="566928" indent="-457200" algn="just">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Testar chave primária forçando o erro</a:t>
            </a:r>
          </a:p>
          <a:p>
            <a:pPr marL="566928" indent="-457200" algn="just">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Testar chave primária composta forçando o erro</a:t>
            </a:r>
          </a:p>
          <a:p>
            <a:pPr marL="566928" indent="-457200" algn="just">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Testar chave estrangeira forçando o erro</a:t>
            </a:r>
          </a:p>
          <a:p>
            <a:pPr marL="566928" indent="-457200" algn="just">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Criar uma tabela de </a:t>
            </a:r>
            <a:r>
              <a:rPr lang="pt-BR" sz="1800" dirty="0" err="1">
                <a:latin typeface="Tahoma" panose="020B0604030504040204" pitchFamily="34" charset="0"/>
                <a:ea typeface="Tahoma" panose="020B0604030504040204" pitchFamily="34" charset="0"/>
                <a:cs typeface="Tahoma" panose="020B0604030504040204" pitchFamily="34" charset="0"/>
              </a:rPr>
              <a:t>forcenedores</a:t>
            </a:r>
            <a:r>
              <a:rPr lang="pt-BR" sz="1800" dirty="0">
                <a:latin typeface="Tahoma" panose="020B0604030504040204" pitchFamily="34" charset="0"/>
                <a:ea typeface="Tahoma" panose="020B0604030504040204" pitchFamily="34" charset="0"/>
                <a:cs typeface="Tahoma" panose="020B0604030504040204" pitchFamily="34" charset="0"/>
              </a:rPr>
              <a:t> (</a:t>
            </a:r>
            <a:r>
              <a:rPr lang="pt-BR" sz="1800" dirty="0" err="1">
                <a:latin typeface="Tahoma" panose="020B0604030504040204" pitchFamily="34" charset="0"/>
                <a:ea typeface="Tahoma" panose="020B0604030504040204" pitchFamily="34" charset="0"/>
                <a:cs typeface="Tahoma" panose="020B0604030504040204" pitchFamily="34" charset="0"/>
              </a:rPr>
              <a:t>codfor</a:t>
            </a:r>
            <a:r>
              <a:rPr lang="pt-BR" sz="1800" dirty="0">
                <a:latin typeface="Tahoma" panose="020B0604030504040204" pitchFamily="34" charset="0"/>
                <a:ea typeface="Tahoma" panose="020B0604030504040204" pitchFamily="34" charset="0"/>
                <a:cs typeface="Tahoma" panose="020B0604030504040204" pitchFamily="34" charset="0"/>
              </a:rPr>
              <a:t>, nome e fone) com a chave primária </a:t>
            </a:r>
            <a:r>
              <a:rPr lang="pt-BR" sz="1800" dirty="0" err="1">
                <a:latin typeface="Tahoma" panose="020B0604030504040204" pitchFamily="34" charset="0"/>
                <a:ea typeface="Tahoma" panose="020B0604030504040204" pitchFamily="34" charset="0"/>
                <a:cs typeface="Tahoma" panose="020B0604030504040204" pitchFamily="34" charset="0"/>
              </a:rPr>
              <a:t>codfor</a:t>
            </a:r>
            <a:r>
              <a:rPr lang="pt-BR" sz="1800" dirty="0">
                <a:latin typeface="Tahoma" panose="020B0604030504040204" pitchFamily="34" charset="0"/>
                <a:ea typeface="Tahoma" panose="020B0604030504040204" pitchFamily="34" charset="0"/>
                <a:cs typeface="Tahoma" panose="020B0604030504040204" pitchFamily="34" charset="0"/>
              </a:rPr>
              <a:t> -  PAI</a:t>
            </a:r>
          </a:p>
          <a:p>
            <a:pPr marL="566928" indent="-457200" algn="just">
              <a:buFont typeface="Georgia"/>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Criar uma tabela de produtos (</a:t>
            </a:r>
            <a:r>
              <a:rPr lang="pt-BR" sz="1800" dirty="0" err="1">
                <a:latin typeface="Tahoma" panose="020B0604030504040204" pitchFamily="34" charset="0"/>
                <a:ea typeface="Tahoma" panose="020B0604030504040204" pitchFamily="34" charset="0"/>
                <a:cs typeface="Tahoma" panose="020B0604030504040204" pitchFamily="34" charset="0"/>
              </a:rPr>
              <a:t>codpro</a:t>
            </a:r>
            <a:r>
              <a:rPr lang="pt-BR" sz="1800" dirty="0">
                <a:latin typeface="Tahoma" panose="020B0604030504040204" pitchFamily="34" charset="0"/>
                <a:ea typeface="Tahoma" panose="020B0604030504040204" pitchFamily="34" charset="0"/>
                <a:cs typeface="Tahoma" panose="020B0604030504040204" pitchFamily="34" charset="0"/>
              </a:rPr>
              <a:t>, </a:t>
            </a:r>
            <a:r>
              <a:rPr lang="pt-BR" sz="1800" dirty="0" err="1">
                <a:latin typeface="Tahoma" panose="020B0604030504040204" pitchFamily="34" charset="0"/>
                <a:ea typeface="Tahoma" panose="020B0604030504040204" pitchFamily="34" charset="0"/>
                <a:cs typeface="Tahoma" panose="020B0604030504040204" pitchFamily="34" charset="0"/>
              </a:rPr>
              <a:t>codfor</a:t>
            </a:r>
            <a:r>
              <a:rPr lang="pt-BR" sz="1800" dirty="0">
                <a:latin typeface="Tahoma" panose="020B0604030504040204" pitchFamily="34" charset="0"/>
                <a:ea typeface="Tahoma" panose="020B0604030504040204" pitchFamily="34" charset="0"/>
                <a:cs typeface="Tahoma" panose="020B0604030504040204" pitchFamily="34" charset="0"/>
              </a:rPr>
              <a:t>, produto e preço) com a chave primária </a:t>
            </a:r>
            <a:r>
              <a:rPr lang="pt-BR" sz="1800" dirty="0" err="1">
                <a:latin typeface="Tahoma" panose="020B0604030504040204" pitchFamily="34" charset="0"/>
                <a:ea typeface="Tahoma" panose="020B0604030504040204" pitchFamily="34" charset="0"/>
                <a:cs typeface="Tahoma" panose="020B0604030504040204" pitchFamily="34" charset="0"/>
              </a:rPr>
              <a:t>codpro</a:t>
            </a:r>
            <a:r>
              <a:rPr lang="pt-BR" sz="1800" dirty="0">
                <a:latin typeface="Tahoma" panose="020B0604030504040204" pitchFamily="34" charset="0"/>
                <a:ea typeface="Tahoma" panose="020B0604030504040204" pitchFamily="34" charset="0"/>
                <a:cs typeface="Tahoma" panose="020B0604030504040204" pitchFamily="34" charset="0"/>
              </a:rPr>
              <a:t> e a chave estrangeira </a:t>
            </a:r>
            <a:r>
              <a:rPr lang="pt-BR" sz="1800" dirty="0" err="1">
                <a:latin typeface="Tahoma" panose="020B0604030504040204" pitchFamily="34" charset="0"/>
                <a:ea typeface="Tahoma" panose="020B0604030504040204" pitchFamily="34" charset="0"/>
                <a:cs typeface="Tahoma" panose="020B0604030504040204" pitchFamily="34" charset="0"/>
              </a:rPr>
              <a:t>codfor</a:t>
            </a:r>
            <a:r>
              <a:rPr lang="pt-BR" sz="1800" dirty="0">
                <a:latin typeface="Tahoma" panose="020B0604030504040204" pitchFamily="34" charset="0"/>
                <a:ea typeface="Tahoma" panose="020B0604030504040204" pitchFamily="34" charset="0"/>
                <a:cs typeface="Tahoma" panose="020B0604030504040204" pitchFamily="34" charset="0"/>
              </a:rPr>
              <a:t> - FILHO</a:t>
            </a:r>
          </a:p>
          <a:p>
            <a:pPr marL="566928" indent="-457200" algn="just">
              <a:buFont typeface="Georgia"/>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Inserir 2 registros na tabela fornecedor  - PAI</a:t>
            </a:r>
          </a:p>
          <a:p>
            <a:pPr marL="566928" indent="-457200" algn="just">
              <a:buFont typeface="Georgia"/>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Inserir 3 registros na tabela produtos - FILHO</a:t>
            </a:r>
          </a:p>
          <a:p>
            <a:pPr marL="566928" indent="-457200" algn="just">
              <a:buFont typeface="Georgia"/>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Tentar inserir produto sem PAI</a:t>
            </a:r>
          </a:p>
          <a:p>
            <a:pPr marL="566928" indent="-457200" algn="just">
              <a:buFont typeface="Georgia"/>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Incluir fornecedor sem filho</a:t>
            </a:r>
          </a:p>
          <a:p>
            <a:pPr marL="566928" indent="-457200" algn="just">
              <a:buFont typeface="Georgia"/>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Tentar excluir tabela PAI</a:t>
            </a:r>
          </a:p>
          <a:p>
            <a:pPr marL="566928" indent="-457200" algn="just">
              <a:buFont typeface="Georgia"/>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Criar uma tabela que utilize chave primária e </a:t>
            </a:r>
            <a:r>
              <a:rPr lang="pt-BR" sz="1800" dirty="0" err="1">
                <a:latin typeface="Tahoma" panose="020B0604030504040204" pitchFamily="34" charset="0"/>
                <a:ea typeface="Tahoma" panose="020B0604030504040204" pitchFamily="34" charset="0"/>
                <a:cs typeface="Tahoma" panose="020B0604030504040204" pitchFamily="34" charset="0"/>
              </a:rPr>
              <a:t>unique</a:t>
            </a:r>
            <a:endParaRPr lang="pt-BR" sz="1800" dirty="0">
              <a:latin typeface="Tahoma" panose="020B0604030504040204" pitchFamily="34" charset="0"/>
              <a:ea typeface="Tahoma" panose="020B0604030504040204" pitchFamily="34" charset="0"/>
              <a:cs typeface="Tahoma" panose="020B0604030504040204" pitchFamily="34" charset="0"/>
            </a:endParaRPr>
          </a:p>
          <a:p>
            <a:pPr marL="566928" indent="-457200" algn="just">
              <a:buFont typeface="Georgia"/>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Criar um relacionamento entre tabela PAI e FILHO utilizando chave primária e </a:t>
            </a:r>
            <a:r>
              <a:rPr lang="pt-BR" sz="1800" dirty="0" err="1">
                <a:latin typeface="Tahoma" panose="020B0604030504040204" pitchFamily="34" charset="0"/>
                <a:ea typeface="Tahoma" panose="020B0604030504040204" pitchFamily="34" charset="0"/>
                <a:cs typeface="Tahoma" panose="020B0604030504040204" pitchFamily="34" charset="0"/>
              </a:rPr>
              <a:t>unique</a:t>
            </a:r>
            <a:r>
              <a:rPr lang="pt-BR" sz="1800" dirty="0">
                <a:latin typeface="Tahoma" panose="020B0604030504040204" pitchFamily="34" charset="0"/>
                <a:ea typeface="Tahoma" panose="020B0604030504040204" pitchFamily="34" charset="0"/>
                <a:cs typeface="Tahoma" panose="020B0604030504040204" pitchFamily="34" charset="0"/>
              </a:rPr>
              <a:t> nas 2 tabelas e chave estrangeira</a:t>
            </a:r>
          </a:p>
          <a:p>
            <a:pPr marL="566928" indent="-457200" algn="just">
              <a:buFont typeface="Georgia"/>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Criar uma tabela que utilize default e </a:t>
            </a:r>
            <a:r>
              <a:rPr lang="pt-BR" sz="1800" dirty="0" err="1">
                <a:latin typeface="Tahoma" panose="020B0604030504040204" pitchFamily="34" charset="0"/>
                <a:ea typeface="Tahoma" panose="020B0604030504040204" pitchFamily="34" charset="0"/>
                <a:cs typeface="Tahoma" panose="020B0604030504040204" pitchFamily="34" charset="0"/>
              </a:rPr>
              <a:t>check</a:t>
            </a:r>
            <a:endParaRPr lang="pt-BR" sz="1800" dirty="0">
              <a:latin typeface="Tahoma" panose="020B0604030504040204" pitchFamily="34" charset="0"/>
              <a:ea typeface="Tahoma" panose="020B0604030504040204" pitchFamily="34" charset="0"/>
              <a:cs typeface="Tahoma" panose="020B0604030504040204" pitchFamily="34" charset="0"/>
            </a:endParaRPr>
          </a:p>
          <a:p>
            <a:pPr marL="566928" indent="-457200" algn="just">
              <a:buFont typeface="Georgia"/>
              <a:buAutoNum type="arabicParenR"/>
            </a:pPr>
            <a:r>
              <a:rPr lang="pt-BR" sz="1800" dirty="0">
                <a:latin typeface="Tahoma" panose="020B0604030504040204" pitchFamily="34" charset="0"/>
                <a:ea typeface="Tahoma" panose="020B0604030504040204" pitchFamily="34" charset="0"/>
                <a:cs typeface="Tahoma" panose="020B0604030504040204" pitchFamily="34" charset="0"/>
              </a:rPr>
              <a:t>Criar uma tabela que utilize TODAS as </a:t>
            </a:r>
            <a:r>
              <a:rPr lang="pt-BR" sz="1800" dirty="0" err="1">
                <a:latin typeface="Tahoma" panose="020B0604030504040204" pitchFamily="34" charset="0"/>
                <a:ea typeface="Tahoma" panose="020B0604030504040204" pitchFamily="34" charset="0"/>
                <a:cs typeface="Tahoma" panose="020B0604030504040204" pitchFamily="34" charset="0"/>
              </a:rPr>
              <a:t>constraints</a:t>
            </a:r>
            <a:endParaRPr lang="pt-BR" sz="1800" dirty="0">
              <a:latin typeface="Tahoma" panose="020B0604030504040204" pitchFamily="34" charset="0"/>
              <a:ea typeface="Tahoma" panose="020B0604030504040204" pitchFamily="34" charset="0"/>
              <a:cs typeface="Tahoma" panose="020B0604030504040204" pitchFamily="34" charset="0"/>
            </a:endParaRPr>
          </a:p>
          <a:p>
            <a:pPr marL="109728" indent="0" algn="just">
              <a:buNone/>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5063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1110694"/>
            <a:ext cx="5616624" cy="5342642"/>
          </a:xfrm>
        </p:spPr>
      </p:pic>
    </p:spTree>
    <p:extLst>
      <p:ext uri="{BB962C8B-B14F-4D97-AF65-F5344CB8AC3E}">
        <p14:creationId xmlns:p14="http://schemas.microsoft.com/office/powerpoint/2010/main" val="110817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584" y="-1355"/>
            <a:ext cx="2592288" cy="432048"/>
          </a:xfrm>
        </p:spPr>
        <p:txBody>
          <a:bodyPr>
            <a:normAutofit/>
          </a:bodyPr>
          <a:lstStyle/>
          <a:p>
            <a:pPr algn="ctr"/>
            <a:r>
              <a:rPr lang="pt-BR" sz="2000" b="1" dirty="0">
                <a:solidFill>
                  <a:schemeClr val="bg1"/>
                </a:solidFill>
                <a:latin typeface="Tahoma" panose="020B0604030504040204" pitchFamily="34" charset="0"/>
                <a:ea typeface="Tahoma" panose="020B0604030504040204" pitchFamily="34" charset="0"/>
                <a:cs typeface="Tahoma" panose="020B0604030504040204" pitchFamily="34" charset="0"/>
              </a:rPr>
              <a:t>Chave Primária</a:t>
            </a:r>
          </a:p>
        </p:txBody>
      </p:sp>
      <p:sp>
        <p:nvSpPr>
          <p:cNvPr id="3" name="Espaço Reservado para Conteúdo 2"/>
          <p:cNvSpPr>
            <a:spLocks noGrp="1"/>
          </p:cNvSpPr>
          <p:nvPr>
            <p:ph idx="1"/>
          </p:nvPr>
        </p:nvSpPr>
        <p:spPr>
          <a:xfrm>
            <a:off x="0" y="620688"/>
            <a:ext cx="9144000" cy="4032448"/>
          </a:xfrm>
        </p:spPr>
        <p:txBody>
          <a:bodyPr>
            <a:noAutofit/>
          </a:bodyPr>
          <a:lstStyle/>
          <a:p>
            <a:pPr marL="0" indent="0" algn="just">
              <a:buNone/>
            </a:pPr>
            <a:r>
              <a:rPr lang="pt-BR" sz="1900" dirty="0">
                <a:latin typeface="Tahoma" panose="020B0604030504040204" pitchFamily="34" charset="0"/>
                <a:ea typeface="Tahoma" panose="020B0604030504040204" pitchFamily="34" charset="0"/>
                <a:cs typeface="Tahoma" panose="020B0604030504040204" pitchFamily="34" charset="0"/>
              </a:rPr>
              <a:t>	A chave primária, ou </a:t>
            </a:r>
            <a:r>
              <a:rPr lang="pt-BR" sz="1900" b="1" dirty="0" err="1">
                <a:latin typeface="Tahoma" panose="020B0604030504040204" pitchFamily="34" charset="0"/>
                <a:ea typeface="Tahoma" panose="020B0604030504040204" pitchFamily="34" charset="0"/>
                <a:cs typeface="Tahoma" panose="020B0604030504040204" pitchFamily="34" charset="0"/>
              </a:rPr>
              <a:t>primary</a:t>
            </a:r>
            <a:r>
              <a:rPr lang="pt-BR" sz="1900" b="1" dirty="0">
                <a:latin typeface="Tahoma" panose="020B0604030504040204" pitchFamily="34" charset="0"/>
                <a:ea typeface="Tahoma" panose="020B0604030504040204" pitchFamily="34" charset="0"/>
                <a:cs typeface="Tahoma" panose="020B0604030504040204" pitchFamily="34" charset="0"/>
              </a:rPr>
              <a:t> </a:t>
            </a:r>
            <a:r>
              <a:rPr lang="pt-BR" sz="1900" b="1" dirty="0" err="1">
                <a:latin typeface="Tahoma" panose="020B0604030504040204" pitchFamily="34" charset="0"/>
                <a:ea typeface="Tahoma" panose="020B0604030504040204" pitchFamily="34" charset="0"/>
                <a:cs typeface="Tahoma" panose="020B0604030504040204" pitchFamily="34" charset="0"/>
              </a:rPr>
              <a:t>key</a:t>
            </a:r>
            <a:r>
              <a:rPr lang="pt-BR" sz="1900" dirty="0">
                <a:latin typeface="Tahoma" panose="020B0604030504040204" pitchFamily="34" charset="0"/>
                <a:ea typeface="Tahoma" panose="020B0604030504040204" pitchFamily="34" charset="0"/>
                <a:cs typeface="Tahoma" panose="020B0604030504040204" pitchFamily="34" charset="0"/>
              </a:rPr>
              <a:t>, é o conceito mais básico relacionado à organização em um banco de dados. Cada tabela pode usar somente </a:t>
            </a:r>
            <a:r>
              <a:rPr lang="pt-BR" sz="1900" b="1" dirty="0">
                <a:latin typeface="Tahoma" panose="020B0604030504040204" pitchFamily="34" charset="0"/>
                <a:ea typeface="Tahoma" panose="020B0604030504040204" pitchFamily="34" charset="0"/>
                <a:cs typeface="Tahoma" panose="020B0604030504040204" pitchFamily="34" charset="0"/>
              </a:rPr>
              <a:t>uma </a:t>
            </a:r>
            <a:r>
              <a:rPr lang="pt-BR" sz="1900" dirty="0">
                <a:latin typeface="Tahoma" panose="020B0604030504040204" pitchFamily="34" charset="0"/>
                <a:ea typeface="Tahoma" panose="020B0604030504040204" pitchFamily="34" charset="0"/>
                <a:cs typeface="Tahoma" panose="020B0604030504040204" pitchFamily="34" charset="0"/>
              </a:rPr>
              <a:t>chave primária. Essa chave é utilizada como </a:t>
            </a:r>
            <a:r>
              <a:rPr lang="pt-BR" sz="1900" b="1" dirty="0">
                <a:latin typeface="Tahoma" panose="020B0604030504040204" pitchFamily="34" charset="0"/>
                <a:ea typeface="Tahoma" panose="020B0604030504040204" pitchFamily="34" charset="0"/>
                <a:cs typeface="Tahoma" panose="020B0604030504040204" pitchFamily="34" charset="0"/>
              </a:rPr>
              <a:t>identificador</a:t>
            </a:r>
            <a:r>
              <a:rPr lang="pt-BR" sz="1900" dirty="0">
                <a:latin typeface="Tahoma" panose="020B0604030504040204" pitchFamily="34" charset="0"/>
                <a:ea typeface="Tahoma" panose="020B0604030504040204" pitchFamily="34" charset="0"/>
                <a:cs typeface="Tahoma" panose="020B0604030504040204" pitchFamily="34" charset="0"/>
              </a:rPr>
              <a:t> único da tabela, sendo representada por aquele campo (ou campos) que não receberá valores repetidos.</a:t>
            </a:r>
          </a:p>
          <a:p>
            <a:pPr marL="0" indent="0" algn="just">
              <a:buNone/>
            </a:pPr>
            <a:r>
              <a:rPr lang="pt-BR" sz="1900" dirty="0">
                <a:latin typeface="Tahoma" panose="020B0604030504040204" pitchFamily="34" charset="0"/>
                <a:ea typeface="Tahoma" panose="020B0604030504040204" pitchFamily="34" charset="0"/>
                <a:cs typeface="Tahoma" panose="020B0604030504040204" pitchFamily="34" charset="0"/>
              </a:rPr>
              <a:t>	Existe uma lista de características que deve ser levada em consideração ao definir uma chave primária:</a:t>
            </a:r>
          </a:p>
          <a:p>
            <a:pPr marL="342900" indent="-342900" algn="just"/>
            <a:r>
              <a:rPr lang="pt-BR" sz="1900" dirty="0">
                <a:latin typeface="Tahoma" panose="020B0604030504040204" pitchFamily="34" charset="0"/>
                <a:ea typeface="Tahoma" panose="020B0604030504040204" pitchFamily="34" charset="0"/>
                <a:cs typeface="Tahoma" panose="020B0604030504040204" pitchFamily="34" charset="0"/>
              </a:rPr>
              <a:t>Chaves primárias não podem ser nulas;</a:t>
            </a:r>
          </a:p>
          <a:p>
            <a:pPr marL="342900" indent="-342900" algn="just"/>
            <a:r>
              <a:rPr lang="pt-BR" sz="1900" dirty="0">
                <a:latin typeface="Tahoma" panose="020B0604030504040204" pitchFamily="34" charset="0"/>
                <a:ea typeface="Tahoma" panose="020B0604030504040204" pitchFamily="34" charset="0"/>
                <a:cs typeface="Tahoma" panose="020B0604030504040204" pitchFamily="34" charset="0"/>
              </a:rPr>
              <a:t>Normalmente, chaves primárias podem ser incrementadas automaticamente pelo banco de dados, ou seja, não há necessidade de passarmos esse valor em um INSERT. </a:t>
            </a:r>
          </a:p>
          <a:p>
            <a:pPr marL="342900" indent="-342900" algn="just"/>
            <a:r>
              <a:rPr lang="pt-BR" sz="1900" dirty="0">
                <a:latin typeface="Tahoma" panose="020B0604030504040204" pitchFamily="34" charset="0"/>
                <a:ea typeface="Tahoma" panose="020B0604030504040204" pitchFamily="34" charset="0"/>
                <a:cs typeface="Tahoma" panose="020B0604030504040204" pitchFamily="34" charset="0"/>
              </a:rPr>
              <a:t>São as chaves para o relacionamento entre entidades ou tabelas da base de dados. Assim haverá na tabela relacionada uma referência a essa chave primária (que será, na tabela relacionada, a chave estrangeira).</a:t>
            </a:r>
          </a:p>
        </p:txBody>
      </p:sp>
      <p:pic>
        <p:nvPicPr>
          <p:cNvPr id="1026" name="Picture 2" descr="Resultado de imagem para homem 3d banco de dados">
            <a:extLst>
              <a:ext uri="{FF2B5EF4-FFF2-40B4-BE49-F238E27FC236}">
                <a16:creationId xmlns:a16="http://schemas.microsoft.com/office/drawing/2014/main" id="{898018CC-0150-4E8A-8CE3-B6E4BF990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629132"/>
            <a:ext cx="2592288" cy="2112235"/>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F821F1E4-45DF-45C7-B64A-538B671EE14D}"/>
              </a:ext>
            </a:extLst>
          </p:cNvPr>
          <p:cNvSpPr/>
          <p:nvPr/>
        </p:nvSpPr>
        <p:spPr>
          <a:xfrm>
            <a:off x="611560" y="4818437"/>
            <a:ext cx="5184576" cy="2031325"/>
          </a:xfrm>
          <a:prstGeom prst="rect">
            <a:avLst/>
          </a:prstGeom>
        </p:spPr>
        <p:txBody>
          <a:bodyPr wrap="square">
            <a:spAutoFit/>
          </a:bodyPr>
          <a:lstStyle/>
          <a:p>
            <a:r>
              <a:rPr lang="pt-BR"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create</a:t>
            </a:r>
            <a:r>
              <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table</a:t>
            </a:r>
            <a:r>
              <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pessoa</a:t>
            </a:r>
            <a:r>
              <a:rPr lang="pt-BR"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endPar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pt-BR" dirty="0" err="1">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id_pessoa</a:t>
            </a:r>
            <a:r>
              <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int</a:t>
            </a:r>
            <a:r>
              <a:rPr lang="pt-BR" dirty="0">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identity</a:t>
            </a:r>
            <a:r>
              <a:rPr lang="pt-BR"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endPar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nome		</a:t>
            </a:r>
            <a:r>
              <a:rPr lang="pt-BR"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varchar</a:t>
            </a:r>
            <a:r>
              <a:rPr lang="pt-BR"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r>
              <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40</a:t>
            </a:r>
            <a:r>
              <a:rPr lang="pt-BR"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dirty="0" err="1">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not</a:t>
            </a:r>
            <a:r>
              <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dirty="0" err="1">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null</a:t>
            </a:r>
            <a:r>
              <a:rPr lang="pt-BR"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endPar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fone		</a:t>
            </a:r>
            <a:r>
              <a:rPr lang="pt-BR"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varchar</a:t>
            </a:r>
            <a:r>
              <a:rPr lang="pt-BR"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r>
              <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20</a:t>
            </a:r>
            <a:r>
              <a:rPr lang="pt-BR"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dirty="0" err="1">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null</a:t>
            </a:r>
            <a:r>
              <a:rPr lang="pt-BR"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endPar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pt-BR" dirty="0" err="1">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email</a:t>
            </a:r>
            <a:r>
              <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varchar</a:t>
            </a:r>
            <a:r>
              <a:rPr lang="pt-BR"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r>
              <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40</a:t>
            </a:r>
            <a:r>
              <a:rPr lang="pt-BR"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dirty="0" err="1">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null</a:t>
            </a:r>
            <a:endPar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pt-BR"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primary</a:t>
            </a:r>
            <a:r>
              <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key</a:t>
            </a:r>
            <a:r>
              <a:rPr lang="pt-BR"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r>
              <a:rPr lang="pt-BR" dirty="0" err="1">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id_pessoa</a:t>
            </a:r>
            <a:r>
              <a:rPr lang="pt-BR"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endParaRPr lang="pt-BR"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pt-BR"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1889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48680"/>
            <a:ext cx="9144000" cy="6309320"/>
          </a:xfrm>
        </p:spPr>
        <p:txBody>
          <a:bodyPr>
            <a:normAutofit/>
          </a:bodyPr>
          <a:lstStyle/>
          <a:p>
            <a:pPr marL="109728" indent="0">
              <a:spcAft>
                <a:spcPts val="0"/>
              </a:spcAft>
              <a:buNone/>
            </a:pPr>
            <a:r>
              <a:rPr lang="pt-BR" sz="2000" b="1" dirty="0">
                <a:latin typeface="Tahoma" panose="020B0604030504040204" pitchFamily="34" charset="0"/>
                <a:ea typeface="Tahoma" panose="020B0604030504040204" pitchFamily="34" charset="0"/>
                <a:cs typeface="Tahoma" panose="020B0604030504040204" pitchFamily="34" charset="0"/>
              </a:rPr>
              <a:t>Chave Primária Composta</a:t>
            </a:r>
          </a:p>
          <a:p>
            <a:pPr marL="109728" indent="0" algn="just">
              <a:spcAft>
                <a:spcPts val="0"/>
              </a:spcAft>
              <a:buNone/>
            </a:pPr>
            <a:r>
              <a:rPr lang="pt-BR" sz="1600" dirty="0">
                <a:latin typeface="Tahoma" panose="020B0604030504040204" pitchFamily="34" charset="0"/>
                <a:ea typeface="Tahoma" panose="020B0604030504040204" pitchFamily="34" charset="0"/>
                <a:cs typeface="Tahoma" panose="020B0604030504040204" pitchFamily="34" charset="0"/>
              </a:rPr>
              <a:t>	</a:t>
            </a:r>
          </a:p>
          <a:p>
            <a:pPr marL="0" indent="0" algn="just">
              <a:spcAft>
                <a:spcPts val="0"/>
              </a:spcAft>
              <a:buNone/>
            </a:pPr>
            <a:r>
              <a:rPr lang="pt-BR" sz="2400" dirty="0">
                <a:latin typeface="Tahoma" panose="020B0604030504040204" pitchFamily="34" charset="0"/>
                <a:ea typeface="Tahoma" panose="020B0604030504040204" pitchFamily="34" charset="0"/>
                <a:cs typeface="Tahoma" panose="020B0604030504040204" pitchFamily="34" charset="0"/>
              </a:rPr>
              <a:t>A chave primária composta é aquela que é criada em dois ou mais campos e desta forma passa a utilizar a junção dos dados de dois ou mais campos indicados para formar um valor único e assim aplicar o bloqueio de duplicidade.</a:t>
            </a:r>
          </a:p>
          <a:p>
            <a:pPr algn="just">
              <a:spcAft>
                <a:spcPts val="0"/>
              </a:spcAft>
            </a:pPr>
            <a:endParaRPr lang="pt-BR" sz="2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109728" indent="0" algn="just">
              <a:spcAft>
                <a:spcPts val="0"/>
              </a:spcAft>
              <a:buNone/>
            </a:pPr>
            <a:r>
              <a:rPr lang="pt-BR" sz="2400" b="1" dirty="0">
                <a:solidFill>
                  <a:srgbClr val="FF0000"/>
                </a:solidFill>
                <a:latin typeface="Tahoma" panose="020B0604030504040204" pitchFamily="34" charset="0"/>
                <a:ea typeface="Tahoma" panose="020B0604030504040204" pitchFamily="34" charset="0"/>
                <a:cs typeface="Tahoma" panose="020B0604030504040204" pitchFamily="34" charset="0"/>
              </a:rPr>
              <a:t>Exemplo:</a:t>
            </a:r>
          </a:p>
          <a:p>
            <a:pPr marL="109728" indent="0">
              <a:spcAft>
                <a:spcPts val="0"/>
              </a:spcAft>
              <a:buNone/>
            </a:pPr>
            <a:r>
              <a:rPr lang="pt-BR" sz="2400" dirty="0">
                <a:solidFill>
                  <a:srgbClr val="008000"/>
                </a:solidFill>
                <a:latin typeface="Tahoma" panose="020B0604030504040204" pitchFamily="34" charset="0"/>
                <a:ea typeface="Tahoma" panose="020B0604030504040204" pitchFamily="34" charset="0"/>
                <a:cs typeface="Tahoma" panose="020B0604030504040204" pitchFamily="34" charset="0"/>
              </a:rPr>
              <a:t>-- criando tabela de clientes2 com chave composta</a:t>
            </a:r>
            <a:endParaRPr lang="pt-BR" sz="2400" dirty="0">
              <a:latin typeface="Tahoma" panose="020B0604030504040204" pitchFamily="34" charset="0"/>
              <a:ea typeface="Tahoma" panose="020B0604030504040204" pitchFamily="34" charset="0"/>
              <a:cs typeface="Tahoma" panose="020B0604030504040204" pitchFamily="34" charset="0"/>
            </a:endParaRPr>
          </a:p>
          <a:p>
            <a:pPr marL="109728" indent="0">
              <a:spcAft>
                <a:spcPts val="0"/>
              </a:spcAft>
              <a:buNone/>
            </a:pPr>
            <a:r>
              <a:rPr lang="en-US" sz="2400" dirty="0">
                <a:solidFill>
                  <a:srgbClr val="0000FF"/>
                </a:solidFill>
                <a:latin typeface="Tahoma" panose="020B0604030504040204" pitchFamily="34" charset="0"/>
                <a:ea typeface="Tahoma" panose="020B0604030504040204" pitchFamily="34" charset="0"/>
                <a:cs typeface="Tahoma" panose="020B0604030504040204" pitchFamily="34" charset="0"/>
              </a:rPr>
              <a:t>create</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a:solidFill>
                  <a:srgbClr val="0000FF"/>
                </a:solidFill>
                <a:latin typeface="Tahoma" panose="020B0604030504040204" pitchFamily="34" charset="0"/>
                <a:ea typeface="Tahoma" panose="020B0604030504040204" pitchFamily="34" charset="0"/>
                <a:cs typeface="Tahoma" panose="020B0604030504040204" pitchFamily="34" charset="0"/>
              </a:rPr>
              <a:t>table</a:t>
            </a:r>
            <a:r>
              <a:rPr lang="en-US" sz="2400" dirty="0">
                <a:latin typeface="Tahoma" panose="020B0604030504040204" pitchFamily="34" charset="0"/>
                <a:ea typeface="Tahoma" panose="020B0604030504040204" pitchFamily="34" charset="0"/>
                <a:cs typeface="Tahoma" panose="020B0604030504040204" pitchFamily="34" charset="0"/>
              </a:rPr>
              <a:t> clientes4</a:t>
            </a:r>
            <a:endParaRPr lang="pt-BR" sz="2400" dirty="0">
              <a:latin typeface="Tahoma" panose="020B0604030504040204" pitchFamily="34" charset="0"/>
              <a:ea typeface="Tahoma" panose="020B0604030504040204" pitchFamily="34" charset="0"/>
              <a:cs typeface="Tahoma" panose="020B0604030504040204" pitchFamily="34" charset="0"/>
            </a:endParaRPr>
          </a:p>
          <a:p>
            <a:pPr marL="109728" indent="0">
              <a:spcAft>
                <a:spcPts val="0"/>
              </a:spcAft>
              <a:buNone/>
            </a:pPr>
            <a:r>
              <a:rPr lang="en-US" sz="2400" dirty="0">
                <a:solidFill>
                  <a:srgbClr val="808080"/>
                </a:solidFill>
                <a:latin typeface="Tahoma" panose="020B0604030504040204" pitchFamily="34" charset="0"/>
                <a:ea typeface="Tahoma" panose="020B0604030504040204" pitchFamily="34" charset="0"/>
                <a:cs typeface="Tahoma" panose="020B0604030504040204" pitchFamily="34" charset="0"/>
              </a:rPr>
              <a:t>(</a:t>
            </a:r>
          </a:p>
          <a:p>
            <a:pPr marL="109728" indent="0">
              <a:spcAft>
                <a:spcPts val="0"/>
              </a:spcAft>
              <a:buNone/>
            </a:pPr>
            <a:r>
              <a:rPr lang="en-US" sz="2400" dirty="0" err="1">
                <a:latin typeface="Tahoma" panose="020B0604030504040204" pitchFamily="34" charset="0"/>
                <a:ea typeface="Tahoma" panose="020B0604030504040204" pitchFamily="34" charset="0"/>
                <a:cs typeface="Tahoma" panose="020B0604030504040204" pitchFamily="34" charset="0"/>
              </a:rPr>
              <a:t>codigo_cli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FF"/>
                </a:solidFill>
                <a:latin typeface="Tahoma" panose="020B0604030504040204" pitchFamily="34" charset="0"/>
                <a:ea typeface="Tahoma" panose="020B0604030504040204" pitchFamily="34" charset="0"/>
                <a:cs typeface="Tahoma" panose="020B0604030504040204" pitchFamily="34" charset="0"/>
              </a:rPr>
              <a:t>int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a:solidFill>
                  <a:srgbClr val="808080"/>
                </a:solidFill>
                <a:latin typeface="Tahoma" panose="020B0604030504040204" pitchFamily="34" charset="0"/>
                <a:ea typeface="Tahoma" panose="020B0604030504040204" pitchFamily="34" charset="0"/>
                <a:cs typeface="Tahoma" panose="020B0604030504040204" pitchFamily="34" charset="0"/>
              </a:rPr>
              <a:t>not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a:solidFill>
                  <a:srgbClr val="808080"/>
                </a:solidFill>
                <a:latin typeface="Tahoma" panose="020B0604030504040204" pitchFamily="34" charset="0"/>
                <a:ea typeface="Tahoma" panose="020B0604030504040204" pitchFamily="34" charset="0"/>
                <a:cs typeface="Tahoma" panose="020B0604030504040204" pitchFamily="34" charset="0"/>
              </a:rPr>
              <a:t>null,</a:t>
            </a:r>
            <a:endParaRPr lang="pt-BR" sz="2400" dirty="0">
              <a:latin typeface="Tahoma" panose="020B0604030504040204" pitchFamily="34" charset="0"/>
              <a:ea typeface="Tahoma" panose="020B0604030504040204" pitchFamily="34" charset="0"/>
              <a:cs typeface="Tahoma" panose="020B0604030504040204" pitchFamily="34" charset="0"/>
            </a:endParaRPr>
          </a:p>
          <a:p>
            <a:pPr marL="109728" indent="0">
              <a:spcAft>
                <a:spcPts val="0"/>
              </a:spcAft>
              <a:buNone/>
            </a:pPr>
            <a:r>
              <a:rPr lang="en-US" sz="2400" dirty="0" err="1">
                <a:latin typeface="Tahoma" panose="020B0604030504040204" pitchFamily="34" charset="0"/>
                <a:ea typeface="Tahoma" panose="020B0604030504040204" pitchFamily="34" charset="0"/>
                <a:cs typeface="Tahoma" panose="020B0604030504040204" pitchFamily="34" charset="0"/>
              </a:rPr>
              <a:t>nome_cli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a:solidFill>
                  <a:srgbClr val="0000FF"/>
                </a:solidFill>
                <a:latin typeface="Tahoma" panose="020B0604030504040204" pitchFamily="34" charset="0"/>
                <a:ea typeface="Tahoma" panose="020B0604030504040204" pitchFamily="34" charset="0"/>
                <a:cs typeface="Tahoma" panose="020B0604030504040204" pitchFamily="34" charset="0"/>
              </a:rPr>
              <a:t>varchar</a:t>
            </a:r>
            <a:r>
              <a:rPr lang="en-US" sz="2400" dirty="0">
                <a:solidFill>
                  <a:srgbClr val="808080"/>
                </a:solidFill>
                <a:latin typeface="Tahoma" panose="020B0604030504040204" pitchFamily="34" charset="0"/>
                <a:ea typeface="Tahoma" panose="020B0604030504040204" pitchFamily="34" charset="0"/>
                <a:cs typeface="Tahoma" panose="020B0604030504040204" pitchFamily="34" charset="0"/>
              </a:rPr>
              <a:t>(</a:t>
            </a:r>
            <a:r>
              <a:rPr lang="en-US" sz="2400" dirty="0">
                <a:latin typeface="Tahoma" panose="020B0604030504040204" pitchFamily="34" charset="0"/>
                <a:ea typeface="Tahoma" panose="020B0604030504040204" pitchFamily="34" charset="0"/>
                <a:cs typeface="Tahoma" panose="020B0604030504040204" pitchFamily="34" charset="0"/>
              </a:rPr>
              <a:t>40</a:t>
            </a:r>
            <a:r>
              <a:rPr lang="en-US" sz="2400" dirty="0">
                <a:solidFill>
                  <a:srgbClr val="808080"/>
                </a:solidFill>
                <a:latin typeface="Tahoma" panose="020B0604030504040204" pitchFamily="34" charset="0"/>
                <a:ea typeface="Tahoma" panose="020B0604030504040204" pitchFamily="34" charset="0"/>
                <a:cs typeface="Tahoma" panose="020B0604030504040204" pitchFamily="34" charset="0"/>
              </a:rPr>
              <a: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a:solidFill>
                  <a:srgbClr val="808080"/>
                </a:solidFill>
                <a:latin typeface="Tahoma" panose="020B0604030504040204" pitchFamily="34" charset="0"/>
                <a:ea typeface="Tahoma" panose="020B0604030504040204" pitchFamily="34" charset="0"/>
                <a:cs typeface="Tahoma" panose="020B0604030504040204" pitchFamily="34" charset="0"/>
              </a:rPr>
              <a:t>not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a:solidFill>
                  <a:srgbClr val="808080"/>
                </a:solidFill>
                <a:latin typeface="Tahoma" panose="020B0604030504040204" pitchFamily="34" charset="0"/>
                <a:ea typeface="Tahoma" panose="020B0604030504040204" pitchFamily="34" charset="0"/>
                <a:cs typeface="Tahoma" panose="020B0604030504040204" pitchFamily="34" charset="0"/>
              </a:rPr>
              <a:t>null,</a:t>
            </a:r>
            <a:endParaRPr lang="pt-BR" sz="2400" dirty="0">
              <a:latin typeface="Tahoma" panose="020B0604030504040204" pitchFamily="34" charset="0"/>
              <a:ea typeface="Tahoma" panose="020B0604030504040204" pitchFamily="34" charset="0"/>
              <a:cs typeface="Tahoma" panose="020B0604030504040204" pitchFamily="34" charset="0"/>
            </a:endParaRPr>
          </a:p>
          <a:p>
            <a:pPr marL="109728" indent="0">
              <a:spcAft>
                <a:spcPts val="0"/>
              </a:spcAft>
              <a:buNone/>
            </a:pPr>
            <a:r>
              <a:rPr lang="pt-BR" sz="2400" dirty="0" err="1">
                <a:latin typeface="Tahoma" panose="020B0604030504040204" pitchFamily="34" charset="0"/>
                <a:ea typeface="Tahoma" panose="020B0604030504040204" pitchFamily="34" charset="0"/>
                <a:cs typeface="Tahoma" panose="020B0604030504040204" pitchFamily="34" charset="0"/>
              </a:rPr>
              <a:t>fone_cli</a:t>
            </a:r>
            <a:r>
              <a:rPr lang="pt-BR" sz="2400" dirty="0">
                <a:latin typeface="Tahoma" panose="020B0604030504040204" pitchFamily="34" charset="0"/>
                <a:ea typeface="Tahoma" panose="020B0604030504040204" pitchFamily="34" charset="0"/>
                <a:cs typeface="Tahoma" panose="020B0604030504040204" pitchFamily="34" charset="0"/>
              </a:rPr>
              <a:t>	</a:t>
            </a:r>
            <a:r>
              <a:rPr lang="pt-BR" sz="2400" dirty="0" err="1">
                <a:solidFill>
                  <a:srgbClr val="0000FF"/>
                </a:solidFill>
                <a:latin typeface="Tahoma" panose="020B0604030504040204" pitchFamily="34" charset="0"/>
                <a:ea typeface="Tahoma" panose="020B0604030504040204" pitchFamily="34" charset="0"/>
                <a:cs typeface="Tahoma" panose="020B0604030504040204" pitchFamily="34" charset="0"/>
              </a:rPr>
              <a:t>varchar</a:t>
            </a:r>
            <a:r>
              <a:rPr lang="pt-BR" sz="2400" dirty="0">
                <a:solidFill>
                  <a:srgbClr val="808080"/>
                </a:solidFill>
                <a:latin typeface="Tahoma" panose="020B0604030504040204" pitchFamily="34" charset="0"/>
                <a:ea typeface="Tahoma" panose="020B0604030504040204" pitchFamily="34" charset="0"/>
                <a:cs typeface="Tahoma" panose="020B0604030504040204" pitchFamily="34" charset="0"/>
              </a:rPr>
              <a:t>(</a:t>
            </a:r>
            <a:r>
              <a:rPr lang="pt-BR" sz="2400" dirty="0">
                <a:latin typeface="Tahoma" panose="020B0604030504040204" pitchFamily="34" charset="0"/>
                <a:ea typeface="Tahoma" panose="020B0604030504040204" pitchFamily="34" charset="0"/>
                <a:cs typeface="Tahoma" panose="020B0604030504040204" pitchFamily="34" charset="0"/>
              </a:rPr>
              <a:t>18</a:t>
            </a:r>
            <a:r>
              <a:rPr lang="pt-BR" sz="2400" dirty="0">
                <a:solidFill>
                  <a:srgbClr val="808080"/>
                </a:solidFill>
                <a:latin typeface="Tahoma" panose="020B0604030504040204" pitchFamily="34" charset="0"/>
                <a:ea typeface="Tahoma" panose="020B0604030504040204" pitchFamily="34" charset="0"/>
                <a:cs typeface="Tahoma" panose="020B0604030504040204" pitchFamily="34" charset="0"/>
              </a:rPr>
              <a:t>)</a:t>
            </a:r>
            <a:r>
              <a:rPr lang="pt-BR" sz="2400" dirty="0">
                <a:latin typeface="Tahoma" panose="020B0604030504040204" pitchFamily="34" charset="0"/>
                <a:ea typeface="Tahoma" panose="020B0604030504040204" pitchFamily="34" charset="0"/>
                <a:cs typeface="Tahoma" panose="020B0604030504040204" pitchFamily="34" charset="0"/>
              </a:rPr>
              <a:t>	</a:t>
            </a:r>
            <a:r>
              <a:rPr lang="pt-BR" sz="2400" dirty="0" err="1">
                <a:solidFill>
                  <a:srgbClr val="808080"/>
                </a:solidFill>
                <a:latin typeface="Tahoma" panose="020B0604030504040204" pitchFamily="34" charset="0"/>
                <a:ea typeface="Tahoma" panose="020B0604030504040204" pitchFamily="34" charset="0"/>
                <a:cs typeface="Tahoma" panose="020B0604030504040204" pitchFamily="34" charset="0"/>
              </a:rPr>
              <a:t>null</a:t>
            </a:r>
            <a:r>
              <a:rPr lang="pt-BR" sz="2400" dirty="0">
                <a:solidFill>
                  <a:srgbClr val="808080"/>
                </a:solidFill>
                <a:latin typeface="Tahoma" panose="020B0604030504040204" pitchFamily="34" charset="0"/>
                <a:ea typeface="Tahoma" panose="020B0604030504040204" pitchFamily="34" charset="0"/>
                <a:cs typeface="Tahoma" panose="020B0604030504040204" pitchFamily="34" charset="0"/>
              </a:rPr>
              <a:t>,</a:t>
            </a:r>
            <a:endParaRPr lang="pt-BR" sz="2400" dirty="0">
              <a:latin typeface="Tahoma" panose="020B0604030504040204" pitchFamily="34" charset="0"/>
              <a:ea typeface="Tahoma" panose="020B0604030504040204" pitchFamily="34" charset="0"/>
              <a:cs typeface="Tahoma" panose="020B0604030504040204" pitchFamily="34" charset="0"/>
            </a:endParaRPr>
          </a:p>
          <a:p>
            <a:pPr marL="109728" indent="0" algn="just">
              <a:spcAft>
                <a:spcPts val="0"/>
              </a:spcAft>
              <a:buNone/>
            </a:pPr>
            <a:r>
              <a:rPr lang="pt-BR" sz="2400" dirty="0" err="1">
                <a:solidFill>
                  <a:srgbClr val="0000FF"/>
                </a:solidFill>
                <a:latin typeface="Tahoma" panose="020B0604030504040204" pitchFamily="34" charset="0"/>
                <a:ea typeface="Tahoma" panose="020B0604030504040204" pitchFamily="34" charset="0"/>
                <a:cs typeface="Tahoma" panose="020B0604030504040204" pitchFamily="34" charset="0"/>
              </a:rPr>
              <a:t>primary</a:t>
            </a:r>
            <a:r>
              <a:rPr lang="pt-BR" sz="2400" dirty="0">
                <a:latin typeface="Tahoma" panose="020B0604030504040204" pitchFamily="34" charset="0"/>
                <a:ea typeface="Tahoma" panose="020B0604030504040204" pitchFamily="34" charset="0"/>
                <a:cs typeface="Tahoma" panose="020B0604030504040204" pitchFamily="34" charset="0"/>
              </a:rPr>
              <a:t> </a:t>
            </a:r>
            <a:r>
              <a:rPr lang="pt-BR" sz="2400" dirty="0" err="1">
                <a:solidFill>
                  <a:srgbClr val="0000FF"/>
                </a:solidFill>
                <a:latin typeface="Tahoma" panose="020B0604030504040204" pitchFamily="34" charset="0"/>
                <a:ea typeface="Tahoma" panose="020B0604030504040204" pitchFamily="34" charset="0"/>
                <a:cs typeface="Tahoma" panose="020B0604030504040204" pitchFamily="34" charset="0"/>
              </a:rPr>
              <a:t>key</a:t>
            </a:r>
            <a:r>
              <a:rPr lang="pt-BR" sz="2400" dirty="0">
                <a:solidFill>
                  <a:srgbClr val="808080"/>
                </a:solidFill>
                <a:latin typeface="Tahoma" panose="020B0604030504040204" pitchFamily="34" charset="0"/>
                <a:ea typeface="Tahoma" panose="020B0604030504040204" pitchFamily="34" charset="0"/>
                <a:cs typeface="Tahoma" panose="020B0604030504040204" pitchFamily="34" charset="0"/>
              </a:rPr>
              <a:t>(</a:t>
            </a:r>
            <a:r>
              <a:rPr lang="pt-BR" sz="2400" dirty="0" err="1">
                <a:latin typeface="Tahoma" panose="020B0604030504040204" pitchFamily="34" charset="0"/>
                <a:ea typeface="Tahoma" panose="020B0604030504040204" pitchFamily="34" charset="0"/>
                <a:cs typeface="Tahoma" panose="020B0604030504040204" pitchFamily="34" charset="0"/>
              </a:rPr>
              <a:t>codigo_cli</a:t>
            </a:r>
            <a:r>
              <a:rPr lang="pt-BR" sz="2400" dirty="0" err="1">
                <a:solidFill>
                  <a:srgbClr val="808080"/>
                </a:solidFill>
                <a:latin typeface="Tahoma" panose="020B0604030504040204" pitchFamily="34" charset="0"/>
                <a:ea typeface="Tahoma" panose="020B0604030504040204" pitchFamily="34" charset="0"/>
                <a:cs typeface="Tahoma" panose="020B0604030504040204" pitchFamily="34" charset="0"/>
              </a:rPr>
              <a:t>,</a:t>
            </a:r>
            <a:r>
              <a:rPr lang="pt-BR" sz="2400" dirty="0" err="1">
                <a:latin typeface="Tahoma" panose="020B0604030504040204" pitchFamily="34" charset="0"/>
                <a:ea typeface="Tahoma" panose="020B0604030504040204" pitchFamily="34" charset="0"/>
                <a:cs typeface="Tahoma" panose="020B0604030504040204" pitchFamily="34" charset="0"/>
              </a:rPr>
              <a:t>nome_cli</a:t>
            </a:r>
            <a:r>
              <a:rPr lang="pt-BR" sz="2400" dirty="0">
                <a:solidFill>
                  <a:srgbClr val="808080"/>
                </a:solidFill>
                <a:latin typeface="Tahoma" panose="020B0604030504040204" pitchFamily="34" charset="0"/>
                <a:ea typeface="Tahoma" panose="020B0604030504040204" pitchFamily="34" charset="0"/>
                <a:cs typeface="Tahoma" panose="020B0604030504040204" pitchFamily="34" charset="0"/>
              </a:rPr>
              <a:t>)</a:t>
            </a:r>
          </a:p>
          <a:p>
            <a:pPr marL="109728" indent="0" algn="just">
              <a:spcAft>
                <a:spcPts val="0"/>
              </a:spcAft>
              <a:buNone/>
            </a:pPr>
            <a:r>
              <a:rPr lang="pt-BR" sz="2400" dirty="0">
                <a:solidFill>
                  <a:srgbClr val="808080"/>
                </a:solidFill>
                <a:latin typeface="Tahoma" panose="020B0604030504040204" pitchFamily="34" charset="0"/>
                <a:ea typeface="Tahoma" panose="020B0604030504040204" pitchFamily="34" charset="0"/>
                <a:cs typeface="Tahoma" panose="020B0604030504040204" pitchFamily="34" charset="0"/>
              </a:rPr>
              <a:t>);</a:t>
            </a:r>
            <a:endParaRPr lang="pt-BR" sz="2400" dirty="0">
              <a:latin typeface="Tahoma" panose="020B0604030504040204" pitchFamily="34" charset="0"/>
              <a:ea typeface="Tahoma" panose="020B0604030504040204" pitchFamily="34" charset="0"/>
              <a:cs typeface="Tahoma" panose="020B0604030504040204" pitchFamily="34" charset="0"/>
            </a:endParaRPr>
          </a:p>
          <a:p>
            <a:pPr marL="109728" indent="0" algn="just">
              <a:buNone/>
            </a:pPr>
            <a:endParaRPr lang="pt-BR"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414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584" y="-1355"/>
            <a:ext cx="2592288" cy="432048"/>
          </a:xfrm>
        </p:spPr>
        <p:txBody>
          <a:bodyPr>
            <a:normAutofit/>
          </a:bodyPr>
          <a:lstStyle/>
          <a:p>
            <a:pPr algn="ctr"/>
            <a:r>
              <a:rPr lang="pt-BR" sz="2000" b="1" dirty="0">
                <a:solidFill>
                  <a:schemeClr val="bg1"/>
                </a:solidFill>
                <a:latin typeface="Tahoma" panose="020B0604030504040204" pitchFamily="34" charset="0"/>
                <a:ea typeface="Tahoma" panose="020B0604030504040204" pitchFamily="34" charset="0"/>
                <a:cs typeface="Tahoma" panose="020B0604030504040204" pitchFamily="34" charset="0"/>
              </a:rPr>
              <a:t>Chave Estrangeira</a:t>
            </a:r>
          </a:p>
        </p:txBody>
      </p:sp>
      <p:sp>
        <p:nvSpPr>
          <p:cNvPr id="3" name="Espaço Reservado para Conteúdo 2"/>
          <p:cNvSpPr>
            <a:spLocks noGrp="1"/>
          </p:cNvSpPr>
          <p:nvPr>
            <p:ph idx="1"/>
          </p:nvPr>
        </p:nvSpPr>
        <p:spPr>
          <a:xfrm>
            <a:off x="0" y="620688"/>
            <a:ext cx="9144000" cy="3672408"/>
          </a:xfrm>
        </p:spPr>
        <p:txBody>
          <a:bodyPr>
            <a:noAutofit/>
          </a:bodyPr>
          <a:lstStyle/>
          <a:p>
            <a:pPr marL="0" indent="0" algn="just">
              <a:buNone/>
            </a:pPr>
            <a:r>
              <a:rPr lang="pt-BR" sz="1900" dirty="0">
                <a:latin typeface="Tahoma" panose="020B0604030504040204" pitchFamily="34" charset="0"/>
                <a:ea typeface="Tahoma" panose="020B0604030504040204" pitchFamily="34" charset="0"/>
                <a:cs typeface="Tahoma" panose="020B0604030504040204" pitchFamily="34" charset="0"/>
              </a:rPr>
              <a:t>	A chave estrangeira, ou </a:t>
            </a:r>
            <a:r>
              <a:rPr lang="pt-BR" sz="1900" b="1" dirty="0" err="1">
                <a:latin typeface="Tahoma" panose="020B0604030504040204" pitchFamily="34" charset="0"/>
                <a:ea typeface="Tahoma" panose="020B0604030504040204" pitchFamily="34" charset="0"/>
                <a:cs typeface="Tahoma" panose="020B0604030504040204" pitchFamily="34" charset="0"/>
              </a:rPr>
              <a:t>foreign</a:t>
            </a:r>
            <a:r>
              <a:rPr lang="pt-BR" sz="1900" b="1" dirty="0">
                <a:latin typeface="Tahoma" panose="020B0604030504040204" pitchFamily="34" charset="0"/>
                <a:ea typeface="Tahoma" panose="020B0604030504040204" pitchFamily="34" charset="0"/>
                <a:cs typeface="Tahoma" panose="020B0604030504040204" pitchFamily="34" charset="0"/>
              </a:rPr>
              <a:t> </a:t>
            </a:r>
            <a:r>
              <a:rPr lang="pt-BR" sz="1900" b="1" dirty="0" err="1">
                <a:latin typeface="Tahoma" panose="020B0604030504040204" pitchFamily="34" charset="0"/>
                <a:ea typeface="Tahoma" panose="020B0604030504040204" pitchFamily="34" charset="0"/>
                <a:cs typeface="Tahoma" panose="020B0604030504040204" pitchFamily="34" charset="0"/>
              </a:rPr>
              <a:t>key</a:t>
            </a:r>
            <a:r>
              <a:rPr lang="pt-BR" sz="1900" dirty="0">
                <a:latin typeface="Tahoma" panose="020B0604030504040204" pitchFamily="34" charset="0"/>
                <a:ea typeface="Tahoma" panose="020B0604030504040204" pitchFamily="34" charset="0"/>
                <a:cs typeface="Tahoma" panose="020B0604030504040204" pitchFamily="34" charset="0"/>
              </a:rPr>
              <a:t>, é um conceito que diz respeito, especificamente, a um </a:t>
            </a:r>
            <a:r>
              <a:rPr lang="pt-BR" sz="1900" b="1" dirty="0">
                <a:latin typeface="Tahoma" panose="020B0604030504040204" pitchFamily="34" charset="0"/>
                <a:ea typeface="Tahoma" panose="020B0604030504040204" pitchFamily="34" charset="0"/>
                <a:cs typeface="Tahoma" panose="020B0604030504040204" pitchFamily="34" charset="0"/>
              </a:rPr>
              <a:t>relacionamento entre tabelas</a:t>
            </a:r>
            <a:r>
              <a:rPr lang="pt-BR" sz="1900" dirty="0">
                <a:latin typeface="Tahoma" panose="020B0604030504040204" pitchFamily="34" charset="0"/>
                <a:ea typeface="Tahoma" panose="020B0604030504040204" pitchFamily="34" charset="0"/>
                <a:cs typeface="Tahoma" panose="020B0604030504040204" pitchFamily="34" charset="0"/>
              </a:rPr>
              <a:t>. De forma sucinta, a chave estrangeira é uma referência em uma tabela a uma chave primária de outra tabela. 	Diferentemente da chave primária, a chave estrangeira:</a:t>
            </a:r>
          </a:p>
          <a:p>
            <a:pPr marL="342900" indent="-342900" algn="just"/>
            <a:r>
              <a:rPr lang="pt-BR" sz="1900" dirty="0">
                <a:latin typeface="Tahoma" panose="020B0604030504040204" pitchFamily="34" charset="0"/>
                <a:ea typeface="Tahoma" panose="020B0604030504040204" pitchFamily="34" charset="0"/>
                <a:cs typeface="Tahoma" panose="020B0604030504040204" pitchFamily="34" charset="0"/>
              </a:rPr>
              <a:t>Pode ser nula (NOT NULL);</a:t>
            </a:r>
          </a:p>
          <a:p>
            <a:pPr marL="342900" indent="-342900" algn="just"/>
            <a:r>
              <a:rPr lang="pt-BR" sz="1900" dirty="0">
                <a:latin typeface="Tahoma" panose="020B0604030504040204" pitchFamily="34" charset="0"/>
                <a:ea typeface="Tahoma" panose="020B0604030504040204" pitchFamily="34" charset="0"/>
                <a:cs typeface="Tahoma" panose="020B0604030504040204" pitchFamily="34" charset="0"/>
              </a:rPr>
              <a:t>É um campo em uma tabela que faz referência a um campo que é chave primária em outra tabela;</a:t>
            </a:r>
          </a:p>
          <a:p>
            <a:pPr marL="342900" indent="-342900" algn="just"/>
            <a:r>
              <a:rPr lang="pt-BR" sz="1900" dirty="0">
                <a:latin typeface="Tahoma" panose="020B0604030504040204" pitchFamily="34" charset="0"/>
                <a:ea typeface="Tahoma" panose="020B0604030504040204" pitchFamily="34" charset="0"/>
                <a:cs typeface="Tahoma" panose="020B0604030504040204" pitchFamily="34" charset="0"/>
              </a:rPr>
              <a:t>É possível ter mais de uma (ou nenhuma) em uma tabela.</a:t>
            </a:r>
          </a:p>
          <a:p>
            <a:pPr marL="0" indent="0" algn="just">
              <a:buNone/>
            </a:pPr>
            <a:r>
              <a:rPr lang="pt-BR" sz="1900" dirty="0">
                <a:latin typeface="Tahoma" panose="020B0604030504040204" pitchFamily="34" charset="0"/>
                <a:ea typeface="Tahoma" panose="020B0604030504040204" pitchFamily="34" charset="0"/>
                <a:cs typeface="Tahoma" panose="020B0604030504040204" pitchFamily="34" charset="0"/>
              </a:rPr>
              <a:t>Um alerta: embora não haja, efetivamente, nenhum problema das chaves estrangeiras aceitarem o valor </a:t>
            </a:r>
            <a:r>
              <a:rPr lang="pt-BR" sz="1900" dirty="0" err="1">
                <a:latin typeface="Tahoma" panose="020B0604030504040204" pitchFamily="34" charset="0"/>
                <a:ea typeface="Tahoma" panose="020B0604030504040204" pitchFamily="34" charset="0"/>
                <a:cs typeface="Tahoma" panose="020B0604030504040204" pitchFamily="34" charset="0"/>
              </a:rPr>
              <a:t>null</a:t>
            </a:r>
            <a:r>
              <a:rPr lang="pt-BR" sz="1900" dirty="0">
                <a:latin typeface="Tahoma" panose="020B0604030504040204" pitchFamily="34" charset="0"/>
                <a:ea typeface="Tahoma" panose="020B0604030504040204" pitchFamily="34" charset="0"/>
                <a:cs typeface="Tahoma" panose="020B0604030504040204" pitchFamily="34" charset="0"/>
              </a:rPr>
              <a:t>, tal característica pode gerar o que é chamado de registro órfão, isto é, um registro sem dados para um determinado relacionamento. </a:t>
            </a:r>
          </a:p>
        </p:txBody>
      </p:sp>
      <p:sp>
        <p:nvSpPr>
          <p:cNvPr id="4" name="Retângulo 3">
            <a:extLst>
              <a:ext uri="{FF2B5EF4-FFF2-40B4-BE49-F238E27FC236}">
                <a16:creationId xmlns:a16="http://schemas.microsoft.com/office/drawing/2014/main" id="{ECC6D607-9896-44E6-A9BB-A4FAE4B89445}"/>
              </a:ext>
            </a:extLst>
          </p:cNvPr>
          <p:cNvSpPr/>
          <p:nvPr/>
        </p:nvSpPr>
        <p:spPr>
          <a:xfrm>
            <a:off x="2915816" y="4149080"/>
            <a:ext cx="6336704" cy="2554545"/>
          </a:xfrm>
          <a:prstGeom prst="rect">
            <a:avLst/>
          </a:prstGeom>
        </p:spPr>
        <p:txBody>
          <a:bodyPr wrap="square">
            <a:spAutoFit/>
          </a:bodyPr>
          <a:lstStyle/>
          <a:p>
            <a:r>
              <a:rPr lang="pt-BR" sz="2000"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create</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table</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carro</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endPar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pt-BR" sz="2000" dirty="0" err="1">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id_carro</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int</a:t>
            </a:r>
            <a:r>
              <a:rPr lang="pt-BR" sz="2000" dirty="0">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identity</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endPar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Marca		</a:t>
            </a:r>
            <a:r>
              <a:rPr lang="pt-BR" sz="2000"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varchar</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40</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not</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null</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endPar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Modelo		</a:t>
            </a:r>
            <a:r>
              <a:rPr lang="pt-BR" sz="2000"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varchar</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40</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not</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null</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endPar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pt-BR" sz="2000" dirty="0" err="1">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id_pessoa</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int</a:t>
            </a:r>
            <a:r>
              <a:rPr lang="pt-BR" sz="2000" dirty="0">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not</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null</a:t>
            </a:r>
            <a:endPar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pt-BR" sz="2000"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primary</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key</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r>
              <a:rPr lang="pt-BR" sz="2000" dirty="0" err="1">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id_carro</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endPar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pt-BR" sz="2000"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foreign</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key</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r>
              <a:rPr lang="pt-BR" sz="2000" dirty="0" err="1">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id_pessoa</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0000FF"/>
                </a:solidFill>
                <a:highlight>
                  <a:srgbClr val="FFFFFF"/>
                </a:highlight>
                <a:latin typeface="Tahoma" panose="020B0604030504040204" pitchFamily="34" charset="0"/>
                <a:ea typeface="Tahoma" panose="020B0604030504040204" pitchFamily="34" charset="0"/>
                <a:cs typeface="Tahoma" panose="020B0604030504040204" pitchFamily="34" charset="0"/>
              </a:rPr>
              <a:t>references</a:t>
            </a:r>
            <a:r>
              <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pessoa</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r>
              <a:rPr lang="pt-BR" sz="2000" dirty="0" err="1">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id_pessoa</a:t>
            </a:r>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endParaRPr lang="pt-BR" sz="20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endParaRPr>
          </a:p>
          <a:p>
            <a:r>
              <a:rPr lang="pt-BR" sz="2000" dirty="0">
                <a:solidFill>
                  <a:srgbClr val="808080"/>
                </a:solidFill>
                <a:highlight>
                  <a:srgbClr val="FFFFFF"/>
                </a:highlight>
                <a:latin typeface="Tahoma" panose="020B0604030504040204" pitchFamily="34" charset="0"/>
                <a:ea typeface="Tahoma" panose="020B0604030504040204" pitchFamily="34" charset="0"/>
                <a:cs typeface="Tahoma" panose="020B0604030504040204" pitchFamily="34" charset="0"/>
              </a:rPr>
              <a:t>);</a:t>
            </a:r>
            <a:endParaRPr lang="pt-BR" sz="2000" dirty="0">
              <a:latin typeface="Tahoma" panose="020B0604030504040204" pitchFamily="34" charset="0"/>
              <a:ea typeface="Tahoma" panose="020B0604030504040204" pitchFamily="34" charset="0"/>
              <a:cs typeface="Tahoma" panose="020B0604030504040204" pitchFamily="34" charset="0"/>
            </a:endParaRPr>
          </a:p>
        </p:txBody>
      </p:sp>
      <p:pic>
        <p:nvPicPr>
          <p:cNvPr id="7" name="Imagem 6" descr="Imagem em preto e branco&#10;&#10;Descrição gerada automaticamente">
            <a:extLst>
              <a:ext uri="{FF2B5EF4-FFF2-40B4-BE49-F238E27FC236}">
                <a16:creationId xmlns:a16="http://schemas.microsoft.com/office/drawing/2014/main" id="{F8472BB2-67CE-43A4-BAB1-A1207B925AEE}"/>
              </a:ext>
            </a:extLst>
          </p:cNvPr>
          <p:cNvPicPr>
            <a:picLocks noChangeAspect="1"/>
          </p:cNvPicPr>
          <p:nvPr/>
        </p:nvPicPr>
        <p:blipFill rotWithShape="1">
          <a:blip r:embed="rId2">
            <a:extLst>
              <a:ext uri="{28A0092B-C50C-407E-A947-70E740481C1C}">
                <a14:useLocalDpi xmlns:a14="http://schemas.microsoft.com/office/drawing/2010/main" val="0"/>
              </a:ext>
            </a:extLst>
          </a:blip>
          <a:srcRect r="87012" b="78651"/>
          <a:stretch/>
        </p:blipFill>
        <p:spPr>
          <a:xfrm>
            <a:off x="179512" y="4448279"/>
            <a:ext cx="2448272" cy="2212252"/>
          </a:xfrm>
          <a:prstGeom prst="rect">
            <a:avLst/>
          </a:prstGeom>
        </p:spPr>
      </p:pic>
    </p:spTree>
    <p:extLst>
      <p:ext uri="{BB962C8B-B14F-4D97-AF65-F5344CB8AC3E}">
        <p14:creationId xmlns:p14="http://schemas.microsoft.com/office/powerpoint/2010/main" val="26221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584" y="-1355"/>
            <a:ext cx="4320480" cy="432048"/>
          </a:xfrm>
        </p:spPr>
        <p:txBody>
          <a:bodyPr>
            <a:normAutofit/>
          </a:bodyPr>
          <a:lstStyle/>
          <a:p>
            <a:pPr algn="ctr"/>
            <a:r>
              <a:rPr lang="pt-BR" sz="2000" b="1" dirty="0">
                <a:solidFill>
                  <a:schemeClr val="bg1"/>
                </a:solidFill>
                <a:latin typeface="Tahoma" panose="020B0604030504040204" pitchFamily="34" charset="0"/>
                <a:ea typeface="Tahoma" panose="020B0604030504040204" pitchFamily="34" charset="0"/>
                <a:cs typeface="Tahoma" panose="020B0604030504040204" pitchFamily="34" charset="0"/>
              </a:rPr>
              <a:t>Integridade de Dados</a:t>
            </a:r>
          </a:p>
        </p:txBody>
      </p:sp>
      <p:sp>
        <p:nvSpPr>
          <p:cNvPr id="3" name="Espaço Reservado para Conteúdo 2"/>
          <p:cNvSpPr>
            <a:spLocks noGrp="1"/>
          </p:cNvSpPr>
          <p:nvPr>
            <p:ph idx="1"/>
          </p:nvPr>
        </p:nvSpPr>
        <p:spPr>
          <a:xfrm>
            <a:off x="0" y="620688"/>
            <a:ext cx="9144000" cy="5832648"/>
          </a:xfrm>
        </p:spPr>
        <p:txBody>
          <a:bodyPr>
            <a:noAutofit/>
          </a:bodyPr>
          <a:lstStyle/>
          <a:p>
            <a:pPr marL="0" indent="0" algn="just">
              <a:buNone/>
            </a:pPr>
            <a:r>
              <a:rPr lang="pt-BR" sz="1900" dirty="0">
                <a:latin typeface="Tahoma" panose="020B0604030504040204" pitchFamily="34" charset="0"/>
                <a:ea typeface="Tahoma" panose="020B0604030504040204" pitchFamily="34" charset="0"/>
                <a:cs typeface="Tahoma" panose="020B0604030504040204" pitchFamily="34" charset="0"/>
              </a:rPr>
              <a:t>	A integridade refere-se à confiabilidade dos dados em todo o seu ciclo de vida. Verificação de erros e validação, por exemplo, são métodos comuns para garantir a integridade dos dados como parte de um processo, e não deve ser confundida com segurança de dados. </a:t>
            </a:r>
          </a:p>
          <a:p>
            <a:pPr marL="0" indent="0" algn="just">
              <a:buNone/>
            </a:pPr>
            <a:r>
              <a:rPr lang="pt-BR" sz="1900" dirty="0">
                <a:latin typeface="Tahoma" panose="020B0604030504040204" pitchFamily="34" charset="0"/>
                <a:ea typeface="Tahoma" panose="020B0604030504040204" pitchFamily="34" charset="0"/>
                <a:cs typeface="Tahoma" panose="020B0604030504040204" pitchFamily="34" charset="0"/>
              </a:rPr>
              <a:t>	Integridade de dados se refere à confiabilidade dos dados, enquanto segurança de dados refere-se à proteção de dados – a qual se concentra em como minimizar o risco de vazamento de propriedade intelectual, documentos comerciais, dados de assistência médica, e-mails, informações comerciais sigilosas e muito mais.</a:t>
            </a:r>
          </a:p>
          <a:p>
            <a:pPr marL="0" indent="0" algn="just">
              <a:buNone/>
            </a:pPr>
            <a:r>
              <a:rPr lang="pt-BR" sz="1900" dirty="0">
                <a:latin typeface="Tahoma" panose="020B0604030504040204" pitchFamily="34" charset="0"/>
                <a:ea typeface="Tahoma" panose="020B0604030504040204" pitchFamily="34" charset="0"/>
                <a:cs typeface="Tahoma" panose="020B0604030504040204" pitchFamily="34" charset="0"/>
              </a:rPr>
              <a:t>	Para garantir a integridade dos dados é necessário a criação/utilização de </a:t>
            </a:r>
            <a:r>
              <a:rPr lang="pt-BR" sz="1900" b="1" dirty="0" err="1">
                <a:latin typeface="Tahoma" panose="020B0604030504040204" pitchFamily="34" charset="0"/>
                <a:ea typeface="Tahoma" panose="020B0604030504040204" pitchFamily="34" charset="0"/>
                <a:cs typeface="Tahoma" panose="020B0604030504040204" pitchFamily="34" charset="0"/>
              </a:rPr>
              <a:t>constraints</a:t>
            </a:r>
            <a:r>
              <a:rPr lang="pt-BR" sz="1900" dirty="0">
                <a:latin typeface="Tahoma" panose="020B0604030504040204" pitchFamily="34" charset="0"/>
                <a:ea typeface="Tahoma" panose="020B0604030504040204" pitchFamily="34" charset="0"/>
                <a:cs typeface="Tahoma" panose="020B0604030504040204" pitchFamily="34" charset="0"/>
              </a:rPr>
              <a:t> que são restrições que o sistema gerenciador de banco de dados (SGBD) disponibiliza como um meio de manter a integridade dos dados dentro do BD. Podem ser criadas no momento de criação das tabelas ou após a criação das mesmas, como por exemplo:</a:t>
            </a:r>
          </a:p>
          <a:p>
            <a:pPr marL="0" indent="0" algn="just">
              <a:buNone/>
            </a:pPr>
            <a:r>
              <a:rPr lang="pt-BR" sz="1900" dirty="0">
                <a:latin typeface="Tahoma" panose="020B0604030504040204" pitchFamily="34" charset="0"/>
                <a:ea typeface="Tahoma" panose="020B0604030504040204" pitchFamily="34" charset="0"/>
                <a:cs typeface="Tahoma" panose="020B0604030504040204" pitchFamily="34" charset="0"/>
              </a:rPr>
              <a:t>	- NOT NULL / NULL</a:t>
            </a:r>
          </a:p>
          <a:p>
            <a:pPr marL="0" indent="0" algn="just">
              <a:buNone/>
            </a:pPr>
            <a:r>
              <a:rPr lang="pt-BR" sz="1900" dirty="0">
                <a:latin typeface="Tahoma" panose="020B0604030504040204" pitchFamily="34" charset="0"/>
                <a:ea typeface="Tahoma" panose="020B0604030504040204" pitchFamily="34" charset="0"/>
                <a:cs typeface="Tahoma" panose="020B0604030504040204" pitchFamily="34" charset="0"/>
              </a:rPr>
              <a:t>	- PRIMARY KEY</a:t>
            </a:r>
          </a:p>
          <a:p>
            <a:pPr marL="0" indent="0" algn="just">
              <a:buNone/>
            </a:pPr>
            <a:r>
              <a:rPr lang="pt-BR" sz="1900" dirty="0">
                <a:latin typeface="Tahoma" panose="020B0604030504040204" pitchFamily="34" charset="0"/>
                <a:ea typeface="Tahoma" panose="020B0604030504040204" pitchFamily="34" charset="0"/>
                <a:cs typeface="Tahoma" panose="020B0604030504040204" pitchFamily="34" charset="0"/>
              </a:rPr>
              <a:t>	- FOREIGN KEY</a:t>
            </a:r>
          </a:p>
          <a:p>
            <a:pPr marL="0" indent="0" algn="just">
              <a:buNone/>
            </a:pPr>
            <a:r>
              <a:rPr lang="pt-BR" sz="1900" dirty="0">
                <a:latin typeface="Tahoma" panose="020B0604030504040204" pitchFamily="34" charset="0"/>
                <a:ea typeface="Tahoma" panose="020B0604030504040204" pitchFamily="34" charset="0"/>
                <a:cs typeface="Tahoma" panose="020B0604030504040204" pitchFamily="34" charset="0"/>
              </a:rPr>
              <a:t>	- DEFAULT</a:t>
            </a:r>
          </a:p>
          <a:p>
            <a:pPr marL="0" indent="0" algn="just">
              <a:buNone/>
            </a:pPr>
            <a:r>
              <a:rPr lang="pt-BR" sz="1900" dirty="0">
                <a:latin typeface="Tahoma" panose="020B0604030504040204" pitchFamily="34" charset="0"/>
                <a:ea typeface="Tahoma" panose="020B0604030504040204" pitchFamily="34" charset="0"/>
                <a:cs typeface="Tahoma" panose="020B0604030504040204" pitchFamily="34" charset="0"/>
              </a:rPr>
              <a:t>	- UNIQUE</a:t>
            </a:r>
          </a:p>
          <a:p>
            <a:pPr marL="0" indent="0" algn="just">
              <a:buNone/>
            </a:pPr>
            <a:r>
              <a:rPr lang="pt-BR" sz="1900" dirty="0">
                <a:latin typeface="Tahoma" panose="020B0604030504040204" pitchFamily="34" charset="0"/>
                <a:ea typeface="Tahoma" panose="020B0604030504040204" pitchFamily="34" charset="0"/>
                <a:cs typeface="Tahoma" panose="020B0604030504040204" pitchFamily="34" charset="0"/>
              </a:rPr>
              <a:t>	- CHECK</a:t>
            </a:r>
          </a:p>
        </p:txBody>
      </p:sp>
      <p:pic>
        <p:nvPicPr>
          <p:cNvPr id="5" name="Imagem 4">
            <a:extLst>
              <a:ext uri="{FF2B5EF4-FFF2-40B4-BE49-F238E27FC236}">
                <a16:creationId xmlns:a16="http://schemas.microsoft.com/office/drawing/2014/main" id="{C1F93BF6-C395-42CD-96ED-6EF30E9F258B}"/>
              </a:ext>
            </a:extLst>
          </p:cNvPr>
          <p:cNvPicPr>
            <a:picLocks noChangeAspect="1"/>
          </p:cNvPicPr>
          <p:nvPr/>
        </p:nvPicPr>
        <p:blipFill rotWithShape="1">
          <a:blip r:embed="rId2"/>
          <a:srcRect l="19074" t="3782" r="19073" b="7084"/>
          <a:stretch/>
        </p:blipFill>
        <p:spPr>
          <a:xfrm>
            <a:off x="4572000" y="4581128"/>
            <a:ext cx="1872208" cy="2160240"/>
          </a:xfrm>
          <a:prstGeom prst="rect">
            <a:avLst/>
          </a:prstGeom>
        </p:spPr>
      </p:pic>
    </p:spTree>
    <p:extLst>
      <p:ext uri="{BB962C8B-B14F-4D97-AF65-F5344CB8AC3E}">
        <p14:creationId xmlns:p14="http://schemas.microsoft.com/office/powerpoint/2010/main" val="170627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74656" y="476672"/>
            <a:ext cx="2281320" cy="432048"/>
          </a:xfrm>
        </p:spPr>
        <p:txBody>
          <a:bodyPr>
            <a:normAutofit fontScale="90000"/>
          </a:bodyPr>
          <a:lstStyle/>
          <a:p>
            <a:pPr algn="ctr"/>
            <a:r>
              <a:rPr lang="pt-BR" sz="2000" b="1" dirty="0"/>
              <a:t>Chave Estrangeira</a:t>
            </a:r>
          </a:p>
        </p:txBody>
      </p:sp>
      <p:sp>
        <p:nvSpPr>
          <p:cNvPr id="3" name="Espaço Reservado para Conteúdo 2"/>
          <p:cNvSpPr>
            <a:spLocks noGrp="1"/>
          </p:cNvSpPr>
          <p:nvPr>
            <p:ph idx="1"/>
          </p:nvPr>
        </p:nvSpPr>
        <p:spPr>
          <a:xfrm>
            <a:off x="0" y="908720"/>
            <a:ext cx="9144000" cy="5931524"/>
          </a:xfrm>
        </p:spPr>
        <p:txBody>
          <a:bodyPr>
            <a:normAutofit lnSpcReduction="10000"/>
          </a:bodyPr>
          <a:lstStyle/>
          <a:p>
            <a:pPr marL="0" indent="365125" algn="just">
              <a:spcAft>
                <a:spcPts val="0"/>
              </a:spcAft>
              <a:buNone/>
            </a:pPr>
            <a:r>
              <a:rPr lang="pt-BR" sz="1700" dirty="0">
                <a:latin typeface="Arial" panose="020B0604020202020204" pitchFamily="34" charset="0"/>
                <a:ea typeface="Calibri" panose="020F0502020204030204" pitchFamily="34" charset="0"/>
                <a:cs typeface="Arial" panose="020B0604020202020204" pitchFamily="34" charset="0"/>
              </a:rPr>
              <a:t>Exemplo 2</a:t>
            </a:r>
          </a:p>
          <a:p>
            <a:pPr indent="449580" algn="just">
              <a:spcAft>
                <a:spcPts val="0"/>
              </a:spcAft>
            </a:pPr>
            <a:endParaRPr lang="pt-BR" sz="1800" dirty="0">
              <a:latin typeface="Calibri" panose="020F0502020204030204" pitchFamily="34" charset="0"/>
              <a:ea typeface="Calibri" panose="020F0502020204030204" pitchFamily="34" charset="0"/>
              <a:cs typeface="Times New Roman" panose="02020603050405020304" pitchFamily="18" charset="0"/>
            </a:endParaRPr>
          </a:p>
          <a:p>
            <a:pPr marL="109728" indent="0">
              <a:spcAft>
                <a:spcPts val="0"/>
              </a:spcAft>
              <a:buNone/>
            </a:pPr>
            <a:r>
              <a:rPr lang="pt-BR" sz="1600" dirty="0">
                <a:solidFill>
                  <a:srgbClr val="008000"/>
                </a:solidFill>
                <a:latin typeface="Arial" panose="020B0604020202020204" pitchFamily="34" charset="0"/>
                <a:ea typeface="Calibri" panose="020F0502020204030204" pitchFamily="34" charset="0"/>
                <a:cs typeface="Arial" panose="020B0604020202020204" pitchFamily="34" charset="0"/>
              </a:rPr>
              <a:t>-- exemplo de chave estrangeira</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create</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table</a:t>
            </a:r>
            <a:r>
              <a:rPr lang="pt-BR" sz="1600" dirty="0">
                <a:latin typeface="Arial" panose="020B0604020202020204" pitchFamily="34" charset="0"/>
                <a:ea typeface="Calibri" panose="020F0502020204030204" pitchFamily="34" charset="0"/>
                <a:cs typeface="Arial" panose="020B0604020202020204" pitchFamily="34" charset="0"/>
              </a:rPr>
              <a:t> gravadora</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 </a:t>
            </a:r>
          </a:p>
          <a:p>
            <a:pPr marL="109728" indent="0">
              <a:spcAft>
                <a:spcPts val="0"/>
              </a:spcAft>
              <a:buNone/>
            </a:pPr>
            <a:r>
              <a:rPr lang="pt-BR" sz="1600" dirty="0" err="1">
                <a:latin typeface="Arial" panose="020B0604020202020204" pitchFamily="34" charset="0"/>
                <a:ea typeface="Calibri" panose="020F0502020204030204" pitchFamily="34" charset="0"/>
                <a:cs typeface="Arial" panose="020B0604020202020204" pitchFamily="34" charset="0"/>
              </a:rPr>
              <a:t>cod_gravadora</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int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not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null</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pt-BR" sz="1600" dirty="0">
                <a:latin typeface="Arial" panose="020B0604020202020204" pitchFamily="34" charset="0"/>
                <a:ea typeface="Calibri" panose="020F0502020204030204" pitchFamily="34" charset="0"/>
                <a:cs typeface="Arial" panose="020B0604020202020204" pitchFamily="34" charset="0"/>
              </a:rPr>
              <a:t>gravadora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varchar</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45</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not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null</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pt-BR" sz="1600" dirty="0">
                <a:latin typeface="Arial" panose="020B0604020202020204" pitchFamily="34" charset="0"/>
                <a:ea typeface="Calibri" panose="020F0502020204030204" pitchFamily="34" charset="0"/>
                <a:cs typeface="Arial" panose="020B0604020202020204" pitchFamily="34" charset="0"/>
              </a:rPr>
              <a:t>telefone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varchar</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20</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null</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primary</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key</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err="1">
                <a:latin typeface="Arial" panose="020B0604020202020204" pitchFamily="34" charset="0"/>
                <a:ea typeface="Calibri" panose="020F0502020204030204" pitchFamily="34" charset="0"/>
                <a:cs typeface="Arial" panose="020B0604020202020204" pitchFamily="34" charset="0"/>
              </a:rPr>
              <a:t>cod_gravadora</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p>
          <a:p>
            <a:pPr marL="109728" indent="0">
              <a:spcAft>
                <a:spcPts val="0"/>
              </a:spcAft>
              <a:buNone/>
            </a:pP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 </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create</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table</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latin typeface="Arial" panose="020B0604020202020204" pitchFamily="34" charset="0"/>
                <a:ea typeface="Calibri" panose="020F0502020204030204" pitchFamily="34" charset="0"/>
                <a:cs typeface="Arial" panose="020B0604020202020204" pitchFamily="34" charset="0"/>
              </a:rPr>
              <a:t>cd</a:t>
            </a:r>
            <a:r>
              <a:rPr lang="pt-BR" sz="1600" dirty="0">
                <a:latin typeface="Arial" panose="020B0604020202020204" pitchFamily="34" charset="0"/>
                <a:ea typeface="Calibri" panose="020F0502020204030204" pitchFamily="34" charset="0"/>
                <a:cs typeface="Arial" panose="020B0604020202020204" pitchFamily="34" charset="0"/>
              </a:rPr>
              <a:t> </a:t>
            </a:r>
          </a:p>
          <a:p>
            <a:pPr marL="109728" indent="0">
              <a:spcAft>
                <a:spcPts val="0"/>
              </a:spcAft>
              <a:buNone/>
            </a:pP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p>
          <a:p>
            <a:pPr marL="109728" indent="0">
              <a:spcAft>
                <a:spcPts val="0"/>
              </a:spcAft>
              <a:buNone/>
            </a:pPr>
            <a:r>
              <a:rPr lang="pt-BR" sz="1600" dirty="0" err="1">
                <a:latin typeface="Arial" panose="020B0604020202020204" pitchFamily="34" charset="0"/>
                <a:ea typeface="Calibri" panose="020F0502020204030204" pitchFamily="34" charset="0"/>
                <a:cs typeface="Arial" panose="020B0604020202020204" pitchFamily="34" charset="0"/>
              </a:rPr>
              <a:t>cod_cd</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int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identity</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pt-BR" sz="1600" dirty="0" err="1">
                <a:latin typeface="Arial" panose="020B0604020202020204" pitchFamily="34" charset="0"/>
                <a:ea typeface="Calibri" panose="020F0502020204030204" pitchFamily="34" charset="0"/>
                <a:cs typeface="Arial" panose="020B0604020202020204" pitchFamily="34" charset="0"/>
              </a:rPr>
              <a:t>cod_gravadora</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int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not</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null</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p>
          <a:p>
            <a:pPr marL="109728" indent="0">
              <a:buNone/>
            </a:pPr>
            <a:r>
              <a:rPr lang="pt-BR" sz="1600" dirty="0">
                <a:latin typeface="Arial" panose="020B0604020202020204" pitchFamily="34" charset="0"/>
                <a:ea typeface="Calibri" panose="020F0502020204030204" pitchFamily="34" charset="0"/>
                <a:cs typeface="Arial" panose="020B0604020202020204" pitchFamily="34" charset="0"/>
              </a:rPr>
              <a:t>banda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varchar</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(4</a:t>
            </a:r>
            <a:r>
              <a:rPr lang="pt-BR" sz="1600" dirty="0">
                <a:latin typeface="Arial" panose="020B0604020202020204" pitchFamily="34" charset="0"/>
                <a:ea typeface="Calibri" panose="020F0502020204030204" pitchFamily="34" charset="0"/>
                <a:cs typeface="Arial" panose="020B0604020202020204" pitchFamily="34" charset="0"/>
              </a:rPr>
              <a:t>0</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not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null</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pt-BR" sz="1600" dirty="0" err="1">
                <a:latin typeface="Arial" panose="020B0604020202020204" pitchFamily="34" charset="0"/>
                <a:ea typeface="Calibri" panose="020F0502020204030204" pitchFamily="34" charset="0"/>
                <a:cs typeface="Arial" panose="020B0604020202020204" pitchFamily="34" charset="0"/>
              </a:rPr>
              <a:t>nome_cd</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varchar</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(4</a:t>
            </a:r>
            <a:r>
              <a:rPr lang="pt-BR" sz="1600" dirty="0">
                <a:latin typeface="Arial" panose="020B0604020202020204" pitchFamily="34" charset="0"/>
                <a:ea typeface="Calibri" panose="020F0502020204030204" pitchFamily="34" charset="0"/>
                <a:cs typeface="Arial" panose="020B0604020202020204" pitchFamily="34" charset="0"/>
              </a:rPr>
              <a:t>0</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not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null</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pt-BR" sz="1600" dirty="0" err="1">
                <a:latin typeface="Arial" panose="020B0604020202020204" pitchFamily="34" charset="0"/>
                <a:ea typeface="Calibri" panose="020F0502020204030204" pitchFamily="34" charset="0"/>
                <a:cs typeface="Arial" panose="020B0604020202020204" pitchFamily="34" charset="0"/>
              </a:rPr>
              <a:t>data_lancamento</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datetime</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not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null</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primary</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key</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err="1">
                <a:latin typeface="Arial" panose="020B0604020202020204" pitchFamily="34" charset="0"/>
                <a:ea typeface="Calibri" panose="020F0502020204030204" pitchFamily="34" charset="0"/>
                <a:cs typeface="Arial" panose="020B0604020202020204" pitchFamily="34" charset="0"/>
              </a:rPr>
              <a:t>cod_cd</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lgn="just">
              <a:spcAft>
                <a:spcPts val="0"/>
              </a:spcAft>
              <a:buNone/>
            </a:pP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foreign</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key</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err="1">
                <a:latin typeface="Arial" panose="020B0604020202020204" pitchFamily="34" charset="0"/>
                <a:ea typeface="Calibri" panose="020F0502020204030204" pitchFamily="34" charset="0"/>
                <a:cs typeface="Arial" panose="020B0604020202020204" pitchFamily="34" charset="0"/>
              </a:rPr>
              <a:t>cod_gravadora</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references</a:t>
            </a:r>
            <a:r>
              <a:rPr lang="pt-BR" sz="1600" dirty="0">
                <a:latin typeface="Arial" panose="020B0604020202020204" pitchFamily="34" charset="0"/>
                <a:ea typeface="Calibri" panose="020F0502020204030204" pitchFamily="34" charset="0"/>
                <a:cs typeface="Arial" panose="020B0604020202020204" pitchFamily="34" charset="0"/>
              </a:rPr>
              <a:t> gravadora </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err="1">
                <a:latin typeface="Arial" panose="020B0604020202020204" pitchFamily="34" charset="0"/>
                <a:ea typeface="Calibri" panose="020F0502020204030204" pitchFamily="34" charset="0"/>
                <a:cs typeface="Arial" panose="020B0604020202020204" pitchFamily="34" charset="0"/>
              </a:rPr>
              <a:t>cod_gravadora</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p>
          <a:p>
            <a:pPr marL="109728" indent="0" algn="just">
              <a:spcAft>
                <a:spcPts val="0"/>
              </a:spcAft>
              <a:buNone/>
            </a:pP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600" dirty="0">
              <a:latin typeface="Arial" panose="020B0604020202020204" pitchFamily="34" charset="0"/>
              <a:ea typeface="Calibri" panose="020F0502020204030204" pitchFamily="34" charset="0"/>
              <a:cs typeface="Arial" panose="020B0604020202020204" pitchFamily="34" charset="0"/>
            </a:endParaRPr>
          </a:p>
          <a:p>
            <a:pPr marL="109728" indent="0" algn="just">
              <a:buNone/>
            </a:pPr>
            <a:endParaRPr lang="pt-BR"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957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5696" y="-57952"/>
            <a:ext cx="2281320" cy="432048"/>
          </a:xfrm>
        </p:spPr>
        <p:txBody>
          <a:bodyPr>
            <a:normAutofit fontScale="90000"/>
          </a:bodyPr>
          <a:lstStyle/>
          <a:p>
            <a:pPr algn="ctr"/>
            <a:r>
              <a:rPr lang="pt-BR" sz="2000" b="1" dirty="0">
                <a:solidFill>
                  <a:schemeClr val="bg1"/>
                </a:solidFill>
              </a:rPr>
              <a:t>Chave Estrangeira</a:t>
            </a:r>
          </a:p>
        </p:txBody>
      </p:sp>
      <p:sp>
        <p:nvSpPr>
          <p:cNvPr id="3" name="Espaço Reservado para Conteúdo 2"/>
          <p:cNvSpPr>
            <a:spLocks noGrp="1"/>
          </p:cNvSpPr>
          <p:nvPr>
            <p:ph idx="1"/>
          </p:nvPr>
        </p:nvSpPr>
        <p:spPr>
          <a:xfrm>
            <a:off x="0" y="413292"/>
            <a:ext cx="9144000" cy="6426952"/>
          </a:xfrm>
        </p:spPr>
        <p:txBody>
          <a:bodyPr>
            <a:normAutofit fontScale="70000" lnSpcReduction="20000"/>
          </a:bodyPr>
          <a:lstStyle/>
          <a:p>
            <a:pPr marL="109728" indent="0">
              <a:buNone/>
            </a:pPr>
            <a:endParaRPr lang="pt-BR" sz="2000" dirty="0">
              <a:solidFill>
                <a:srgbClr val="008000"/>
              </a:solidFill>
              <a:highlight>
                <a:srgbClr val="FFFFFF"/>
              </a:highlight>
              <a:latin typeface="Consolas" panose="020B0609020204030204" pitchFamily="49" charset="0"/>
            </a:endParaRPr>
          </a:p>
          <a:p>
            <a:pPr marL="109728" indent="0">
              <a:buNone/>
            </a:pPr>
            <a:r>
              <a:rPr lang="pt-BR" sz="2000" dirty="0">
                <a:solidFill>
                  <a:srgbClr val="008000"/>
                </a:solidFill>
                <a:highlight>
                  <a:srgbClr val="FFFFFF"/>
                </a:highlight>
                <a:latin typeface="Consolas" panose="020B0609020204030204" pitchFamily="49" charset="0"/>
              </a:rPr>
              <a:t>-- inserindo dados tabela gravadora</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a:solidFill>
                  <a:srgbClr val="008000"/>
                </a:solidFill>
                <a:highlight>
                  <a:srgbClr val="FFFFFF"/>
                </a:highlight>
                <a:latin typeface="Consolas" panose="020B0609020204030204" pitchFamily="49" charset="0"/>
              </a:rPr>
              <a:t>-- tabela PAI</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err="1">
                <a:solidFill>
                  <a:srgbClr val="0000FF"/>
                </a:solidFill>
                <a:highlight>
                  <a:srgbClr val="FFFFFF"/>
                </a:highlight>
                <a:latin typeface="Consolas" panose="020B0609020204030204" pitchFamily="49" charset="0"/>
              </a:rPr>
              <a:t>insert</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into</a:t>
            </a:r>
            <a:r>
              <a:rPr lang="pt-BR" sz="2000" dirty="0">
                <a:solidFill>
                  <a:srgbClr val="000000"/>
                </a:solidFill>
                <a:highlight>
                  <a:srgbClr val="FFFFFF"/>
                </a:highlight>
                <a:latin typeface="Consolas" panose="020B0609020204030204" pitchFamily="49" charset="0"/>
              </a:rPr>
              <a:t> gravadora </a:t>
            </a:r>
            <a:r>
              <a:rPr lang="pt-BR" sz="2000" dirty="0" err="1">
                <a:solidFill>
                  <a:srgbClr val="0000FF"/>
                </a:solidFill>
                <a:highlight>
                  <a:srgbClr val="FFFFFF"/>
                </a:highlight>
                <a:latin typeface="Consolas" panose="020B0609020204030204" pitchFamily="49" charset="0"/>
              </a:rPr>
              <a:t>values</a:t>
            </a:r>
            <a:r>
              <a:rPr lang="pt-BR" sz="2000" dirty="0">
                <a:solidFill>
                  <a:srgbClr val="0000FF"/>
                </a:solidFill>
                <a:highlight>
                  <a:srgbClr val="FFFFFF"/>
                </a:highlight>
                <a:latin typeface="Consolas" panose="020B0609020204030204" pitchFamily="49" charset="0"/>
              </a:rPr>
              <a:t> </a:t>
            </a:r>
            <a:r>
              <a:rPr lang="pt-BR" sz="2000" dirty="0">
                <a:solidFill>
                  <a:srgbClr val="808080"/>
                </a:solidFill>
                <a:highlight>
                  <a:srgbClr val="FFFFFF"/>
                </a:highlight>
                <a:latin typeface="Consolas" panose="020B0609020204030204" pitchFamily="49" charset="0"/>
              </a:rPr>
              <a:t>(</a:t>
            </a:r>
            <a:r>
              <a:rPr lang="pt-BR" sz="2000" dirty="0">
                <a:solidFill>
                  <a:srgbClr val="000000"/>
                </a:solidFill>
                <a:highlight>
                  <a:srgbClr val="FFFFFF"/>
                </a:highlight>
                <a:latin typeface="Consolas" panose="020B0609020204030204" pitchFamily="49" charset="0"/>
              </a:rPr>
              <a:t>1</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'som livre'</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'9999-9999'</a:t>
            </a:r>
            <a:r>
              <a:rPr lang="pt-BR" sz="2000" dirty="0">
                <a:solidFill>
                  <a:srgbClr val="808080"/>
                </a:solidFill>
                <a:highlight>
                  <a:srgbClr val="FFFFFF"/>
                </a:highlight>
                <a:latin typeface="Consolas" panose="020B0609020204030204" pitchFamily="49" charset="0"/>
              </a:rPr>
              <a:t>);</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a:solidFill>
                  <a:srgbClr val="0000FF"/>
                </a:solidFill>
                <a:highlight>
                  <a:srgbClr val="FFFFFF"/>
                </a:highlight>
                <a:latin typeface="Consolas" panose="020B0609020204030204" pitchFamily="49" charset="0"/>
              </a:rPr>
              <a:t>insert</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into</a:t>
            </a:r>
            <a:r>
              <a:rPr lang="pt-BR" sz="2000" dirty="0">
                <a:solidFill>
                  <a:srgbClr val="000000"/>
                </a:solidFill>
                <a:highlight>
                  <a:srgbClr val="FFFFFF"/>
                </a:highlight>
                <a:latin typeface="Consolas" panose="020B0609020204030204" pitchFamily="49" charset="0"/>
              </a:rPr>
              <a:t> gravadora </a:t>
            </a:r>
            <a:r>
              <a:rPr lang="pt-BR" sz="2000" dirty="0" err="1">
                <a:solidFill>
                  <a:srgbClr val="0000FF"/>
                </a:solidFill>
                <a:highlight>
                  <a:srgbClr val="FFFFFF"/>
                </a:highlight>
                <a:latin typeface="Consolas" panose="020B0609020204030204" pitchFamily="49" charset="0"/>
              </a:rPr>
              <a:t>values</a:t>
            </a:r>
            <a:r>
              <a:rPr lang="pt-BR" sz="2000" dirty="0">
                <a:solidFill>
                  <a:srgbClr val="0000FF"/>
                </a:solidFill>
                <a:highlight>
                  <a:srgbClr val="FFFFFF"/>
                </a:highlight>
                <a:latin typeface="Consolas" panose="020B0609020204030204" pitchFamily="49" charset="0"/>
              </a:rPr>
              <a:t> </a:t>
            </a:r>
            <a:r>
              <a:rPr lang="pt-BR" sz="2000" dirty="0">
                <a:solidFill>
                  <a:srgbClr val="808080"/>
                </a:solidFill>
                <a:highlight>
                  <a:srgbClr val="FFFFFF"/>
                </a:highlight>
                <a:latin typeface="Consolas" panose="020B0609020204030204" pitchFamily="49" charset="0"/>
              </a:rPr>
              <a:t>(</a:t>
            </a:r>
            <a:r>
              <a:rPr lang="pt-BR" sz="2000" dirty="0">
                <a:solidFill>
                  <a:srgbClr val="000000"/>
                </a:solidFill>
                <a:highlight>
                  <a:srgbClr val="FFFFFF"/>
                </a:highlight>
                <a:latin typeface="Consolas" panose="020B0609020204030204" pitchFamily="49" charset="0"/>
              </a:rPr>
              <a:t>2</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’amazon music'</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'8888-8888'</a:t>
            </a:r>
            <a:r>
              <a:rPr lang="pt-BR" sz="2000" dirty="0">
                <a:solidFill>
                  <a:srgbClr val="808080"/>
                </a:solidFill>
                <a:highlight>
                  <a:srgbClr val="FFFFFF"/>
                </a:highlight>
                <a:latin typeface="Consolas" panose="020B0609020204030204" pitchFamily="49" charset="0"/>
              </a:rPr>
              <a:t>);</a:t>
            </a:r>
            <a:endParaRPr lang="pt-BR" sz="2000" dirty="0">
              <a:solidFill>
                <a:srgbClr val="000000"/>
              </a:solidFill>
              <a:highlight>
                <a:srgbClr val="FFFFFF"/>
              </a:highlight>
              <a:latin typeface="Consolas" panose="020B0609020204030204" pitchFamily="49" charset="0"/>
            </a:endParaRPr>
          </a:p>
          <a:p>
            <a:pPr marL="109728" indent="0">
              <a:buNone/>
            </a:pPr>
            <a:r>
              <a:rPr lang="en-US" sz="2000" dirty="0">
                <a:solidFill>
                  <a:srgbClr val="0000FF"/>
                </a:solidFill>
                <a:highlight>
                  <a:srgbClr val="FFFFFF"/>
                </a:highlight>
                <a:latin typeface="Consolas" panose="020B0609020204030204" pitchFamily="49" charset="0"/>
              </a:rPr>
              <a:t>insert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into</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gravadora</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values </a:t>
            </a:r>
            <a:r>
              <a:rPr lang="en-US" sz="2000" dirty="0">
                <a:solidFill>
                  <a:srgbClr val="80808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3</a:t>
            </a:r>
            <a:r>
              <a:rPr lang="en-US" sz="2000" dirty="0">
                <a:solidFill>
                  <a:srgbClr val="808080"/>
                </a:solidFill>
                <a:highlight>
                  <a:srgbClr val="FFFFFF"/>
                </a:highlight>
                <a:latin typeface="Consolas" panose="020B0609020204030204" pitchFamily="49" charset="0"/>
              </a:rPr>
              <a:t>,</a:t>
            </a:r>
            <a:r>
              <a:rPr lang="en-US" sz="2000" dirty="0">
                <a:solidFill>
                  <a:srgbClr val="FF0000"/>
                </a:solidFill>
                <a:highlight>
                  <a:srgbClr val="FFFFFF"/>
                </a:highlight>
                <a:latin typeface="Consolas" panose="020B0609020204030204" pitchFamily="49" charset="0"/>
              </a:rPr>
              <a:t>'warner music'</a:t>
            </a:r>
            <a:r>
              <a:rPr lang="en-US" sz="2000" dirty="0">
                <a:solidFill>
                  <a:srgbClr val="808080"/>
                </a:solidFill>
                <a:highlight>
                  <a:srgbClr val="FFFFFF"/>
                </a:highlight>
                <a:latin typeface="Consolas" panose="020B0609020204030204" pitchFamily="49" charset="0"/>
              </a:rPr>
              <a:t>,</a:t>
            </a:r>
            <a:r>
              <a:rPr lang="en-US" sz="2000" dirty="0">
                <a:solidFill>
                  <a:srgbClr val="FF0000"/>
                </a:solidFill>
                <a:highlight>
                  <a:srgbClr val="FFFFFF"/>
                </a:highlight>
                <a:latin typeface="Consolas" panose="020B0609020204030204" pitchFamily="49" charset="0"/>
              </a:rPr>
              <a:t>'9999-9999'</a:t>
            </a:r>
            <a:r>
              <a:rPr lang="en-US" sz="2000" dirty="0">
                <a:solidFill>
                  <a:srgbClr val="80808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pPr marL="109728" indent="0">
              <a:buNone/>
            </a:pPr>
            <a:r>
              <a:rPr lang="pt-BR" sz="2000" dirty="0" err="1">
                <a:solidFill>
                  <a:srgbClr val="0000FF"/>
                </a:solidFill>
                <a:highlight>
                  <a:srgbClr val="FFFFFF"/>
                </a:highlight>
                <a:latin typeface="Consolas" panose="020B0609020204030204" pitchFamily="49" charset="0"/>
              </a:rPr>
              <a:t>select</a:t>
            </a:r>
            <a:r>
              <a:rPr lang="pt-BR" sz="2000" dirty="0">
                <a:solidFill>
                  <a:srgbClr val="000000"/>
                </a:solidFill>
                <a:highlight>
                  <a:srgbClr val="FFFFFF"/>
                </a:highlight>
                <a:latin typeface="Consolas" panose="020B0609020204030204" pitchFamily="49" charset="0"/>
              </a:rPr>
              <a:t> </a:t>
            </a:r>
            <a:r>
              <a:rPr lang="pt-BR" sz="2000" dirty="0">
                <a:solidFill>
                  <a:srgbClr val="808080"/>
                </a:solidFill>
                <a:highlight>
                  <a:srgbClr val="FFFFFF"/>
                </a:highlight>
                <a:latin typeface="Consolas" panose="020B0609020204030204" pitchFamily="49" charset="0"/>
              </a:rPr>
              <a:t>*</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from</a:t>
            </a:r>
            <a:r>
              <a:rPr lang="pt-BR" sz="2000" dirty="0">
                <a:solidFill>
                  <a:srgbClr val="000000"/>
                </a:solidFill>
                <a:highlight>
                  <a:srgbClr val="FFFFFF"/>
                </a:highlight>
                <a:latin typeface="Consolas" panose="020B0609020204030204" pitchFamily="49" charset="0"/>
              </a:rPr>
              <a:t> gravadora</a:t>
            </a:r>
            <a:r>
              <a:rPr lang="pt-BR" sz="2000" dirty="0">
                <a:solidFill>
                  <a:srgbClr val="808080"/>
                </a:solidFill>
                <a:highlight>
                  <a:srgbClr val="FFFFFF"/>
                </a:highlight>
                <a:latin typeface="Consolas" panose="020B0609020204030204" pitchFamily="49" charset="0"/>
              </a:rPr>
              <a:t>;</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a:solidFill>
                  <a:srgbClr val="008000"/>
                </a:solidFill>
                <a:highlight>
                  <a:srgbClr val="FFFFFF"/>
                </a:highlight>
                <a:latin typeface="Consolas" panose="020B0609020204030204" pitchFamily="49" charset="0"/>
              </a:rPr>
              <a:t>-- forçando o erro - chave primária </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err="1">
                <a:solidFill>
                  <a:srgbClr val="0000FF"/>
                </a:solidFill>
                <a:highlight>
                  <a:srgbClr val="FFFFFF"/>
                </a:highlight>
                <a:latin typeface="Consolas" panose="020B0609020204030204" pitchFamily="49" charset="0"/>
              </a:rPr>
              <a:t>insert</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into</a:t>
            </a:r>
            <a:r>
              <a:rPr lang="pt-BR" sz="2000" dirty="0">
                <a:solidFill>
                  <a:srgbClr val="000000"/>
                </a:solidFill>
                <a:highlight>
                  <a:srgbClr val="FFFFFF"/>
                </a:highlight>
                <a:latin typeface="Consolas" panose="020B0609020204030204" pitchFamily="49" charset="0"/>
              </a:rPr>
              <a:t> gravadora </a:t>
            </a:r>
            <a:r>
              <a:rPr lang="pt-BR" sz="2000" dirty="0" err="1">
                <a:solidFill>
                  <a:srgbClr val="0000FF"/>
                </a:solidFill>
                <a:highlight>
                  <a:srgbClr val="FFFFFF"/>
                </a:highlight>
                <a:latin typeface="Consolas" panose="020B0609020204030204" pitchFamily="49" charset="0"/>
              </a:rPr>
              <a:t>values</a:t>
            </a:r>
            <a:r>
              <a:rPr lang="pt-BR" sz="2000" dirty="0">
                <a:solidFill>
                  <a:srgbClr val="0000FF"/>
                </a:solidFill>
                <a:highlight>
                  <a:srgbClr val="FFFFFF"/>
                </a:highlight>
                <a:latin typeface="Consolas" panose="020B0609020204030204" pitchFamily="49" charset="0"/>
              </a:rPr>
              <a:t> </a:t>
            </a:r>
            <a:r>
              <a:rPr lang="pt-BR" sz="2000" dirty="0">
                <a:solidFill>
                  <a:srgbClr val="808080"/>
                </a:solidFill>
                <a:highlight>
                  <a:srgbClr val="FFFFFF"/>
                </a:highlight>
                <a:latin typeface="Consolas" panose="020B0609020204030204" pitchFamily="49" charset="0"/>
              </a:rPr>
              <a:t>(</a:t>
            </a:r>
            <a:r>
              <a:rPr lang="pt-BR" sz="2000" dirty="0">
                <a:solidFill>
                  <a:srgbClr val="000000"/>
                </a:solidFill>
                <a:highlight>
                  <a:srgbClr val="FFFFFF"/>
                </a:highlight>
                <a:latin typeface="Consolas" panose="020B0609020204030204" pitchFamily="49" charset="0"/>
              </a:rPr>
              <a:t>1</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'Emi'</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'1111-2222'</a:t>
            </a:r>
            <a:r>
              <a:rPr lang="pt-BR" sz="2000" dirty="0">
                <a:solidFill>
                  <a:srgbClr val="808080"/>
                </a:solidFill>
                <a:highlight>
                  <a:srgbClr val="FFFFFF"/>
                </a:highlight>
                <a:latin typeface="Consolas" panose="020B0609020204030204" pitchFamily="49" charset="0"/>
              </a:rPr>
              <a:t>);</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a:solidFill>
                  <a:srgbClr val="008000"/>
                </a:solidFill>
                <a:highlight>
                  <a:srgbClr val="FFFFFF"/>
                </a:highlight>
                <a:latin typeface="Consolas" panose="020B0609020204030204" pitchFamily="49" charset="0"/>
              </a:rPr>
              <a:t>-- forçando erro - chave estrangeira</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a:solidFill>
                  <a:srgbClr val="0000FF"/>
                </a:solidFill>
                <a:highlight>
                  <a:srgbClr val="FFFFFF"/>
                </a:highlight>
                <a:latin typeface="Consolas" panose="020B0609020204030204" pitchFamily="49" charset="0"/>
              </a:rPr>
              <a:t>delete</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from</a:t>
            </a:r>
            <a:r>
              <a:rPr lang="pt-BR" sz="2000" dirty="0">
                <a:solidFill>
                  <a:srgbClr val="000000"/>
                </a:solidFill>
                <a:highlight>
                  <a:srgbClr val="FFFFFF"/>
                </a:highlight>
                <a:latin typeface="Consolas" panose="020B0609020204030204" pitchFamily="49" charset="0"/>
              </a:rPr>
              <a:t> gravadora</a:t>
            </a:r>
            <a:r>
              <a:rPr lang="pt-BR" sz="2000" dirty="0">
                <a:solidFill>
                  <a:srgbClr val="808080"/>
                </a:solidFill>
                <a:highlight>
                  <a:srgbClr val="FFFFFF"/>
                </a:highlight>
                <a:latin typeface="Consolas" panose="020B0609020204030204" pitchFamily="49" charset="0"/>
              </a:rPr>
              <a:t>;</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a:solidFill>
                  <a:srgbClr val="008000"/>
                </a:solidFill>
                <a:highlight>
                  <a:srgbClr val="FFFFFF"/>
                </a:highlight>
                <a:latin typeface="Consolas" panose="020B0609020204030204" pitchFamily="49" charset="0"/>
              </a:rPr>
              <a:t>-- forçando erro - chave estrangeira 2</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err="1">
                <a:solidFill>
                  <a:srgbClr val="0000FF"/>
                </a:solidFill>
                <a:highlight>
                  <a:srgbClr val="FFFFFF"/>
                </a:highlight>
                <a:latin typeface="Consolas" panose="020B0609020204030204" pitchFamily="49" charset="0"/>
              </a:rPr>
              <a:t>drop</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table</a:t>
            </a:r>
            <a:r>
              <a:rPr lang="pt-BR" sz="2000" dirty="0">
                <a:solidFill>
                  <a:srgbClr val="000000"/>
                </a:solidFill>
                <a:highlight>
                  <a:srgbClr val="FFFFFF"/>
                </a:highlight>
                <a:latin typeface="Consolas" panose="020B0609020204030204" pitchFamily="49" charset="0"/>
              </a:rPr>
              <a:t> gravadora</a:t>
            </a:r>
            <a:r>
              <a:rPr lang="pt-BR" sz="2000" dirty="0">
                <a:solidFill>
                  <a:srgbClr val="808080"/>
                </a:solidFill>
                <a:highlight>
                  <a:srgbClr val="FFFFFF"/>
                </a:highlight>
                <a:latin typeface="Consolas" panose="020B0609020204030204" pitchFamily="49" charset="0"/>
              </a:rPr>
              <a:t>;</a:t>
            </a:r>
          </a:p>
          <a:p>
            <a:pPr marL="109728" indent="0">
              <a:buNone/>
            </a:pPr>
            <a:endParaRPr lang="pt-BR" sz="2000" dirty="0">
              <a:solidFill>
                <a:srgbClr val="008000"/>
              </a:solidFill>
              <a:highlight>
                <a:srgbClr val="FFFFFF"/>
              </a:highlight>
              <a:latin typeface="Consolas" panose="020B0609020204030204" pitchFamily="49" charset="0"/>
            </a:endParaRPr>
          </a:p>
          <a:p>
            <a:pPr marL="109728" indent="0">
              <a:buNone/>
            </a:pPr>
            <a:endParaRPr lang="pt-BR" sz="2000" dirty="0">
              <a:solidFill>
                <a:srgbClr val="008000"/>
              </a:solidFill>
              <a:highlight>
                <a:srgbClr val="FFFFFF"/>
              </a:highlight>
              <a:latin typeface="Consolas" panose="020B0609020204030204" pitchFamily="49" charset="0"/>
            </a:endParaRPr>
          </a:p>
          <a:p>
            <a:pPr marL="109728" indent="0">
              <a:buNone/>
            </a:pPr>
            <a:r>
              <a:rPr lang="pt-BR" sz="2000" dirty="0">
                <a:solidFill>
                  <a:srgbClr val="008000"/>
                </a:solidFill>
                <a:highlight>
                  <a:srgbClr val="FFFFFF"/>
                </a:highlight>
                <a:latin typeface="Consolas" panose="020B0609020204030204" pitchFamily="49" charset="0"/>
              </a:rPr>
              <a:t>-- inserindo dados tabela </a:t>
            </a:r>
            <a:r>
              <a:rPr lang="pt-BR" sz="2000" dirty="0" err="1">
                <a:solidFill>
                  <a:srgbClr val="008000"/>
                </a:solidFill>
                <a:highlight>
                  <a:srgbClr val="FFFFFF"/>
                </a:highlight>
                <a:latin typeface="Consolas" panose="020B0609020204030204" pitchFamily="49" charset="0"/>
              </a:rPr>
              <a:t>cd</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a:solidFill>
                  <a:srgbClr val="008000"/>
                </a:solidFill>
                <a:highlight>
                  <a:srgbClr val="FFFFFF"/>
                </a:highlight>
                <a:latin typeface="Consolas" panose="020B0609020204030204" pitchFamily="49" charset="0"/>
              </a:rPr>
              <a:t>-- tabela FILHO</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err="1">
                <a:solidFill>
                  <a:srgbClr val="0000FF"/>
                </a:solidFill>
                <a:highlight>
                  <a:srgbClr val="FFFFFF"/>
                </a:highlight>
                <a:latin typeface="Consolas" panose="020B0609020204030204" pitchFamily="49" charset="0"/>
              </a:rPr>
              <a:t>insert</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into</a:t>
            </a:r>
            <a:r>
              <a:rPr lang="pt-BR" sz="2000" dirty="0">
                <a:solidFill>
                  <a:srgbClr val="000000"/>
                </a:solidFill>
                <a:highlight>
                  <a:srgbClr val="FFFFFF"/>
                </a:highlight>
                <a:latin typeface="Consolas" panose="020B0609020204030204" pitchFamily="49" charset="0"/>
              </a:rPr>
              <a:t> </a:t>
            </a:r>
            <a:r>
              <a:rPr lang="pt-BR" sz="2000" dirty="0" err="1">
                <a:solidFill>
                  <a:srgbClr val="000000"/>
                </a:solidFill>
                <a:highlight>
                  <a:srgbClr val="FFFFFF"/>
                </a:highlight>
                <a:latin typeface="Consolas" panose="020B0609020204030204" pitchFamily="49" charset="0"/>
              </a:rPr>
              <a:t>cd</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values</a:t>
            </a:r>
            <a:r>
              <a:rPr lang="pt-BR" sz="2000" dirty="0">
                <a:solidFill>
                  <a:srgbClr val="0000FF"/>
                </a:solidFill>
                <a:highlight>
                  <a:srgbClr val="FFFFFF"/>
                </a:highlight>
                <a:latin typeface="Consolas" panose="020B0609020204030204" pitchFamily="49" charset="0"/>
              </a:rPr>
              <a:t> </a:t>
            </a:r>
            <a:r>
              <a:rPr lang="pt-BR" sz="2000" dirty="0">
                <a:solidFill>
                  <a:srgbClr val="808080"/>
                </a:solidFill>
                <a:highlight>
                  <a:srgbClr val="FFFFFF"/>
                </a:highlight>
                <a:latin typeface="Consolas" panose="020B0609020204030204" pitchFamily="49" charset="0"/>
              </a:rPr>
              <a:t>(</a:t>
            </a:r>
            <a:r>
              <a:rPr lang="pt-BR" sz="2000" dirty="0">
                <a:solidFill>
                  <a:srgbClr val="000000"/>
                </a:solidFill>
                <a:highlight>
                  <a:srgbClr val="FFFFFF"/>
                </a:highlight>
                <a:latin typeface="Consolas" panose="020B0609020204030204" pitchFamily="49" charset="0"/>
              </a:rPr>
              <a:t>1</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'Legiao urbana'</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'dois'</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'20/12/2019'</a:t>
            </a:r>
            <a:r>
              <a:rPr lang="pt-BR" sz="2000" dirty="0">
                <a:solidFill>
                  <a:srgbClr val="808080"/>
                </a:solidFill>
                <a:highlight>
                  <a:srgbClr val="FFFFFF"/>
                </a:highlight>
                <a:latin typeface="Consolas" panose="020B0609020204030204" pitchFamily="49" charset="0"/>
              </a:rPr>
              <a:t>);</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err="1">
                <a:solidFill>
                  <a:srgbClr val="0000FF"/>
                </a:solidFill>
                <a:highlight>
                  <a:srgbClr val="FFFFFF"/>
                </a:highlight>
                <a:latin typeface="Consolas" panose="020B0609020204030204" pitchFamily="49" charset="0"/>
              </a:rPr>
              <a:t>insert</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into</a:t>
            </a:r>
            <a:r>
              <a:rPr lang="pt-BR" sz="2000" dirty="0">
                <a:solidFill>
                  <a:srgbClr val="000000"/>
                </a:solidFill>
                <a:highlight>
                  <a:srgbClr val="FFFFFF"/>
                </a:highlight>
                <a:latin typeface="Consolas" panose="020B0609020204030204" pitchFamily="49" charset="0"/>
              </a:rPr>
              <a:t> </a:t>
            </a:r>
            <a:r>
              <a:rPr lang="pt-BR" sz="2000" dirty="0" err="1">
                <a:solidFill>
                  <a:srgbClr val="000000"/>
                </a:solidFill>
                <a:highlight>
                  <a:srgbClr val="FFFFFF"/>
                </a:highlight>
                <a:latin typeface="Consolas" panose="020B0609020204030204" pitchFamily="49" charset="0"/>
              </a:rPr>
              <a:t>cd</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values</a:t>
            </a:r>
            <a:r>
              <a:rPr lang="pt-BR" sz="2000" dirty="0">
                <a:solidFill>
                  <a:srgbClr val="0000FF"/>
                </a:solidFill>
                <a:highlight>
                  <a:srgbClr val="FFFFFF"/>
                </a:highlight>
                <a:latin typeface="Consolas" panose="020B0609020204030204" pitchFamily="49" charset="0"/>
              </a:rPr>
              <a:t> </a:t>
            </a:r>
            <a:r>
              <a:rPr lang="pt-BR" sz="2000" dirty="0">
                <a:solidFill>
                  <a:srgbClr val="808080"/>
                </a:solidFill>
                <a:highlight>
                  <a:srgbClr val="FFFFFF"/>
                </a:highlight>
                <a:latin typeface="Consolas" panose="020B0609020204030204" pitchFamily="49" charset="0"/>
              </a:rPr>
              <a:t>(</a:t>
            </a:r>
            <a:r>
              <a:rPr lang="pt-BR" sz="2000" dirty="0">
                <a:solidFill>
                  <a:srgbClr val="000000"/>
                </a:solidFill>
                <a:highlight>
                  <a:srgbClr val="FFFFFF"/>
                </a:highlight>
                <a:latin typeface="Consolas" panose="020B0609020204030204" pitchFamily="49" charset="0"/>
              </a:rPr>
              <a:t>1</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'Legiao </a:t>
            </a:r>
            <a:r>
              <a:rPr lang="pt-BR" sz="2000" dirty="0" err="1">
                <a:solidFill>
                  <a:srgbClr val="FF0000"/>
                </a:solidFill>
                <a:highlight>
                  <a:srgbClr val="FFFFFF"/>
                </a:highlight>
                <a:latin typeface="Consolas" panose="020B0609020204030204" pitchFamily="49" charset="0"/>
              </a:rPr>
              <a:t>urbana'</a:t>
            </a:r>
            <a:r>
              <a:rPr lang="pt-BR" sz="2000" dirty="0" err="1">
                <a:solidFill>
                  <a:srgbClr val="808080"/>
                </a:solidFill>
                <a:highlight>
                  <a:srgbClr val="FFFFFF"/>
                </a:highlight>
                <a:latin typeface="Consolas" panose="020B0609020204030204" pitchFamily="49" charset="0"/>
              </a:rPr>
              <a:t>,</a:t>
            </a:r>
            <a:r>
              <a:rPr lang="pt-BR" sz="2000" dirty="0" err="1">
                <a:solidFill>
                  <a:srgbClr val="FF0000"/>
                </a:solidFill>
                <a:highlight>
                  <a:srgbClr val="FFFFFF"/>
                </a:highlight>
                <a:latin typeface="Consolas" panose="020B0609020204030204" pitchFamily="49" charset="0"/>
              </a:rPr>
              <a:t>'quatro</a:t>
            </a:r>
            <a:r>
              <a:rPr lang="pt-BR" sz="2000" dirty="0">
                <a:solidFill>
                  <a:srgbClr val="FF0000"/>
                </a:solidFill>
                <a:highlight>
                  <a:srgbClr val="FFFFFF"/>
                </a:highlight>
                <a:latin typeface="Consolas" panose="020B0609020204030204" pitchFamily="49" charset="0"/>
              </a:rPr>
              <a:t> estações'</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'10/11/2019'</a:t>
            </a:r>
            <a:r>
              <a:rPr lang="pt-BR" sz="2000" dirty="0">
                <a:solidFill>
                  <a:srgbClr val="808080"/>
                </a:solidFill>
                <a:highlight>
                  <a:srgbClr val="FFFFFF"/>
                </a:highlight>
                <a:latin typeface="Consolas" panose="020B0609020204030204" pitchFamily="49" charset="0"/>
              </a:rPr>
              <a:t>);</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err="1">
                <a:solidFill>
                  <a:srgbClr val="0000FF"/>
                </a:solidFill>
                <a:highlight>
                  <a:srgbClr val="FFFFFF"/>
                </a:highlight>
                <a:latin typeface="Consolas" panose="020B0609020204030204" pitchFamily="49" charset="0"/>
              </a:rPr>
              <a:t>insert</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into</a:t>
            </a:r>
            <a:r>
              <a:rPr lang="pt-BR" sz="2000" dirty="0">
                <a:solidFill>
                  <a:srgbClr val="000000"/>
                </a:solidFill>
                <a:highlight>
                  <a:srgbClr val="FFFFFF"/>
                </a:highlight>
                <a:latin typeface="Consolas" panose="020B0609020204030204" pitchFamily="49" charset="0"/>
              </a:rPr>
              <a:t> </a:t>
            </a:r>
            <a:r>
              <a:rPr lang="pt-BR" sz="2000" dirty="0" err="1">
                <a:solidFill>
                  <a:srgbClr val="000000"/>
                </a:solidFill>
                <a:highlight>
                  <a:srgbClr val="FFFFFF"/>
                </a:highlight>
                <a:latin typeface="Consolas" panose="020B0609020204030204" pitchFamily="49" charset="0"/>
              </a:rPr>
              <a:t>cd</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values</a:t>
            </a:r>
            <a:r>
              <a:rPr lang="pt-BR" sz="2000" dirty="0">
                <a:solidFill>
                  <a:srgbClr val="0000FF"/>
                </a:solidFill>
                <a:highlight>
                  <a:srgbClr val="FFFFFF"/>
                </a:highlight>
                <a:latin typeface="Consolas" panose="020B0609020204030204" pitchFamily="49" charset="0"/>
              </a:rPr>
              <a:t> </a:t>
            </a:r>
            <a:r>
              <a:rPr lang="pt-BR" sz="2000" dirty="0">
                <a:solidFill>
                  <a:srgbClr val="808080"/>
                </a:solidFill>
                <a:highlight>
                  <a:srgbClr val="FFFFFF"/>
                </a:highlight>
                <a:latin typeface="Consolas" panose="020B0609020204030204" pitchFamily="49" charset="0"/>
              </a:rPr>
              <a:t>(</a:t>
            </a:r>
            <a:r>
              <a:rPr lang="pt-BR" sz="2000" dirty="0">
                <a:solidFill>
                  <a:srgbClr val="000000"/>
                </a:solidFill>
                <a:highlight>
                  <a:srgbClr val="FFFFFF"/>
                </a:highlight>
                <a:latin typeface="Consolas" panose="020B0609020204030204" pitchFamily="49" charset="0"/>
              </a:rPr>
              <a:t>2</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'Titãs'</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'cabeça dinossauro'</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'02/09/2019'</a:t>
            </a:r>
            <a:r>
              <a:rPr lang="pt-BR" sz="2000" dirty="0">
                <a:solidFill>
                  <a:srgbClr val="808080"/>
                </a:solidFill>
                <a:highlight>
                  <a:srgbClr val="FFFFFF"/>
                </a:highlight>
                <a:latin typeface="Consolas" panose="020B0609020204030204" pitchFamily="49" charset="0"/>
              </a:rPr>
              <a:t>);</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err="1">
                <a:solidFill>
                  <a:srgbClr val="0000FF"/>
                </a:solidFill>
                <a:highlight>
                  <a:srgbClr val="FFFFFF"/>
                </a:highlight>
                <a:latin typeface="Consolas" panose="020B0609020204030204" pitchFamily="49" charset="0"/>
              </a:rPr>
              <a:t>insert</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into</a:t>
            </a:r>
            <a:r>
              <a:rPr lang="pt-BR" sz="2000" dirty="0">
                <a:solidFill>
                  <a:srgbClr val="000000"/>
                </a:solidFill>
                <a:highlight>
                  <a:srgbClr val="FFFFFF"/>
                </a:highlight>
                <a:latin typeface="Consolas" panose="020B0609020204030204" pitchFamily="49" charset="0"/>
              </a:rPr>
              <a:t> </a:t>
            </a:r>
            <a:r>
              <a:rPr lang="pt-BR" sz="2000" dirty="0" err="1">
                <a:solidFill>
                  <a:srgbClr val="000000"/>
                </a:solidFill>
                <a:highlight>
                  <a:srgbClr val="FFFFFF"/>
                </a:highlight>
                <a:latin typeface="Consolas" panose="020B0609020204030204" pitchFamily="49" charset="0"/>
              </a:rPr>
              <a:t>cd</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values</a:t>
            </a:r>
            <a:r>
              <a:rPr lang="pt-BR" sz="2000" dirty="0">
                <a:solidFill>
                  <a:srgbClr val="0000FF"/>
                </a:solidFill>
                <a:highlight>
                  <a:srgbClr val="FFFFFF"/>
                </a:highlight>
                <a:latin typeface="Consolas" panose="020B0609020204030204" pitchFamily="49" charset="0"/>
              </a:rPr>
              <a:t> </a:t>
            </a:r>
            <a:r>
              <a:rPr lang="pt-BR" sz="2000" dirty="0">
                <a:solidFill>
                  <a:srgbClr val="808080"/>
                </a:solidFill>
                <a:highlight>
                  <a:srgbClr val="FFFFFF"/>
                </a:highlight>
                <a:latin typeface="Consolas" panose="020B0609020204030204" pitchFamily="49" charset="0"/>
              </a:rPr>
              <a:t>(</a:t>
            </a:r>
            <a:r>
              <a:rPr lang="pt-BR" sz="2000" dirty="0">
                <a:solidFill>
                  <a:srgbClr val="000000"/>
                </a:solidFill>
                <a:highlight>
                  <a:srgbClr val="FFFFFF"/>
                </a:highlight>
                <a:latin typeface="Consolas" panose="020B0609020204030204" pitchFamily="49" charset="0"/>
              </a:rPr>
              <a:t>2</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'Engenheiros do </a:t>
            </a:r>
            <a:r>
              <a:rPr lang="pt-BR" sz="2000" dirty="0" err="1">
                <a:solidFill>
                  <a:srgbClr val="FF0000"/>
                </a:solidFill>
                <a:highlight>
                  <a:srgbClr val="FFFFFF"/>
                </a:highlight>
                <a:latin typeface="Consolas" panose="020B0609020204030204" pitchFamily="49" charset="0"/>
              </a:rPr>
              <a:t>Hawaii'</a:t>
            </a:r>
            <a:r>
              <a:rPr lang="pt-BR" sz="2000" dirty="0" err="1">
                <a:solidFill>
                  <a:srgbClr val="808080"/>
                </a:solidFill>
                <a:highlight>
                  <a:srgbClr val="FFFFFF"/>
                </a:highlight>
                <a:latin typeface="Consolas" panose="020B0609020204030204" pitchFamily="49" charset="0"/>
              </a:rPr>
              <a:t>,</a:t>
            </a:r>
            <a:r>
              <a:rPr lang="pt-BR" sz="2000" dirty="0" err="1">
                <a:solidFill>
                  <a:srgbClr val="FF0000"/>
                </a:solidFill>
                <a:highlight>
                  <a:srgbClr val="FFFFFF"/>
                </a:highlight>
                <a:latin typeface="Consolas" panose="020B0609020204030204" pitchFamily="49" charset="0"/>
              </a:rPr>
              <a:t>'alivio</a:t>
            </a:r>
            <a:r>
              <a:rPr lang="pt-BR" sz="2000" dirty="0">
                <a:solidFill>
                  <a:srgbClr val="FF0000"/>
                </a:solidFill>
                <a:highlight>
                  <a:srgbClr val="FFFFFF"/>
                </a:highlight>
                <a:latin typeface="Consolas" panose="020B0609020204030204" pitchFamily="49" charset="0"/>
              </a:rPr>
              <a:t> imediato'</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'20/12/2019'</a:t>
            </a:r>
            <a:r>
              <a:rPr lang="pt-BR" sz="2000" dirty="0">
                <a:solidFill>
                  <a:srgbClr val="808080"/>
                </a:solidFill>
                <a:highlight>
                  <a:srgbClr val="FFFFFF"/>
                </a:highlight>
                <a:latin typeface="Consolas" panose="020B0609020204030204" pitchFamily="49" charset="0"/>
              </a:rPr>
              <a:t>);</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err="1">
                <a:solidFill>
                  <a:srgbClr val="0000FF"/>
                </a:solidFill>
                <a:highlight>
                  <a:srgbClr val="FFFFFF"/>
                </a:highlight>
                <a:latin typeface="Consolas" panose="020B0609020204030204" pitchFamily="49" charset="0"/>
              </a:rPr>
              <a:t>select</a:t>
            </a:r>
            <a:r>
              <a:rPr lang="pt-BR" sz="2000" dirty="0">
                <a:solidFill>
                  <a:srgbClr val="000000"/>
                </a:solidFill>
                <a:highlight>
                  <a:srgbClr val="FFFFFF"/>
                </a:highlight>
                <a:latin typeface="Consolas" panose="020B0609020204030204" pitchFamily="49" charset="0"/>
              </a:rPr>
              <a:t> </a:t>
            </a:r>
            <a:r>
              <a:rPr lang="pt-BR" sz="2000" dirty="0">
                <a:solidFill>
                  <a:srgbClr val="808080"/>
                </a:solidFill>
                <a:highlight>
                  <a:srgbClr val="FFFFFF"/>
                </a:highlight>
                <a:latin typeface="Consolas" panose="020B0609020204030204" pitchFamily="49" charset="0"/>
              </a:rPr>
              <a:t>*</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from</a:t>
            </a:r>
            <a:r>
              <a:rPr lang="pt-BR" sz="2000" dirty="0">
                <a:solidFill>
                  <a:srgbClr val="000000"/>
                </a:solidFill>
                <a:highlight>
                  <a:srgbClr val="FFFFFF"/>
                </a:highlight>
                <a:latin typeface="Consolas" panose="020B0609020204030204" pitchFamily="49" charset="0"/>
              </a:rPr>
              <a:t> </a:t>
            </a:r>
            <a:r>
              <a:rPr lang="pt-BR" sz="2000" dirty="0" err="1">
                <a:solidFill>
                  <a:srgbClr val="000000"/>
                </a:solidFill>
                <a:highlight>
                  <a:srgbClr val="FFFFFF"/>
                </a:highlight>
                <a:latin typeface="Consolas" panose="020B0609020204030204" pitchFamily="49" charset="0"/>
              </a:rPr>
              <a:t>cd</a:t>
            </a:r>
            <a:r>
              <a:rPr lang="pt-BR" sz="2000" dirty="0">
                <a:solidFill>
                  <a:srgbClr val="808080"/>
                </a:solidFill>
                <a:highlight>
                  <a:srgbClr val="FFFFFF"/>
                </a:highlight>
                <a:latin typeface="Consolas" panose="020B0609020204030204" pitchFamily="49" charset="0"/>
              </a:rPr>
              <a:t>;</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a:solidFill>
                  <a:srgbClr val="008000"/>
                </a:solidFill>
                <a:highlight>
                  <a:srgbClr val="FFFFFF"/>
                </a:highlight>
                <a:latin typeface="Consolas" panose="020B0609020204030204" pitchFamily="49" charset="0"/>
              </a:rPr>
              <a:t>-- forçando o erro - chave primária </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a:solidFill>
                  <a:srgbClr val="008000"/>
                </a:solidFill>
                <a:highlight>
                  <a:srgbClr val="FFFFFF"/>
                </a:highlight>
                <a:latin typeface="Consolas" panose="020B0609020204030204" pitchFamily="49" charset="0"/>
              </a:rPr>
              <a:t>-- NÃO TEM COMO TER ERRO</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a:solidFill>
                  <a:srgbClr val="008000"/>
                </a:solidFill>
                <a:highlight>
                  <a:srgbClr val="FFFFFF"/>
                </a:highlight>
                <a:latin typeface="Consolas" panose="020B0609020204030204" pitchFamily="49" charset="0"/>
              </a:rPr>
              <a:t>-- forçando erro chave estrangeira</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err="1">
                <a:solidFill>
                  <a:srgbClr val="0000FF"/>
                </a:solidFill>
                <a:highlight>
                  <a:srgbClr val="FFFFFF"/>
                </a:highlight>
                <a:latin typeface="Consolas" panose="020B0609020204030204" pitchFamily="49" charset="0"/>
              </a:rPr>
              <a:t>insert</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into</a:t>
            </a:r>
            <a:r>
              <a:rPr lang="pt-BR" sz="2000" dirty="0">
                <a:solidFill>
                  <a:srgbClr val="000000"/>
                </a:solidFill>
                <a:highlight>
                  <a:srgbClr val="FFFFFF"/>
                </a:highlight>
                <a:latin typeface="Consolas" panose="020B0609020204030204" pitchFamily="49" charset="0"/>
              </a:rPr>
              <a:t> </a:t>
            </a:r>
            <a:r>
              <a:rPr lang="pt-BR" sz="2000" dirty="0" err="1">
                <a:solidFill>
                  <a:srgbClr val="000000"/>
                </a:solidFill>
                <a:highlight>
                  <a:srgbClr val="FFFFFF"/>
                </a:highlight>
                <a:latin typeface="Consolas" panose="020B0609020204030204" pitchFamily="49" charset="0"/>
              </a:rPr>
              <a:t>cd</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values</a:t>
            </a:r>
            <a:r>
              <a:rPr lang="pt-BR" sz="2000" dirty="0">
                <a:solidFill>
                  <a:srgbClr val="0000FF"/>
                </a:solidFill>
                <a:highlight>
                  <a:srgbClr val="FFFFFF"/>
                </a:highlight>
                <a:latin typeface="Consolas" panose="020B0609020204030204" pitchFamily="49" charset="0"/>
              </a:rPr>
              <a:t> </a:t>
            </a:r>
            <a:r>
              <a:rPr lang="pt-BR" sz="2000" dirty="0">
                <a:solidFill>
                  <a:srgbClr val="808080"/>
                </a:solidFill>
                <a:highlight>
                  <a:srgbClr val="FFFFFF"/>
                </a:highlight>
                <a:latin typeface="Consolas" panose="020B0609020204030204" pitchFamily="49" charset="0"/>
              </a:rPr>
              <a:t>(</a:t>
            </a:r>
            <a:r>
              <a:rPr lang="pt-BR" sz="2000" dirty="0">
                <a:solidFill>
                  <a:srgbClr val="000000"/>
                </a:solidFill>
                <a:highlight>
                  <a:srgbClr val="FFFFFF"/>
                </a:highlight>
                <a:latin typeface="Consolas" panose="020B0609020204030204" pitchFamily="49" charset="0"/>
              </a:rPr>
              <a:t>4</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'Engenheiros do </a:t>
            </a:r>
            <a:r>
              <a:rPr lang="pt-BR" sz="2000" dirty="0" err="1">
                <a:solidFill>
                  <a:srgbClr val="FF0000"/>
                </a:solidFill>
                <a:highlight>
                  <a:srgbClr val="FFFFFF"/>
                </a:highlight>
                <a:latin typeface="Consolas" panose="020B0609020204030204" pitchFamily="49" charset="0"/>
              </a:rPr>
              <a:t>Hawaii'</a:t>
            </a:r>
            <a:r>
              <a:rPr lang="pt-BR" sz="2000" dirty="0" err="1">
                <a:solidFill>
                  <a:srgbClr val="808080"/>
                </a:solidFill>
                <a:highlight>
                  <a:srgbClr val="FFFFFF"/>
                </a:highlight>
                <a:latin typeface="Consolas" panose="020B0609020204030204" pitchFamily="49" charset="0"/>
              </a:rPr>
              <a:t>,</a:t>
            </a:r>
            <a:r>
              <a:rPr lang="pt-BR" sz="2000" dirty="0" err="1">
                <a:solidFill>
                  <a:srgbClr val="FF0000"/>
                </a:solidFill>
                <a:highlight>
                  <a:srgbClr val="FFFFFF"/>
                </a:highlight>
                <a:latin typeface="Consolas" panose="020B0609020204030204" pitchFamily="49" charset="0"/>
              </a:rPr>
              <a:t>'a</a:t>
            </a:r>
            <a:r>
              <a:rPr lang="pt-BR" sz="2000" dirty="0">
                <a:solidFill>
                  <a:srgbClr val="FF0000"/>
                </a:solidFill>
                <a:highlight>
                  <a:srgbClr val="FFFFFF"/>
                </a:highlight>
                <a:latin typeface="Consolas" panose="020B0609020204030204" pitchFamily="49" charset="0"/>
              </a:rPr>
              <a:t> revolta dos dandis'</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'20/12/2019'</a:t>
            </a:r>
            <a:r>
              <a:rPr lang="pt-BR" sz="2000" dirty="0">
                <a:solidFill>
                  <a:srgbClr val="808080"/>
                </a:solidFill>
                <a:highlight>
                  <a:srgbClr val="FFFFFF"/>
                </a:highlight>
                <a:latin typeface="Consolas" panose="020B0609020204030204" pitchFamily="49" charset="0"/>
              </a:rPr>
              <a:t>);</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a:solidFill>
                  <a:srgbClr val="008000"/>
                </a:solidFill>
                <a:highlight>
                  <a:srgbClr val="FFFFFF"/>
                </a:highlight>
                <a:latin typeface="Consolas" panose="020B0609020204030204" pitchFamily="49" charset="0"/>
              </a:rPr>
              <a:t>-- arrumando erro</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err="1">
                <a:solidFill>
                  <a:srgbClr val="0000FF"/>
                </a:solidFill>
                <a:highlight>
                  <a:srgbClr val="FFFFFF"/>
                </a:highlight>
                <a:latin typeface="Consolas" panose="020B0609020204030204" pitchFamily="49" charset="0"/>
              </a:rPr>
              <a:t>insert</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into</a:t>
            </a:r>
            <a:r>
              <a:rPr lang="pt-BR" sz="2000" dirty="0">
                <a:solidFill>
                  <a:srgbClr val="000000"/>
                </a:solidFill>
                <a:highlight>
                  <a:srgbClr val="FFFFFF"/>
                </a:highlight>
                <a:latin typeface="Consolas" panose="020B0609020204030204" pitchFamily="49" charset="0"/>
              </a:rPr>
              <a:t> </a:t>
            </a:r>
            <a:r>
              <a:rPr lang="pt-BR" sz="2000" dirty="0" err="1">
                <a:solidFill>
                  <a:srgbClr val="000000"/>
                </a:solidFill>
                <a:highlight>
                  <a:srgbClr val="FFFFFF"/>
                </a:highlight>
                <a:latin typeface="Consolas" panose="020B0609020204030204" pitchFamily="49" charset="0"/>
              </a:rPr>
              <a:t>cd</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values</a:t>
            </a:r>
            <a:r>
              <a:rPr lang="pt-BR" sz="2000" dirty="0">
                <a:solidFill>
                  <a:srgbClr val="0000FF"/>
                </a:solidFill>
                <a:highlight>
                  <a:srgbClr val="FFFFFF"/>
                </a:highlight>
                <a:latin typeface="Consolas" panose="020B0609020204030204" pitchFamily="49" charset="0"/>
              </a:rPr>
              <a:t> </a:t>
            </a:r>
            <a:r>
              <a:rPr lang="pt-BR" sz="2000" dirty="0">
                <a:solidFill>
                  <a:srgbClr val="808080"/>
                </a:solidFill>
                <a:highlight>
                  <a:srgbClr val="FFFFFF"/>
                </a:highlight>
                <a:latin typeface="Consolas" panose="020B0609020204030204" pitchFamily="49" charset="0"/>
              </a:rPr>
              <a:t>(</a:t>
            </a:r>
            <a:r>
              <a:rPr lang="pt-BR" sz="2000" dirty="0">
                <a:solidFill>
                  <a:srgbClr val="000000"/>
                </a:solidFill>
                <a:highlight>
                  <a:srgbClr val="FFFFFF"/>
                </a:highlight>
                <a:latin typeface="Consolas" panose="020B0609020204030204" pitchFamily="49" charset="0"/>
              </a:rPr>
              <a:t>2</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'Engenheiros do </a:t>
            </a:r>
            <a:r>
              <a:rPr lang="pt-BR" sz="2000" dirty="0" err="1">
                <a:solidFill>
                  <a:srgbClr val="FF0000"/>
                </a:solidFill>
                <a:highlight>
                  <a:srgbClr val="FFFFFF"/>
                </a:highlight>
                <a:latin typeface="Consolas" panose="020B0609020204030204" pitchFamily="49" charset="0"/>
              </a:rPr>
              <a:t>Hawaii'</a:t>
            </a:r>
            <a:r>
              <a:rPr lang="pt-BR" sz="2000" dirty="0" err="1">
                <a:solidFill>
                  <a:srgbClr val="808080"/>
                </a:solidFill>
                <a:highlight>
                  <a:srgbClr val="FFFFFF"/>
                </a:highlight>
                <a:latin typeface="Consolas" panose="020B0609020204030204" pitchFamily="49" charset="0"/>
              </a:rPr>
              <a:t>,</a:t>
            </a:r>
            <a:r>
              <a:rPr lang="pt-BR" sz="2000" dirty="0" err="1">
                <a:solidFill>
                  <a:srgbClr val="FF0000"/>
                </a:solidFill>
                <a:highlight>
                  <a:srgbClr val="FFFFFF"/>
                </a:highlight>
                <a:latin typeface="Consolas" panose="020B0609020204030204" pitchFamily="49" charset="0"/>
              </a:rPr>
              <a:t>'a</a:t>
            </a:r>
            <a:r>
              <a:rPr lang="pt-BR" sz="2000" dirty="0">
                <a:solidFill>
                  <a:srgbClr val="FF0000"/>
                </a:solidFill>
                <a:highlight>
                  <a:srgbClr val="FFFFFF"/>
                </a:highlight>
                <a:latin typeface="Consolas" panose="020B0609020204030204" pitchFamily="49" charset="0"/>
              </a:rPr>
              <a:t> revolta dos dandis'</a:t>
            </a:r>
            <a:r>
              <a:rPr lang="pt-BR" sz="2000" dirty="0">
                <a:solidFill>
                  <a:srgbClr val="808080"/>
                </a:solidFill>
                <a:highlight>
                  <a:srgbClr val="FFFFFF"/>
                </a:highlight>
                <a:latin typeface="Consolas" panose="020B0609020204030204" pitchFamily="49" charset="0"/>
              </a:rPr>
              <a:t>,</a:t>
            </a:r>
            <a:r>
              <a:rPr lang="pt-BR" sz="2000" dirty="0">
                <a:solidFill>
                  <a:srgbClr val="FF0000"/>
                </a:solidFill>
                <a:highlight>
                  <a:srgbClr val="FFFFFF"/>
                </a:highlight>
                <a:latin typeface="Consolas" panose="020B0609020204030204" pitchFamily="49" charset="0"/>
              </a:rPr>
              <a:t>'20/12/2019'</a:t>
            </a:r>
            <a:r>
              <a:rPr lang="pt-BR" sz="2000" dirty="0">
                <a:solidFill>
                  <a:srgbClr val="808080"/>
                </a:solidFill>
                <a:highlight>
                  <a:srgbClr val="FFFFFF"/>
                </a:highlight>
                <a:latin typeface="Consolas" panose="020B0609020204030204" pitchFamily="49" charset="0"/>
              </a:rPr>
              <a:t>);</a:t>
            </a:r>
            <a:endParaRPr lang="pt-BR" sz="2000" dirty="0">
              <a:solidFill>
                <a:srgbClr val="000000"/>
              </a:solidFill>
              <a:highlight>
                <a:srgbClr val="FFFFFF"/>
              </a:highlight>
              <a:latin typeface="Consolas" panose="020B0609020204030204" pitchFamily="49" charset="0"/>
            </a:endParaRPr>
          </a:p>
          <a:p>
            <a:pPr marL="109728" indent="0">
              <a:buNone/>
            </a:pPr>
            <a:r>
              <a:rPr lang="pt-BR" sz="2000" dirty="0" err="1">
                <a:solidFill>
                  <a:srgbClr val="0000FF"/>
                </a:solidFill>
                <a:highlight>
                  <a:srgbClr val="FFFFFF"/>
                </a:highlight>
                <a:latin typeface="Consolas" panose="020B0609020204030204" pitchFamily="49" charset="0"/>
              </a:rPr>
              <a:t>select</a:t>
            </a:r>
            <a:r>
              <a:rPr lang="pt-BR" sz="2000" dirty="0">
                <a:solidFill>
                  <a:srgbClr val="000000"/>
                </a:solidFill>
                <a:highlight>
                  <a:srgbClr val="FFFFFF"/>
                </a:highlight>
                <a:latin typeface="Consolas" panose="020B0609020204030204" pitchFamily="49" charset="0"/>
              </a:rPr>
              <a:t> </a:t>
            </a:r>
            <a:r>
              <a:rPr lang="pt-BR" sz="2000" dirty="0">
                <a:solidFill>
                  <a:srgbClr val="808080"/>
                </a:solidFill>
                <a:highlight>
                  <a:srgbClr val="FFFFFF"/>
                </a:highlight>
                <a:latin typeface="Consolas" panose="020B0609020204030204" pitchFamily="49" charset="0"/>
              </a:rPr>
              <a:t>*</a:t>
            </a:r>
            <a:r>
              <a:rPr lang="pt-BR" sz="2000" dirty="0">
                <a:solidFill>
                  <a:srgbClr val="000000"/>
                </a:solidFill>
                <a:highlight>
                  <a:srgbClr val="FFFFFF"/>
                </a:highlight>
                <a:latin typeface="Consolas" panose="020B0609020204030204" pitchFamily="49" charset="0"/>
              </a:rPr>
              <a:t> </a:t>
            </a:r>
            <a:r>
              <a:rPr lang="pt-BR" sz="2000" dirty="0" err="1">
                <a:solidFill>
                  <a:srgbClr val="0000FF"/>
                </a:solidFill>
                <a:highlight>
                  <a:srgbClr val="FFFFFF"/>
                </a:highlight>
                <a:latin typeface="Consolas" panose="020B0609020204030204" pitchFamily="49" charset="0"/>
              </a:rPr>
              <a:t>from</a:t>
            </a:r>
            <a:r>
              <a:rPr lang="pt-BR" sz="2000" dirty="0">
                <a:solidFill>
                  <a:srgbClr val="000000"/>
                </a:solidFill>
                <a:highlight>
                  <a:srgbClr val="FFFFFF"/>
                </a:highlight>
                <a:latin typeface="Consolas" panose="020B0609020204030204" pitchFamily="49" charset="0"/>
              </a:rPr>
              <a:t> </a:t>
            </a:r>
            <a:r>
              <a:rPr lang="pt-BR" sz="2000" dirty="0" err="1">
                <a:solidFill>
                  <a:srgbClr val="000000"/>
                </a:solidFill>
                <a:highlight>
                  <a:srgbClr val="FFFFFF"/>
                </a:highlight>
                <a:latin typeface="Consolas" panose="020B0609020204030204" pitchFamily="49" charset="0"/>
              </a:rPr>
              <a:t>cd</a:t>
            </a:r>
            <a:r>
              <a:rPr lang="pt-BR" sz="2000" dirty="0">
                <a:solidFill>
                  <a:srgbClr val="808080"/>
                </a:solidFill>
                <a:highlight>
                  <a:srgbClr val="FFFFFF"/>
                </a:highlight>
                <a:latin typeface="Consolas" panose="020B0609020204030204" pitchFamily="49" charset="0"/>
              </a:rPr>
              <a:t>;</a:t>
            </a:r>
            <a:endParaRPr lang="pt-BR" sz="19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808068"/>
            <a:ext cx="9144000" cy="6025856"/>
          </a:xfrm>
        </p:spPr>
        <p:txBody>
          <a:bodyPr>
            <a:normAutofit/>
          </a:bodyPr>
          <a:lstStyle/>
          <a:p>
            <a:pPr marL="109728" indent="0">
              <a:buNone/>
            </a:pPr>
            <a:r>
              <a:rPr lang="pt-BR" sz="2000" b="1" dirty="0">
                <a:solidFill>
                  <a:srgbClr val="FF0000"/>
                </a:solidFill>
              </a:rPr>
              <a:t>	</a:t>
            </a:r>
            <a:r>
              <a:rPr lang="pt-BR" sz="2000" b="1" dirty="0">
                <a:solidFill>
                  <a:srgbClr val="FF0000"/>
                </a:solidFill>
                <a:latin typeface="Arial" panose="020B0604020202020204" pitchFamily="34" charset="0"/>
                <a:cs typeface="Arial" panose="020B0604020202020204" pitchFamily="34" charset="0"/>
              </a:rPr>
              <a:t>DEFAULT</a:t>
            </a:r>
          </a:p>
          <a:p>
            <a:pPr marL="109728" indent="0" algn="just">
              <a:buNone/>
            </a:pPr>
            <a:r>
              <a:rPr lang="pt-BR" sz="1900" dirty="0">
                <a:latin typeface="Arial" panose="020B0604020202020204" pitchFamily="34" charset="0"/>
                <a:cs typeface="Arial" panose="020B0604020202020204" pitchFamily="34" charset="0"/>
              </a:rPr>
              <a:t>	Serve para atribuir um conteúdo-padrão a uma coluna da tabela. Sempre que for incluída uma nova linha na tabela, deve-se especificar a palavra-chave default, seguida do conteúdo-padrão.</a:t>
            </a:r>
          </a:p>
          <a:p>
            <a:pPr marL="109728" indent="0">
              <a:buNone/>
            </a:pPr>
            <a:endParaRPr lang="pt-BR" sz="2000" dirty="0"/>
          </a:p>
          <a:p>
            <a:pPr marL="109728" indent="0">
              <a:buNone/>
            </a:pPr>
            <a:r>
              <a:rPr lang="pt-BR" sz="2000" dirty="0"/>
              <a:t>Exemplo:</a:t>
            </a:r>
          </a:p>
          <a:p>
            <a:pPr marL="109728" indent="0">
              <a:spcAft>
                <a:spcPts val="0"/>
              </a:spcAft>
              <a:buNone/>
            </a:pPr>
            <a:r>
              <a:rPr lang="pt-BR" sz="2000" dirty="0" err="1">
                <a:solidFill>
                  <a:srgbClr val="0000FF"/>
                </a:solidFill>
                <a:latin typeface="Courier New" panose="02070309020205020404" pitchFamily="49" charset="0"/>
                <a:ea typeface="Calibri" panose="020F0502020204030204" pitchFamily="34" charset="0"/>
              </a:rPr>
              <a:t>create</a:t>
            </a:r>
            <a:r>
              <a:rPr lang="pt-BR" sz="2000" dirty="0">
                <a:latin typeface="Courier New" panose="02070309020205020404" pitchFamily="49" charset="0"/>
                <a:ea typeface="Calibri" panose="020F0502020204030204" pitchFamily="34" charset="0"/>
              </a:rPr>
              <a:t> </a:t>
            </a:r>
            <a:r>
              <a:rPr lang="pt-BR" sz="2000" dirty="0" err="1">
                <a:solidFill>
                  <a:srgbClr val="0000FF"/>
                </a:solidFill>
                <a:latin typeface="Courier New" panose="02070309020205020404" pitchFamily="49" charset="0"/>
                <a:ea typeface="Calibri" panose="020F0502020204030204" pitchFamily="34" charset="0"/>
              </a:rPr>
              <a:t>table</a:t>
            </a:r>
            <a:r>
              <a:rPr lang="pt-BR" sz="2000" dirty="0">
                <a:latin typeface="Courier New" panose="02070309020205020404" pitchFamily="49" charset="0"/>
                <a:ea typeface="Calibri" panose="020F0502020204030204" pitchFamily="34" charset="0"/>
              </a:rPr>
              <a:t> CD </a:t>
            </a:r>
            <a:endParaRPr lang="pt-BR" sz="3200" dirty="0">
              <a:latin typeface="Times New Roman" panose="02020603050405020304" pitchFamily="18" charset="0"/>
              <a:ea typeface="Times New Roman" panose="02020603050405020304" pitchFamily="18" charset="0"/>
            </a:endParaRPr>
          </a:p>
          <a:p>
            <a:pPr marL="109728" indent="0">
              <a:spcAft>
                <a:spcPts val="0"/>
              </a:spcAft>
              <a:buNone/>
            </a:pPr>
            <a:r>
              <a:rPr lang="pt-BR" sz="2000" dirty="0">
                <a:solidFill>
                  <a:srgbClr val="808080"/>
                </a:solidFill>
                <a:latin typeface="Courier New" panose="02070309020205020404" pitchFamily="49" charset="0"/>
                <a:ea typeface="Calibri" panose="020F0502020204030204" pitchFamily="34" charset="0"/>
              </a:rPr>
              <a:t>(</a:t>
            </a:r>
          </a:p>
          <a:p>
            <a:pPr marL="109728" indent="0">
              <a:spcAft>
                <a:spcPts val="0"/>
              </a:spcAft>
              <a:buNone/>
            </a:pPr>
            <a:r>
              <a:rPr lang="pt-BR" sz="2000" dirty="0" err="1">
                <a:latin typeface="Courier New" panose="02070309020205020404" pitchFamily="49" charset="0"/>
                <a:ea typeface="Calibri" panose="020F0502020204030204" pitchFamily="34" charset="0"/>
              </a:rPr>
              <a:t>codigo_cd</a:t>
            </a:r>
            <a:r>
              <a:rPr lang="pt-BR" sz="2000" dirty="0">
                <a:latin typeface="Courier New" panose="02070309020205020404" pitchFamily="49" charset="0"/>
                <a:ea typeface="Calibri" panose="020F0502020204030204" pitchFamily="34" charset="0"/>
              </a:rPr>
              <a:t>		</a:t>
            </a:r>
            <a:r>
              <a:rPr lang="pt-BR" sz="2000" dirty="0" err="1">
                <a:solidFill>
                  <a:srgbClr val="0000FF"/>
                </a:solidFill>
                <a:latin typeface="Courier New" panose="02070309020205020404" pitchFamily="49" charset="0"/>
                <a:ea typeface="Calibri" panose="020F0502020204030204" pitchFamily="34" charset="0"/>
              </a:rPr>
              <a:t>int</a:t>
            </a:r>
            <a:r>
              <a:rPr lang="pt-BR" sz="2000" dirty="0">
                <a:latin typeface="Courier New" panose="02070309020205020404" pitchFamily="49" charset="0"/>
                <a:ea typeface="Calibri" panose="020F0502020204030204" pitchFamily="34" charset="0"/>
              </a:rPr>
              <a:t>		</a:t>
            </a:r>
            <a:r>
              <a:rPr lang="pt-BR" sz="2000" dirty="0" err="1">
                <a:solidFill>
                  <a:srgbClr val="0000FF"/>
                </a:solidFill>
                <a:latin typeface="Courier New" panose="02070309020205020404" pitchFamily="49" charset="0"/>
                <a:ea typeface="Calibri" panose="020F0502020204030204" pitchFamily="34" charset="0"/>
              </a:rPr>
              <a:t>identity</a:t>
            </a:r>
            <a:r>
              <a:rPr lang="pt-BR" sz="2000" dirty="0">
                <a:solidFill>
                  <a:srgbClr val="808080"/>
                </a:solidFill>
                <a:latin typeface="Courier New" panose="02070309020205020404" pitchFamily="49" charset="0"/>
                <a:ea typeface="Calibri" panose="020F0502020204030204" pitchFamily="34" charset="0"/>
              </a:rPr>
              <a:t>,</a:t>
            </a:r>
            <a:r>
              <a:rPr lang="pt-BR" sz="2000" dirty="0">
                <a:latin typeface="Courier New" panose="02070309020205020404" pitchFamily="49" charset="0"/>
                <a:ea typeface="Calibri" panose="020F0502020204030204" pitchFamily="34" charset="0"/>
              </a:rPr>
              <a:t>	</a:t>
            </a:r>
            <a:endParaRPr lang="pt-BR" sz="3200" dirty="0">
              <a:latin typeface="Times New Roman" panose="02020603050405020304" pitchFamily="18" charset="0"/>
              <a:ea typeface="Times New Roman" panose="02020603050405020304" pitchFamily="18" charset="0"/>
            </a:endParaRPr>
          </a:p>
          <a:p>
            <a:pPr marL="109728" indent="0">
              <a:spcAft>
                <a:spcPts val="0"/>
              </a:spcAft>
              <a:buNone/>
            </a:pPr>
            <a:r>
              <a:rPr lang="pt-BR" sz="2000" dirty="0" err="1">
                <a:latin typeface="Courier New" panose="02070309020205020404" pitchFamily="49" charset="0"/>
                <a:ea typeface="Calibri" panose="020F0502020204030204" pitchFamily="34" charset="0"/>
              </a:rPr>
              <a:t>codigo_gravadora</a:t>
            </a:r>
            <a:r>
              <a:rPr lang="pt-BR" sz="2000" dirty="0">
                <a:latin typeface="Courier New" panose="02070309020205020404" pitchFamily="49" charset="0"/>
                <a:ea typeface="Calibri" panose="020F0502020204030204" pitchFamily="34" charset="0"/>
              </a:rPr>
              <a:t>	</a:t>
            </a:r>
            <a:r>
              <a:rPr lang="pt-BR" sz="2000" dirty="0" err="1">
                <a:solidFill>
                  <a:srgbClr val="0000FF"/>
                </a:solidFill>
                <a:latin typeface="Courier New" panose="02070309020205020404" pitchFamily="49" charset="0"/>
                <a:ea typeface="Calibri" panose="020F0502020204030204" pitchFamily="34" charset="0"/>
              </a:rPr>
              <a:t>int</a:t>
            </a:r>
            <a:r>
              <a:rPr lang="pt-BR" sz="2000" dirty="0">
                <a:latin typeface="Courier New" panose="02070309020205020404" pitchFamily="49" charset="0"/>
                <a:ea typeface="Calibri" panose="020F0502020204030204" pitchFamily="34" charset="0"/>
              </a:rPr>
              <a:t>		</a:t>
            </a:r>
            <a:r>
              <a:rPr lang="pt-BR" sz="2000" dirty="0" err="1">
                <a:solidFill>
                  <a:srgbClr val="808080"/>
                </a:solidFill>
                <a:latin typeface="Courier New" panose="02070309020205020404" pitchFamily="49" charset="0"/>
                <a:ea typeface="Calibri" panose="020F0502020204030204" pitchFamily="34" charset="0"/>
              </a:rPr>
              <a:t>null</a:t>
            </a:r>
            <a:r>
              <a:rPr lang="pt-BR" sz="2000" dirty="0">
                <a:solidFill>
                  <a:srgbClr val="808080"/>
                </a:solidFill>
                <a:latin typeface="Courier New" panose="02070309020205020404" pitchFamily="49" charset="0"/>
                <a:ea typeface="Calibri" panose="020F0502020204030204" pitchFamily="34" charset="0"/>
              </a:rPr>
              <a:t>,</a:t>
            </a:r>
            <a:endParaRPr lang="pt-BR" sz="3200" dirty="0">
              <a:latin typeface="Times New Roman" panose="02020603050405020304" pitchFamily="18" charset="0"/>
              <a:ea typeface="Times New Roman" panose="02020603050405020304" pitchFamily="18" charset="0"/>
            </a:endParaRPr>
          </a:p>
          <a:p>
            <a:pPr marL="109728" indent="0">
              <a:spcAft>
                <a:spcPts val="0"/>
              </a:spcAft>
              <a:buNone/>
            </a:pPr>
            <a:r>
              <a:rPr lang="pt-BR" sz="2000" dirty="0" err="1">
                <a:latin typeface="Courier New" panose="02070309020205020404" pitchFamily="49" charset="0"/>
                <a:ea typeface="Calibri" panose="020F0502020204030204" pitchFamily="34" charset="0"/>
              </a:rPr>
              <a:t>nome_cd</a:t>
            </a:r>
            <a:r>
              <a:rPr lang="pt-BR" sz="2000" dirty="0">
                <a:latin typeface="Courier New" panose="02070309020205020404" pitchFamily="49" charset="0"/>
                <a:ea typeface="Calibri" panose="020F0502020204030204" pitchFamily="34" charset="0"/>
              </a:rPr>
              <a:t>		</a:t>
            </a:r>
            <a:r>
              <a:rPr lang="pt-BR" sz="2000" dirty="0" err="1">
                <a:solidFill>
                  <a:srgbClr val="0000FF"/>
                </a:solidFill>
                <a:latin typeface="Courier New" panose="02070309020205020404" pitchFamily="49" charset="0"/>
                <a:ea typeface="Calibri" panose="020F0502020204030204" pitchFamily="34" charset="0"/>
              </a:rPr>
              <a:t>varchar</a:t>
            </a:r>
            <a:r>
              <a:rPr lang="pt-BR" sz="2000" dirty="0">
                <a:solidFill>
                  <a:srgbClr val="808080"/>
                </a:solidFill>
                <a:latin typeface="Courier New" panose="02070309020205020404" pitchFamily="49" charset="0"/>
                <a:ea typeface="Calibri" panose="020F0502020204030204" pitchFamily="34" charset="0"/>
              </a:rPr>
              <a:t>(</a:t>
            </a:r>
            <a:r>
              <a:rPr lang="pt-BR" sz="2000" dirty="0">
                <a:latin typeface="Courier New" panose="02070309020205020404" pitchFamily="49" charset="0"/>
                <a:ea typeface="Calibri" panose="020F0502020204030204" pitchFamily="34" charset="0"/>
              </a:rPr>
              <a:t>60</a:t>
            </a:r>
            <a:r>
              <a:rPr lang="pt-BR" sz="2000" dirty="0">
                <a:solidFill>
                  <a:srgbClr val="808080"/>
                </a:solidFill>
                <a:latin typeface="Courier New" panose="02070309020205020404" pitchFamily="49" charset="0"/>
                <a:ea typeface="Calibri" panose="020F0502020204030204" pitchFamily="34" charset="0"/>
              </a:rPr>
              <a:t>)</a:t>
            </a:r>
            <a:r>
              <a:rPr lang="pt-BR" sz="2000" dirty="0">
                <a:latin typeface="Courier New" panose="02070309020205020404" pitchFamily="49" charset="0"/>
                <a:ea typeface="Calibri" panose="020F0502020204030204" pitchFamily="34" charset="0"/>
              </a:rPr>
              <a:t>	</a:t>
            </a:r>
            <a:r>
              <a:rPr lang="pt-BR" sz="2000" dirty="0" err="1">
                <a:solidFill>
                  <a:srgbClr val="808080"/>
                </a:solidFill>
                <a:latin typeface="Courier New" panose="02070309020205020404" pitchFamily="49" charset="0"/>
                <a:ea typeface="Calibri" panose="020F0502020204030204" pitchFamily="34" charset="0"/>
              </a:rPr>
              <a:t>not</a:t>
            </a:r>
            <a:r>
              <a:rPr lang="pt-BR" sz="2000" dirty="0">
                <a:latin typeface="Courier New" panose="02070309020205020404" pitchFamily="49" charset="0"/>
                <a:ea typeface="Calibri" panose="020F0502020204030204" pitchFamily="34" charset="0"/>
              </a:rPr>
              <a:t> </a:t>
            </a:r>
            <a:r>
              <a:rPr lang="pt-BR" sz="2000" dirty="0" err="1">
                <a:solidFill>
                  <a:srgbClr val="808080"/>
                </a:solidFill>
                <a:latin typeface="Courier New" panose="02070309020205020404" pitchFamily="49" charset="0"/>
                <a:ea typeface="Calibri" panose="020F0502020204030204" pitchFamily="34" charset="0"/>
              </a:rPr>
              <a:t>null</a:t>
            </a:r>
            <a:r>
              <a:rPr lang="pt-BR" sz="2000" dirty="0">
                <a:solidFill>
                  <a:srgbClr val="808080"/>
                </a:solidFill>
                <a:latin typeface="Courier New" panose="02070309020205020404" pitchFamily="49" charset="0"/>
                <a:ea typeface="Calibri" panose="020F0502020204030204" pitchFamily="34" charset="0"/>
              </a:rPr>
              <a:t>,</a:t>
            </a:r>
            <a:endParaRPr lang="pt-BR" sz="3200" dirty="0">
              <a:latin typeface="Times New Roman" panose="02020603050405020304" pitchFamily="18" charset="0"/>
              <a:ea typeface="Times New Roman" panose="02020603050405020304" pitchFamily="18" charset="0"/>
            </a:endParaRPr>
          </a:p>
          <a:p>
            <a:pPr marL="109728" indent="0">
              <a:spcAft>
                <a:spcPts val="0"/>
              </a:spcAft>
              <a:buNone/>
            </a:pPr>
            <a:r>
              <a:rPr lang="pt-BR" sz="2000" dirty="0" err="1">
                <a:latin typeface="Courier New" panose="02070309020205020404" pitchFamily="49" charset="0"/>
                <a:ea typeface="Calibri" panose="020F0502020204030204" pitchFamily="34" charset="0"/>
              </a:rPr>
              <a:t>data_lancamento</a:t>
            </a:r>
            <a:r>
              <a:rPr lang="pt-BR" sz="2000" dirty="0">
                <a:latin typeface="Courier New" panose="02070309020205020404" pitchFamily="49" charset="0"/>
                <a:ea typeface="Calibri" panose="020F0502020204030204" pitchFamily="34" charset="0"/>
              </a:rPr>
              <a:t>	</a:t>
            </a:r>
            <a:r>
              <a:rPr lang="pt-BR" sz="2000" dirty="0" err="1">
                <a:solidFill>
                  <a:srgbClr val="0000FF"/>
                </a:solidFill>
                <a:latin typeface="Courier New" panose="02070309020205020404" pitchFamily="49" charset="0"/>
                <a:ea typeface="Calibri" panose="020F0502020204030204" pitchFamily="34" charset="0"/>
              </a:rPr>
              <a:t>datetime</a:t>
            </a:r>
            <a:r>
              <a:rPr lang="pt-BR" sz="2000" dirty="0">
                <a:latin typeface="Courier New" panose="02070309020205020404" pitchFamily="49" charset="0"/>
                <a:ea typeface="Calibri" panose="020F0502020204030204" pitchFamily="34" charset="0"/>
              </a:rPr>
              <a:t>	</a:t>
            </a:r>
            <a:r>
              <a:rPr lang="pt-BR" sz="2000" dirty="0" err="1">
                <a:solidFill>
                  <a:srgbClr val="808080"/>
                </a:solidFill>
                <a:latin typeface="Courier New" panose="02070309020205020404" pitchFamily="49" charset="0"/>
                <a:ea typeface="Calibri" panose="020F0502020204030204" pitchFamily="34" charset="0"/>
              </a:rPr>
              <a:t>not</a:t>
            </a:r>
            <a:r>
              <a:rPr lang="pt-BR" sz="2000" dirty="0">
                <a:latin typeface="Courier New" panose="02070309020205020404" pitchFamily="49" charset="0"/>
                <a:ea typeface="Calibri" panose="020F0502020204030204" pitchFamily="34" charset="0"/>
              </a:rPr>
              <a:t> </a:t>
            </a:r>
            <a:r>
              <a:rPr lang="pt-BR" sz="2000" dirty="0" err="1">
                <a:solidFill>
                  <a:srgbClr val="808080"/>
                </a:solidFill>
                <a:latin typeface="Courier New" panose="02070309020205020404" pitchFamily="49" charset="0"/>
                <a:ea typeface="Calibri" panose="020F0502020204030204" pitchFamily="34" charset="0"/>
              </a:rPr>
              <a:t>null</a:t>
            </a:r>
            <a:r>
              <a:rPr lang="pt-BR" sz="2000" dirty="0">
                <a:solidFill>
                  <a:srgbClr val="808080"/>
                </a:solidFill>
                <a:latin typeface="Courier New" panose="02070309020205020404" pitchFamily="49" charset="0"/>
                <a:ea typeface="Calibri" panose="020F0502020204030204" pitchFamily="34" charset="0"/>
              </a:rPr>
              <a:t>,</a:t>
            </a:r>
            <a:endParaRPr lang="pt-BR" sz="3200" dirty="0">
              <a:latin typeface="Times New Roman" panose="02020603050405020304" pitchFamily="18" charset="0"/>
              <a:ea typeface="Times New Roman" panose="02020603050405020304" pitchFamily="18" charset="0"/>
            </a:endParaRPr>
          </a:p>
          <a:p>
            <a:pPr marL="109728" indent="0">
              <a:spcAft>
                <a:spcPts val="0"/>
              </a:spcAft>
              <a:buNone/>
            </a:pPr>
            <a:r>
              <a:rPr lang="pt-BR" sz="2000" dirty="0">
                <a:latin typeface="Courier New" panose="02070309020205020404" pitchFamily="49" charset="0"/>
                <a:ea typeface="Calibri" panose="020F0502020204030204" pitchFamily="34" charset="0"/>
              </a:rPr>
              <a:t>quantidade		</a:t>
            </a:r>
            <a:r>
              <a:rPr lang="pt-BR" sz="2000" dirty="0" err="1">
                <a:solidFill>
                  <a:srgbClr val="0000FF"/>
                </a:solidFill>
                <a:latin typeface="Courier New" panose="02070309020205020404" pitchFamily="49" charset="0"/>
                <a:ea typeface="Calibri" panose="020F0502020204030204" pitchFamily="34" charset="0"/>
              </a:rPr>
              <a:t>int</a:t>
            </a:r>
            <a:r>
              <a:rPr lang="pt-BR" sz="2000" dirty="0">
                <a:latin typeface="Courier New" panose="02070309020205020404" pitchFamily="49" charset="0"/>
                <a:ea typeface="Calibri" panose="020F0502020204030204" pitchFamily="34" charset="0"/>
              </a:rPr>
              <a:t> 		</a:t>
            </a:r>
            <a:r>
              <a:rPr lang="pt-BR" sz="2000" dirty="0">
                <a:solidFill>
                  <a:srgbClr val="0000FF"/>
                </a:solidFill>
                <a:latin typeface="Courier New" panose="02070309020205020404" pitchFamily="49" charset="0"/>
                <a:ea typeface="Calibri" panose="020F0502020204030204" pitchFamily="34" charset="0"/>
              </a:rPr>
              <a:t>default</a:t>
            </a:r>
            <a:r>
              <a:rPr lang="pt-BR" sz="2000" dirty="0">
                <a:latin typeface="Courier New" panose="02070309020205020404" pitchFamily="49" charset="0"/>
                <a:ea typeface="Calibri" panose="020F0502020204030204" pitchFamily="34" charset="0"/>
              </a:rPr>
              <a:t> 1</a:t>
            </a:r>
            <a:endParaRPr lang="pt-BR" sz="3200" dirty="0">
              <a:latin typeface="Times New Roman" panose="02020603050405020304" pitchFamily="18" charset="0"/>
              <a:ea typeface="Times New Roman" panose="02020603050405020304" pitchFamily="18" charset="0"/>
            </a:endParaRPr>
          </a:p>
          <a:p>
            <a:pPr marL="109728" indent="0">
              <a:spcAft>
                <a:spcPts val="0"/>
              </a:spcAft>
              <a:buNone/>
            </a:pPr>
            <a:r>
              <a:rPr lang="pt-BR" sz="2000" dirty="0" err="1">
                <a:solidFill>
                  <a:srgbClr val="0000FF"/>
                </a:solidFill>
                <a:latin typeface="Courier New" panose="02070309020205020404" pitchFamily="49" charset="0"/>
                <a:ea typeface="Calibri" panose="020F0502020204030204" pitchFamily="34" charset="0"/>
              </a:rPr>
              <a:t>primary</a:t>
            </a:r>
            <a:r>
              <a:rPr lang="pt-BR" sz="2000" dirty="0">
                <a:latin typeface="Courier New" panose="02070309020205020404" pitchFamily="49" charset="0"/>
                <a:ea typeface="Calibri" panose="020F0502020204030204" pitchFamily="34" charset="0"/>
              </a:rPr>
              <a:t> </a:t>
            </a:r>
            <a:r>
              <a:rPr lang="pt-BR" sz="2000" dirty="0" err="1">
                <a:solidFill>
                  <a:srgbClr val="0000FF"/>
                </a:solidFill>
                <a:latin typeface="Courier New" panose="02070309020205020404" pitchFamily="49" charset="0"/>
                <a:ea typeface="Calibri" panose="020F0502020204030204" pitchFamily="34" charset="0"/>
              </a:rPr>
              <a:t>key</a:t>
            </a:r>
            <a:r>
              <a:rPr lang="pt-BR" sz="2000" dirty="0">
                <a:latin typeface="Courier New" panose="02070309020205020404" pitchFamily="49" charset="0"/>
                <a:ea typeface="Calibri" panose="020F0502020204030204" pitchFamily="34" charset="0"/>
              </a:rPr>
              <a:t> </a:t>
            </a:r>
            <a:r>
              <a:rPr lang="pt-BR" sz="2000" dirty="0">
                <a:solidFill>
                  <a:srgbClr val="808080"/>
                </a:solidFill>
                <a:latin typeface="Courier New" panose="02070309020205020404" pitchFamily="49" charset="0"/>
                <a:ea typeface="Calibri" panose="020F0502020204030204" pitchFamily="34" charset="0"/>
              </a:rPr>
              <a:t>(</a:t>
            </a:r>
            <a:r>
              <a:rPr lang="pt-BR" sz="2000" dirty="0" err="1">
                <a:latin typeface="Courier New" panose="02070309020205020404" pitchFamily="49" charset="0"/>
                <a:ea typeface="Calibri" panose="020F0502020204030204" pitchFamily="34" charset="0"/>
              </a:rPr>
              <a:t>codigo_cd</a:t>
            </a:r>
            <a:r>
              <a:rPr lang="pt-BR" sz="2000" dirty="0">
                <a:solidFill>
                  <a:srgbClr val="808080"/>
                </a:solidFill>
                <a:latin typeface="Courier New" panose="02070309020205020404" pitchFamily="49" charset="0"/>
                <a:ea typeface="Calibri" panose="020F0502020204030204" pitchFamily="34" charset="0"/>
              </a:rPr>
              <a:t>)</a:t>
            </a:r>
          </a:p>
          <a:p>
            <a:pPr marL="109728" indent="0">
              <a:spcAft>
                <a:spcPts val="0"/>
              </a:spcAft>
              <a:buNone/>
            </a:pPr>
            <a:r>
              <a:rPr lang="pt-BR" sz="2000" dirty="0">
                <a:solidFill>
                  <a:srgbClr val="808080"/>
                </a:solidFill>
                <a:latin typeface="Courier New" panose="02070309020205020404" pitchFamily="49" charset="0"/>
                <a:ea typeface="Calibri" panose="020F0502020204030204" pitchFamily="34" charset="0"/>
              </a:rPr>
              <a:t>);</a:t>
            </a:r>
            <a:endParaRPr lang="pt-BR" sz="3200" dirty="0">
              <a:latin typeface="Times New Roman" panose="02020603050405020304" pitchFamily="18" charset="0"/>
              <a:ea typeface="Times New Roman" panose="02020603050405020304" pitchFamily="18" charset="0"/>
            </a:endParaRPr>
          </a:p>
          <a:p>
            <a:pPr marL="109728" indent="0">
              <a:spcAft>
                <a:spcPts val="0"/>
              </a:spcAft>
              <a:buNone/>
            </a:pPr>
            <a:r>
              <a:rPr lang="pt-BR" sz="2000" dirty="0">
                <a:solidFill>
                  <a:srgbClr val="808080"/>
                </a:solidFill>
                <a:latin typeface="Courier New" panose="02070309020205020404" pitchFamily="49" charset="0"/>
                <a:ea typeface="Calibri" panose="020F0502020204030204" pitchFamily="34" charset="0"/>
              </a:rPr>
              <a:t> </a:t>
            </a:r>
            <a:endParaRPr lang="pt-BR" sz="3200" dirty="0">
              <a:latin typeface="Times New Roman" panose="02020603050405020304" pitchFamily="18" charset="0"/>
              <a:ea typeface="Times New Roman" panose="02020603050405020304" pitchFamily="18" charset="0"/>
            </a:endParaRPr>
          </a:p>
          <a:p>
            <a:pPr marL="109728" indent="0" algn="just">
              <a:spcAft>
                <a:spcPts val="0"/>
              </a:spcAft>
              <a:buNone/>
            </a:pPr>
            <a:r>
              <a:rPr lang="pt-BR" sz="2000" dirty="0" err="1">
                <a:solidFill>
                  <a:srgbClr val="0000FF"/>
                </a:solidFill>
                <a:latin typeface="Tahoma" panose="020B0604030504040204" pitchFamily="34" charset="0"/>
                <a:ea typeface="Tahoma" panose="020B0604030504040204" pitchFamily="34" charset="0"/>
                <a:cs typeface="Tahoma" panose="020B0604030504040204" pitchFamily="34" charset="0"/>
              </a:rPr>
              <a:t>insert</a:t>
            </a:r>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0000FF"/>
                </a:solidFill>
                <a:latin typeface="Tahoma" panose="020B0604030504040204" pitchFamily="34" charset="0"/>
                <a:ea typeface="Tahoma" panose="020B0604030504040204" pitchFamily="34" charset="0"/>
                <a:cs typeface="Tahoma" panose="020B0604030504040204" pitchFamily="34" charset="0"/>
              </a:rPr>
              <a:t>into</a:t>
            </a:r>
            <a:r>
              <a:rPr lang="pt-BR" sz="2000" dirty="0">
                <a:latin typeface="Tahoma" panose="020B0604030504040204" pitchFamily="34" charset="0"/>
                <a:ea typeface="Tahoma" panose="020B0604030504040204" pitchFamily="34" charset="0"/>
                <a:cs typeface="Tahoma" panose="020B0604030504040204" pitchFamily="34" charset="0"/>
              </a:rPr>
              <a:t> CD </a:t>
            </a:r>
            <a:r>
              <a:rPr lang="pt-BR" sz="2000" dirty="0" err="1">
                <a:solidFill>
                  <a:srgbClr val="0000FF"/>
                </a:solidFill>
                <a:latin typeface="Tahoma" panose="020B0604030504040204" pitchFamily="34" charset="0"/>
                <a:ea typeface="Tahoma" panose="020B0604030504040204" pitchFamily="34" charset="0"/>
                <a:cs typeface="Tahoma" panose="020B0604030504040204" pitchFamily="34" charset="0"/>
              </a:rPr>
              <a:t>values</a:t>
            </a:r>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dirty="0">
                <a:solidFill>
                  <a:srgbClr val="808080"/>
                </a:solidFill>
                <a:latin typeface="Tahoma" panose="020B0604030504040204" pitchFamily="34" charset="0"/>
                <a:ea typeface="Tahoma" panose="020B0604030504040204" pitchFamily="34" charset="0"/>
                <a:cs typeface="Tahoma" panose="020B0604030504040204" pitchFamily="34" charset="0"/>
              </a:rPr>
              <a:t>(</a:t>
            </a:r>
            <a:r>
              <a:rPr lang="pt-BR" sz="2000" dirty="0">
                <a:latin typeface="Tahoma" panose="020B0604030504040204" pitchFamily="34" charset="0"/>
                <a:ea typeface="Tahoma" panose="020B0604030504040204" pitchFamily="34" charset="0"/>
                <a:cs typeface="Tahoma" panose="020B0604030504040204" pitchFamily="34" charset="0"/>
              </a:rPr>
              <a:t>1</a:t>
            </a:r>
            <a:r>
              <a:rPr lang="pt-BR" sz="2000" dirty="0">
                <a:solidFill>
                  <a:srgbClr val="808080"/>
                </a:solidFill>
                <a:latin typeface="Tahoma" panose="020B0604030504040204" pitchFamily="34" charset="0"/>
                <a:ea typeface="Tahoma" panose="020B0604030504040204" pitchFamily="34" charset="0"/>
                <a:cs typeface="Tahoma" panose="020B0604030504040204" pitchFamily="34" charset="0"/>
              </a:rPr>
              <a:t>,</a:t>
            </a:r>
            <a:r>
              <a:rPr lang="pt-BR" sz="2000" dirty="0">
                <a:solidFill>
                  <a:srgbClr val="FF0000"/>
                </a:solidFill>
                <a:latin typeface="Tahoma" panose="020B0604030504040204" pitchFamily="34" charset="0"/>
                <a:ea typeface="Tahoma" panose="020B0604030504040204" pitchFamily="34" charset="0"/>
                <a:cs typeface="Tahoma" panose="020B0604030504040204" pitchFamily="34" charset="0"/>
              </a:rPr>
              <a:t>'Mais do Mesmo'</a:t>
            </a:r>
            <a:r>
              <a:rPr lang="pt-BR" sz="2000" dirty="0">
                <a:solidFill>
                  <a:srgbClr val="808080"/>
                </a:solidFill>
                <a:latin typeface="Tahoma" panose="020B0604030504040204" pitchFamily="34" charset="0"/>
                <a:ea typeface="Tahoma" panose="020B0604030504040204" pitchFamily="34" charset="0"/>
                <a:cs typeface="Tahoma" panose="020B0604030504040204" pitchFamily="34" charset="0"/>
              </a:rPr>
              <a:t>,</a:t>
            </a:r>
            <a:r>
              <a:rPr lang="pt-BR" sz="2000" dirty="0">
                <a:solidFill>
                  <a:srgbClr val="FF0000"/>
                </a:solidFill>
                <a:latin typeface="Tahoma" panose="020B0604030504040204" pitchFamily="34" charset="0"/>
                <a:ea typeface="Tahoma" panose="020B0604030504040204" pitchFamily="34" charset="0"/>
                <a:cs typeface="Tahoma" panose="020B0604030504040204" pitchFamily="34" charset="0"/>
              </a:rPr>
              <a:t>'10/30/2012'</a:t>
            </a:r>
            <a:r>
              <a:rPr lang="pt-BR" sz="2000" dirty="0">
                <a:solidFill>
                  <a:srgbClr val="808080"/>
                </a:solidFill>
                <a:latin typeface="Tahoma" panose="020B0604030504040204" pitchFamily="34" charset="0"/>
                <a:ea typeface="Tahoma" panose="020B0604030504040204" pitchFamily="34" charset="0"/>
                <a:cs typeface="Tahoma" panose="020B0604030504040204" pitchFamily="34" charset="0"/>
              </a:rPr>
              <a:t>,</a:t>
            </a:r>
            <a:r>
              <a:rPr lang="pt-BR" sz="2000" dirty="0">
                <a:solidFill>
                  <a:srgbClr val="0000FF"/>
                </a:solidFill>
                <a:latin typeface="Tahoma" panose="020B0604030504040204" pitchFamily="34" charset="0"/>
                <a:ea typeface="Tahoma" panose="020B0604030504040204" pitchFamily="34" charset="0"/>
                <a:cs typeface="Tahoma" panose="020B0604030504040204" pitchFamily="34" charset="0"/>
              </a:rPr>
              <a:t>default</a:t>
            </a:r>
            <a:r>
              <a:rPr lang="pt-BR" sz="2000" dirty="0">
                <a:solidFill>
                  <a:srgbClr val="808080"/>
                </a:solidFill>
                <a:latin typeface="Tahoma" panose="020B0604030504040204" pitchFamily="34" charset="0"/>
                <a:ea typeface="Tahoma" panose="020B0604030504040204" pitchFamily="34" charset="0"/>
                <a:cs typeface="Tahoma" panose="020B0604030504040204" pitchFamily="34" charset="0"/>
              </a:rPr>
              <a:t>);</a:t>
            </a:r>
            <a:endParaRPr lang="pt-BR" sz="2000" dirty="0">
              <a:latin typeface="Tahoma" panose="020B0604030504040204" pitchFamily="34" charset="0"/>
              <a:ea typeface="Tahoma" panose="020B0604030504040204" pitchFamily="34" charset="0"/>
              <a:cs typeface="Tahoma" panose="020B0604030504040204" pitchFamily="34" charset="0"/>
            </a:endParaRPr>
          </a:p>
          <a:p>
            <a:pPr marL="109728" indent="0" algn="ctr">
              <a:buNone/>
            </a:pPr>
            <a:endParaRPr lang="pt-BR" sz="1900" dirty="0">
              <a:latin typeface="Arial" panose="020B0604020202020204" pitchFamily="34" charset="0"/>
              <a:cs typeface="Arial" panose="020B0604020202020204" pitchFamily="34" charset="0"/>
            </a:endParaRPr>
          </a:p>
        </p:txBody>
      </p:sp>
      <p:sp>
        <p:nvSpPr>
          <p:cNvPr id="2" name="Retângulo 1">
            <a:extLst>
              <a:ext uri="{FF2B5EF4-FFF2-40B4-BE49-F238E27FC236}">
                <a16:creationId xmlns:a16="http://schemas.microsoft.com/office/drawing/2014/main" id="{3A42D7ED-77E6-49E0-8915-DDA25362C9C2}"/>
              </a:ext>
            </a:extLst>
          </p:cNvPr>
          <p:cNvSpPr/>
          <p:nvPr/>
        </p:nvSpPr>
        <p:spPr>
          <a:xfrm>
            <a:off x="1691680" y="431548"/>
            <a:ext cx="3468611" cy="369332"/>
          </a:xfrm>
          <a:prstGeom prst="rect">
            <a:avLst/>
          </a:prstGeom>
        </p:spPr>
        <p:txBody>
          <a:bodyPr wrap="square">
            <a:spAutoFit/>
          </a:bodyPr>
          <a:lstStyle/>
          <a:p>
            <a:pPr marL="109728" indent="0" algn="ctr">
              <a:buNone/>
            </a:pPr>
            <a:r>
              <a:rPr lang="pt-BR" b="1" dirty="0">
                <a:solidFill>
                  <a:srgbClr val="FF0000"/>
                </a:solidFill>
                <a:latin typeface="Arial" panose="020B0604020202020204" pitchFamily="34" charset="0"/>
                <a:cs typeface="Arial" panose="020B0604020202020204" pitchFamily="34" charset="0"/>
              </a:rPr>
              <a:t>Regras – </a:t>
            </a:r>
            <a:r>
              <a:rPr lang="pt-BR" b="1" dirty="0" err="1">
                <a:solidFill>
                  <a:srgbClr val="FF0000"/>
                </a:solidFill>
                <a:latin typeface="Arial" panose="020B0604020202020204" pitchFamily="34" charset="0"/>
                <a:cs typeface="Arial" panose="020B0604020202020204" pitchFamily="34" charset="0"/>
              </a:rPr>
              <a:t>Constraints</a:t>
            </a:r>
            <a:endParaRPr lang="pt-BR"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894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1520" y="808068"/>
            <a:ext cx="8723312" cy="6025856"/>
          </a:xfrm>
        </p:spPr>
        <p:txBody>
          <a:bodyPr>
            <a:normAutofit/>
          </a:bodyPr>
          <a:lstStyle/>
          <a:p>
            <a:pPr marL="109728" indent="0">
              <a:buNone/>
            </a:pPr>
            <a:r>
              <a:rPr lang="pt-BR" sz="2000" dirty="0"/>
              <a:t>	</a:t>
            </a:r>
            <a:r>
              <a:rPr lang="pt-BR" sz="2000" b="1" dirty="0">
                <a:solidFill>
                  <a:srgbClr val="FF0000"/>
                </a:solidFill>
                <a:latin typeface="Arial" panose="020B0604020202020204" pitchFamily="34" charset="0"/>
                <a:cs typeface="Arial" panose="020B0604020202020204" pitchFamily="34" charset="0"/>
              </a:rPr>
              <a:t>UNIQUE</a:t>
            </a:r>
            <a:endParaRPr lang="pt-BR" sz="2000" dirty="0">
              <a:solidFill>
                <a:srgbClr val="FF0000"/>
              </a:solidFill>
              <a:latin typeface="Arial" panose="020B0604020202020204" pitchFamily="34" charset="0"/>
              <a:cs typeface="Arial" panose="020B0604020202020204" pitchFamily="34" charset="0"/>
            </a:endParaRPr>
          </a:p>
          <a:p>
            <a:pPr marL="109728" indent="0" algn="just">
              <a:buNone/>
            </a:pPr>
            <a:r>
              <a:rPr lang="pt-BR" sz="1800" dirty="0">
                <a:latin typeface="Arial" panose="020B0604020202020204" pitchFamily="34" charset="0"/>
                <a:cs typeface="Arial" panose="020B0604020202020204" pitchFamily="34" charset="0"/>
              </a:rPr>
              <a:t>	Indica que não poderá haver repetição no conteúdo da coluna. Isso é diferente do conceito de chave primária. A chave primária, além de não permitir repetição, não pode conter valor nulo. Ao especificarmos que uma coluna deve conter valores únicos, indicamos que todos os valores não nulos devem ser exclusivos.</a:t>
            </a:r>
          </a:p>
          <a:p>
            <a:pPr marL="109728" indent="0">
              <a:buNone/>
            </a:pPr>
            <a:endParaRPr lang="pt-BR" sz="2000" dirty="0"/>
          </a:p>
          <a:p>
            <a:pPr marL="109728" indent="0">
              <a:buNone/>
            </a:pPr>
            <a:r>
              <a:rPr lang="pt-BR" sz="1600" dirty="0">
                <a:latin typeface="Arial" panose="020B0604020202020204" pitchFamily="34" charset="0"/>
                <a:cs typeface="Arial" panose="020B0604020202020204" pitchFamily="34" charset="0"/>
              </a:rPr>
              <a:t>Exemplo:</a:t>
            </a:r>
          </a:p>
          <a:p>
            <a:pPr marL="109728" indent="0">
              <a:spcAft>
                <a:spcPts val="0"/>
              </a:spcAft>
              <a:buNone/>
            </a:pPr>
            <a:r>
              <a:rPr lang="en-US" sz="1600" dirty="0">
                <a:solidFill>
                  <a:srgbClr val="0000FF"/>
                </a:solidFill>
                <a:latin typeface="Arial" panose="020B0604020202020204" pitchFamily="34" charset="0"/>
                <a:ea typeface="Calibri" panose="020F0502020204030204" pitchFamily="34" charset="0"/>
                <a:cs typeface="Arial" panose="020B0604020202020204" pitchFamily="34" charset="0"/>
              </a:rPr>
              <a:t>create</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a:solidFill>
                  <a:srgbClr val="0000FF"/>
                </a:solidFill>
                <a:latin typeface="Arial" panose="020B0604020202020204" pitchFamily="34" charset="0"/>
                <a:ea typeface="Calibri" panose="020F0502020204030204" pitchFamily="34" charset="0"/>
                <a:cs typeface="Arial" panose="020B0604020202020204" pitchFamily="34" charset="0"/>
              </a:rPr>
              <a:t>table</a:t>
            </a:r>
            <a:r>
              <a:rPr lang="en-US" sz="1600" dirty="0">
                <a:latin typeface="Arial" panose="020B0604020202020204" pitchFamily="34" charset="0"/>
                <a:ea typeface="Calibri" panose="020F0502020204030204" pitchFamily="34" charset="0"/>
                <a:cs typeface="Arial" panose="020B0604020202020204" pitchFamily="34" charset="0"/>
              </a:rPr>
              <a:t> CLIENTES</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a:t>
            </a:r>
          </a:p>
          <a:p>
            <a:pPr marL="109728" indent="0">
              <a:spcAft>
                <a:spcPts val="0"/>
              </a:spcAft>
              <a:buNone/>
            </a:pPr>
            <a:r>
              <a:rPr lang="en-US" sz="1600" dirty="0">
                <a:latin typeface="Arial" panose="020B0604020202020204" pitchFamily="34" charset="0"/>
                <a:ea typeface="Calibri" panose="020F0502020204030204" pitchFamily="34" charset="0"/>
                <a:cs typeface="Arial" panose="020B0604020202020204" pitchFamily="34" charset="0"/>
              </a:rPr>
              <a:t>CODIGO_CLI	</a:t>
            </a:r>
            <a:r>
              <a:rPr lang="en-US" sz="1600" dirty="0" err="1">
                <a:solidFill>
                  <a:srgbClr val="0000FF"/>
                </a:solidFill>
                <a:latin typeface="Arial" panose="020B0604020202020204" pitchFamily="34" charset="0"/>
                <a:ea typeface="Calibri" panose="020F0502020204030204" pitchFamily="34" charset="0"/>
                <a:cs typeface="Arial" panose="020B0604020202020204" pitchFamily="34" charset="0"/>
              </a:rPr>
              <a:t>int</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not</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null,</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en-US" sz="1600" dirty="0">
                <a:latin typeface="Arial" panose="020B0604020202020204" pitchFamily="34" charset="0"/>
                <a:ea typeface="Calibri" panose="020F0502020204030204" pitchFamily="34" charset="0"/>
                <a:cs typeface="Arial" panose="020B0604020202020204" pitchFamily="34" charset="0"/>
              </a:rPr>
              <a:t>CPF		</a:t>
            </a:r>
            <a:r>
              <a:rPr lang="en-US" sz="1600" dirty="0">
                <a:solidFill>
                  <a:srgbClr val="0000FF"/>
                </a:solidFill>
                <a:latin typeface="Arial" panose="020B0604020202020204" pitchFamily="34" charset="0"/>
                <a:ea typeface="Calibri" panose="020F0502020204030204" pitchFamily="34" charset="0"/>
                <a:cs typeface="Arial" panose="020B0604020202020204" pitchFamily="34" charset="0"/>
              </a:rPr>
              <a:t>varchar</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en-US" sz="1600" dirty="0">
                <a:latin typeface="Arial" panose="020B0604020202020204" pitchFamily="34" charset="0"/>
                <a:ea typeface="Calibri" panose="020F0502020204030204" pitchFamily="34" charset="0"/>
                <a:cs typeface="Arial" panose="020B0604020202020204" pitchFamily="34" charset="0"/>
              </a:rPr>
              <a:t>15</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a:solidFill>
                  <a:srgbClr val="0000FF"/>
                </a:solidFill>
                <a:latin typeface="Arial" panose="020B0604020202020204" pitchFamily="34" charset="0"/>
                <a:ea typeface="Calibri" panose="020F0502020204030204" pitchFamily="34" charset="0"/>
                <a:cs typeface="Arial" panose="020B0604020202020204" pitchFamily="34" charset="0"/>
              </a:rPr>
              <a:t>UNIQUE</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en-US" sz="1600" dirty="0">
                <a:latin typeface="Arial" panose="020B0604020202020204" pitchFamily="34" charset="0"/>
                <a:ea typeface="Calibri" panose="020F0502020204030204" pitchFamily="34" charset="0"/>
                <a:cs typeface="Arial" panose="020B0604020202020204" pitchFamily="34" charset="0"/>
              </a:rPr>
              <a:t>NOME_CLI	</a:t>
            </a:r>
            <a:r>
              <a:rPr lang="en-US" sz="1600" dirty="0">
                <a:solidFill>
                  <a:srgbClr val="0000FF"/>
                </a:solidFill>
                <a:latin typeface="Arial" panose="020B0604020202020204" pitchFamily="34" charset="0"/>
                <a:ea typeface="Calibri" panose="020F0502020204030204" pitchFamily="34" charset="0"/>
                <a:cs typeface="Arial" panose="020B0604020202020204" pitchFamily="34" charset="0"/>
              </a:rPr>
              <a:t>varchar</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en-US" sz="1600" dirty="0">
                <a:latin typeface="Arial" panose="020B0604020202020204" pitchFamily="34" charset="0"/>
                <a:ea typeface="Calibri" panose="020F0502020204030204" pitchFamily="34" charset="0"/>
                <a:cs typeface="Arial" panose="020B0604020202020204" pitchFamily="34" charset="0"/>
              </a:rPr>
              <a:t>40</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not</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null,</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en-US" sz="1600" dirty="0">
                <a:latin typeface="Arial" panose="020B0604020202020204" pitchFamily="34" charset="0"/>
                <a:ea typeface="Calibri" panose="020F0502020204030204" pitchFamily="34" charset="0"/>
                <a:cs typeface="Arial" panose="020B0604020202020204" pitchFamily="34" charset="0"/>
              </a:rPr>
              <a:t>FONE_CLI	</a:t>
            </a:r>
            <a:r>
              <a:rPr lang="en-US" sz="1600" dirty="0">
                <a:solidFill>
                  <a:srgbClr val="0000FF"/>
                </a:solidFill>
                <a:latin typeface="Arial" panose="020B0604020202020204" pitchFamily="34" charset="0"/>
                <a:ea typeface="Calibri" panose="020F0502020204030204" pitchFamily="34" charset="0"/>
                <a:cs typeface="Arial" panose="020B0604020202020204" pitchFamily="34" charset="0"/>
              </a:rPr>
              <a:t>varchar</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en-US" sz="1600" dirty="0">
                <a:latin typeface="Arial" panose="020B0604020202020204" pitchFamily="34" charset="0"/>
                <a:ea typeface="Calibri" panose="020F0502020204030204" pitchFamily="34" charset="0"/>
                <a:cs typeface="Arial" panose="020B0604020202020204" pitchFamily="34" charset="0"/>
              </a:rPr>
              <a:t>18</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null,</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lgn="just">
              <a:spcAft>
                <a:spcPts val="0"/>
              </a:spcAft>
              <a:buNone/>
            </a:pPr>
            <a:r>
              <a:rPr lang="en-US" sz="1600" dirty="0">
                <a:solidFill>
                  <a:srgbClr val="0000FF"/>
                </a:solidFill>
                <a:latin typeface="Arial" panose="020B0604020202020204" pitchFamily="34" charset="0"/>
                <a:ea typeface="Calibri" panose="020F0502020204030204" pitchFamily="34" charset="0"/>
                <a:cs typeface="Arial" panose="020B0604020202020204" pitchFamily="34" charset="0"/>
              </a:rPr>
              <a:t>primary</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a:solidFill>
                  <a:srgbClr val="0000FF"/>
                </a:solidFill>
                <a:latin typeface="Arial" panose="020B0604020202020204" pitchFamily="34" charset="0"/>
                <a:ea typeface="Calibri" panose="020F0502020204030204" pitchFamily="34" charset="0"/>
                <a:cs typeface="Arial" panose="020B0604020202020204" pitchFamily="34" charset="0"/>
              </a:rPr>
              <a:t>key</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en-US" sz="1600" dirty="0">
                <a:latin typeface="Arial" panose="020B0604020202020204" pitchFamily="34" charset="0"/>
                <a:ea typeface="Calibri" panose="020F0502020204030204" pitchFamily="34" charset="0"/>
                <a:cs typeface="Arial" panose="020B0604020202020204" pitchFamily="34" charset="0"/>
              </a:rPr>
              <a:t>CODIGO_CLI</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a:t>
            </a:r>
          </a:p>
          <a:p>
            <a:pPr marL="109728" indent="0" algn="just">
              <a:spcAft>
                <a:spcPts val="0"/>
              </a:spcAft>
              <a:buNone/>
            </a:pP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a:t>
            </a:r>
          </a:p>
          <a:p>
            <a:pPr marL="109728" indent="0" algn="just">
              <a:spcAft>
                <a:spcPts val="0"/>
              </a:spcAft>
              <a:buNone/>
            </a:pPr>
            <a:endParaRPr lang="pt-BR" sz="16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insert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into</a:t>
            </a:r>
            <a:r>
              <a:rPr lang="pt-BR" sz="1600" dirty="0">
                <a:latin typeface="Arial" panose="020B0604020202020204" pitchFamily="34" charset="0"/>
                <a:ea typeface="Calibri" panose="020F0502020204030204" pitchFamily="34" charset="0"/>
                <a:cs typeface="Arial" panose="020B0604020202020204" pitchFamily="34" charset="0"/>
              </a:rPr>
              <a:t> CLIENTES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values</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1</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‘111111111-22'</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‘José'</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‘98888-8888'</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p>
          <a:p>
            <a:pPr marL="109728" indent="0" algn="just">
              <a:buNone/>
            </a:pP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insert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into</a:t>
            </a:r>
            <a:r>
              <a:rPr lang="pt-BR" sz="1600" dirty="0">
                <a:latin typeface="Arial" panose="020B0604020202020204" pitchFamily="34" charset="0"/>
                <a:ea typeface="Calibri" panose="020F0502020204030204" pitchFamily="34" charset="0"/>
                <a:cs typeface="Arial" panose="020B0604020202020204" pitchFamily="34" charset="0"/>
              </a:rPr>
              <a:t> CLIENTES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values</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2</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‘111111111-22'</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‘Maria'</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solidFill>
                  <a:srgbClr val="FF0000"/>
                </a:solidFill>
                <a:latin typeface="Arial" panose="020B0604020202020204" pitchFamily="34" charset="0"/>
                <a:ea typeface="Calibri" panose="020F0502020204030204" pitchFamily="34" charset="0"/>
                <a:cs typeface="Arial" panose="020B0604020202020204" pitchFamily="34" charset="0"/>
              </a:rPr>
              <a:t>‘97777-7777'</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6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endParaRPr lang="pt-BR" sz="1600" dirty="0">
              <a:latin typeface="Arial" panose="020B0604020202020204" pitchFamily="34" charset="0"/>
              <a:ea typeface="Calibri" panose="020F0502020204030204" pitchFamily="34" charset="0"/>
              <a:cs typeface="Arial" panose="020B0604020202020204" pitchFamily="34" charset="0"/>
            </a:endParaRPr>
          </a:p>
          <a:p>
            <a:pPr marL="109728" indent="0" algn="ctr">
              <a:buNone/>
            </a:pPr>
            <a:endParaRPr lang="pt-BR" sz="1900" dirty="0">
              <a:latin typeface="Arial" panose="020B0604020202020204" pitchFamily="34" charset="0"/>
              <a:cs typeface="Arial" panose="020B0604020202020204" pitchFamily="34" charset="0"/>
            </a:endParaRPr>
          </a:p>
        </p:txBody>
      </p:sp>
      <p:sp>
        <p:nvSpPr>
          <p:cNvPr id="2" name="Retângulo 1">
            <a:extLst>
              <a:ext uri="{FF2B5EF4-FFF2-40B4-BE49-F238E27FC236}">
                <a16:creationId xmlns:a16="http://schemas.microsoft.com/office/drawing/2014/main" id="{02A139EF-6A58-4957-A721-96132CD9E510}"/>
              </a:ext>
            </a:extLst>
          </p:cNvPr>
          <p:cNvSpPr/>
          <p:nvPr/>
        </p:nvSpPr>
        <p:spPr>
          <a:xfrm>
            <a:off x="2123728" y="403061"/>
            <a:ext cx="2616742" cy="369332"/>
          </a:xfrm>
          <a:prstGeom prst="rect">
            <a:avLst/>
          </a:prstGeom>
        </p:spPr>
        <p:txBody>
          <a:bodyPr wrap="none">
            <a:spAutoFit/>
          </a:bodyPr>
          <a:lstStyle/>
          <a:p>
            <a:pPr marL="109728" indent="0" algn="ctr">
              <a:buNone/>
            </a:pPr>
            <a:r>
              <a:rPr lang="pt-BR" b="1" dirty="0">
                <a:solidFill>
                  <a:srgbClr val="FF0000"/>
                </a:solidFill>
                <a:latin typeface="Arial" panose="020B0604020202020204" pitchFamily="34" charset="0"/>
                <a:cs typeface="Arial" panose="020B0604020202020204" pitchFamily="34" charset="0"/>
              </a:rPr>
              <a:t>Regras – </a:t>
            </a:r>
            <a:r>
              <a:rPr lang="pt-BR" b="1" dirty="0" err="1">
                <a:solidFill>
                  <a:srgbClr val="FF0000"/>
                </a:solidFill>
                <a:latin typeface="Arial" panose="020B0604020202020204" pitchFamily="34" charset="0"/>
                <a:cs typeface="Arial" panose="020B0604020202020204" pitchFamily="34" charset="0"/>
              </a:rPr>
              <a:t>Constraints</a:t>
            </a:r>
            <a:endParaRPr lang="pt-BR"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0792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456</TotalTime>
  <Words>1688</Words>
  <Application>Microsoft Office PowerPoint</Application>
  <PresentationFormat>Apresentação na tela (4:3)</PresentationFormat>
  <Paragraphs>169</Paragraphs>
  <Slides>12</Slides>
  <Notes>0</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12</vt:i4>
      </vt:variant>
    </vt:vector>
  </HeadingPairs>
  <TitlesOfParts>
    <vt:vector size="23" baseType="lpstr">
      <vt:lpstr>Arial</vt:lpstr>
      <vt:lpstr>Arial Black</vt:lpstr>
      <vt:lpstr>Calibri</vt:lpstr>
      <vt:lpstr>Consolas</vt:lpstr>
      <vt:lpstr>Courier New</vt:lpstr>
      <vt:lpstr>Georgia</vt:lpstr>
      <vt:lpstr>Tahoma</vt:lpstr>
      <vt:lpstr>Times New Roman</vt:lpstr>
      <vt:lpstr>Trebuchet MS</vt:lpstr>
      <vt:lpstr>Wingdings 2</vt:lpstr>
      <vt:lpstr>Urbano</vt:lpstr>
      <vt:lpstr>Administrador de Banco de Dados  Aula 4</vt:lpstr>
      <vt:lpstr>Chave Primária</vt:lpstr>
      <vt:lpstr>Apresentação do PowerPoint</vt:lpstr>
      <vt:lpstr>Chave Estrangeira</vt:lpstr>
      <vt:lpstr>Integridade de Dados</vt:lpstr>
      <vt:lpstr>Chave Estrangeira</vt:lpstr>
      <vt:lpstr>Chave Estrangeira</vt:lpstr>
      <vt:lpstr>Apresentação do PowerPoint</vt:lpstr>
      <vt:lpstr>Apresentação do PowerPoint</vt:lpstr>
      <vt:lpstr>Apresentação do PowerPoint</vt:lpstr>
      <vt:lpstr> Exercícios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Modelagem de Dados</dc:title>
  <dc:creator>Daiane_2</dc:creator>
  <cp:lastModifiedBy>Alessandro Jose de Souza Figueiredo</cp:lastModifiedBy>
  <cp:revision>62</cp:revision>
  <dcterms:created xsi:type="dcterms:W3CDTF">2009-02-09T22:32:22Z</dcterms:created>
  <dcterms:modified xsi:type="dcterms:W3CDTF">2024-08-28T02:17:32Z</dcterms:modified>
</cp:coreProperties>
</file>