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53" r:id="rId2"/>
    <p:sldId id="258" r:id="rId3"/>
    <p:sldId id="458" r:id="rId4"/>
    <p:sldId id="459" r:id="rId5"/>
    <p:sldId id="283" r:id="rId6"/>
    <p:sldId id="456" r:id="rId7"/>
    <p:sldId id="285" r:id="rId8"/>
    <p:sldId id="286" r:id="rId9"/>
    <p:sldId id="287" r:id="rId10"/>
    <p:sldId id="461" r:id="rId11"/>
    <p:sldId id="288" r:id="rId12"/>
    <p:sldId id="460"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21" autoAdjust="0"/>
  </p:normalViewPr>
  <p:slideViewPr>
    <p:cSldViewPr>
      <p:cViewPr varScale="1">
        <p:scale>
          <a:sx n="83" d="100"/>
          <a:sy n="83" d="100"/>
        </p:scale>
        <p:origin x="161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6B54E-D239-4B73-8842-C6028BD66E76}" type="datetimeFigureOut">
              <a:rPr lang="pt-BR" smtClean="0"/>
              <a:t>18/09/2024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3BDA92-D83B-4DD3-98F3-EC94F182E74F}" type="slidenum">
              <a:rPr lang="pt-BR" smtClean="0"/>
              <a:t>‹nº›</a:t>
            </a:fld>
            <a:endParaRPr lang="pt-BR"/>
          </a:p>
        </p:txBody>
      </p:sp>
    </p:spTree>
    <p:extLst>
      <p:ext uri="{BB962C8B-B14F-4D97-AF65-F5344CB8AC3E}">
        <p14:creationId xmlns:p14="http://schemas.microsoft.com/office/powerpoint/2010/main" val="133556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DD9A0FF0-6566-4F9B-8CD7-F0D3923FA200}" type="datetime1">
              <a:rPr lang="pt-BR" smtClean="0"/>
              <a:t>18/09/2024</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25961CE-97F1-42E2-88FD-26564C5195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5E07A2B-2E89-4393-ACBF-7728F00910AE}" type="datetime1">
              <a:rPr lang="pt-BR" smtClean="0"/>
              <a:t>18/09/2024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AB844774-39A6-4C0A-BE96-A5C2C18A295A}" type="datetime1">
              <a:rPr lang="pt-BR" smtClean="0"/>
              <a:t>18/09/2024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DAC155E0-CCB9-485E-8A88-B020FB30EECC}" type="datetime1">
              <a:rPr lang="pt-BR" smtClean="0"/>
              <a:t>18/09/2024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57A06534-119C-4395-9AFB-DBD7F1CD637B}" type="datetime1">
              <a:rPr lang="pt-BR" smtClean="0"/>
              <a:t>18/09/2024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993FC882-C33A-43AC-8934-57CF5401CE66}" type="datetime1">
              <a:rPr lang="pt-BR" smtClean="0"/>
              <a:t>18/09/2024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6" name="Espaço Reservado para Data 25"/>
          <p:cNvSpPr>
            <a:spLocks noGrp="1"/>
          </p:cNvSpPr>
          <p:nvPr>
            <p:ph type="dt" sz="half" idx="10"/>
          </p:nvPr>
        </p:nvSpPr>
        <p:spPr/>
        <p:txBody>
          <a:bodyPr rtlCol="0"/>
          <a:lstStyle/>
          <a:p>
            <a:fld id="{CECB7302-6B87-49A9-AD01-F2CF2203B7EC}" type="datetime1">
              <a:rPr lang="pt-BR" smtClean="0"/>
              <a:t>18/09/2024</a:t>
            </a:fld>
            <a:endParaRPr lang="pt-BR"/>
          </a:p>
        </p:txBody>
      </p:sp>
      <p:sp>
        <p:nvSpPr>
          <p:cNvPr id="27" name="Espaço Reservado para Número de Slide 26"/>
          <p:cNvSpPr>
            <a:spLocks noGrp="1"/>
          </p:cNvSpPr>
          <p:nvPr>
            <p:ph type="sldNum" sz="quarter" idx="11"/>
          </p:nvPr>
        </p:nvSpPr>
        <p:spPr/>
        <p:txBody>
          <a:bodyPr rtlCol="0"/>
          <a:lstStyle/>
          <a:p>
            <a:fld id="{025961CE-97F1-42E2-88FD-26564C519591}" type="slidenum">
              <a:rPr lang="pt-BR" smtClean="0"/>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2B1B28ED-B142-4782-ADFC-F9BC2C660D1F}" type="datetime1">
              <a:rPr lang="pt-BR" smtClean="0"/>
              <a:t>18/09/2024</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025961CE-97F1-42E2-88FD-26564C5195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0899116-46AF-4FAF-8799-441AF9676504}" type="datetime1">
              <a:rPr lang="pt-BR" smtClean="0"/>
              <a:t>18/09/2024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532C5EE3-6C9A-4A40-A0C2-F83203740CA1}" type="datetime1">
              <a:rPr lang="pt-BR" smtClean="0"/>
              <a:t>18/09/2024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97DC3C9A-CAEF-4F73-A358-E202943A7BE8}" type="datetime1">
              <a:rPr lang="pt-BR" smtClean="0"/>
              <a:t>18/09/2024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25961CE-97F1-42E2-88FD-26564C5195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CA82174-E3D3-4140-874A-29BFD8350BF1}" type="datetime1">
              <a:rPr lang="pt-BR" smtClean="0"/>
              <a:t>18/09/2024</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25961CE-97F1-42E2-88FD-26564C5195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222" y="2081317"/>
            <a:ext cx="9115725" cy="1338535"/>
          </a:xfrm>
        </p:spPr>
        <p:txBody>
          <a:bodyPr>
            <a:normAutofit fontScale="90000"/>
          </a:bodyPr>
          <a:lstStyle/>
          <a:p>
            <a:r>
              <a:rPr lang="pt-BR" sz="4000" dirty="0">
                <a:latin typeface="Arial Black" panose="020B0A04020102020204" pitchFamily="34" charset="0"/>
              </a:rPr>
              <a:t>Administrador de Banco de Dados</a:t>
            </a:r>
            <a:br>
              <a:rPr lang="pt-BR" sz="4000" dirty="0">
                <a:latin typeface="Arial Black" panose="020B0A04020102020204" pitchFamily="34" charset="0"/>
              </a:rPr>
            </a:br>
            <a:br>
              <a:rPr lang="pt-BR" dirty="0"/>
            </a:br>
            <a:r>
              <a:rPr lang="pt-BR" dirty="0"/>
              <a:t>Aula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620688"/>
            <a:ext cx="9147027" cy="6237312"/>
          </a:xfrm>
        </p:spPr>
        <p:txBody>
          <a:bodyPr>
            <a:normAutofit/>
          </a:bodyPr>
          <a:lstStyle/>
          <a:p>
            <a:pPr marL="0" indent="0" algn="just">
              <a:spcAft>
                <a:spcPts val="0"/>
              </a:spcAft>
              <a:buNone/>
            </a:pPr>
            <a:r>
              <a:rPr lang="pt-BR" sz="2000" b="1" dirty="0">
                <a:solidFill>
                  <a:srgbClr val="0070C0"/>
                </a:solidFill>
                <a:latin typeface="Arial" panose="020B0604020202020204" pitchFamily="34" charset="0"/>
                <a:ea typeface="Calibri" panose="020F0502020204030204" pitchFamily="34" charset="0"/>
                <a:cs typeface="Arial" panose="020B0604020202020204" pitchFamily="34" charset="0"/>
              </a:rPr>
              <a:t>Modificando colunas</a:t>
            </a:r>
            <a:endParaRPr lang="pt-BR" sz="2000" dirty="0">
              <a:latin typeface="Arial" panose="020B0604020202020204" pitchFamily="34" charset="0"/>
              <a:ea typeface="Calibri" panose="020F0502020204030204" pitchFamily="34" charset="0"/>
              <a:cs typeface="Arial" panose="020B0604020202020204" pitchFamily="34" charset="0"/>
            </a:endParaRPr>
          </a:p>
          <a:p>
            <a:pPr marL="0" indent="0" algn="just">
              <a:spcAft>
                <a:spcPts val="0"/>
              </a:spcAft>
              <a:buNone/>
            </a:pPr>
            <a:r>
              <a:rPr lang="pt-BR" sz="2000" dirty="0">
                <a:latin typeface="Arial" panose="020B0604020202020204" pitchFamily="34" charset="0"/>
                <a:ea typeface="Calibri" panose="020F0502020204030204" pitchFamily="34" charset="0"/>
                <a:cs typeface="Arial" panose="020B0604020202020204" pitchFamily="34" charset="0"/>
              </a:rPr>
              <a:t>	Podemos modificar qualquer característica de uma coluna, seja o tipo de dado (alguns banco de dados requerem ausência de conteúdo na coluna para fazer essa alteração), o tamanho(alguns banco de dados só aceitam alterações para valores maiores que o definido) e as </a:t>
            </a:r>
            <a:r>
              <a:rPr lang="pt-BR" sz="2000" dirty="0" err="1">
                <a:latin typeface="Arial" panose="020B0604020202020204" pitchFamily="34" charset="0"/>
                <a:ea typeface="Calibri" panose="020F0502020204030204" pitchFamily="34" charset="0"/>
                <a:cs typeface="Arial" panose="020B0604020202020204" pitchFamily="34" charset="0"/>
              </a:rPr>
              <a:t>constraints</a:t>
            </a:r>
            <a:r>
              <a:rPr lang="pt-BR" sz="2000" dirty="0">
                <a:latin typeface="Arial" panose="020B0604020202020204" pitchFamily="34" charset="0"/>
                <a:ea typeface="Calibri" panose="020F0502020204030204" pitchFamily="34" charset="0"/>
                <a:cs typeface="Arial" panose="020B0604020202020204" pitchFamily="34" charset="0"/>
              </a:rPr>
              <a:t>.</a:t>
            </a:r>
          </a:p>
          <a:p>
            <a:pPr marL="0" indent="0" algn="just">
              <a:spcAft>
                <a:spcPts val="0"/>
              </a:spcAft>
              <a:buNone/>
            </a:pPr>
            <a:endParaRPr lang="pt-BR" sz="2000" dirty="0">
              <a:latin typeface="Arial" panose="020B0604020202020204" pitchFamily="34" charset="0"/>
              <a:ea typeface="Calibri" panose="020F0502020204030204" pitchFamily="34" charset="0"/>
              <a:cs typeface="Arial" panose="020B0604020202020204" pitchFamily="34" charset="0"/>
            </a:endParaRPr>
          </a:p>
          <a:p>
            <a:pPr marL="0" indent="0" algn="just">
              <a:spcAft>
                <a:spcPts val="0"/>
              </a:spcAft>
              <a:buNone/>
            </a:pPr>
            <a:r>
              <a:rPr lang="pt-BR" sz="2000" dirty="0">
                <a:latin typeface="Arial" panose="020B0604020202020204" pitchFamily="34" charset="0"/>
                <a:ea typeface="Calibri" panose="020F0502020204030204" pitchFamily="34" charset="0"/>
                <a:cs typeface="Arial" panose="020B0604020202020204" pitchFamily="34" charset="0"/>
              </a:rPr>
              <a:t>Sintaxe:</a:t>
            </a:r>
          </a:p>
          <a:p>
            <a:pPr marL="0" indent="0" algn="just">
              <a:spcAft>
                <a:spcPts val="0"/>
              </a:spcAft>
              <a:buNone/>
            </a:pPr>
            <a:r>
              <a:rPr lang="pt-BR" sz="2000" dirty="0">
                <a:latin typeface="Arial" panose="020B0604020202020204" pitchFamily="34" charset="0"/>
                <a:ea typeface="Calibri" panose="020F0502020204030204" pitchFamily="34" charset="0"/>
                <a:cs typeface="Arial" panose="020B0604020202020204" pitchFamily="34" charset="0"/>
              </a:rPr>
              <a:t>ALTER TABLE </a:t>
            </a:r>
            <a:r>
              <a:rPr lang="pt-BR" sz="2000" dirty="0" err="1">
                <a:latin typeface="Arial" panose="020B0604020202020204" pitchFamily="34" charset="0"/>
                <a:ea typeface="Calibri" panose="020F0502020204030204" pitchFamily="34" charset="0"/>
                <a:cs typeface="Arial" panose="020B0604020202020204" pitchFamily="34" charset="0"/>
              </a:rPr>
              <a:t>nome_da_tabela</a:t>
            </a:r>
            <a:endParaRPr lang="pt-BR" sz="2000" dirty="0">
              <a:latin typeface="Arial" panose="020B0604020202020204" pitchFamily="34" charset="0"/>
              <a:ea typeface="Calibri" panose="020F0502020204030204" pitchFamily="34" charset="0"/>
              <a:cs typeface="Arial" panose="020B0604020202020204" pitchFamily="34" charset="0"/>
            </a:endParaRPr>
          </a:p>
          <a:p>
            <a:pPr marL="0" indent="0" algn="just">
              <a:spcAft>
                <a:spcPts val="0"/>
              </a:spcAft>
              <a:buNone/>
            </a:pPr>
            <a:r>
              <a:rPr lang="pt-BR" sz="2000" dirty="0">
                <a:latin typeface="Arial" panose="020B0604020202020204" pitchFamily="34" charset="0"/>
                <a:ea typeface="Calibri" panose="020F0502020204030204" pitchFamily="34" charset="0"/>
                <a:cs typeface="Arial" panose="020B0604020202020204" pitchFamily="34" charset="0"/>
              </a:rPr>
              <a:t>ALTER COLUMN </a:t>
            </a:r>
            <a:r>
              <a:rPr lang="pt-BR" sz="2000" dirty="0" err="1">
                <a:latin typeface="Arial" panose="020B0604020202020204" pitchFamily="34" charset="0"/>
                <a:ea typeface="Calibri" panose="020F0502020204030204" pitchFamily="34" charset="0"/>
                <a:cs typeface="Arial" panose="020B0604020202020204" pitchFamily="34" charset="0"/>
              </a:rPr>
              <a:t>nome_da_coluna</a:t>
            </a:r>
            <a:r>
              <a:rPr lang="pt-BR" sz="2000" dirty="0">
                <a:latin typeface="Arial" panose="020B0604020202020204" pitchFamily="34" charset="0"/>
                <a:ea typeface="Calibri" panose="020F0502020204030204" pitchFamily="34" charset="0"/>
                <a:cs typeface="Arial" panose="020B0604020202020204" pitchFamily="34" charset="0"/>
              </a:rPr>
              <a:t>  </a:t>
            </a:r>
            <a:r>
              <a:rPr lang="pt-BR" sz="2000" dirty="0" err="1">
                <a:latin typeface="Arial" panose="020B0604020202020204" pitchFamily="34" charset="0"/>
                <a:ea typeface="Calibri" panose="020F0502020204030204" pitchFamily="34" charset="0"/>
                <a:cs typeface="Arial" panose="020B0604020202020204" pitchFamily="34" charset="0"/>
              </a:rPr>
              <a:t>tipo_dado</a:t>
            </a:r>
            <a:r>
              <a:rPr lang="pt-BR" sz="2000" dirty="0">
                <a:latin typeface="Arial" panose="020B0604020202020204" pitchFamily="34" charset="0"/>
                <a:ea typeface="Calibri" panose="020F0502020204030204" pitchFamily="34" charset="0"/>
                <a:cs typeface="Arial" panose="020B0604020202020204" pitchFamily="34" charset="0"/>
              </a:rPr>
              <a:t>  </a:t>
            </a:r>
            <a:r>
              <a:rPr lang="pt-BR" sz="2000" dirty="0" err="1">
                <a:latin typeface="Arial" panose="020B0604020202020204" pitchFamily="34" charset="0"/>
                <a:ea typeface="Calibri" panose="020F0502020204030204" pitchFamily="34" charset="0"/>
                <a:cs typeface="Arial" panose="020B0604020202020204" pitchFamily="34" charset="0"/>
              </a:rPr>
              <a:t>constraints</a:t>
            </a:r>
            <a:r>
              <a:rPr lang="pt-BR" sz="2000" dirty="0">
                <a:latin typeface="Arial" panose="020B0604020202020204" pitchFamily="34" charset="0"/>
                <a:ea typeface="Calibri" panose="020F0502020204030204" pitchFamily="34" charset="0"/>
                <a:cs typeface="Arial" panose="020B0604020202020204" pitchFamily="34" charset="0"/>
              </a:rPr>
              <a:t>;</a:t>
            </a:r>
          </a:p>
          <a:p>
            <a:pPr marL="0" indent="0" algn="just">
              <a:spcAft>
                <a:spcPts val="0"/>
              </a:spcAft>
              <a:buNone/>
            </a:pPr>
            <a:r>
              <a:rPr lang="pt-BR" sz="2000" dirty="0">
                <a:latin typeface="Arial" panose="020B0604020202020204" pitchFamily="34" charset="0"/>
                <a:ea typeface="Calibri" panose="020F0502020204030204" pitchFamily="34" charset="0"/>
                <a:cs typeface="Arial" panose="020B0604020202020204" pitchFamily="34" charset="0"/>
              </a:rPr>
              <a:t>	</a:t>
            </a:r>
          </a:p>
          <a:p>
            <a:pPr marL="0" indent="0">
              <a:spcAft>
                <a:spcPts val="0"/>
              </a:spcAft>
              <a:buNone/>
            </a:pPr>
            <a:r>
              <a:rPr lang="pt-BR" sz="2000" dirty="0">
                <a:latin typeface="Arial" panose="020B0604020202020204" pitchFamily="34" charset="0"/>
                <a:ea typeface="Times New Roman" panose="02020603050405020304" pitchFamily="18" charset="0"/>
                <a:cs typeface="Arial" panose="020B0604020202020204" pitchFamily="34" charset="0"/>
              </a:rPr>
              <a:t>Exemplo1 : </a:t>
            </a:r>
            <a:r>
              <a:rPr lang="pt-BR" sz="2000" dirty="0">
                <a:solidFill>
                  <a:srgbClr val="008000"/>
                </a:solidFill>
                <a:latin typeface="Arial" panose="020B0604020202020204" pitchFamily="34" charset="0"/>
                <a:ea typeface="Calibri" panose="020F0502020204030204" pitchFamily="34" charset="0"/>
                <a:cs typeface="Arial" panose="020B0604020202020204" pitchFamily="34" charset="0"/>
              </a:rPr>
              <a:t>-- Modificando tipo de dado e tamanho de campo</a:t>
            </a:r>
            <a:endParaRPr lang="pt-BR" sz="2000" dirty="0">
              <a:latin typeface="Arial" panose="020B0604020202020204" pitchFamily="34" charset="0"/>
              <a:ea typeface="Times New Roman" panose="02020603050405020304" pitchFamily="18" charset="0"/>
              <a:cs typeface="Arial" panose="020B0604020202020204" pitchFamily="34" charset="0"/>
            </a:endParaRPr>
          </a:p>
          <a:p>
            <a:pPr marL="0" indent="0">
              <a:spcAft>
                <a:spcPts val="0"/>
              </a:spcAft>
              <a:buNone/>
            </a:pPr>
            <a:r>
              <a:rPr lang="en-US" sz="2000" dirty="0">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en-US" sz="2000" dirty="0">
                <a:latin typeface="Arial" panose="020B0604020202020204" pitchFamily="34" charset="0"/>
                <a:ea typeface="Calibri" panose="020F0502020204030204" pitchFamily="34" charset="0"/>
                <a:cs typeface="Arial" panose="020B0604020202020204" pitchFamily="34" charset="0"/>
              </a:rPr>
              <a:t> CLIENTES</a:t>
            </a:r>
            <a:endParaRPr lang="pt-BR" sz="2000" dirty="0">
              <a:latin typeface="Arial" panose="020B0604020202020204" pitchFamily="34" charset="0"/>
              <a:ea typeface="Times New Roman" panose="02020603050405020304" pitchFamily="18" charset="0"/>
              <a:cs typeface="Arial" panose="020B0604020202020204" pitchFamily="34" charset="0"/>
            </a:endParaRPr>
          </a:p>
          <a:p>
            <a:pPr marL="0" indent="0" algn="just">
              <a:spcAft>
                <a:spcPts val="0"/>
              </a:spcAft>
              <a:buNone/>
            </a:pPr>
            <a:r>
              <a:rPr lang="en-US" sz="2000" dirty="0">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a:solidFill>
                  <a:srgbClr val="0000FF"/>
                </a:solidFill>
                <a:latin typeface="Arial" panose="020B0604020202020204" pitchFamily="34" charset="0"/>
                <a:ea typeface="Calibri" panose="020F0502020204030204" pitchFamily="34" charset="0"/>
                <a:cs typeface="Arial" panose="020B0604020202020204" pitchFamily="34" charset="0"/>
              </a:rPr>
              <a:t>column</a:t>
            </a:r>
            <a:r>
              <a:rPr lang="en-US" sz="2000" dirty="0">
                <a:latin typeface="Arial" panose="020B0604020202020204" pitchFamily="34" charset="0"/>
                <a:ea typeface="Calibri" panose="020F0502020204030204" pitchFamily="34" charset="0"/>
                <a:cs typeface="Arial" panose="020B0604020202020204" pitchFamily="34" charset="0"/>
              </a:rPr>
              <a:t> RG </a:t>
            </a:r>
            <a:r>
              <a:rPr lang="en-US" sz="2000" dirty="0">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en-US" sz="20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2000" dirty="0">
                <a:latin typeface="Arial" panose="020B0604020202020204" pitchFamily="34" charset="0"/>
                <a:ea typeface="Calibri" panose="020F0502020204030204" pitchFamily="34" charset="0"/>
                <a:cs typeface="Arial" panose="020B0604020202020204" pitchFamily="34" charset="0"/>
              </a:rPr>
              <a:t>20</a:t>
            </a:r>
            <a:r>
              <a:rPr lang="en-US" sz="20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20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 </a:t>
            </a: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endParaRPr lang="pt-BR" sz="16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8901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7165" y="620688"/>
            <a:ext cx="9109862" cy="6025856"/>
          </a:xfrm>
        </p:spPr>
        <p:txBody>
          <a:bodyPr>
            <a:normAutofit/>
          </a:bodyPr>
          <a:lstStyle/>
          <a:p>
            <a:pPr indent="0" algn="just">
              <a:spcAft>
                <a:spcPts val="0"/>
              </a:spcAft>
              <a:buNone/>
            </a:pPr>
            <a:r>
              <a:rPr lang="pt-BR" sz="2000" dirty="0"/>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pt-BR" sz="2000" dirty="0">
                <a:latin typeface="Arial Narrow" panose="020B0606020202030204" pitchFamily="34" charset="0"/>
                <a:ea typeface="Calibri" panose="020F0502020204030204" pitchFamily="34" charset="0"/>
                <a:cs typeface="Arial" panose="020B0604020202020204" pitchFamily="34" charset="0"/>
              </a:rPr>
              <a:t>SP_RENAME - </a:t>
            </a:r>
            <a:r>
              <a:rPr lang="pt-BR"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Altera o nome de um objeto criado pelo usuário no banco de dados atual. Esse objeto pode ser uma tabela, índice, coluna, tipo de dados de alias ou tipo de dados CLR definido pelo usuário do Microsoft.NET Framework Common </a:t>
            </a:r>
            <a:r>
              <a:rPr lang="pt-BR" sz="20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Language</a:t>
            </a:r>
            <a:r>
              <a:rPr lang="pt-BR"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pt-BR" sz="20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Runtime</a:t>
            </a:r>
            <a:r>
              <a:rPr lang="pt-BR"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pt-BR"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pt-BR" sz="2000" dirty="0">
                <a:latin typeface="Arial Narrow" panose="020B0606020202030204" pitchFamily="34" charset="0"/>
                <a:ea typeface="Calibri" panose="020F0502020204030204" pitchFamily="34" charset="0"/>
                <a:cs typeface="Arial" panose="020B0604020202020204" pitchFamily="34" charset="0"/>
              </a:rPr>
              <a:t>SINTAXE: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pt-BR" sz="2000" dirty="0">
                <a:latin typeface="Arial Narrow" panose="020B0606020202030204" pitchFamily="34" charset="0"/>
                <a:ea typeface="Calibri" panose="020F0502020204030204" pitchFamily="34" charset="0"/>
                <a:cs typeface="Arial" panose="020B0604020202020204" pitchFamily="34" charset="0"/>
              </a:rPr>
              <a:t>SP_RENAME </a:t>
            </a:r>
            <a:r>
              <a:rPr lang="pt-BR" sz="2000" dirty="0">
                <a:latin typeface="Courier New" panose="02070309020205020404" pitchFamily="49" charset="0"/>
                <a:ea typeface="Calibri" panose="020F0502020204030204" pitchFamily="34" charset="0"/>
                <a:cs typeface="Times New Roman" panose="02020603050405020304" pitchFamily="18" charset="0"/>
              </a:rPr>
              <a:t>'NOME_DA_TABELA.NOME_DO_CAMPO','NOVO_CAMPO';</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pt-BR"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t-BR" sz="3200" dirty="0">
                <a:latin typeface="Arial Narrow" panose="020B0606020202030204" pitchFamily="34" charset="0"/>
                <a:ea typeface="Times New Roman" panose="02020603050405020304" pitchFamily="18" charset="0"/>
                <a:cs typeface="Arial" panose="020B0604020202020204" pitchFamily="34" charset="0"/>
              </a:rPr>
              <a:t>Exemplo1 : </a:t>
            </a:r>
            <a:r>
              <a:rPr lang="pt-BR" sz="2000" dirty="0">
                <a:solidFill>
                  <a:srgbClr val="008000"/>
                </a:solidFill>
                <a:latin typeface="Courier New" panose="02070309020205020404" pitchFamily="49" charset="0"/>
                <a:ea typeface="Calibri" panose="020F0502020204030204" pitchFamily="34" charset="0"/>
              </a:rPr>
              <a:t>-- Modificando nome de um campo</a:t>
            </a:r>
            <a:endParaRPr lang="pt-BR" sz="3200" dirty="0">
              <a:latin typeface="Times New Roman" panose="02020603050405020304" pitchFamily="18" charset="0"/>
              <a:ea typeface="Times New Roman" panose="02020603050405020304" pitchFamily="18" charset="0"/>
            </a:endParaRPr>
          </a:p>
          <a:p>
            <a:pPr algn="just">
              <a:spcAft>
                <a:spcPts val="0"/>
              </a:spcAft>
            </a:pPr>
            <a:r>
              <a:rPr lang="pt-BR" sz="20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pt-BR" sz="20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SP_RENAME </a:t>
            </a:r>
            <a:r>
              <a:rPr lang="pt-BR" sz="2000" dirty="0">
                <a:latin typeface="Courier New" panose="02070309020205020404" pitchFamily="49" charset="0"/>
                <a:ea typeface="Calibri" panose="020F0502020204030204" pitchFamily="34" charset="0"/>
                <a:cs typeface="Times New Roman" panose="02020603050405020304" pitchFamily="18" charset="0"/>
              </a:rPr>
              <a:t>'CLIENTES.RG','RG_CLI'</a:t>
            </a:r>
            <a:r>
              <a:rPr lang="pt-BR" sz="20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indent="0" algn="just">
              <a:spcAft>
                <a:spcPts val="0"/>
              </a:spcAft>
              <a:buNone/>
            </a:pPr>
            <a:endParaRPr lang="pt-BR" sz="1900" dirty="0">
              <a:latin typeface="Arial" panose="020B0604020202020204" pitchFamily="34" charset="0"/>
              <a:cs typeface="Arial" panose="020B0604020202020204" pitchFamily="34" charset="0"/>
            </a:endParaRPr>
          </a:p>
        </p:txBody>
      </p:sp>
      <p:graphicFrame>
        <p:nvGraphicFramePr>
          <p:cNvPr id="2" name="Tabela 1"/>
          <p:cNvGraphicFramePr>
            <a:graphicFrameLocks noGrp="1"/>
          </p:cNvGraphicFramePr>
          <p:nvPr/>
        </p:nvGraphicFramePr>
        <p:xfrm>
          <a:off x="323528" y="5301208"/>
          <a:ext cx="8229600" cy="964375"/>
        </p:xfrm>
        <a:graphic>
          <a:graphicData uri="http://schemas.openxmlformats.org/drawingml/2006/table">
            <a:tbl>
              <a:tblPr firstRow="1" firstCol="1" bandRow="1">
                <a:tableStyleId>{5C22544A-7EE6-4342-B048-85BDC9FD1C3A}</a:tableStyleId>
              </a:tblPr>
              <a:tblGrid>
                <a:gridCol w="8229600">
                  <a:extLst>
                    <a:ext uri="{9D8B030D-6E8A-4147-A177-3AD203B41FA5}">
                      <a16:colId xmlns:a16="http://schemas.microsoft.com/office/drawing/2014/main" val="20000"/>
                    </a:ext>
                  </a:extLst>
                </a:gridCol>
              </a:tblGrid>
              <a:tr h="200025">
                <a:tc>
                  <a:txBody>
                    <a:bodyPr/>
                    <a:lstStyle/>
                    <a:p>
                      <a:pPr>
                        <a:lnSpc>
                          <a:spcPct val="115000"/>
                        </a:lnSpc>
                        <a:spcAft>
                          <a:spcPts val="0"/>
                        </a:spcAft>
                      </a:pPr>
                      <a:r>
                        <a:rPr lang="pt-BR" sz="1050" dirty="0">
                          <a:effectLst/>
                        </a:rPr>
                        <a:t>Cuidado</a:t>
                      </a:r>
                      <a:endParaRPr lang="pt-BR" sz="1200" dirty="0">
                        <a:effectLst/>
                        <a:latin typeface="Times New Roman" panose="02020603050405020304" pitchFamily="18" charset="0"/>
                        <a:ea typeface="Times New Roman" panose="02020603050405020304" pitchFamily="18" charset="0"/>
                      </a:endParaRPr>
                    </a:p>
                  </a:txBody>
                  <a:tcPr marL="104775" marR="104775" marT="95250" marB="9525">
                    <a:solidFill>
                      <a:schemeClr val="tx1"/>
                    </a:solidFill>
                  </a:tcPr>
                </a:tc>
                <a:extLst>
                  <a:ext uri="{0D108BD9-81ED-4DB2-BD59-A6C34878D82A}">
                    <a16:rowId xmlns:a16="http://schemas.microsoft.com/office/drawing/2014/main" val="10000"/>
                  </a:ext>
                </a:extLst>
              </a:tr>
              <a:tr h="0">
                <a:tc>
                  <a:txBody>
                    <a:bodyPr/>
                    <a:lstStyle/>
                    <a:p>
                      <a:pPr marL="9525" marR="9525" algn="just">
                        <a:lnSpc>
                          <a:spcPct val="140000"/>
                        </a:lnSpc>
                        <a:spcAft>
                          <a:spcPts val="0"/>
                        </a:spcAft>
                      </a:pPr>
                      <a:r>
                        <a:rPr lang="pt-BR" sz="950" dirty="0">
                          <a:effectLst/>
                        </a:rPr>
                        <a:t>A alteração de qualquer parte de um nome de objeto pode quebrar scripts e procedimentos armazenados. É recomendável não usar essa instrução para renomear procedimentos armazenados, gatilhos, funções definidas pelo usuário ou exibições; em vez disso, descarte o objeto e recrie-o com o novo nome.</a:t>
                      </a:r>
                      <a:endParaRPr lang="pt-BR" sz="1200" dirty="0">
                        <a:effectLst/>
                        <a:latin typeface="Times New Roman" panose="02020603050405020304" pitchFamily="18" charset="0"/>
                        <a:ea typeface="Times New Roman" panose="02020603050405020304" pitchFamily="18" charset="0"/>
                      </a:endParaRPr>
                    </a:p>
                  </a:txBody>
                  <a:tcPr marL="104775" marR="104775" marT="9525" marB="95250">
                    <a:solidFill>
                      <a:schemeClr val="tx1"/>
                    </a:solidFill>
                  </a:tcPr>
                </a:tc>
                <a:extLst>
                  <a:ext uri="{0D108BD9-81ED-4DB2-BD59-A6C34878D82A}">
                    <a16:rowId xmlns:a16="http://schemas.microsoft.com/office/drawing/2014/main" val="10001"/>
                  </a:ext>
                </a:extLst>
              </a:tr>
            </a:tbl>
          </a:graphicData>
        </a:graphic>
      </p:graphicFrame>
      <p:pic>
        <p:nvPicPr>
          <p:cNvPr id="1025" name="Imagem 1" descr="Observação sobre cuid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301970"/>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7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B3D3FDE-9423-A531-CF64-D0D3EF36624A}"/>
              </a:ext>
            </a:extLst>
          </p:cNvPr>
          <p:cNvPicPr>
            <a:picLocks noChangeAspect="1"/>
          </p:cNvPicPr>
          <p:nvPr/>
        </p:nvPicPr>
        <p:blipFill>
          <a:blip r:embed="rId2"/>
          <a:stretch>
            <a:fillRect/>
          </a:stretch>
        </p:blipFill>
        <p:spPr>
          <a:xfrm>
            <a:off x="5320883" y="2401143"/>
            <a:ext cx="3823117" cy="3823117"/>
          </a:xfrm>
          <a:prstGeom prst="rect">
            <a:avLst/>
          </a:prstGeom>
        </p:spPr>
      </p:pic>
      <p:pic>
        <p:nvPicPr>
          <p:cNvPr id="3076" name="Picture 4" descr="QUEM ENTENDEU ENTENDEU - Meme - Criarmeme.com.br">
            <a:extLst>
              <a:ext uri="{FF2B5EF4-FFF2-40B4-BE49-F238E27FC236}">
                <a16:creationId xmlns:a16="http://schemas.microsoft.com/office/drawing/2014/main" id="{B30BE937-E12F-6314-0CDD-FC44BD7A0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 y="0"/>
            <a:ext cx="3561317" cy="35613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xclamação Com Interrogação Emoji">
            <a:extLst>
              <a:ext uri="{FF2B5EF4-FFF2-40B4-BE49-F238E27FC236}">
                <a16:creationId xmlns:a16="http://schemas.microsoft.com/office/drawing/2014/main" id="{C2A6A658-08EB-A94C-69A4-DADA4BE216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113"/>
          <a:stretch/>
        </p:blipFill>
        <p:spPr bwMode="auto">
          <a:xfrm>
            <a:off x="3823117" y="1988840"/>
            <a:ext cx="1497766"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32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88775E6-04A1-15DF-5D0F-805DD47459F7}"/>
              </a:ext>
            </a:extLst>
          </p:cNvPr>
          <p:cNvSpPr txBox="1"/>
          <p:nvPr/>
        </p:nvSpPr>
        <p:spPr>
          <a:xfrm>
            <a:off x="-21265" y="620688"/>
            <a:ext cx="9144000" cy="3785652"/>
          </a:xfrm>
          <a:prstGeom prst="rect">
            <a:avLst/>
          </a:prstGeom>
          <a:noFill/>
        </p:spPr>
        <p:txBody>
          <a:bodyPr wrap="square" rtlCol="0">
            <a:spAutoFit/>
          </a:bodyPr>
          <a:lstStyle/>
          <a:p>
            <a:pPr algn="ctr"/>
            <a:r>
              <a:rPr lang="pt-BR" sz="2400" b="1" dirty="0">
                <a:solidFill>
                  <a:srgbClr val="0070C0"/>
                </a:solidFill>
                <a:latin typeface="Arial" panose="020B0604020202020204" pitchFamily="34" charset="0"/>
                <a:cs typeface="Arial" panose="020B0604020202020204" pitchFamily="34" charset="0"/>
              </a:rPr>
              <a:t>Alteração da Estrutura da Tabela</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Alterar a estrutura de uma tabela, refere-se a qualquer modificação feita na definição de uma tabela existente. Isso pode incluir adicionar, modificar ou excluir colunas, alterar o tipo de dados de colunas, definir restrições, criar índices e realizar outras ações que afetam a estrutura da tabela. </a:t>
            </a:r>
          </a:p>
          <a:p>
            <a:pPr algn="just"/>
            <a:r>
              <a:rPr lang="pt-BR" dirty="0">
                <a:latin typeface="Arial" panose="020B0604020202020204" pitchFamily="34" charset="0"/>
                <a:cs typeface="Arial" panose="020B0604020202020204" pitchFamily="34" charset="0"/>
              </a:rPr>
              <a:t>	As alterações na estrutura da tabela são comumente realizadas para atender a novos requisitos de negócios, melhorar o desempenho ou ajustar o design do banco de dados.</a:t>
            </a:r>
          </a:p>
          <a:p>
            <a:pPr algn="just"/>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Lembre-se</a:t>
            </a:r>
            <a:r>
              <a:rPr lang="pt-BR" dirty="0">
                <a:latin typeface="Arial" panose="020B0604020202020204" pitchFamily="34" charset="0"/>
                <a:cs typeface="Arial" panose="020B0604020202020204" pitchFamily="34" charset="0"/>
              </a:rPr>
              <a:t> de que ao fazer alterações na estrutura de uma tabela em um ambiente de produção, é </a:t>
            </a:r>
            <a:r>
              <a:rPr lang="pt-BR" b="1" dirty="0">
                <a:latin typeface="Arial" panose="020B0604020202020204" pitchFamily="34" charset="0"/>
                <a:cs typeface="Arial" panose="020B0604020202020204" pitchFamily="34" charset="0"/>
              </a:rPr>
              <a:t>importante</a:t>
            </a:r>
            <a:r>
              <a:rPr lang="pt-BR" dirty="0">
                <a:latin typeface="Arial" panose="020B0604020202020204" pitchFamily="34" charset="0"/>
                <a:cs typeface="Arial" panose="020B0604020202020204" pitchFamily="34" charset="0"/>
              </a:rPr>
              <a:t> fazer backup dos dados e </a:t>
            </a:r>
            <a:r>
              <a:rPr lang="pt-BR" b="1" dirty="0">
                <a:latin typeface="Arial" panose="020B0604020202020204" pitchFamily="34" charset="0"/>
                <a:cs typeface="Arial" panose="020B0604020202020204" pitchFamily="34" charset="0"/>
              </a:rPr>
              <a:t>planejar</a:t>
            </a:r>
            <a:r>
              <a:rPr lang="pt-BR" dirty="0">
                <a:latin typeface="Arial" panose="020B0604020202020204" pitchFamily="34" charset="0"/>
                <a:cs typeface="Arial" panose="020B0604020202020204" pitchFamily="34" charset="0"/>
              </a:rPr>
              <a:t> cuidadosamente as alterações para evitar a perda de informações ou interrupções no funcionamento do sistema. </a:t>
            </a:r>
          </a:p>
        </p:txBody>
      </p:sp>
      <p:pic>
        <p:nvPicPr>
          <p:cNvPr id="1031" name="Picture 7" descr="Adesivo de emoji grande de 12,7 cm Grin and Smirk | Amazon.com.br">
            <a:extLst>
              <a:ext uri="{FF2B5EF4-FFF2-40B4-BE49-F238E27FC236}">
                <a16:creationId xmlns:a16="http://schemas.microsoft.com/office/drawing/2014/main" id="{2376CDAB-5EAE-4B65-1505-31C14F133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509120"/>
            <a:ext cx="4027537" cy="2020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88775E6-04A1-15DF-5D0F-805DD47459F7}"/>
              </a:ext>
            </a:extLst>
          </p:cNvPr>
          <p:cNvSpPr txBox="1"/>
          <p:nvPr/>
        </p:nvSpPr>
        <p:spPr>
          <a:xfrm>
            <a:off x="-21265" y="620688"/>
            <a:ext cx="9144000" cy="5447645"/>
          </a:xfrm>
          <a:prstGeom prst="rect">
            <a:avLst/>
          </a:prstGeom>
          <a:noFill/>
        </p:spPr>
        <p:txBody>
          <a:bodyPr wrap="square" rtlCol="0">
            <a:spAutoFit/>
          </a:bodyPr>
          <a:lstStyle/>
          <a:p>
            <a:pPr algn="ctr"/>
            <a:r>
              <a:rPr lang="pt-BR" sz="2400" b="1" dirty="0">
                <a:solidFill>
                  <a:srgbClr val="0070C0"/>
                </a:solidFill>
                <a:latin typeface="Arial" panose="020B0604020202020204" pitchFamily="34" charset="0"/>
                <a:cs typeface="Arial" panose="020B0604020202020204" pitchFamily="34" charset="0"/>
              </a:rPr>
              <a:t>Alteração da Estrutura da Tabela“</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Adicionar uma nova coluna</a:t>
            </a:r>
            <a:r>
              <a:rPr lang="pt-BR" dirty="0">
                <a:latin typeface="Arial" panose="020B0604020202020204" pitchFamily="34" charset="0"/>
                <a:cs typeface="Arial" panose="020B0604020202020204" pitchFamily="34" charset="0"/>
              </a:rPr>
              <a:t>: Você pode adicionar uma nova coluna a uma tabela existente usando a instrução ALTER TABLE. Por exemplo:</a:t>
            </a:r>
          </a:p>
          <a:p>
            <a:r>
              <a:rPr lang="pt-BR" sz="1800" dirty="0" err="1">
                <a:solidFill>
                  <a:srgbClr val="0000FF"/>
                </a:solidFill>
                <a:latin typeface="Consolas" panose="020B0609020204030204" pitchFamily="49" charset="0"/>
              </a:rPr>
              <a:t>alter</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table</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nomedatabela</a:t>
            </a:r>
            <a:endParaRPr lang="pt-BR" sz="1800" dirty="0">
              <a:solidFill>
                <a:srgbClr val="000000"/>
              </a:solidFill>
              <a:latin typeface="Consolas" panose="020B0609020204030204" pitchFamily="49" charset="0"/>
            </a:endParaRPr>
          </a:p>
          <a:p>
            <a:r>
              <a:rPr lang="pt-BR" sz="1800" dirty="0" err="1">
                <a:solidFill>
                  <a:srgbClr val="0000FF"/>
                </a:solidFill>
                <a:latin typeface="Consolas" panose="020B0609020204030204" pitchFamily="49" charset="0"/>
              </a:rPr>
              <a:t>add</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novacoluna</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int</a:t>
            </a:r>
            <a:r>
              <a:rPr lang="pt-BR" sz="1800" dirty="0">
                <a:solidFill>
                  <a:srgbClr val="808080"/>
                </a:solidFill>
                <a:latin typeface="Consolas" panose="020B0609020204030204" pitchFamily="49" charset="0"/>
              </a:rPr>
              <a:t>;</a:t>
            </a:r>
            <a:endParaRPr lang="pt-BR" dirty="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Modificar uma coluna existente</a:t>
            </a:r>
            <a:r>
              <a:rPr lang="pt-BR" dirty="0">
                <a:latin typeface="Arial" panose="020B0604020202020204" pitchFamily="34" charset="0"/>
                <a:cs typeface="Arial" panose="020B0604020202020204" pitchFamily="34" charset="0"/>
              </a:rPr>
              <a:t>: É possível modificar o tipo de dados de uma coluna ou sua restrição usando ALTER TABLE. Por exemplo, para aumentar o tamanho de uma coluna VARCHAR:</a:t>
            </a:r>
          </a:p>
          <a:p>
            <a:r>
              <a:rPr lang="pt-BR" sz="1800" dirty="0" err="1">
                <a:solidFill>
                  <a:srgbClr val="0000FF"/>
                </a:solidFill>
                <a:latin typeface="Consolas" panose="020B0609020204030204" pitchFamily="49" charset="0"/>
              </a:rPr>
              <a:t>alter</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table</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nomedatabela</a:t>
            </a:r>
            <a:endParaRPr lang="pt-BR" sz="1800" dirty="0">
              <a:solidFill>
                <a:srgbClr val="000000"/>
              </a:solidFill>
              <a:latin typeface="Consolas" panose="020B0609020204030204" pitchFamily="49" charset="0"/>
            </a:endParaRPr>
          </a:p>
          <a:p>
            <a:r>
              <a:rPr lang="pt-BR" sz="1800" dirty="0" err="1">
                <a:solidFill>
                  <a:srgbClr val="0000FF"/>
                </a:solidFill>
                <a:latin typeface="Consolas" panose="020B0609020204030204" pitchFamily="49" charset="0"/>
              </a:rPr>
              <a:t>alter</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column</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nomedacoluna</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varchar</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255</a:t>
            </a:r>
            <a:r>
              <a:rPr lang="pt-BR" sz="1800" dirty="0">
                <a:solidFill>
                  <a:srgbClr val="808080"/>
                </a:solidFill>
                <a:latin typeface="Consolas" panose="020B0609020204030204" pitchFamily="49" charset="0"/>
              </a:rPr>
              <a:t>);</a:t>
            </a:r>
            <a:endParaRPr lang="pt-BR" dirty="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Excluir uma coluna</a:t>
            </a:r>
            <a:r>
              <a:rPr lang="pt-BR" dirty="0">
                <a:latin typeface="Arial" panose="020B0604020202020204" pitchFamily="34" charset="0"/>
                <a:cs typeface="Arial" panose="020B0604020202020204" pitchFamily="34" charset="0"/>
              </a:rPr>
              <a:t>: Você pode remover uma coluna da tabela usando ALTER TABLE. Por exemplo:</a:t>
            </a:r>
          </a:p>
          <a:p>
            <a:r>
              <a:rPr lang="pt-BR" sz="1800" dirty="0" err="1">
                <a:solidFill>
                  <a:srgbClr val="0000FF"/>
                </a:solidFill>
                <a:latin typeface="Consolas" panose="020B0609020204030204" pitchFamily="49" charset="0"/>
              </a:rPr>
              <a:t>alter</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table</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nomedatabela</a:t>
            </a:r>
            <a:endParaRPr lang="pt-BR" sz="1800" dirty="0">
              <a:solidFill>
                <a:srgbClr val="000000"/>
              </a:solidFill>
              <a:latin typeface="Consolas" panose="020B0609020204030204" pitchFamily="49" charset="0"/>
            </a:endParaRPr>
          </a:p>
          <a:p>
            <a:r>
              <a:rPr lang="pt-BR" sz="1800" dirty="0" err="1">
                <a:solidFill>
                  <a:srgbClr val="0000FF"/>
                </a:solidFill>
                <a:latin typeface="Consolas" panose="020B0609020204030204" pitchFamily="49" charset="0"/>
              </a:rPr>
              <a:t>drop</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column</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nomedacoluma</a:t>
            </a:r>
            <a:r>
              <a:rPr lang="pt-BR" sz="1800" dirty="0">
                <a:solidFill>
                  <a:srgbClr val="808080"/>
                </a:solidFill>
                <a:latin typeface="Consolas" panose="020B0609020204030204" pitchFamily="49" charset="0"/>
              </a:rPr>
              <a:t>;</a:t>
            </a:r>
            <a:endParaRPr lang="pt-BR" dirty="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o:</a:t>
            </a:r>
          </a:p>
        </p:txBody>
      </p:sp>
    </p:spTree>
    <p:extLst>
      <p:ext uri="{BB962C8B-B14F-4D97-AF65-F5344CB8AC3E}">
        <p14:creationId xmlns:p14="http://schemas.microsoft.com/office/powerpoint/2010/main" val="390116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88775E6-04A1-15DF-5D0F-805DD47459F7}"/>
              </a:ext>
            </a:extLst>
          </p:cNvPr>
          <p:cNvSpPr txBox="1"/>
          <p:nvPr/>
        </p:nvSpPr>
        <p:spPr>
          <a:xfrm>
            <a:off x="-21265" y="620688"/>
            <a:ext cx="9144000" cy="2954655"/>
          </a:xfrm>
          <a:prstGeom prst="rect">
            <a:avLst/>
          </a:prstGeom>
          <a:noFill/>
        </p:spPr>
        <p:txBody>
          <a:bodyPr wrap="square" rtlCol="0">
            <a:spAutoFit/>
          </a:bodyPr>
          <a:lstStyle/>
          <a:p>
            <a:pPr algn="ctr"/>
            <a:r>
              <a:rPr lang="pt-BR" sz="2400" b="1" dirty="0">
                <a:solidFill>
                  <a:srgbClr val="0070C0"/>
                </a:solidFill>
                <a:latin typeface="Arial" panose="020B0604020202020204" pitchFamily="34" charset="0"/>
                <a:cs typeface="Arial" panose="020B0604020202020204" pitchFamily="34" charset="0"/>
              </a:rPr>
              <a:t>Alteração da Estrutura da Tabela“</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Adicionar restrições</a:t>
            </a:r>
            <a:r>
              <a:rPr lang="pt-BR" dirty="0">
                <a:latin typeface="Arial" panose="020B0604020202020204" pitchFamily="34" charset="0"/>
                <a:cs typeface="Arial" panose="020B0604020202020204" pitchFamily="34" charset="0"/>
              </a:rPr>
              <a:t>: Você pode adicionar restrições como chaves primárias, chaves estrangeiras ou restrições de verificação a uma tabela existente.</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Criar índices</a:t>
            </a:r>
            <a:r>
              <a:rPr lang="pt-BR" dirty="0">
                <a:latin typeface="Arial" panose="020B0604020202020204" pitchFamily="34" charset="0"/>
                <a:cs typeface="Arial" panose="020B0604020202020204" pitchFamily="34" charset="0"/>
              </a:rPr>
              <a:t>: Para melhorar o desempenho de consultas, você pode criar índices em colunas específicas da tabela.</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Renomear a tabela</a:t>
            </a:r>
            <a:r>
              <a:rPr lang="pt-BR" dirty="0">
                <a:latin typeface="Arial" panose="020B0604020202020204" pitchFamily="34" charset="0"/>
                <a:cs typeface="Arial" panose="020B0604020202020204" pitchFamily="34" charset="0"/>
              </a:rPr>
              <a:t>: É possível renomear a tabela usando </a:t>
            </a:r>
            <a:r>
              <a:rPr lang="pt-BR" dirty="0" err="1">
                <a:latin typeface="Arial" panose="020B0604020202020204" pitchFamily="34" charset="0"/>
                <a:cs typeface="Arial" panose="020B0604020202020204" pitchFamily="34" charset="0"/>
              </a:rPr>
              <a:t>sp_rename</a:t>
            </a:r>
            <a:r>
              <a:rPr lang="pt-BR" dirty="0">
                <a:latin typeface="Arial" panose="020B0604020202020204" pitchFamily="34" charset="0"/>
                <a:cs typeface="Arial" panose="020B0604020202020204" pitchFamily="34" charset="0"/>
              </a:rPr>
              <a:t> ou ALTER TABLE.</a:t>
            </a:r>
          </a:p>
        </p:txBody>
      </p:sp>
      <p:pic>
        <p:nvPicPr>
          <p:cNvPr id="3074" name="Picture 2" descr="Banco de dados de clientes - O que é e como organizar o seu">
            <a:extLst>
              <a:ext uri="{FF2B5EF4-FFF2-40B4-BE49-F238E27FC236}">
                <a16:creationId xmlns:a16="http://schemas.microsoft.com/office/drawing/2014/main" id="{FD664B72-E131-34A2-2E6D-9C874B842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89542"/>
            <a:ext cx="4248472" cy="282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6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020" y="692696"/>
            <a:ext cx="9109862" cy="6025856"/>
          </a:xfrm>
        </p:spPr>
        <p:txBody>
          <a:bodyPr>
            <a:normAutofit/>
          </a:bodyPr>
          <a:lstStyle/>
          <a:p>
            <a:pPr marL="109728" indent="0">
              <a:buNone/>
            </a:pPr>
            <a:r>
              <a:rPr lang="pt-BR" sz="2000" dirty="0"/>
              <a:t>	</a:t>
            </a:r>
            <a:r>
              <a:rPr lang="pt-BR" sz="1800" dirty="0">
                <a:latin typeface="Arial" panose="020B0604020202020204" pitchFamily="34" charset="0"/>
                <a:cs typeface="Arial" panose="020B0604020202020204" pitchFamily="34" charset="0"/>
              </a:rPr>
              <a:t>	</a:t>
            </a:r>
            <a:r>
              <a:rPr lang="pt-BR" sz="2400" b="1" dirty="0">
                <a:solidFill>
                  <a:srgbClr val="0070C0"/>
                </a:solidFill>
                <a:latin typeface="Arial Narrow" panose="020B0606020202030204" pitchFamily="34" charset="0"/>
                <a:ea typeface="Calibri" panose="020F0502020204030204" pitchFamily="34" charset="0"/>
                <a:cs typeface="Arial" panose="020B0604020202020204" pitchFamily="34" charset="0"/>
              </a:rPr>
              <a:t>Alteração de Estrutura de Tabela</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buNone/>
            </a:pPr>
            <a:r>
              <a:rPr lang="pt-BR" sz="2000" dirty="0">
                <a:latin typeface="Calibri" panose="020F0502020204030204" pitchFamily="34" charset="0"/>
                <a:ea typeface="Calibri" panose="020F0502020204030204" pitchFamily="34" charset="0"/>
                <a:cs typeface="Times New Roman" panose="02020603050405020304" pitchFamily="18" charset="0"/>
              </a:rPr>
              <a:t>	</a:t>
            </a:r>
            <a:r>
              <a:rPr lang="pt-BR" sz="2000" dirty="0">
                <a:latin typeface="Arial Narrow" panose="020B0606020202030204" pitchFamily="34" charset="0"/>
                <a:ea typeface="Calibri" panose="020F0502020204030204" pitchFamily="34" charset="0"/>
                <a:cs typeface="Arial" panose="020B0604020202020204" pitchFamily="34" charset="0"/>
              </a:rPr>
              <a:t>Para alterar a estrutura de uma tabela, utilizaremos o comando ALTER TABLE.</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indent="0" algn="just">
              <a:spcAft>
                <a:spcPts val="0"/>
              </a:spcAft>
              <a:buNone/>
            </a:pPr>
            <a:r>
              <a:rPr lang="pt-BR" sz="2400" b="1" dirty="0">
                <a:solidFill>
                  <a:srgbClr val="0070C0"/>
                </a:solidFill>
                <a:latin typeface="Arial Narrow" panose="020B0606020202030204" pitchFamily="34" charset="0"/>
                <a:ea typeface="Calibri" panose="020F0502020204030204" pitchFamily="34" charset="0"/>
                <a:cs typeface="Arial" panose="020B0604020202020204" pitchFamily="34" charset="0"/>
              </a:rPr>
              <a:t>	Acrescentar novas colunas</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Sintaxe:</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ALTER TABLE </a:t>
            </a:r>
            <a:r>
              <a:rPr lang="pt-BR" sz="2000" dirty="0" err="1">
                <a:latin typeface="Arial Narrow" panose="020B0606020202030204" pitchFamily="34" charset="0"/>
                <a:ea typeface="Calibri" panose="020F0502020204030204" pitchFamily="34" charset="0"/>
                <a:cs typeface="Arial" panose="020B0604020202020204" pitchFamily="34" charset="0"/>
              </a:rPr>
              <a:t>nome_da_tabela</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ADD </a:t>
            </a:r>
            <a:r>
              <a:rPr lang="pt-BR" sz="2000" dirty="0" err="1">
                <a:latin typeface="Arial Narrow" panose="020B0606020202030204" pitchFamily="34" charset="0"/>
                <a:ea typeface="Calibri" panose="020F0502020204030204" pitchFamily="34" charset="0"/>
                <a:cs typeface="Arial" panose="020B0604020202020204" pitchFamily="34" charset="0"/>
              </a:rPr>
              <a:t>nome_coluna</a:t>
            </a:r>
            <a:r>
              <a:rPr lang="pt-BR" sz="2000" dirty="0">
                <a:latin typeface="Arial Narrow" panose="020B0606020202030204" pitchFamily="34" charset="0"/>
                <a:ea typeface="Calibri" panose="020F0502020204030204" pitchFamily="34" charset="0"/>
                <a:cs typeface="Arial" panose="020B0604020202020204" pitchFamily="34" charset="0"/>
              </a:rPr>
              <a:t>  </a:t>
            </a:r>
            <a:r>
              <a:rPr lang="pt-BR" sz="2000" dirty="0" err="1">
                <a:latin typeface="Arial Narrow" panose="020B0606020202030204" pitchFamily="34" charset="0"/>
                <a:ea typeface="Calibri" panose="020F0502020204030204" pitchFamily="34" charset="0"/>
                <a:cs typeface="Arial" panose="020B0604020202020204" pitchFamily="34" charset="0"/>
              </a:rPr>
              <a:t>tipo_dado_colunaN</a:t>
            </a:r>
            <a:r>
              <a:rPr lang="pt-BR" sz="2000" dirty="0">
                <a:latin typeface="Arial Narrow" panose="020B0606020202030204" pitchFamily="34" charset="0"/>
                <a:ea typeface="Calibri" panose="020F0502020204030204" pitchFamily="34" charset="0"/>
                <a:cs typeface="Arial" panose="020B0604020202020204" pitchFamily="34" charset="0"/>
              </a:rPr>
              <a:t>  </a:t>
            </a:r>
            <a:r>
              <a:rPr lang="pt-BR" sz="2000" dirty="0" err="1">
                <a:latin typeface="Arial Narrow" panose="020B0606020202030204" pitchFamily="34" charset="0"/>
                <a:ea typeface="Calibri" panose="020F0502020204030204" pitchFamily="34" charset="0"/>
                <a:cs typeface="Arial" panose="020B0604020202020204" pitchFamily="34" charset="0"/>
              </a:rPr>
              <a:t>colunaN_constraints</a:t>
            </a:r>
            <a:r>
              <a:rPr lang="pt-BR" sz="2000" dirty="0">
                <a:latin typeface="Arial Narrow" panose="020B0606020202030204" pitchFamily="34" charset="0"/>
                <a:ea typeface="Calibri" panose="020F0502020204030204" pitchFamily="34" charset="0"/>
                <a:cs typeface="Arial" panose="020B0604020202020204" pitchFamily="34"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Exemplo1: Acrescentando campo</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spcAft>
                <a:spcPts val="0"/>
              </a:spcAft>
              <a:buNone/>
            </a:pPr>
            <a:r>
              <a:rPr lang="pt-BR" sz="1600" dirty="0">
                <a:solidFill>
                  <a:srgbClr val="0000FF"/>
                </a:solidFill>
                <a:latin typeface="Courier New" panose="02070309020205020404" pitchFamily="49" charset="0"/>
                <a:ea typeface="Calibri" panose="020F0502020204030204" pitchFamily="34" charset="0"/>
              </a:rPr>
              <a:t>	</a:t>
            </a:r>
            <a:r>
              <a:rPr lang="pt-BR" sz="1600" dirty="0" err="1">
                <a:solidFill>
                  <a:srgbClr val="0000FF"/>
                </a:solidFill>
                <a:latin typeface="Courier New" panose="02070309020205020404" pitchFamily="49" charset="0"/>
                <a:ea typeface="Calibri" panose="020F0502020204030204" pitchFamily="34" charset="0"/>
              </a:rPr>
              <a:t>alter</a:t>
            </a:r>
            <a:r>
              <a:rPr lang="pt-BR" sz="1600" dirty="0">
                <a:latin typeface="Courier New" panose="02070309020205020404" pitchFamily="49" charset="0"/>
                <a:ea typeface="Calibri" panose="020F0502020204030204" pitchFamily="34" charset="0"/>
              </a:rPr>
              <a:t> </a:t>
            </a:r>
            <a:r>
              <a:rPr lang="pt-BR" sz="1600" dirty="0" err="1">
                <a:solidFill>
                  <a:srgbClr val="0000FF"/>
                </a:solidFill>
                <a:latin typeface="Courier New" panose="02070309020205020404" pitchFamily="49" charset="0"/>
                <a:ea typeface="Calibri" panose="020F0502020204030204" pitchFamily="34" charset="0"/>
              </a:rPr>
              <a:t>table</a:t>
            </a:r>
            <a:r>
              <a:rPr lang="pt-BR" sz="1600" dirty="0">
                <a:latin typeface="Courier New" panose="02070309020205020404" pitchFamily="49" charset="0"/>
                <a:ea typeface="Calibri" panose="020F0502020204030204" pitchFamily="34" charset="0"/>
              </a:rPr>
              <a:t> CLIENTES</a:t>
            </a:r>
            <a:endParaRPr lang="pt-BR" sz="2400" dirty="0">
              <a:latin typeface="Times New Roman" panose="02020603050405020304" pitchFamily="18" charset="0"/>
              <a:ea typeface="Times New Roman" panose="02020603050405020304" pitchFamily="18" charset="0"/>
            </a:endParaRPr>
          </a:p>
          <a:p>
            <a:pPr marL="109728" indent="0" algn="just">
              <a:spcAft>
                <a:spcPts val="0"/>
              </a:spcAft>
              <a:buNone/>
            </a:pPr>
            <a:r>
              <a:rPr lang="en-US" sz="16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add</a:t>
            </a: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dirty="0" err="1">
                <a:latin typeface="Courier New" panose="02070309020205020404" pitchFamily="49" charset="0"/>
                <a:ea typeface="Calibri" panose="020F0502020204030204" pitchFamily="34" charset="0"/>
                <a:cs typeface="Times New Roman" panose="02020603050405020304" pitchFamily="18" charset="0"/>
              </a:rPr>
              <a:t>cidade</a:t>
            </a: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varchar</a:t>
            </a:r>
            <a:r>
              <a:rPr lang="en-US"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1600" dirty="0">
                <a:latin typeface="Courier New" panose="02070309020205020404" pitchFamily="49" charset="0"/>
                <a:ea typeface="Calibri" panose="020F0502020204030204" pitchFamily="34" charset="0"/>
                <a:cs typeface="Times New Roman" panose="02020603050405020304" pitchFamily="18" charset="0"/>
              </a:rPr>
              <a:t>30</a:t>
            </a:r>
            <a:r>
              <a:rPr lang="en-US"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not</a:t>
            </a: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null;</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en-US"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Exemplo2: Acrescentando campo com </a:t>
            </a:r>
            <a:r>
              <a:rPr lang="pt-BR" sz="2000" dirty="0" err="1">
                <a:latin typeface="Arial Narrow" panose="020B0606020202030204" pitchFamily="34" charset="0"/>
                <a:ea typeface="Calibri" panose="020F0502020204030204" pitchFamily="34" charset="0"/>
                <a:cs typeface="Arial" panose="020B0604020202020204" pitchFamily="34" charset="0"/>
              </a:rPr>
              <a:t>constraints</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spcAft>
                <a:spcPts val="0"/>
              </a:spcAft>
              <a:buNone/>
            </a:pPr>
            <a:r>
              <a:rPr lang="pt-BR" sz="1600" dirty="0">
                <a:solidFill>
                  <a:srgbClr val="0000FF"/>
                </a:solidFill>
                <a:latin typeface="Courier New" panose="02070309020205020404" pitchFamily="49" charset="0"/>
                <a:ea typeface="Calibri" panose="020F0502020204030204" pitchFamily="34" charset="0"/>
              </a:rPr>
              <a:t>	</a:t>
            </a:r>
            <a:r>
              <a:rPr lang="pt-BR" sz="1600" dirty="0" err="1">
                <a:solidFill>
                  <a:srgbClr val="0000FF"/>
                </a:solidFill>
                <a:latin typeface="Courier New" panose="02070309020205020404" pitchFamily="49" charset="0"/>
                <a:ea typeface="Calibri" panose="020F0502020204030204" pitchFamily="34" charset="0"/>
              </a:rPr>
              <a:t>alter</a:t>
            </a:r>
            <a:r>
              <a:rPr lang="pt-BR" sz="1600" dirty="0">
                <a:latin typeface="Courier New" panose="02070309020205020404" pitchFamily="49" charset="0"/>
                <a:ea typeface="Calibri" panose="020F0502020204030204" pitchFamily="34" charset="0"/>
              </a:rPr>
              <a:t> </a:t>
            </a:r>
            <a:r>
              <a:rPr lang="pt-BR" sz="1600" dirty="0" err="1">
                <a:solidFill>
                  <a:srgbClr val="0000FF"/>
                </a:solidFill>
                <a:latin typeface="Courier New" panose="02070309020205020404" pitchFamily="49" charset="0"/>
                <a:ea typeface="Calibri" panose="020F0502020204030204" pitchFamily="34" charset="0"/>
              </a:rPr>
              <a:t>table</a:t>
            </a:r>
            <a:r>
              <a:rPr lang="pt-BR" sz="1600" dirty="0">
                <a:latin typeface="Courier New" panose="02070309020205020404" pitchFamily="49" charset="0"/>
                <a:ea typeface="Calibri" panose="020F0502020204030204" pitchFamily="34" charset="0"/>
              </a:rPr>
              <a:t> CLIENTES</a:t>
            </a:r>
            <a:endParaRPr lang="pt-BR" sz="2400" dirty="0">
              <a:latin typeface="Times New Roman" panose="02020603050405020304" pitchFamily="18" charset="0"/>
              <a:ea typeface="Times New Roman" panose="02020603050405020304" pitchFamily="18" charset="0"/>
            </a:endParaRPr>
          </a:p>
          <a:p>
            <a:pPr marL="109728" indent="0" algn="just">
              <a:spcAft>
                <a:spcPts val="0"/>
              </a:spcAft>
              <a:buNone/>
            </a:pPr>
            <a:r>
              <a:rPr lang="pt-BR" sz="16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add</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latin typeface="Courier New" panose="02070309020205020404" pitchFamily="49" charset="0"/>
                <a:ea typeface="Calibri" panose="020F0502020204030204" pitchFamily="34" charset="0"/>
                <a:cs typeface="Times New Roman" panose="02020603050405020304" pitchFamily="18" charset="0"/>
              </a:rPr>
              <a:t>email</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varchar</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pt-BR" sz="1600" dirty="0">
                <a:latin typeface="Courier New" panose="02070309020205020404" pitchFamily="49" charset="0"/>
                <a:ea typeface="Calibri" panose="020F0502020204030204" pitchFamily="34" charset="0"/>
                <a:cs typeface="Times New Roman" panose="02020603050405020304" pitchFamily="18" charset="0"/>
              </a:rPr>
              <a:t>30</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unique</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ctr">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641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020" y="692696"/>
            <a:ext cx="9109862" cy="6025856"/>
          </a:xfrm>
        </p:spPr>
        <p:txBody>
          <a:bodyPr>
            <a:normAutofit/>
          </a:bodyPr>
          <a:lstStyle/>
          <a:p>
            <a:pPr indent="0" algn="just">
              <a:spcAft>
                <a:spcPts val="0"/>
              </a:spcAft>
              <a:buNone/>
            </a:pPr>
            <a:r>
              <a:rPr lang="pt-BR" sz="2000" dirty="0"/>
              <a:t>	</a:t>
            </a:r>
            <a:r>
              <a:rPr lang="pt-BR" sz="2400" b="1" dirty="0">
                <a:solidFill>
                  <a:srgbClr val="0070C0"/>
                </a:solidFill>
                <a:latin typeface="Arial Narrow" panose="020B0606020202030204" pitchFamily="34" charset="0"/>
                <a:ea typeface="Calibri" panose="020F0502020204030204" pitchFamily="34" charset="0"/>
                <a:cs typeface="Arial" panose="020B0604020202020204" pitchFamily="34" charset="0"/>
              </a:rPr>
              <a:t>Excluir Elementos</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Sintaxe: Excluir Banco de Dados</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DROP DATABASE </a:t>
            </a:r>
            <a:r>
              <a:rPr lang="pt-BR" sz="2000" dirty="0" err="1">
                <a:latin typeface="Arial Narrow" panose="020B0606020202030204" pitchFamily="34" charset="0"/>
                <a:ea typeface="Calibri" panose="020F0502020204030204" pitchFamily="34" charset="0"/>
                <a:cs typeface="Arial" panose="020B0604020202020204" pitchFamily="34" charset="0"/>
              </a:rPr>
              <a:t>nome_do_banco_de_dados</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Exemplo:</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16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drop</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database</a:t>
            </a:r>
            <a:r>
              <a:rPr lang="pt-BR" sz="1600" dirty="0">
                <a:latin typeface="Courier New" panose="02070309020205020404" pitchFamily="49" charset="0"/>
                <a:ea typeface="Calibri" panose="020F0502020204030204" pitchFamily="34" charset="0"/>
                <a:cs typeface="Times New Roman" panose="02020603050405020304" pitchFamily="18" charset="0"/>
              </a:rPr>
              <a:t> FIB</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Sintaxe: Excluir Tabela</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t>
            </a:r>
            <a:r>
              <a:rPr lang="pt-BR" sz="2000" dirty="0" err="1">
                <a:latin typeface="Arial Narrow" panose="020B0606020202030204" pitchFamily="34" charset="0"/>
                <a:ea typeface="Calibri" panose="020F0502020204030204" pitchFamily="34" charset="0"/>
                <a:cs typeface="Arial" panose="020B0604020202020204" pitchFamily="34" charset="0"/>
              </a:rPr>
              <a:t>drop</a:t>
            </a:r>
            <a:r>
              <a:rPr lang="pt-BR" sz="2000" dirty="0">
                <a:latin typeface="Arial Narrow" panose="020B0606020202030204" pitchFamily="34" charset="0"/>
                <a:ea typeface="Calibri" panose="020F0502020204030204" pitchFamily="34" charset="0"/>
                <a:cs typeface="Arial" panose="020B0604020202020204" pitchFamily="34" charset="0"/>
              </a:rPr>
              <a:t> </a:t>
            </a:r>
            <a:r>
              <a:rPr lang="pt-BR" sz="2000" dirty="0" err="1">
                <a:latin typeface="Arial Narrow" panose="020B0606020202030204" pitchFamily="34" charset="0"/>
                <a:ea typeface="Calibri" panose="020F0502020204030204" pitchFamily="34" charset="0"/>
                <a:cs typeface="Arial" panose="020B0604020202020204" pitchFamily="34" charset="0"/>
              </a:rPr>
              <a:t>table</a:t>
            </a:r>
            <a:r>
              <a:rPr lang="pt-BR" sz="2000" dirty="0">
                <a:latin typeface="Arial Narrow" panose="020B0606020202030204" pitchFamily="34" charset="0"/>
                <a:ea typeface="Calibri" panose="020F0502020204030204" pitchFamily="34" charset="0"/>
                <a:cs typeface="Arial" panose="020B0604020202020204" pitchFamily="34" charset="0"/>
              </a:rPr>
              <a:t> </a:t>
            </a:r>
            <a:r>
              <a:rPr lang="pt-BR" sz="2000" dirty="0" err="1">
                <a:latin typeface="Arial Narrow" panose="020B0606020202030204" pitchFamily="34" charset="0"/>
                <a:ea typeface="Calibri" panose="020F0502020204030204" pitchFamily="34" charset="0"/>
                <a:cs typeface="Arial" panose="020B0604020202020204" pitchFamily="34" charset="0"/>
              </a:rPr>
              <a:t>nome_da_tabela</a:t>
            </a:r>
            <a:r>
              <a:rPr lang="pt-BR" sz="2000" dirty="0">
                <a:latin typeface="Arial Narrow" panose="020B0606020202030204" pitchFamily="34" charset="0"/>
                <a:ea typeface="Calibri" panose="020F0502020204030204" pitchFamily="34" charset="0"/>
                <a:cs typeface="Arial" panose="020B0604020202020204" pitchFamily="34"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Exemplo:</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16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drop</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table</a:t>
            </a:r>
            <a:r>
              <a:rPr lang="pt-BR" sz="1600" dirty="0">
                <a:latin typeface="Courier New" panose="02070309020205020404" pitchFamily="49" charset="0"/>
                <a:ea typeface="Calibri" panose="020F0502020204030204" pitchFamily="34" charset="0"/>
                <a:cs typeface="Times New Roman" panose="02020603050405020304" pitchFamily="18" charset="0"/>
              </a:rPr>
              <a:t> CLIENTES</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Sintaxe: Excluir campo</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ALTER TABLE </a:t>
            </a:r>
            <a:r>
              <a:rPr lang="pt-BR" sz="2000" dirty="0" err="1">
                <a:latin typeface="Arial Narrow" panose="020B0606020202030204" pitchFamily="34" charset="0"/>
                <a:ea typeface="Calibri" panose="020F0502020204030204" pitchFamily="34" charset="0"/>
                <a:cs typeface="Arial" panose="020B0604020202020204" pitchFamily="34" charset="0"/>
              </a:rPr>
              <a:t>nome_da_tabela</a:t>
            </a:r>
            <a:r>
              <a:rPr lang="pt-BR" sz="2000" dirty="0">
                <a:latin typeface="Arial Narrow" panose="020B0606020202030204" pitchFamily="34" charset="0"/>
                <a:ea typeface="Calibri" panose="020F0502020204030204" pitchFamily="34" charset="0"/>
                <a:cs typeface="Arial" panose="020B0604020202020204" pitchFamily="34" charset="0"/>
              </a:rPr>
              <a:t> DROP COLUMN </a:t>
            </a:r>
            <a:r>
              <a:rPr lang="pt-BR" sz="2000" dirty="0" err="1">
                <a:latin typeface="Arial Narrow" panose="020B0606020202030204" pitchFamily="34" charset="0"/>
                <a:ea typeface="Calibri" panose="020F0502020204030204" pitchFamily="34" charset="0"/>
                <a:cs typeface="Arial" panose="020B0604020202020204" pitchFamily="34" charset="0"/>
              </a:rPr>
              <a:t>nome_coluna</a:t>
            </a:r>
            <a:r>
              <a:rPr lang="pt-BR" sz="2000" dirty="0">
                <a:latin typeface="Arial Narrow" panose="020B0606020202030204" pitchFamily="34" charset="0"/>
                <a:ea typeface="Calibri" panose="020F0502020204030204" pitchFamily="34" charset="0"/>
                <a:cs typeface="Arial" panose="020B0604020202020204" pitchFamily="34"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2000" dirty="0">
                <a:latin typeface="Arial Narrow" panose="020B0606020202030204" pitchFamily="34" charset="0"/>
                <a:ea typeface="Calibri" panose="020F0502020204030204" pitchFamily="34" charset="0"/>
                <a:cs typeface="Arial" panose="020B0604020202020204" pitchFamily="34" charset="0"/>
              </a:rPr>
              <a:t>	Exemplo: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pt-BR" sz="16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alter</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table</a:t>
            </a:r>
            <a:r>
              <a:rPr lang="pt-BR" sz="1600" dirty="0">
                <a:latin typeface="Courier New" panose="02070309020205020404" pitchFamily="49" charset="0"/>
                <a:ea typeface="Calibri" panose="020F0502020204030204" pitchFamily="34" charset="0"/>
                <a:cs typeface="Times New Roman" panose="02020603050405020304" pitchFamily="18" charset="0"/>
              </a:rPr>
              <a:t> CLIENTES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drop</a:t>
            </a:r>
            <a:r>
              <a:rPr lang="pt-BR" sz="1600" dirty="0">
                <a:latin typeface="Courier New" panose="02070309020205020404" pitchFamily="49" charset="0"/>
                <a:ea typeface="Calibri" panose="020F0502020204030204" pitchFamily="34" charset="0"/>
                <a:cs typeface="Times New Roman" panose="02020603050405020304" pitchFamily="18" charset="0"/>
              </a:rPr>
              <a:t> </a:t>
            </a:r>
            <a:r>
              <a:rPr lang="pt-B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column</a:t>
            </a:r>
            <a:r>
              <a:rPr lang="pt-BR" sz="1600" dirty="0">
                <a:latin typeface="Courier New" panose="02070309020205020404" pitchFamily="49" charset="0"/>
                <a:ea typeface="Calibri" panose="020F0502020204030204" pitchFamily="34" charset="0"/>
                <a:cs typeface="Times New Roman" panose="02020603050405020304" pitchFamily="18" charset="0"/>
              </a:rPr>
              <a:t> cidade</a:t>
            </a:r>
            <a:r>
              <a:rPr lang="pt-BR" sz="16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888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7165" y="620688"/>
            <a:ext cx="9109862" cy="6025856"/>
          </a:xfrm>
        </p:spPr>
        <p:txBody>
          <a:bodyPr>
            <a:normAutofit fontScale="77500" lnSpcReduction="20000"/>
          </a:bodyPr>
          <a:lstStyle/>
          <a:p>
            <a:pPr indent="0" algn="just">
              <a:spcAft>
                <a:spcPts val="0"/>
              </a:spcAft>
              <a:buNone/>
            </a:pPr>
            <a:r>
              <a:rPr lang="pt-BR" sz="2000" dirty="0"/>
              <a:t>	</a:t>
            </a:r>
            <a:r>
              <a:rPr lang="pt-BR" sz="1800" b="1" dirty="0">
                <a:solidFill>
                  <a:srgbClr val="0070C0"/>
                </a:solidFill>
                <a:latin typeface="Arial" panose="020B0604020202020204" pitchFamily="34" charset="0"/>
                <a:ea typeface="Calibri" panose="020F0502020204030204" pitchFamily="34" charset="0"/>
                <a:cs typeface="Arial" panose="020B0604020202020204" pitchFamily="34" charset="0"/>
              </a:rPr>
              <a:t>Acrescentar novas </a:t>
            </a:r>
            <a:r>
              <a:rPr lang="pt-BR" sz="1800" b="1" dirty="0" err="1">
                <a:solidFill>
                  <a:srgbClr val="0070C0"/>
                </a:solidFill>
                <a:latin typeface="Arial" panose="020B0604020202020204" pitchFamily="34" charset="0"/>
                <a:ea typeface="Calibri" panose="020F0502020204030204" pitchFamily="34" charset="0"/>
                <a:cs typeface="Arial" panose="020B0604020202020204" pitchFamily="34" charset="0"/>
              </a:rPr>
              <a:t>constraints</a:t>
            </a:r>
            <a:endParaRPr lang="pt-BR" sz="18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800" dirty="0">
                <a:latin typeface="Arial" panose="020B0604020202020204" pitchFamily="34" charset="0"/>
                <a:ea typeface="Calibri" panose="020F0502020204030204" pitchFamily="34" charset="0"/>
                <a:cs typeface="Arial" panose="020B0604020202020204" pitchFamily="34" charset="0"/>
              </a:rPr>
              <a:t>	Sintaxe:</a:t>
            </a:r>
          </a:p>
          <a:p>
            <a:pPr marL="109728" indent="0" algn="just">
              <a:spcAft>
                <a:spcPts val="0"/>
              </a:spcAft>
              <a:buNone/>
            </a:pPr>
            <a:r>
              <a:rPr lang="pt-BR" sz="1800" dirty="0">
                <a:latin typeface="Arial" panose="020B0604020202020204" pitchFamily="34" charset="0"/>
                <a:ea typeface="Calibri" panose="020F0502020204030204" pitchFamily="34" charset="0"/>
                <a:cs typeface="Arial" panose="020B0604020202020204" pitchFamily="34" charset="0"/>
              </a:rPr>
              <a:t>	ALTER TABLE </a:t>
            </a:r>
            <a:r>
              <a:rPr lang="pt-BR" sz="1800" dirty="0" err="1">
                <a:latin typeface="Arial" panose="020B0604020202020204" pitchFamily="34" charset="0"/>
                <a:ea typeface="Calibri" panose="020F0502020204030204" pitchFamily="34" charset="0"/>
                <a:cs typeface="Arial" panose="020B0604020202020204" pitchFamily="34" charset="0"/>
              </a:rPr>
              <a:t>nome_da_tabela</a:t>
            </a:r>
            <a:endParaRPr lang="pt-BR" sz="18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en-US" sz="1800" dirty="0">
                <a:latin typeface="Arial" panose="020B0604020202020204" pitchFamily="34" charset="0"/>
                <a:ea typeface="Calibri" panose="020F0502020204030204" pitchFamily="34" charset="0"/>
                <a:cs typeface="Arial" panose="020B0604020202020204" pitchFamily="34" charset="0"/>
              </a:rPr>
              <a:t>	ADD constraints;</a:t>
            </a:r>
            <a:endParaRPr lang="pt-BR" sz="18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en-US" sz="2000" dirty="0">
                <a:latin typeface="Arial Narrow" panose="020B0606020202030204" pitchFamily="34" charset="0"/>
                <a:ea typeface="Calibri" panose="020F0502020204030204" pitchFamily="34" charset="0"/>
                <a:cs typeface="Arial" panose="020B0604020202020204" pitchFamily="34" charset="0"/>
              </a:rPr>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marL="109728" indent="0">
              <a:spcAft>
                <a:spcPts val="0"/>
              </a:spcAft>
              <a:buNone/>
            </a:pPr>
            <a:r>
              <a:rPr lang="en-US" sz="1800" dirty="0">
                <a:solidFill>
                  <a:srgbClr val="0000FF"/>
                </a:solidFill>
                <a:latin typeface="Courier New" panose="02070309020205020404" pitchFamily="49" charset="0"/>
                <a:ea typeface="Calibri" panose="020F0502020204030204" pitchFamily="34" charset="0"/>
              </a:rPr>
              <a:t>create</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table</a:t>
            </a:r>
            <a:r>
              <a:rPr lang="en-US" sz="1800" dirty="0">
                <a:latin typeface="Courier New" panose="02070309020205020404" pitchFamily="49" charset="0"/>
                <a:ea typeface="Calibri" panose="020F0502020204030204" pitchFamily="34" charset="0"/>
              </a:rPr>
              <a:t> CLIENTES</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r>
              <a:rPr lang="en-US" sz="1800" dirty="0">
                <a:solidFill>
                  <a:srgbClr val="808080"/>
                </a:solidFill>
                <a:latin typeface="Courier New" panose="02070309020205020404" pitchFamily="49" charset="0"/>
                <a:ea typeface="Calibri" panose="020F0502020204030204" pitchFamily="34" charset="0"/>
              </a:rPr>
              <a:t>(</a:t>
            </a:r>
          </a:p>
          <a:p>
            <a:pPr marL="109728" indent="0">
              <a:spcAft>
                <a:spcPts val="0"/>
              </a:spcAft>
              <a:buNone/>
            </a:pPr>
            <a:r>
              <a:rPr lang="en-US" sz="1800" dirty="0" err="1">
                <a:latin typeface="Courier New" panose="02070309020205020404" pitchFamily="49" charset="0"/>
                <a:ea typeface="Calibri" panose="020F0502020204030204" pitchFamily="34" charset="0"/>
              </a:rPr>
              <a:t>codigo_cli</a:t>
            </a:r>
            <a:r>
              <a:rPr lang="en-US" sz="1800" dirty="0">
                <a:latin typeface="Courier New" panose="02070309020205020404" pitchFamily="49" charset="0"/>
                <a:ea typeface="Calibri" panose="020F0502020204030204" pitchFamily="34" charset="0"/>
              </a:rPr>
              <a:t>	</a:t>
            </a:r>
            <a:r>
              <a:rPr lang="en-US" sz="1800" dirty="0" err="1">
                <a:solidFill>
                  <a:srgbClr val="0000FF"/>
                </a:solidFill>
                <a:latin typeface="Courier New" panose="02070309020205020404" pitchFamily="49" charset="0"/>
                <a:ea typeface="Calibri" panose="020F0502020204030204" pitchFamily="34" charset="0"/>
              </a:rPr>
              <a:t>int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not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null,</a:t>
            </a:r>
          </a:p>
          <a:p>
            <a:pPr marL="109728" indent="0">
              <a:buNone/>
            </a:pPr>
            <a:r>
              <a:rPr lang="en-US" sz="1800" dirty="0" err="1">
                <a:latin typeface="Courier New" panose="02070309020205020404" pitchFamily="49" charset="0"/>
                <a:ea typeface="Calibri" panose="020F0502020204030204" pitchFamily="34" charset="0"/>
              </a:rPr>
              <a:t>nome_cli</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varchar</a:t>
            </a:r>
            <a:r>
              <a:rPr lang="en-US" sz="1800" dirty="0">
                <a:solidFill>
                  <a:srgbClr val="808080"/>
                </a:solidFill>
                <a:latin typeface="Courier New" panose="02070309020205020404" pitchFamily="49" charset="0"/>
                <a:ea typeface="Calibri" panose="020F0502020204030204" pitchFamily="34" charset="0"/>
              </a:rPr>
              <a:t>(</a:t>
            </a:r>
            <a:r>
              <a:rPr lang="en-US" sz="1800" dirty="0">
                <a:latin typeface="Courier New" panose="02070309020205020404" pitchFamily="49" charset="0"/>
                <a:ea typeface="Calibri" panose="020F0502020204030204" pitchFamily="34" charset="0"/>
              </a:rPr>
              <a:t>40</a:t>
            </a:r>
            <a:r>
              <a:rPr lang="en-US" sz="1800" dirty="0">
                <a:solidFill>
                  <a:srgbClr val="808080"/>
                </a:solidFill>
                <a:latin typeface="Courier New" panose="02070309020205020404" pitchFamily="49" charset="0"/>
                <a:ea typeface="Calibri" panose="020F0502020204030204" pitchFamily="34" charset="0"/>
              </a:rPr>
              <a: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not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null,</a:t>
            </a:r>
            <a:endParaRPr lang="pt-BR" sz="1800" dirty="0">
              <a:latin typeface="Times New Roman" panose="02020603050405020304" pitchFamily="18" charset="0"/>
              <a:ea typeface="Times New Roman" panose="02020603050405020304" pitchFamily="18" charset="0"/>
            </a:endParaRPr>
          </a:p>
          <a:p>
            <a:pPr marL="109728" indent="0">
              <a:buNone/>
            </a:pPr>
            <a:r>
              <a:rPr lang="en-US" sz="1800" dirty="0" err="1">
                <a:latin typeface="Courier New" panose="02070309020205020404" pitchFamily="49" charset="0"/>
                <a:ea typeface="Calibri" panose="020F0502020204030204" pitchFamily="34" charset="0"/>
              </a:rPr>
              <a:t>cod_dependente</a:t>
            </a:r>
            <a:r>
              <a:rPr lang="en-US" sz="1800" dirty="0">
                <a:latin typeface="Courier New" panose="02070309020205020404" pitchFamily="49" charset="0"/>
                <a:ea typeface="Calibri" panose="020F0502020204030204" pitchFamily="34" charset="0"/>
              </a:rPr>
              <a:t>	</a:t>
            </a:r>
            <a:r>
              <a:rPr lang="en-US" sz="1800" dirty="0" err="1">
                <a:solidFill>
                  <a:srgbClr val="0000FF"/>
                </a:solidFill>
                <a:latin typeface="Courier New" panose="02070309020205020404" pitchFamily="49" charset="0"/>
                <a:ea typeface="Calibri" panose="020F0502020204030204" pitchFamily="34" charset="0"/>
              </a:rPr>
              <a:t>int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not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null,</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r>
              <a:rPr lang="en-US" sz="1800" dirty="0">
                <a:solidFill>
                  <a:srgbClr val="808080"/>
                </a:solidFill>
                <a:latin typeface="Courier New" panose="02070309020205020404" pitchFamily="49" charset="0"/>
                <a:ea typeface="Calibri" panose="020F0502020204030204" pitchFamily="34" charset="0"/>
              </a:rPr>
              <a:t>);</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endParaRPr lang="en-US" sz="1800" dirty="0">
              <a:solidFill>
                <a:srgbClr val="808080"/>
              </a:solidFill>
              <a:latin typeface="Courier New" panose="02070309020205020404" pitchFamily="49" charset="0"/>
              <a:ea typeface="Calibri" panose="020F0502020204030204" pitchFamily="34" charset="0"/>
            </a:endParaRPr>
          </a:p>
          <a:p>
            <a:pPr marL="109728" indent="0">
              <a:spcAft>
                <a:spcPts val="0"/>
              </a:spcAft>
              <a:buNone/>
            </a:pPr>
            <a:r>
              <a:rPr lang="en-US" sz="1800" dirty="0">
                <a:solidFill>
                  <a:srgbClr val="0000FF"/>
                </a:solidFill>
                <a:latin typeface="Courier New" panose="02070309020205020404" pitchFamily="49" charset="0"/>
                <a:ea typeface="Calibri" panose="020F0502020204030204" pitchFamily="34" charset="0"/>
              </a:rPr>
              <a:t>create</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table</a:t>
            </a:r>
            <a:r>
              <a:rPr lang="en-US" sz="1800" dirty="0">
                <a:latin typeface="Courier New" panose="02070309020205020404" pitchFamily="49" charset="0"/>
                <a:ea typeface="Calibri" panose="020F0502020204030204" pitchFamily="34" charset="0"/>
              </a:rPr>
              <a:t> DEPENDENTE</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r>
              <a:rPr lang="en-US" sz="1800" dirty="0">
                <a:solidFill>
                  <a:srgbClr val="808080"/>
                </a:solidFill>
                <a:latin typeface="Courier New" panose="02070309020205020404" pitchFamily="49" charset="0"/>
                <a:ea typeface="Calibri" panose="020F0502020204030204" pitchFamily="34" charset="0"/>
              </a:rPr>
              <a:t>(</a:t>
            </a:r>
          </a:p>
          <a:p>
            <a:pPr marL="109728" indent="0">
              <a:spcAft>
                <a:spcPts val="0"/>
              </a:spcAft>
              <a:buNone/>
            </a:pPr>
            <a:r>
              <a:rPr lang="en-US" sz="1800" dirty="0" err="1">
                <a:latin typeface="Courier New" panose="02070309020205020404" pitchFamily="49" charset="0"/>
                <a:ea typeface="Calibri" panose="020F0502020204030204" pitchFamily="34" charset="0"/>
              </a:rPr>
              <a:t>cod_dependente</a:t>
            </a:r>
            <a:r>
              <a:rPr lang="en-US" sz="1800" dirty="0">
                <a:latin typeface="Courier New" panose="02070309020205020404" pitchFamily="49" charset="0"/>
                <a:ea typeface="Calibri" panose="020F0502020204030204" pitchFamily="34" charset="0"/>
              </a:rPr>
              <a:t>	</a:t>
            </a:r>
            <a:r>
              <a:rPr lang="en-US" sz="1800" dirty="0" err="1">
                <a:solidFill>
                  <a:srgbClr val="0000FF"/>
                </a:solidFill>
                <a:latin typeface="Courier New" panose="02070309020205020404" pitchFamily="49" charset="0"/>
                <a:ea typeface="Calibri" panose="020F0502020204030204" pitchFamily="34" charset="0"/>
              </a:rPr>
              <a:t>int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not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null,</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r>
              <a:rPr lang="en-US" sz="1800" dirty="0" err="1">
                <a:latin typeface="Courier New" panose="02070309020205020404" pitchFamily="49" charset="0"/>
                <a:ea typeface="Calibri" panose="020F0502020204030204" pitchFamily="34" charset="0"/>
              </a:rPr>
              <a:t>nome</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varchar</a:t>
            </a:r>
            <a:r>
              <a:rPr lang="en-US" sz="1800" dirty="0">
                <a:solidFill>
                  <a:srgbClr val="808080"/>
                </a:solidFill>
                <a:latin typeface="Courier New" panose="02070309020205020404" pitchFamily="49" charset="0"/>
                <a:ea typeface="Calibri" panose="020F0502020204030204" pitchFamily="34" charset="0"/>
              </a:rPr>
              <a:t>(</a:t>
            </a:r>
            <a:r>
              <a:rPr lang="en-US" sz="1800" dirty="0">
                <a:latin typeface="Courier New" panose="02070309020205020404" pitchFamily="49" charset="0"/>
                <a:ea typeface="Calibri" panose="020F0502020204030204" pitchFamily="34" charset="0"/>
              </a:rPr>
              <a:t>50</a:t>
            </a:r>
            <a:r>
              <a:rPr lang="en-US" sz="1800" dirty="0">
                <a:solidFill>
                  <a:srgbClr val="808080"/>
                </a:solidFill>
                <a:latin typeface="Courier New" panose="02070309020205020404" pitchFamily="49" charset="0"/>
                <a:ea typeface="Calibri" panose="020F0502020204030204" pitchFamily="34" charset="0"/>
              </a:rPr>
              <a:t>)</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null</a:t>
            </a:r>
          </a:p>
          <a:p>
            <a:pPr marL="109728" indent="0">
              <a:buNone/>
            </a:pPr>
            <a:r>
              <a:rPr lang="en-US" sz="1800" dirty="0">
                <a:solidFill>
                  <a:srgbClr val="808080"/>
                </a:solidFill>
                <a:latin typeface="Courier New" panose="02070309020205020404" pitchFamily="49" charset="0"/>
                <a:ea typeface="Calibri" panose="020F0502020204030204" pitchFamily="34" charset="0"/>
              </a:rPr>
              <a:t>);</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r>
              <a:rPr lang="en-US" sz="1800" dirty="0">
                <a:solidFill>
                  <a:srgbClr val="808080"/>
                </a:solidFill>
                <a:latin typeface="Courier New" panose="02070309020205020404" pitchFamily="49" charset="0"/>
                <a:ea typeface="Calibri" panose="020F0502020204030204" pitchFamily="34" charset="0"/>
              </a:rPr>
              <a:t>  </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r>
              <a:rPr lang="en-US" sz="1800" dirty="0">
                <a:solidFill>
                  <a:srgbClr val="0000FF"/>
                </a:solidFill>
                <a:latin typeface="Courier New" panose="02070309020205020404" pitchFamily="49" charset="0"/>
                <a:ea typeface="Calibri" panose="020F0502020204030204" pitchFamily="34" charset="0"/>
              </a:rPr>
              <a:t>alter</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table</a:t>
            </a:r>
            <a:r>
              <a:rPr lang="en-US" sz="1800" dirty="0">
                <a:latin typeface="Courier New" panose="02070309020205020404" pitchFamily="49" charset="0"/>
                <a:ea typeface="Calibri" panose="020F0502020204030204" pitchFamily="34" charset="0"/>
              </a:rPr>
              <a:t> CLIENTES</a:t>
            </a:r>
            <a:endParaRPr lang="pt-BR" sz="1800" dirty="0">
              <a:latin typeface="Times New Roman" panose="02020603050405020304" pitchFamily="18" charset="0"/>
              <a:ea typeface="Times New Roman" panose="02020603050405020304" pitchFamily="18" charset="0"/>
            </a:endParaRPr>
          </a:p>
          <a:p>
            <a:pPr marL="109728" indent="0" algn="just">
              <a:spcAft>
                <a:spcPts val="0"/>
              </a:spcAft>
              <a:buNone/>
            </a:pPr>
            <a:r>
              <a:rPr lang="en-US" sz="18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add</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primary</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key</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1800" dirty="0" err="1">
                <a:latin typeface="Courier New" panose="02070309020205020404" pitchFamily="49" charset="0"/>
                <a:ea typeface="Calibri" panose="020F0502020204030204" pitchFamily="34" charset="0"/>
                <a:cs typeface="Times New Roman" panose="02020603050405020304" pitchFamily="18" charset="0"/>
              </a:rPr>
              <a:t>codigo_cli</a:t>
            </a:r>
            <a:r>
              <a:rPr lang="en-US" sz="18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p>
          <a:p>
            <a:pPr marL="109728" indent="0" algn="just">
              <a:spcAft>
                <a:spcPts val="0"/>
              </a:spcAft>
              <a:buNone/>
            </a:pPr>
            <a:endParaRPr lang="en-US" sz="1800" dirty="0">
              <a:solidFill>
                <a:srgbClr val="808080"/>
              </a:solidFill>
              <a:latin typeface="Courier New" panose="02070309020205020404" pitchFamily="49" charset="0"/>
              <a:ea typeface="Calibri" panose="020F0502020204030204" pitchFamily="34" charset="0"/>
              <a:cs typeface="Times New Roman" panose="02020603050405020304" pitchFamily="18" charset="0"/>
            </a:endParaRPr>
          </a:p>
          <a:p>
            <a:pPr marL="109728" indent="0">
              <a:spcAft>
                <a:spcPts val="0"/>
              </a:spcAft>
              <a:buNone/>
            </a:pPr>
            <a:r>
              <a:rPr lang="en-US" sz="1800" dirty="0">
                <a:solidFill>
                  <a:srgbClr val="0000FF"/>
                </a:solidFill>
                <a:latin typeface="Courier New" panose="02070309020205020404" pitchFamily="49" charset="0"/>
                <a:ea typeface="Calibri" panose="020F0502020204030204" pitchFamily="34" charset="0"/>
              </a:rPr>
              <a:t>alter</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table</a:t>
            </a:r>
            <a:r>
              <a:rPr lang="en-US" sz="1800" dirty="0">
                <a:latin typeface="Courier New" panose="02070309020205020404" pitchFamily="49" charset="0"/>
                <a:ea typeface="Calibri" panose="020F0502020204030204" pitchFamily="34" charset="0"/>
              </a:rPr>
              <a:t> DEPENDENTE</a:t>
            </a:r>
            <a:endParaRPr lang="pt-BR" sz="1800" dirty="0">
              <a:latin typeface="Times New Roman" panose="02020603050405020304" pitchFamily="18" charset="0"/>
              <a:ea typeface="Times New Roman" panose="02020603050405020304" pitchFamily="18" charset="0"/>
            </a:endParaRPr>
          </a:p>
          <a:p>
            <a:pPr marL="109728" indent="0" algn="just">
              <a:spcAft>
                <a:spcPts val="0"/>
              </a:spcAft>
              <a:buNone/>
            </a:pPr>
            <a:r>
              <a:rPr lang="en-US" sz="18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add</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primary</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key</a:t>
            </a:r>
            <a:r>
              <a:rPr lang="en-US" sz="1800" dirty="0">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1800" dirty="0" err="1">
                <a:latin typeface="Courier New" panose="02070309020205020404" pitchFamily="49" charset="0"/>
                <a:ea typeface="Calibri" panose="020F0502020204030204" pitchFamily="34" charset="0"/>
                <a:cs typeface="Times New Roman" panose="02020603050405020304" pitchFamily="18" charset="0"/>
              </a:rPr>
              <a:t>cod_dependente</a:t>
            </a:r>
            <a:r>
              <a:rPr lang="en-US" sz="18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18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spcAft>
                <a:spcPts val="0"/>
              </a:spcAft>
              <a:buNone/>
            </a:pPr>
            <a:r>
              <a:rPr lang="en-US" sz="1800" dirty="0">
                <a:latin typeface="Arial Narrow" panose="020B0606020202030204" pitchFamily="34" charset="0"/>
                <a:ea typeface="Calibri" panose="020F0502020204030204" pitchFamily="34" charset="0"/>
                <a:cs typeface="Arial" panose="020B0604020202020204" pitchFamily="34" charset="0"/>
              </a:rPr>
              <a:t> </a:t>
            </a:r>
            <a:endParaRPr lang="pt-BR" sz="1800" dirty="0">
              <a:latin typeface="Calibri" panose="020F0502020204030204" pitchFamily="34" charset="0"/>
              <a:ea typeface="Calibri" panose="020F0502020204030204" pitchFamily="34" charset="0"/>
              <a:cs typeface="Times New Roman" panose="02020603050405020304" pitchFamily="18" charset="0"/>
            </a:endParaRPr>
          </a:p>
          <a:p>
            <a:pPr marL="109728" indent="0">
              <a:spcAft>
                <a:spcPts val="0"/>
              </a:spcAft>
              <a:buNone/>
            </a:pPr>
            <a:r>
              <a:rPr lang="en-US" sz="1800" dirty="0">
                <a:solidFill>
                  <a:srgbClr val="0000FF"/>
                </a:solidFill>
                <a:latin typeface="Courier New" panose="02070309020205020404" pitchFamily="49" charset="0"/>
                <a:ea typeface="Calibri" panose="020F0502020204030204" pitchFamily="34" charset="0"/>
              </a:rPr>
              <a:t>alter</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table</a:t>
            </a:r>
            <a:r>
              <a:rPr lang="en-US" sz="1800" dirty="0">
                <a:latin typeface="Courier New" panose="02070309020205020404" pitchFamily="49" charset="0"/>
                <a:ea typeface="Calibri" panose="020F0502020204030204" pitchFamily="34" charset="0"/>
              </a:rPr>
              <a:t> </a:t>
            </a:r>
            <a:r>
              <a:rPr lang="pt-BR" sz="1800" dirty="0">
                <a:latin typeface="Courier New" panose="02070309020205020404" pitchFamily="49" charset="0"/>
                <a:ea typeface="Calibri" panose="020F0502020204030204" pitchFamily="34" charset="0"/>
              </a:rPr>
              <a:t>DEPENDENTES</a:t>
            </a:r>
            <a:endParaRPr lang="pt-BR" sz="1800" dirty="0">
              <a:latin typeface="Times New Roman" panose="02020603050405020304" pitchFamily="18" charset="0"/>
              <a:ea typeface="Times New Roman" panose="02020603050405020304" pitchFamily="18" charset="0"/>
            </a:endParaRPr>
          </a:p>
          <a:p>
            <a:pPr marL="109728" indent="0">
              <a:spcAft>
                <a:spcPts val="0"/>
              </a:spcAft>
              <a:buNone/>
            </a:pPr>
            <a:r>
              <a:rPr lang="en-US" sz="1800" dirty="0">
                <a:solidFill>
                  <a:srgbClr val="0000FF"/>
                </a:solidFill>
                <a:latin typeface="Courier New" panose="02070309020205020404" pitchFamily="49" charset="0"/>
                <a:ea typeface="Calibri" panose="020F0502020204030204" pitchFamily="34" charset="0"/>
              </a:rPr>
              <a:t>add</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foreign</a:t>
            </a:r>
            <a:r>
              <a:rPr lang="en-US" sz="1800" dirty="0">
                <a:latin typeface="Courier New" panose="02070309020205020404" pitchFamily="49" charset="0"/>
                <a:ea typeface="Calibri" panose="020F0502020204030204" pitchFamily="34" charset="0"/>
              </a:rPr>
              <a:t> </a:t>
            </a:r>
            <a:r>
              <a:rPr lang="en-US" sz="1800" dirty="0">
                <a:solidFill>
                  <a:srgbClr val="0000FF"/>
                </a:solidFill>
                <a:latin typeface="Courier New" panose="02070309020205020404" pitchFamily="49" charset="0"/>
                <a:ea typeface="Calibri" panose="020F0502020204030204" pitchFamily="34" charset="0"/>
              </a:rPr>
              <a:t>key</a:t>
            </a:r>
            <a:r>
              <a:rPr lang="en-US" sz="1800" dirty="0">
                <a:latin typeface="Courier New" panose="02070309020205020404" pitchFamily="49" charset="0"/>
                <a:ea typeface="Calibri" panose="020F0502020204030204" pitchFamily="34" charset="0"/>
              </a:rPr>
              <a:t> </a:t>
            </a:r>
            <a:r>
              <a:rPr lang="en-US" sz="1800" dirty="0">
                <a:solidFill>
                  <a:srgbClr val="808080"/>
                </a:solidFill>
                <a:latin typeface="Courier New" panose="02070309020205020404" pitchFamily="49" charset="0"/>
                <a:ea typeface="Calibri" panose="020F0502020204030204" pitchFamily="34" charset="0"/>
              </a:rPr>
              <a:t>(</a:t>
            </a:r>
            <a:r>
              <a:rPr lang="en-US" sz="1800" dirty="0" err="1">
                <a:latin typeface="Courier New" panose="02070309020205020404" pitchFamily="49" charset="0"/>
                <a:ea typeface="Calibri" panose="020F0502020204030204" pitchFamily="34" charset="0"/>
              </a:rPr>
              <a:t>cod_dependente</a:t>
            </a:r>
            <a:r>
              <a:rPr lang="en-US" sz="1800" dirty="0">
                <a:solidFill>
                  <a:srgbClr val="808080"/>
                </a:solidFill>
                <a:latin typeface="Courier New" panose="02070309020205020404" pitchFamily="49" charset="0"/>
                <a:ea typeface="Calibri" panose="020F0502020204030204" pitchFamily="34" charset="0"/>
              </a:rPr>
              <a:t>)</a:t>
            </a:r>
            <a:endParaRPr lang="pt-BR" sz="1800" dirty="0">
              <a:latin typeface="Times New Roman" panose="02020603050405020304" pitchFamily="18" charset="0"/>
              <a:ea typeface="Times New Roman" panose="02020603050405020304" pitchFamily="18" charset="0"/>
            </a:endParaRPr>
          </a:p>
          <a:p>
            <a:pPr marL="109728" indent="0" algn="just">
              <a:buNone/>
            </a:pPr>
            <a:r>
              <a:rPr lang="pt-BR" sz="18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references</a:t>
            </a:r>
            <a:r>
              <a:rPr lang="pt-BR" sz="1800">
                <a:latin typeface="Courier New" panose="02070309020205020404" pitchFamily="49" charset="0"/>
                <a:ea typeface="Calibri" panose="020F0502020204030204" pitchFamily="34" charset="0"/>
                <a:cs typeface="Times New Roman" panose="02020603050405020304" pitchFamily="18" charset="0"/>
              </a:rPr>
              <a:t> CLIENTES</a:t>
            </a:r>
            <a:r>
              <a:rPr lang="en-US" sz="1800">
                <a:solidFill>
                  <a:srgbClr val="808080"/>
                </a:solidFill>
                <a:latin typeface="Courier New" panose="02070309020205020404" pitchFamily="49" charset="0"/>
                <a:ea typeface="Calibri" panose="020F0502020204030204" pitchFamily="34" charset="0"/>
              </a:rPr>
              <a:t>(</a:t>
            </a:r>
            <a:r>
              <a:rPr lang="en-US" sz="1800" dirty="0" err="1">
                <a:latin typeface="Courier New" panose="02070309020205020404" pitchFamily="49" charset="0"/>
                <a:ea typeface="Calibri" panose="020F0502020204030204" pitchFamily="34" charset="0"/>
              </a:rPr>
              <a:t>cod_dependente</a:t>
            </a:r>
            <a:r>
              <a:rPr lang="en-US" sz="1800" dirty="0">
                <a:solidFill>
                  <a:srgbClr val="808080"/>
                </a:solidFill>
                <a:latin typeface="Courier New" panose="02070309020205020404" pitchFamily="49" charset="0"/>
                <a:ea typeface="Calibri" panose="020F0502020204030204" pitchFamily="34" charset="0"/>
              </a:rPr>
              <a:t>)</a:t>
            </a:r>
            <a:r>
              <a:rPr lang="pt-BR" sz="1800"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endParaRPr lang="pt-BR" sz="1800" dirty="0">
              <a:latin typeface="Calibri" panose="020F0502020204030204" pitchFamily="34" charset="0"/>
              <a:ea typeface="Calibri" panose="020F0502020204030204" pitchFamily="34" charset="0"/>
              <a:cs typeface="Times New Roman" panose="02020603050405020304" pitchFamily="18" charset="0"/>
            </a:endParaRPr>
          </a:p>
          <a:p>
            <a:pPr marL="109728" indent="0" algn="just">
              <a:buNone/>
            </a:pP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indent="0" algn="just">
              <a:spcAft>
                <a:spcPts val="0"/>
              </a:spcAft>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86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7165" y="620688"/>
            <a:ext cx="9109862" cy="6025856"/>
          </a:xfrm>
        </p:spPr>
        <p:txBody>
          <a:bodyPr>
            <a:normAutofit lnSpcReduction="10000"/>
          </a:bodyPr>
          <a:lstStyle/>
          <a:p>
            <a:pPr indent="0" algn="just">
              <a:spcAft>
                <a:spcPts val="0"/>
              </a:spcAft>
              <a:buNone/>
            </a:pPr>
            <a:r>
              <a:rPr lang="pt-BR" sz="2000" dirty="0"/>
              <a:t>	</a:t>
            </a:r>
            <a:r>
              <a:rPr lang="pt-BR" sz="1700" b="1" dirty="0">
                <a:solidFill>
                  <a:srgbClr val="0070C0"/>
                </a:solidFill>
                <a:latin typeface="Arial" panose="020B0604020202020204" pitchFamily="34" charset="0"/>
                <a:ea typeface="Calibri" panose="020F0502020204030204" pitchFamily="34" charset="0"/>
                <a:cs typeface="Arial" panose="020B0604020202020204" pitchFamily="34" charset="0"/>
              </a:rPr>
              <a:t>Acrescentar novas </a:t>
            </a:r>
            <a:r>
              <a:rPr lang="pt-BR" sz="1700" b="1" dirty="0" err="1">
                <a:solidFill>
                  <a:srgbClr val="0070C0"/>
                </a:solidFill>
                <a:latin typeface="Arial" panose="020B0604020202020204" pitchFamily="34" charset="0"/>
                <a:ea typeface="Calibri" panose="020F0502020204030204" pitchFamily="34" charset="0"/>
                <a:cs typeface="Arial" panose="020B0604020202020204" pitchFamily="34" charset="0"/>
              </a:rPr>
              <a:t>constraints</a:t>
            </a:r>
            <a:endParaRPr lang="pt-BR" sz="17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Sintaxe:</a:t>
            </a: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ALTER TABLE </a:t>
            </a:r>
            <a:r>
              <a:rPr lang="pt-BR" sz="1700" dirty="0" err="1">
                <a:latin typeface="Arial" panose="020B0604020202020204" pitchFamily="34" charset="0"/>
                <a:ea typeface="Calibri" panose="020F0502020204030204" pitchFamily="34" charset="0"/>
                <a:cs typeface="Arial" panose="020B0604020202020204" pitchFamily="34" charset="0"/>
              </a:rPr>
              <a:t>nome_da_tabela</a:t>
            </a:r>
            <a:endParaRPr lang="pt-BR" sz="17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ADD </a:t>
            </a:r>
            <a:r>
              <a:rPr lang="pt-BR" sz="1700" dirty="0" err="1">
                <a:latin typeface="Arial" panose="020B0604020202020204" pitchFamily="34" charset="0"/>
                <a:ea typeface="Calibri" panose="020F0502020204030204" pitchFamily="34" charset="0"/>
                <a:cs typeface="Arial" panose="020B0604020202020204" pitchFamily="34" charset="0"/>
              </a:rPr>
              <a:t>constraint</a:t>
            </a:r>
            <a:r>
              <a:rPr lang="pt-BR" sz="1700" dirty="0">
                <a:latin typeface="Arial" panose="020B0604020202020204" pitchFamily="34" charset="0"/>
                <a:ea typeface="Calibri" panose="020F0502020204030204" pitchFamily="34" charset="0"/>
                <a:cs typeface="Arial" panose="020B0604020202020204" pitchFamily="34" charset="0"/>
              </a:rPr>
              <a:t> NOME_DA_RESTRIÇÃO</a:t>
            </a: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Restrição</a:t>
            </a: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a:t>
            </a: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Exemplo:</a:t>
            </a:r>
          </a:p>
          <a:p>
            <a:pPr marL="109728" indent="0">
              <a:spcAft>
                <a:spcPts val="0"/>
              </a:spcAft>
              <a:buNone/>
            </a:pPr>
            <a:r>
              <a:rPr lang="pt-BR" sz="1700" dirty="0">
                <a:solidFill>
                  <a:srgbClr val="0000FF"/>
                </a:solidFill>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pt-BR" sz="1700" dirty="0">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pt-BR" sz="1700" dirty="0">
                <a:latin typeface="Arial" panose="020B0604020202020204" pitchFamily="34" charset="0"/>
                <a:ea typeface="Calibri" panose="020F0502020204030204" pitchFamily="34" charset="0"/>
                <a:cs typeface="Arial" panose="020B0604020202020204" pitchFamily="34" charset="0"/>
              </a:rPr>
              <a:t> CLIENTES</a:t>
            </a:r>
            <a:endParaRPr lang="pt-BR" sz="17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700" dirty="0">
                <a:solidFill>
                  <a:srgbClr val="0000FF"/>
                </a:solidFill>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add</a:t>
            </a:r>
            <a:r>
              <a:rPr lang="pt-BR" sz="1700" dirty="0">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constraint</a:t>
            </a:r>
            <a:r>
              <a:rPr lang="pt-BR" sz="1700" dirty="0">
                <a:latin typeface="Arial" panose="020B0604020202020204" pitchFamily="34" charset="0"/>
                <a:ea typeface="Calibri" panose="020F0502020204030204" pitchFamily="34" charset="0"/>
                <a:cs typeface="Arial" panose="020B0604020202020204" pitchFamily="34" charset="0"/>
              </a:rPr>
              <a:t> VALIDA_SEXO</a:t>
            </a:r>
            <a:endParaRPr lang="pt-BR" sz="1700" dirty="0">
              <a:latin typeface="Arial" panose="020B0604020202020204" pitchFamily="34" charset="0"/>
              <a:ea typeface="Times New Roman" panose="02020603050405020304" pitchFamily="18" charset="0"/>
              <a:cs typeface="Arial" panose="020B0604020202020204" pitchFamily="34" charset="0"/>
            </a:endParaRPr>
          </a:p>
          <a:p>
            <a:pPr marL="109728" indent="0" algn="just">
              <a:spcAft>
                <a:spcPts val="0"/>
              </a:spcAft>
              <a:buNone/>
            </a:pPr>
            <a:r>
              <a:rPr lang="en-US" sz="1700" dirty="0">
                <a:solidFill>
                  <a:srgbClr val="0000FF"/>
                </a:solidFill>
                <a:latin typeface="Arial" panose="020B0604020202020204" pitchFamily="34" charset="0"/>
                <a:ea typeface="Calibri" panose="020F0502020204030204" pitchFamily="34" charset="0"/>
                <a:cs typeface="Arial" panose="020B0604020202020204" pitchFamily="34" charset="0"/>
              </a:rPr>
              <a:t>	check</a:t>
            </a:r>
            <a:r>
              <a:rPr lang="en-US" sz="1700" dirty="0">
                <a:latin typeface="Arial" panose="020B0604020202020204" pitchFamily="34" charset="0"/>
                <a:ea typeface="Calibri" panose="020F0502020204030204" pitchFamily="34" charset="0"/>
                <a:cs typeface="Arial" panose="020B0604020202020204" pitchFamily="34" charset="0"/>
              </a:rPr>
              <a:t> </a:t>
            </a:r>
            <a:r>
              <a:rPr lang="en-US" sz="17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700" dirty="0">
                <a:latin typeface="Arial" panose="020B0604020202020204" pitchFamily="34" charset="0"/>
                <a:ea typeface="Calibri" panose="020F0502020204030204" pitchFamily="34" charset="0"/>
                <a:cs typeface="Arial" panose="020B0604020202020204" pitchFamily="34" charset="0"/>
              </a:rPr>
              <a:t>SEXO</a:t>
            </a:r>
            <a:r>
              <a:rPr lang="en-US" sz="17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700" dirty="0">
                <a:solidFill>
                  <a:srgbClr val="FF0000"/>
                </a:solidFill>
                <a:latin typeface="Arial" panose="020B0604020202020204" pitchFamily="34" charset="0"/>
                <a:ea typeface="Calibri" panose="020F0502020204030204" pitchFamily="34" charset="0"/>
                <a:cs typeface="Arial" panose="020B0604020202020204" pitchFamily="34" charset="0"/>
              </a:rPr>
              <a:t>'M'</a:t>
            </a:r>
            <a:r>
              <a:rPr lang="en-US" sz="1700" dirty="0">
                <a:latin typeface="Arial" panose="020B0604020202020204" pitchFamily="34" charset="0"/>
                <a:ea typeface="Calibri" panose="020F0502020204030204" pitchFamily="34" charset="0"/>
                <a:cs typeface="Arial" panose="020B0604020202020204" pitchFamily="34" charset="0"/>
              </a:rPr>
              <a:t> </a:t>
            </a:r>
            <a:r>
              <a:rPr lang="en-US" sz="1700" dirty="0">
                <a:solidFill>
                  <a:srgbClr val="808080"/>
                </a:solidFill>
                <a:latin typeface="Arial" panose="020B0604020202020204" pitchFamily="34" charset="0"/>
                <a:ea typeface="Calibri" panose="020F0502020204030204" pitchFamily="34" charset="0"/>
                <a:cs typeface="Arial" panose="020B0604020202020204" pitchFamily="34" charset="0"/>
              </a:rPr>
              <a:t>or</a:t>
            </a:r>
            <a:r>
              <a:rPr lang="en-US" sz="1700" dirty="0">
                <a:latin typeface="Arial" panose="020B0604020202020204" pitchFamily="34" charset="0"/>
                <a:ea typeface="Calibri" panose="020F0502020204030204" pitchFamily="34" charset="0"/>
                <a:cs typeface="Arial" panose="020B0604020202020204" pitchFamily="34" charset="0"/>
              </a:rPr>
              <a:t> SEXO</a:t>
            </a:r>
            <a:r>
              <a:rPr lang="en-US" sz="17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700" dirty="0">
                <a:solidFill>
                  <a:srgbClr val="FF0000"/>
                </a:solidFill>
                <a:latin typeface="Arial" panose="020B0604020202020204" pitchFamily="34" charset="0"/>
                <a:ea typeface="Calibri" panose="020F0502020204030204" pitchFamily="34" charset="0"/>
                <a:cs typeface="Arial" panose="020B0604020202020204" pitchFamily="34" charset="0"/>
              </a:rPr>
              <a:t>'F‘)</a:t>
            </a:r>
            <a:r>
              <a:rPr lang="en-US" sz="17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700" dirty="0">
              <a:latin typeface="Arial" panose="020B0604020202020204" pitchFamily="34" charset="0"/>
              <a:ea typeface="Calibri" panose="020F0502020204030204" pitchFamily="34" charset="0"/>
              <a:cs typeface="Arial" panose="020B0604020202020204" pitchFamily="34" charset="0"/>
            </a:endParaRPr>
          </a:p>
          <a:p>
            <a:pPr algn="just">
              <a:spcAft>
                <a:spcPts val="0"/>
              </a:spcAft>
            </a:pPr>
            <a:endParaRPr lang="pt-BR" sz="17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en-US" sz="1700" dirty="0">
                <a:latin typeface="Arial" panose="020B0604020202020204" pitchFamily="34" charset="0"/>
                <a:ea typeface="Calibri" panose="020F0502020204030204" pitchFamily="34" charset="0"/>
                <a:cs typeface="Arial" panose="020B0604020202020204" pitchFamily="34" charset="0"/>
              </a:rPr>
              <a:t>  </a:t>
            </a:r>
            <a:r>
              <a:rPr lang="pt-BR" sz="1700" dirty="0">
                <a:latin typeface="Arial" panose="020B0604020202020204" pitchFamily="34" charset="0"/>
                <a:ea typeface="Calibri" panose="020F0502020204030204" pitchFamily="34" charset="0"/>
                <a:cs typeface="Arial" panose="020B0604020202020204" pitchFamily="34" charset="0"/>
              </a:rPr>
              <a:t>	</a:t>
            </a:r>
            <a:r>
              <a:rPr lang="pt-BR" sz="1700" b="1" dirty="0">
                <a:solidFill>
                  <a:srgbClr val="0070C0"/>
                </a:solidFill>
                <a:latin typeface="Arial" panose="020B0604020202020204" pitchFamily="34" charset="0"/>
                <a:ea typeface="Calibri" panose="020F0502020204030204" pitchFamily="34" charset="0"/>
                <a:cs typeface="Arial" panose="020B0604020202020204" pitchFamily="34" charset="0"/>
              </a:rPr>
              <a:t>Excluindo </a:t>
            </a:r>
            <a:r>
              <a:rPr lang="pt-BR" sz="1700" b="1" dirty="0" err="1">
                <a:solidFill>
                  <a:srgbClr val="0070C0"/>
                </a:solidFill>
                <a:latin typeface="Arial" panose="020B0604020202020204" pitchFamily="34" charset="0"/>
                <a:ea typeface="Calibri" panose="020F0502020204030204" pitchFamily="34" charset="0"/>
                <a:cs typeface="Arial" panose="020B0604020202020204" pitchFamily="34" charset="0"/>
              </a:rPr>
              <a:t>constraints</a:t>
            </a:r>
            <a:endParaRPr lang="pt-BR" sz="17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O comando ALTER TABLE também é utilizado para excluir uma restrição existente em uma tabela.</a:t>
            </a: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Sintaxe:</a:t>
            </a: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ALTER TABLE </a:t>
            </a:r>
            <a:r>
              <a:rPr lang="pt-BR" sz="1700" dirty="0" err="1">
                <a:latin typeface="Arial" panose="020B0604020202020204" pitchFamily="34" charset="0"/>
                <a:ea typeface="Calibri" panose="020F0502020204030204" pitchFamily="34" charset="0"/>
                <a:cs typeface="Arial" panose="020B0604020202020204" pitchFamily="34" charset="0"/>
              </a:rPr>
              <a:t>nome_da_tabela</a:t>
            </a:r>
            <a:endParaRPr lang="pt-BR" sz="17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DROP CONSTRAINT </a:t>
            </a:r>
            <a:r>
              <a:rPr lang="pt-BR" sz="1700" dirty="0" err="1">
                <a:latin typeface="Arial" panose="020B0604020202020204" pitchFamily="34" charset="0"/>
                <a:ea typeface="Calibri" panose="020F0502020204030204" pitchFamily="34" charset="0"/>
                <a:cs typeface="Arial" panose="020B0604020202020204" pitchFamily="34" charset="0"/>
              </a:rPr>
              <a:t>nome_da_restrição</a:t>
            </a:r>
            <a:endParaRPr lang="pt-BR" sz="17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a:t>
            </a:r>
          </a:p>
          <a:p>
            <a:pPr marL="109728" indent="0" algn="just">
              <a:spcAft>
                <a:spcPts val="0"/>
              </a:spcAft>
              <a:buNone/>
            </a:pPr>
            <a:r>
              <a:rPr lang="pt-BR" sz="1700" dirty="0">
                <a:latin typeface="Arial" panose="020B0604020202020204" pitchFamily="34" charset="0"/>
                <a:ea typeface="Calibri" panose="020F0502020204030204" pitchFamily="34" charset="0"/>
                <a:cs typeface="Arial" panose="020B0604020202020204" pitchFamily="34" charset="0"/>
              </a:rPr>
              <a:t>	Exemplo:</a:t>
            </a:r>
          </a:p>
          <a:p>
            <a:pPr marL="109728" indent="0">
              <a:spcAft>
                <a:spcPts val="0"/>
              </a:spcAft>
              <a:buNone/>
            </a:pPr>
            <a:r>
              <a:rPr lang="pt-BR" sz="1700" dirty="0">
                <a:solidFill>
                  <a:srgbClr val="0000FF"/>
                </a:solidFill>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pt-BR" sz="1700" dirty="0">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pt-BR" sz="1700" dirty="0">
                <a:latin typeface="Arial" panose="020B0604020202020204" pitchFamily="34" charset="0"/>
                <a:ea typeface="Calibri" panose="020F0502020204030204" pitchFamily="34" charset="0"/>
                <a:cs typeface="Arial" panose="020B0604020202020204" pitchFamily="34" charset="0"/>
              </a:rPr>
              <a:t> CLIENTES</a:t>
            </a:r>
            <a:endParaRPr lang="pt-BR" sz="1700" dirty="0">
              <a:latin typeface="Arial" panose="020B0604020202020204" pitchFamily="34" charset="0"/>
              <a:ea typeface="Times New Roman" panose="02020603050405020304" pitchFamily="18" charset="0"/>
              <a:cs typeface="Arial" panose="020B0604020202020204" pitchFamily="34" charset="0"/>
            </a:endParaRPr>
          </a:p>
          <a:p>
            <a:pPr marL="109728" indent="0" algn="just">
              <a:spcAft>
                <a:spcPts val="0"/>
              </a:spcAft>
              <a:buNone/>
            </a:pPr>
            <a:r>
              <a:rPr lang="pt-BR" sz="1700" dirty="0">
                <a:solidFill>
                  <a:srgbClr val="0000FF"/>
                </a:solidFill>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drop</a:t>
            </a:r>
            <a:r>
              <a:rPr lang="pt-BR" sz="1700" dirty="0">
                <a:latin typeface="Arial" panose="020B0604020202020204" pitchFamily="34" charset="0"/>
                <a:ea typeface="Calibri" panose="020F0502020204030204" pitchFamily="34" charset="0"/>
                <a:cs typeface="Arial" panose="020B0604020202020204" pitchFamily="34" charset="0"/>
              </a:rPr>
              <a:t> </a:t>
            </a:r>
            <a:r>
              <a:rPr lang="pt-BR" sz="1700" dirty="0" err="1">
                <a:solidFill>
                  <a:srgbClr val="0000FF"/>
                </a:solidFill>
                <a:latin typeface="Arial" panose="020B0604020202020204" pitchFamily="34" charset="0"/>
                <a:ea typeface="Calibri" panose="020F0502020204030204" pitchFamily="34" charset="0"/>
                <a:cs typeface="Arial" panose="020B0604020202020204" pitchFamily="34" charset="0"/>
              </a:rPr>
              <a:t>constraint</a:t>
            </a:r>
            <a:r>
              <a:rPr lang="pt-BR" sz="1700" dirty="0">
                <a:latin typeface="Arial" panose="020B0604020202020204" pitchFamily="34" charset="0"/>
                <a:ea typeface="Calibri" panose="020F0502020204030204" pitchFamily="34" charset="0"/>
                <a:cs typeface="Arial" panose="020B0604020202020204" pitchFamily="34" charset="0"/>
              </a:rPr>
              <a:t> VALIDA_SEXO</a:t>
            </a:r>
            <a:r>
              <a:rPr lang="pt-BR" sz="17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7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indent="0" algn="just">
              <a:spcAft>
                <a:spcPts val="0"/>
              </a:spcAft>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81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7165" y="620688"/>
            <a:ext cx="9109862" cy="6025856"/>
          </a:xfrm>
        </p:spPr>
        <p:txBody>
          <a:bodyPr>
            <a:normAutofit/>
          </a:bodyPr>
          <a:lstStyle/>
          <a:p>
            <a:pPr indent="0" algn="just">
              <a:spcAft>
                <a:spcPts val="0"/>
              </a:spcAft>
              <a:buNone/>
            </a:pPr>
            <a:r>
              <a:rPr lang="pt-BR" sz="2000" dirty="0"/>
              <a:t>	</a:t>
            </a:r>
            <a:endParaRPr lang="pt-BR" sz="2000" dirty="0">
              <a:latin typeface="Calibri" panose="020F0502020204030204" pitchFamily="34" charset="0"/>
              <a:ea typeface="Calibri" panose="020F0502020204030204" pitchFamily="34" charset="0"/>
              <a:cs typeface="Times New Roman" panose="02020603050405020304" pitchFamily="18" charset="0"/>
            </a:endParaRPr>
          </a:p>
          <a:p>
            <a:pPr indent="0" algn="just">
              <a:spcAft>
                <a:spcPts val="0"/>
              </a:spcAft>
              <a:buNone/>
            </a:pPr>
            <a:r>
              <a:rPr lang="pt-BR" sz="1600" b="1" dirty="0">
                <a:solidFill>
                  <a:srgbClr val="0070C0"/>
                </a:solidFill>
                <a:latin typeface="Arial" panose="020B0604020202020204" pitchFamily="34" charset="0"/>
                <a:ea typeface="Calibri" panose="020F0502020204030204" pitchFamily="34" charset="0"/>
                <a:cs typeface="Arial" panose="020B0604020202020204" pitchFamily="34" charset="0"/>
              </a:rPr>
              <a:t>Modificando colunas</a:t>
            </a:r>
            <a:endParaRPr lang="pt-BR" sz="1600" dirty="0">
              <a:latin typeface="Arial" panose="020B0604020202020204" pitchFamily="34" charset="0"/>
              <a:ea typeface="Calibri" panose="020F0502020204030204" pitchFamily="34" charset="0"/>
              <a:cs typeface="Arial" panose="020B0604020202020204" pitchFamily="34" charset="0"/>
            </a:endParaRPr>
          </a:p>
          <a:p>
            <a:pPr indent="0" algn="just">
              <a:spcAft>
                <a:spcPts val="0"/>
              </a:spcAft>
              <a:buNone/>
            </a:pPr>
            <a:r>
              <a:rPr lang="pt-BR" sz="1600" dirty="0">
                <a:latin typeface="Arial" panose="020B0604020202020204" pitchFamily="34" charset="0"/>
                <a:ea typeface="Calibri" panose="020F0502020204030204" pitchFamily="34" charset="0"/>
                <a:cs typeface="Arial" panose="020B0604020202020204" pitchFamily="34" charset="0"/>
              </a:rPr>
              <a:t>Podemos modificar qualquer característica de uma coluna, seja o tipo de dado (alguns banco de dados requerem ausência de conteúdo na coluna para fazer essa alteração), o tamanho(alguns banco de dados só aceitam alterações para valores maiores que o definido) e as </a:t>
            </a:r>
            <a:r>
              <a:rPr lang="pt-BR" sz="1600" dirty="0" err="1">
                <a:latin typeface="Arial" panose="020B0604020202020204" pitchFamily="34" charset="0"/>
                <a:ea typeface="Calibri" panose="020F0502020204030204" pitchFamily="34" charset="0"/>
                <a:cs typeface="Arial" panose="020B0604020202020204" pitchFamily="34" charset="0"/>
              </a:rPr>
              <a:t>constraints</a:t>
            </a:r>
            <a:r>
              <a:rPr lang="pt-BR" sz="1600" dirty="0">
                <a:latin typeface="Arial" panose="020B0604020202020204" pitchFamily="34" charset="0"/>
                <a:ea typeface="Calibri" panose="020F0502020204030204" pitchFamily="34" charset="0"/>
                <a:cs typeface="Arial" panose="020B0604020202020204" pitchFamily="34" charset="0"/>
              </a:rPr>
              <a:t>.</a:t>
            </a:r>
          </a:p>
          <a:p>
            <a:pPr indent="0" algn="just">
              <a:spcAft>
                <a:spcPts val="0"/>
              </a:spcAft>
              <a:buNone/>
            </a:pP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600" dirty="0">
                <a:latin typeface="Arial" panose="020B0604020202020204" pitchFamily="34" charset="0"/>
                <a:ea typeface="Calibri" panose="020F0502020204030204" pitchFamily="34" charset="0"/>
                <a:cs typeface="Arial" panose="020B0604020202020204" pitchFamily="34" charset="0"/>
              </a:rPr>
              <a:t>Sintaxe:</a:t>
            </a:r>
          </a:p>
          <a:p>
            <a:pPr marL="109728" indent="0" algn="just">
              <a:spcAft>
                <a:spcPts val="0"/>
              </a:spcAft>
              <a:buNone/>
            </a:pPr>
            <a:r>
              <a:rPr lang="pt-BR" sz="1600" dirty="0">
                <a:latin typeface="Arial" panose="020B0604020202020204" pitchFamily="34" charset="0"/>
                <a:ea typeface="Calibri" panose="020F0502020204030204" pitchFamily="34" charset="0"/>
                <a:cs typeface="Arial" panose="020B0604020202020204" pitchFamily="34" charset="0"/>
              </a:rPr>
              <a:t>ALTER TABLE </a:t>
            </a:r>
            <a:r>
              <a:rPr lang="pt-BR" sz="1600" dirty="0" err="1">
                <a:latin typeface="Arial" panose="020B0604020202020204" pitchFamily="34" charset="0"/>
                <a:ea typeface="Calibri" panose="020F0502020204030204" pitchFamily="34" charset="0"/>
                <a:cs typeface="Arial" panose="020B0604020202020204" pitchFamily="34" charset="0"/>
              </a:rPr>
              <a:t>nome_da_tabela</a:t>
            </a: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pt-BR" sz="1600" dirty="0">
                <a:latin typeface="Arial" panose="020B0604020202020204" pitchFamily="34" charset="0"/>
                <a:ea typeface="Calibri" panose="020F0502020204030204" pitchFamily="34" charset="0"/>
                <a:cs typeface="Arial" panose="020B0604020202020204" pitchFamily="34" charset="0"/>
              </a:rPr>
              <a:t>ALTER COLUMN </a:t>
            </a:r>
            <a:r>
              <a:rPr lang="pt-BR" sz="1600" dirty="0" err="1">
                <a:latin typeface="Arial" panose="020B0604020202020204" pitchFamily="34" charset="0"/>
                <a:ea typeface="Calibri" panose="020F0502020204030204" pitchFamily="34" charset="0"/>
                <a:cs typeface="Arial" panose="020B0604020202020204" pitchFamily="34" charset="0"/>
              </a:rPr>
              <a:t>nome_da_coluna</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latin typeface="Arial" panose="020B0604020202020204" pitchFamily="34" charset="0"/>
                <a:ea typeface="Calibri" panose="020F0502020204030204" pitchFamily="34" charset="0"/>
                <a:cs typeface="Arial" panose="020B0604020202020204" pitchFamily="34" charset="0"/>
              </a:rPr>
              <a:t>tipo_dado</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latin typeface="Arial" panose="020B0604020202020204" pitchFamily="34" charset="0"/>
                <a:ea typeface="Calibri" panose="020F0502020204030204" pitchFamily="34" charset="0"/>
                <a:cs typeface="Arial" panose="020B0604020202020204" pitchFamily="34" charset="0"/>
              </a:rPr>
              <a:t>constraints</a:t>
            </a:r>
            <a:r>
              <a:rPr lang="pt-BR" sz="1600" dirty="0">
                <a:latin typeface="Arial" panose="020B0604020202020204" pitchFamily="34" charset="0"/>
                <a:ea typeface="Calibri" panose="020F0502020204030204" pitchFamily="34" charset="0"/>
                <a:cs typeface="Arial" panose="020B0604020202020204" pitchFamily="34" charset="0"/>
              </a:rPr>
              <a:t>;</a:t>
            </a:r>
          </a:p>
          <a:p>
            <a:pPr marL="109728" indent="0" algn="just">
              <a:spcAft>
                <a:spcPts val="0"/>
              </a:spcAft>
              <a:buNone/>
            </a:pPr>
            <a:r>
              <a:rPr lang="pt-BR" sz="1600" dirty="0">
                <a:latin typeface="Arial" panose="020B0604020202020204" pitchFamily="34" charset="0"/>
                <a:ea typeface="Calibri" panose="020F0502020204030204" pitchFamily="34" charset="0"/>
                <a:cs typeface="Arial" panose="020B0604020202020204" pitchFamily="34" charset="0"/>
              </a:rPr>
              <a:t>	</a:t>
            </a:r>
          </a:p>
          <a:p>
            <a:pPr marL="109728" indent="0">
              <a:spcAft>
                <a:spcPts val="0"/>
              </a:spcAft>
              <a:buNone/>
            </a:pPr>
            <a:r>
              <a:rPr lang="pt-BR" sz="1600" dirty="0">
                <a:latin typeface="Arial" panose="020B0604020202020204" pitchFamily="34" charset="0"/>
                <a:ea typeface="Times New Roman" panose="02020603050405020304" pitchFamily="18" charset="0"/>
                <a:cs typeface="Arial" panose="020B0604020202020204" pitchFamily="34" charset="0"/>
              </a:rPr>
              <a:t>Exemplo1 : </a:t>
            </a:r>
            <a:r>
              <a:rPr lang="pt-BR" sz="1600" dirty="0">
                <a:solidFill>
                  <a:srgbClr val="008000"/>
                </a:solidFill>
                <a:latin typeface="Arial" panose="020B0604020202020204" pitchFamily="34" charset="0"/>
                <a:ea typeface="Calibri" panose="020F0502020204030204" pitchFamily="34" charset="0"/>
                <a:cs typeface="Arial" panose="020B0604020202020204" pitchFamily="34" charset="0"/>
              </a:rPr>
              <a:t>-- Modificando tipo de dado e tamanho de campo</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en-US" sz="1600" dirty="0">
                <a:latin typeface="Arial" panose="020B0604020202020204" pitchFamily="34" charset="0"/>
                <a:ea typeface="Calibri" panose="020F0502020204030204" pitchFamily="34" charset="0"/>
                <a:cs typeface="Arial" panose="020B0604020202020204" pitchFamily="34" charset="0"/>
              </a:rPr>
              <a:t> CLIENTES</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lgn="just">
              <a:spcAft>
                <a:spcPts val="0"/>
              </a:spcAft>
              <a:buNone/>
            </a:pP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column</a:t>
            </a:r>
            <a:r>
              <a:rPr lang="en-US" sz="1600" dirty="0">
                <a:latin typeface="Arial" panose="020B0604020202020204" pitchFamily="34" charset="0"/>
                <a:ea typeface="Calibri" panose="020F0502020204030204" pitchFamily="34" charset="0"/>
                <a:cs typeface="Arial" panose="020B0604020202020204" pitchFamily="34" charset="0"/>
              </a:rPr>
              <a:t> RG </a:t>
            </a:r>
            <a:r>
              <a:rPr lang="en-US" sz="1600" dirty="0">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20</a:t>
            </a: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en-US" sz="1600" dirty="0">
                <a:solidFill>
                  <a:srgbClr val="808080"/>
                </a:solidFill>
                <a:latin typeface="Arial" panose="020B0604020202020204" pitchFamily="34" charset="0"/>
                <a:ea typeface="Calibri" panose="020F0502020204030204" pitchFamily="34" charset="0"/>
                <a:cs typeface="Arial" panose="020B0604020202020204" pitchFamily="34" charset="0"/>
              </a:rPr>
              <a:t> </a:t>
            </a: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lgn="just">
              <a:spcAft>
                <a:spcPts val="0"/>
              </a:spcAft>
              <a:buNone/>
            </a:pPr>
            <a:r>
              <a:rPr lang="en-US" sz="1600" dirty="0">
                <a:latin typeface="Arial" panose="020B0604020202020204" pitchFamily="34" charset="0"/>
                <a:ea typeface="Calibri" panose="020F0502020204030204" pitchFamily="34" charset="0"/>
                <a:cs typeface="Arial" panose="020B0604020202020204" pitchFamily="34" charset="0"/>
              </a:rPr>
              <a:t> </a:t>
            </a:r>
            <a:endParaRPr lang="pt-BR" sz="1600" dirty="0">
              <a:latin typeface="Arial" panose="020B0604020202020204" pitchFamily="34" charset="0"/>
              <a:ea typeface="Calibri" panose="020F0502020204030204" pitchFamily="34" charset="0"/>
              <a:cs typeface="Arial" panose="020B0604020202020204" pitchFamily="34" charset="0"/>
            </a:endParaRPr>
          </a:p>
          <a:p>
            <a:pPr marL="109728" indent="0">
              <a:spcAft>
                <a:spcPts val="0"/>
              </a:spcAft>
              <a:buNone/>
            </a:pPr>
            <a:r>
              <a:rPr lang="pt-BR" sz="1600" dirty="0">
                <a:latin typeface="Arial" panose="020B0604020202020204" pitchFamily="34" charset="0"/>
                <a:ea typeface="Times New Roman" panose="02020603050405020304" pitchFamily="18" charset="0"/>
                <a:cs typeface="Arial" panose="020B0604020202020204" pitchFamily="34" charset="0"/>
              </a:rPr>
              <a:t>Exemplo2: </a:t>
            </a:r>
            <a:r>
              <a:rPr lang="pt-BR" sz="1600" dirty="0">
                <a:solidFill>
                  <a:srgbClr val="008000"/>
                </a:solidFill>
                <a:latin typeface="Arial" panose="020B0604020202020204" pitchFamily="34" charset="0"/>
                <a:ea typeface="Calibri" panose="020F0502020204030204" pitchFamily="34" charset="0"/>
                <a:cs typeface="Arial" panose="020B0604020202020204" pitchFamily="34" charset="0"/>
              </a:rPr>
              <a:t>-- Modificando nome de campo</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pt-BR" sz="1600" dirty="0">
                <a:latin typeface="Arial" panose="020B0604020202020204" pitchFamily="34" charset="0"/>
                <a:ea typeface="Calibri" panose="020F0502020204030204" pitchFamily="34" charset="0"/>
                <a:cs typeface="Arial" panose="020B0604020202020204" pitchFamily="34" charset="0"/>
              </a:rPr>
              <a:t> CLIENTES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drop</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column</a:t>
            </a:r>
            <a:r>
              <a:rPr lang="pt-BR" sz="1600" dirty="0">
                <a:latin typeface="Arial" panose="020B0604020202020204" pitchFamily="34" charset="0"/>
                <a:ea typeface="Calibri" panose="020F0502020204030204" pitchFamily="34" charset="0"/>
                <a:cs typeface="Arial" panose="020B0604020202020204" pitchFamily="34" charset="0"/>
              </a:rPr>
              <a:t> FONE_CLI</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Times New Roman" panose="02020603050405020304" pitchFamily="18" charset="0"/>
              <a:cs typeface="Arial" panose="020B0604020202020204" pitchFamily="34" charset="0"/>
            </a:endParaRPr>
          </a:p>
          <a:p>
            <a:pPr marL="109728" indent="0" algn="just">
              <a:spcAft>
                <a:spcPts val="0"/>
              </a:spcAft>
              <a:buNone/>
            </a:pP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alter</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table</a:t>
            </a:r>
            <a:r>
              <a:rPr lang="pt-BR" sz="1600" dirty="0">
                <a:latin typeface="Arial" panose="020B0604020202020204" pitchFamily="34" charset="0"/>
                <a:ea typeface="Calibri" panose="020F0502020204030204" pitchFamily="34" charset="0"/>
                <a:cs typeface="Arial" panose="020B0604020202020204" pitchFamily="34" charset="0"/>
              </a:rPr>
              <a:t> CLIENTES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add</a:t>
            </a:r>
            <a:r>
              <a:rPr lang="pt-BR" sz="1600" dirty="0">
                <a:latin typeface="Arial" panose="020B0604020202020204" pitchFamily="34" charset="0"/>
                <a:ea typeface="Calibri" panose="020F0502020204030204" pitchFamily="34" charset="0"/>
                <a:cs typeface="Arial" panose="020B0604020202020204" pitchFamily="34" charset="0"/>
              </a:rPr>
              <a:t> TELEFONE_CLI </a:t>
            </a:r>
            <a:r>
              <a:rPr lang="pt-BR" sz="1600" dirty="0" err="1">
                <a:solidFill>
                  <a:srgbClr val="0000FF"/>
                </a:solidFill>
                <a:latin typeface="Arial" panose="020B0604020202020204" pitchFamily="34" charset="0"/>
                <a:ea typeface="Calibri" panose="020F0502020204030204" pitchFamily="34" charset="0"/>
                <a:cs typeface="Arial" panose="020B0604020202020204" pitchFamily="34" charset="0"/>
              </a:rPr>
              <a:t>varchar</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18</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r>
              <a:rPr lang="pt-BR" sz="1600" dirty="0">
                <a:latin typeface="Arial" panose="020B0604020202020204" pitchFamily="34" charset="0"/>
                <a:ea typeface="Calibri" panose="020F0502020204030204" pitchFamily="34" charset="0"/>
                <a:cs typeface="Arial" panose="020B0604020202020204" pitchFamily="34" charset="0"/>
              </a:rPr>
              <a:t> </a:t>
            </a:r>
            <a:r>
              <a:rPr lang="pt-BR" sz="1600" dirty="0" err="1">
                <a:solidFill>
                  <a:srgbClr val="808080"/>
                </a:solidFill>
                <a:latin typeface="Arial" panose="020B0604020202020204" pitchFamily="34" charset="0"/>
                <a:ea typeface="Calibri" panose="020F0502020204030204" pitchFamily="34" charset="0"/>
                <a:cs typeface="Arial" panose="020B0604020202020204" pitchFamily="34" charset="0"/>
              </a:rPr>
              <a:t>null</a:t>
            </a:r>
            <a:r>
              <a:rPr lang="pt-BR" sz="1600" dirty="0">
                <a:solidFill>
                  <a:srgbClr val="808080"/>
                </a:solidFill>
                <a:latin typeface="Arial" panose="020B0604020202020204" pitchFamily="34" charset="0"/>
                <a:ea typeface="Calibri" panose="020F0502020204030204" pitchFamily="34" charset="0"/>
                <a:cs typeface="Arial" panose="020B0604020202020204" pitchFamily="34" charset="0"/>
              </a:rPr>
              <a:t>;</a:t>
            </a:r>
            <a:endParaRPr lang="pt-BR" sz="1600" dirty="0">
              <a:latin typeface="Arial" panose="020B0604020202020204" pitchFamily="34" charset="0"/>
              <a:ea typeface="Calibri" panose="020F0502020204030204" pitchFamily="34" charset="0"/>
              <a:cs typeface="Arial" panose="020B0604020202020204" pitchFamily="34" charset="0"/>
            </a:endParaRPr>
          </a:p>
          <a:p>
            <a:pPr indent="0" algn="just">
              <a:spcAft>
                <a:spcPts val="0"/>
              </a:spcAft>
              <a:buNone/>
            </a:pPr>
            <a:endParaRPr lang="pt-B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038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473</TotalTime>
  <Words>1100</Words>
  <Application>Microsoft Office PowerPoint</Application>
  <PresentationFormat>Apresentação na tela (4:3)</PresentationFormat>
  <Paragraphs>143</Paragraphs>
  <Slides>12</Slides>
  <Notes>0</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12</vt:i4>
      </vt:variant>
    </vt:vector>
  </HeadingPairs>
  <TitlesOfParts>
    <vt:vector size="24" baseType="lpstr">
      <vt:lpstr>Arial</vt:lpstr>
      <vt:lpstr>Arial Black</vt:lpstr>
      <vt:lpstr>Arial Narrow</vt:lpstr>
      <vt:lpstr>Calibri</vt:lpstr>
      <vt:lpstr>Consolas</vt:lpstr>
      <vt:lpstr>Courier New</vt:lpstr>
      <vt:lpstr>Georgia</vt:lpstr>
      <vt:lpstr>Segoe UI</vt:lpstr>
      <vt:lpstr>Times New Roman</vt:lpstr>
      <vt:lpstr>Trebuchet MS</vt:lpstr>
      <vt:lpstr>Wingdings 2</vt:lpstr>
      <vt:lpstr>Urbano</vt:lpstr>
      <vt:lpstr>Administrador de Banco de Dados  Aula 5</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Modelagem de Dados</dc:title>
  <dc:creator>Daiane_2</dc:creator>
  <cp:lastModifiedBy>TIAGO LEITE</cp:lastModifiedBy>
  <cp:revision>69</cp:revision>
  <dcterms:created xsi:type="dcterms:W3CDTF">2009-02-09T22:32:22Z</dcterms:created>
  <dcterms:modified xsi:type="dcterms:W3CDTF">2024-09-18T10:47:08Z</dcterms:modified>
</cp:coreProperties>
</file>