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00" r:id="rId9"/>
    <p:sldId id="293" r:id="rId10"/>
    <p:sldId id="313" r:id="rId11"/>
    <p:sldId id="314" r:id="rId12"/>
    <p:sldId id="290" r:id="rId13"/>
    <p:sldId id="31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727574"/>
        </a:solidFill>
        <a:effectLst/>
        <a:uFillTx/>
        <a:latin typeface="PT Sans"/>
        <a:ea typeface="PT Sans"/>
        <a:cs typeface="PT Sans"/>
        <a:sym typeface="PT Sans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727574"/>
        </a:solidFill>
        <a:effectLst/>
        <a:uFillTx/>
        <a:latin typeface="PT Sans"/>
        <a:ea typeface="PT Sans"/>
        <a:cs typeface="PT Sans"/>
        <a:sym typeface="PT Sans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727574"/>
        </a:solidFill>
        <a:effectLst/>
        <a:uFillTx/>
        <a:latin typeface="PT Sans"/>
        <a:ea typeface="PT Sans"/>
        <a:cs typeface="PT Sans"/>
        <a:sym typeface="PT Sans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727574"/>
        </a:solidFill>
        <a:effectLst/>
        <a:uFillTx/>
        <a:latin typeface="PT Sans"/>
        <a:ea typeface="PT Sans"/>
        <a:cs typeface="PT Sans"/>
        <a:sym typeface="PT Sans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727574"/>
        </a:solidFill>
        <a:effectLst/>
        <a:uFillTx/>
        <a:latin typeface="PT Sans"/>
        <a:ea typeface="PT Sans"/>
        <a:cs typeface="PT Sans"/>
        <a:sym typeface="PT Sans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727574"/>
        </a:solidFill>
        <a:effectLst/>
        <a:uFillTx/>
        <a:latin typeface="PT Sans"/>
        <a:ea typeface="PT Sans"/>
        <a:cs typeface="PT Sans"/>
        <a:sym typeface="PT Sans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727574"/>
        </a:solidFill>
        <a:effectLst/>
        <a:uFillTx/>
        <a:latin typeface="PT Sans"/>
        <a:ea typeface="PT Sans"/>
        <a:cs typeface="PT Sans"/>
        <a:sym typeface="PT Sans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727574"/>
        </a:solidFill>
        <a:effectLst/>
        <a:uFillTx/>
        <a:latin typeface="PT Sans"/>
        <a:ea typeface="PT Sans"/>
        <a:cs typeface="PT Sans"/>
        <a:sym typeface="PT Sans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727574"/>
        </a:solidFill>
        <a:effectLst/>
        <a:uFillTx/>
        <a:latin typeface="PT Sans"/>
        <a:ea typeface="PT Sans"/>
        <a:cs typeface="PT Sans"/>
        <a:sym typeface="PT San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21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0EA"/>
    <a:srgbClr val="00CB00"/>
    <a:srgbClr val="E3E3E3"/>
    <a:srgbClr val="F9FDFF"/>
    <a:srgbClr val="282828"/>
    <a:srgbClr val="00C635"/>
    <a:srgbClr val="EDF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529" autoAdjust="0"/>
    <p:restoredTop sz="94643"/>
  </p:normalViewPr>
  <p:slideViewPr>
    <p:cSldViewPr snapToGrid="0" snapToObjects="1">
      <p:cViewPr>
        <p:scale>
          <a:sx n="39" d="100"/>
          <a:sy n="39" d="100"/>
        </p:scale>
        <p:origin x="304" y="44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D5796-88CA-0E4B-A2E3-38FA250D941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4E1D0-5902-B949-9E2A-08E10CEA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98395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</p:spPr>
        <p:txBody>
          <a:bodyPr wrap="none"/>
          <a:lstStyle>
            <a:lvl1pPr>
              <a:defRPr sz="2400" cap="none" spc="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121683" y="2765425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909380" y="2765424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697077" y="2765424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484774" y="2765423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272471" y="2765423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121683" y="6508518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09380" y="6508517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97077" y="6508517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4484774" y="6508516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8272471" y="6508516"/>
            <a:ext cx="3413125" cy="3413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321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121683" y="2765425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909380" y="2765424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697077" y="2765424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484774" y="2765423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272471" y="2765423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121683" y="6508518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09380" y="6508517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97077" y="6508517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4484774" y="6508516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8272471" y="6508516"/>
            <a:ext cx="3413125" cy="3413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208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3144244" y="12526236"/>
            <a:ext cx="831289" cy="831289"/>
          </a:xfrm>
          <a:prstGeom prst="ellipse">
            <a:avLst/>
          </a:prstGeom>
          <a:solidFill>
            <a:srgbClr val="282828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2121840" y="2279414"/>
            <a:ext cx="16482720" cy="2176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2167984" y="4630044"/>
            <a:ext cx="20476358" cy="70192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23255935" y="12764080"/>
            <a:ext cx="607908" cy="355601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spAutoFit/>
          </a:bodyPr>
          <a:lstStyle>
            <a:lvl1pPr algn="ctr">
              <a:defRPr sz="1800" cap="all" spc="36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9933" y="11823132"/>
            <a:ext cx="1625600" cy="162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3" t="43252"/>
          <a:stretch/>
        </p:blipFill>
        <p:spPr>
          <a:xfrm>
            <a:off x="12899570" y="12526236"/>
            <a:ext cx="9394517" cy="922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none" spc="0" baseline="0">
          <a:ln>
            <a:noFill/>
          </a:ln>
          <a:solidFill>
            <a:srgbClr val="282828"/>
          </a:solidFill>
          <a:uFillTx/>
          <a:latin typeface="Arial" charset="0"/>
          <a:ea typeface="Arial" charset="0"/>
          <a:cs typeface="Arial" charset="0"/>
          <a:sym typeface="Signika"/>
        </a:defRPr>
      </a:lvl1pPr>
      <a:lvl2pPr marL="0" marR="0" indent="2286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none" spc="0" baseline="0">
          <a:ln>
            <a:noFill/>
          </a:ln>
          <a:solidFill>
            <a:srgbClr val="282828"/>
          </a:solidFill>
          <a:uFillTx/>
          <a:latin typeface="Signika"/>
          <a:ea typeface="Signika"/>
          <a:cs typeface="Signika"/>
          <a:sym typeface="Signika"/>
        </a:defRPr>
      </a:lvl2pPr>
      <a:lvl3pPr marL="0" marR="0" indent="4572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none" spc="0" baseline="0">
          <a:ln>
            <a:noFill/>
          </a:ln>
          <a:solidFill>
            <a:srgbClr val="282828"/>
          </a:solidFill>
          <a:uFillTx/>
          <a:latin typeface="Signika"/>
          <a:ea typeface="Signika"/>
          <a:cs typeface="Signika"/>
          <a:sym typeface="Signika"/>
        </a:defRPr>
      </a:lvl3pPr>
      <a:lvl4pPr marL="0" marR="0" indent="6858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none" spc="0" baseline="0">
          <a:ln>
            <a:noFill/>
          </a:ln>
          <a:solidFill>
            <a:srgbClr val="282828"/>
          </a:solidFill>
          <a:uFillTx/>
          <a:latin typeface="Signika"/>
          <a:ea typeface="Signika"/>
          <a:cs typeface="Signika"/>
          <a:sym typeface="Signika"/>
        </a:defRPr>
      </a:lvl4pPr>
      <a:lvl5pPr marL="0" marR="0" indent="9144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none" spc="0" baseline="0">
          <a:ln>
            <a:noFill/>
          </a:ln>
          <a:solidFill>
            <a:srgbClr val="282828"/>
          </a:solidFill>
          <a:uFillTx/>
          <a:latin typeface="Signika"/>
          <a:ea typeface="Signika"/>
          <a:cs typeface="Signika"/>
          <a:sym typeface="Signika"/>
        </a:defRPr>
      </a:lvl5pPr>
      <a:lvl6pPr marL="0" marR="0" indent="11430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none" spc="0" baseline="0">
          <a:ln>
            <a:noFill/>
          </a:ln>
          <a:solidFill>
            <a:srgbClr val="282828"/>
          </a:solidFill>
          <a:uFillTx/>
          <a:latin typeface="Signika"/>
          <a:ea typeface="Signika"/>
          <a:cs typeface="Signika"/>
          <a:sym typeface="Signika"/>
        </a:defRPr>
      </a:lvl6pPr>
      <a:lvl7pPr marL="0" marR="0" indent="13716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none" spc="0" baseline="0">
          <a:ln>
            <a:noFill/>
          </a:ln>
          <a:solidFill>
            <a:srgbClr val="282828"/>
          </a:solidFill>
          <a:uFillTx/>
          <a:latin typeface="Signika"/>
          <a:ea typeface="Signika"/>
          <a:cs typeface="Signika"/>
          <a:sym typeface="Signika"/>
        </a:defRPr>
      </a:lvl7pPr>
      <a:lvl8pPr marL="0" marR="0" indent="16002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none" spc="0" baseline="0">
          <a:ln>
            <a:noFill/>
          </a:ln>
          <a:solidFill>
            <a:srgbClr val="282828"/>
          </a:solidFill>
          <a:uFillTx/>
          <a:latin typeface="Signika"/>
          <a:ea typeface="Signika"/>
          <a:cs typeface="Signika"/>
          <a:sym typeface="Signika"/>
        </a:defRPr>
      </a:lvl8pPr>
      <a:lvl9pPr marL="0" marR="0" indent="18288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none" spc="0" baseline="0">
          <a:ln>
            <a:noFill/>
          </a:ln>
          <a:solidFill>
            <a:srgbClr val="282828"/>
          </a:solidFill>
          <a:uFillTx/>
          <a:latin typeface="Signika"/>
          <a:ea typeface="Signika"/>
          <a:cs typeface="Signika"/>
          <a:sym typeface="Signika"/>
        </a:defRPr>
      </a:lvl9pPr>
    </p:titleStyle>
    <p:body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727574"/>
          </a:solidFill>
          <a:uFillTx/>
          <a:latin typeface="Arial" charset="0"/>
          <a:ea typeface="Arial" charset="0"/>
          <a:cs typeface="Arial" charset="0"/>
          <a:sym typeface="PT Sans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727574"/>
          </a:solidFill>
          <a:uFillTx/>
          <a:latin typeface="Arial" charset="0"/>
          <a:ea typeface="Arial" charset="0"/>
          <a:cs typeface="Arial" charset="0"/>
          <a:sym typeface="PT Sans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727574"/>
          </a:solidFill>
          <a:uFillTx/>
          <a:latin typeface="Arial" charset="0"/>
          <a:ea typeface="Arial" charset="0"/>
          <a:cs typeface="Arial" charset="0"/>
          <a:sym typeface="PT Sans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727574"/>
          </a:solidFill>
          <a:uFillTx/>
          <a:latin typeface="Arial" charset="0"/>
          <a:ea typeface="Arial" charset="0"/>
          <a:cs typeface="Arial" charset="0"/>
          <a:sym typeface="PT Sans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727574"/>
          </a:solidFill>
          <a:uFillTx/>
          <a:latin typeface="Arial" charset="0"/>
          <a:ea typeface="Arial" charset="0"/>
          <a:cs typeface="Arial" charset="0"/>
          <a:sym typeface="PT Sans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all" spc="36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all" spc="36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all" spc="36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all" spc="36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all" spc="36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all" spc="36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all" spc="36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all" spc="36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all" spc="36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tiff"/><Relationship Id="rId5" Type="http://schemas.openxmlformats.org/officeDocument/2006/relationships/image" Target="../media/image3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20" Type="http://schemas.openxmlformats.org/officeDocument/2006/relationships/image" Target="../media/image30.tiff"/><Relationship Id="rId21" Type="http://schemas.openxmlformats.org/officeDocument/2006/relationships/image" Target="../media/image31.tiff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tiff"/><Relationship Id="rId18" Type="http://schemas.openxmlformats.org/officeDocument/2006/relationships/image" Target="../media/image1.jpg"/><Relationship Id="rId19" Type="http://schemas.openxmlformats.org/officeDocument/2006/relationships/image" Target="../media/image29.tif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261257"/>
            <a:ext cx="23709086" cy="131608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691651" y="9144000"/>
            <a:ext cx="6344005" cy="2822714"/>
          </a:xfrm>
          <a:prstGeom prst="rect">
            <a:avLst/>
          </a:prstGeom>
          <a:solidFill>
            <a:srgbClr val="F9FDFF">
              <a:alpha val="68000"/>
            </a:srgbClr>
          </a:solidFill>
          <a:ln w="76200">
            <a:solidFill>
              <a:srgbClr val="F9FDFF"/>
            </a:solidFill>
            <a:miter lim="400000"/>
          </a:ln>
        </p:spPr>
        <p:txBody>
          <a:bodyPr lIns="38100" tIns="38100" rIns="38100" bIns="38100" rtlCol="0" anchor="ctr"/>
          <a:lstStyle/>
          <a:p>
            <a:pPr algn="ctr"/>
            <a:endParaRPr lang="en-US" sz="300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620" y="9534842"/>
            <a:ext cx="5995523" cy="204102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137"/>
          <p:cNvSpPr/>
          <p:nvPr/>
        </p:nvSpPr>
        <p:spPr>
          <a:xfrm>
            <a:off x="4606071" y="464816"/>
            <a:ext cx="15171858" cy="20664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ctr">
              <a:lnSpc>
                <a:spcPct val="90000"/>
              </a:lnSpc>
              <a:defRPr sz="11000" b="1">
                <a:solidFill>
                  <a:srgbClr val="282828"/>
                </a:solidFill>
                <a:latin typeface="Signika"/>
                <a:ea typeface="Signika"/>
                <a:cs typeface="Signika"/>
                <a:sym typeface="Signika"/>
              </a:defRPr>
            </a:lvl1pPr>
          </a:lstStyle>
          <a:p>
            <a:r>
              <a:rPr lang="it-IT" dirty="0" smtClean="0">
                <a:latin typeface="Arial" charset="0"/>
                <a:ea typeface="Arial" charset="0"/>
                <a:cs typeface="Arial" charset="0"/>
              </a:rPr>
              <a:t>BUSINESS MODEL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408218" y="4765964"/>
            <a:ext cx="2770909" cy="277090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>
            <a:solidFill>
              <a:srgbClr val="00CB00"/>
            </a:solidFill>
            <a:miter lim="400000"/>
          </a:ln>
        </p:spPr>
        <p:txBody>
          <a:bodyPr lIns="38100" tIns="38100" rIns="38100" bIns="38100" rtlCol="0" anchor="ctr"/>
          <a:lstStyle/>
          <a:p>
            <a:pPr algn="ctr"/>
            <a:r>
              <a:rPr lang="en-US" sz="6600" b="1" dirty="0" smtClean="0">
                <a:solidFill>
                  <a:srgbClr val="B900EA"/>
                </a:solidFill>
                <a:latin typeface="Arial" charset="0"/>
                <a:ea typeface="Arial" charset="0"/>
                <a:cs typeface="Arial" charset="0"/>
                <a:sym typeface="Helvetica Light"/>
              </a:rPr>
              <a:t>12 M</a:t>
            </a:r>
            <a:endParaRPr lang="en-US" sz="2800" b="1" dirty="0">
              <a:solidFill>
                <a:srgbClr val="B900EA"/>
              </a:solidFill>
              <a:latin typeface="Arial" charset="0"/>
              <a:ea typeface="Arial" charset="0"/>
              <a:cs typeface="Arial" charset="0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922329" y="4765964"/>
            <a:ext cx="2770909" cy="277090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>
            <a:solidFill>
              <a:srgbClr val="B900EA"/>
            </a:solidFill>
            <a:miter lim="400000"/>
          </a:ln>
        </p:spPr>
        <p:txBody>
          <a:bodyPr lIns="38100" tIns="38100" rIns="38100" bIns="38100" rtlCol="0" anchor="ctr"/>
          <a:lstStyle/>
          <a:p>
            <a:pPr algn="ctr"/>
            <a:r>
              <a:rPr lang="en-US" sz="4800" b="1" dirty="0" smtClean="0">
                <a:solidFill>
                  <a:srgbClr val="00CB00"/>
                </a:solidFill>
                <a:latin typeface="Arial" charset="0"/>
                <a:ea typeface="Arial" charset="0"/>
                <a:cs typeface="Arial" charset="0"/>
                <a:sym typeface="Helvetica Light"/>
              </a:rPr>
              <a:t>£ 1500</a:t>
            </a:r>
            <a:endParaRPr lang="en-US" sz="4800" b="1" dirty="0">
              <a:solidFill>
                <a:srgbClr val="00CB00"/>
              </a:solidFill>
              <a:latin typeface="Arial" charset="0"/>
              <a:ea typeface="Arial" charset="0"/>
              <a:cs typeface="Arial" charset="0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4270182" y="4765964"/>
            <a:ext cx="2770909" cy="277090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>
            <a:solidFill>
              <a:srgbClr val="00CB00"/>
            </a:solidFill>
            <a:miter lim="400000"/>
          </a:ln>
        </p:spPr>
        <p:txBody>
          <a:bodyPr lIns="38100" tIns="38100" rIns="38100" bIns="38100" rtlCol="0" anchor="ctr"/>
          <a:lstStyle/>
          <a:p>
            <a:pPr algn="ctr"/>
            <a:r>
              <a:rPr lang="en-US" sz="6000" b="1" smtClean="0">
                <a:solidFill>
                  <a:srgbClr val="B900EA"/>
                </a:solidFill>
                <a:latin typeface="Arial" charset="0"/>
                <a:ea typeface="Arial" charset="0"/>
                <a:cs typeface="Arial" charset="0"/>
                <a:sym typeface="Helvetica Light"/>
              </a:rPr>
              <a:t>2.5%</a:t>
            </a:r>
            <a:endParaRPr lang="en-US" sz="6000" b="1" dirty="0">
              <a:solidFill>
                <a:srgbClr val="B900EA"/>
              </a:solidFill>
              <a:latin typeface="Arial" charset="0"/>
              <a:ea typeface="Arial" charset="0"/>
              <a:cs typeface="Arial" charset="0"/>
              <a:sym typeface="Helvetica Ligh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902245" y="6151418"/>
            <a:ext cx="1238865" cy="0"/>
          </a:xfrm>
          <a:prstGeom prst="straightConnector1">
            <a:avLst/>
          </a:prstGeom>
          <a:noFill/>
          <a:ln w="635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/>
          <p:nvPr/>
        </p:nvCxnSpPr>
        <p:spPr>
          <a:xfrm>
            <a:off x="12192000" y="6151418"/>
            <a:ext cx="1238865" cy="0"/>
          </a:xfrm>
          <a:prstGeom prst="straightConnector1">
            <a:avLst/>
          </a:prstGeom>
          <a:noFill/>
          <a:ln w="635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Shape 38"/>
          <p:cNvSpPr/>
          <p:nvPr/>
        </p:nvSpPr>
        <p:spPr>
          <a:xfrm>
            <a:off x="2011185" y="8069700"/>
            <a:ext cx="5564973" cy="17018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Autofit/>
          </a:bodyPr>
          <a:lstStyle>
            <a:lvl1pPr>
              <a:lnSpc>
                <a:spcPct val="90000"/>
              </a:lnSpc>
              <a:defRPr sz="11000" b="1">
                <a:solidFill>
                  <a:srgbClr val="282828"/>
                </a:solidFill>
                <a:latin typeface="Signika"/>
                <a:ea typeface="Signika"/>
                <a:cs typeface="Signika"/>
                <a:sym typeface="Signika"/>
              </a:defRPr>
            </a:lvl1pPr>
          </a:lstStyle>
          <a:p>
            <a:pPr algn="ctr"/>
            <a:r>
              <a:rPr lang="en-US" sz="3200" b="0" dirty="0" smtClean="0">
                <a:latin typeface="Arial" charset="0"/>
                <a:ea typeface="Arial" charset="0"/>
                <a:cs typeface="Arial" charset="0"/>
              </a:rPr>
              <a:t>* Number </a:t>
            </a:r>
            <a:r>
              <a:rPr lang="en-US" sz="3200" b="0" dirty="0">
                <a:latin typeface="Arial" charset="0"/>
                <a:ea typeface="Arial" charset="0"/>
                <a:cs typeface="Arial" charset="0"/>
              </a:rPr>
              <a:t>of students </a:t>
            </a:r>
            <a:r>
              <a:rPr lang="en-US" sz="3200" b="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3200" b="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3200" b="0" dirty="0" smtClean="0">
                <a:latin typeface="Arial" charset="0"/>
                <a:ea typeface="Arial" charset="0"/>
                <a:cs typeface="Arial" charset="0"/>
              </a:rPr>
              <a:t>in </a:t>
            </a:r>
            <a:r>
              <a:rPr lang="en-US" sz="3200" b="0" dirty="0">
                <a:latin typeface="Arial" charset="0"/>
                <a:ea typeface="Arial" charset="0"/>
                <a:cs typeface="Arial" charset="0"/>
              </a:rPr>
              <a:t>Africa enrolled in </a:t>
            </a:r>
            <a:r>
              <a:rPr lang="en-US" sz="3200" b="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3200" b="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3200" b="0" dirty="0" smtClean="0">
                <a:latin typeface="Arial" charset="0"/>
                <a:ea typeface="Arial" charset="0"/>
                <a:cs typeface="Arial" charset="0"/>
              </a:rPr>
              <a:t>tertiary </a:t>
            </a:r>
            <a:r>
              <a:rPr lang="en-US" sz="3200" b="0" dirty="0">
                <a:latin typeface="Arial" charset="0"/>
                <a:ea typeface="Arial" charset="0"/>
                <a:cs typeface="Arial" charset="0"/>
              </a:rPr>
              <a:t>education</a:t>
            </a:r>
            <a:endParaRPr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8865" y="11777467"/>
            <a:ext cx="178416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* Institution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in partnership with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</a:rPr>
              <a:t>Mojambo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will have a multicurrency account avoiding </a:t>
            </a:r>
            <a:r>
              <a:rPr lang="en-US" sz="2800" dirty="0"/>
              <a:t>any commission </a:t>
            </a:r>
            <a:r>
              <a:rPr lang="en-US" sz="2800" dirty="0" smtClean="0"/>
              <a:t>charges</a:t>
            </a:r>
          </a:p>
          <a:p>
            <a:r>
              <a:rPr lang="en-US" sz="2800" dirty="0" smtClean="0"/>
              <a:t>** https</a:t>
            </a:r>
            <a:r>
              <a:rPr lang="en-US" sz="2800" dirty="0"/>
              <a:t>://www.britishcouncil.org/voices-magazine/universities-are-heart-africas-economic-rise</a:t>
            </a:r>
          </a:p>
          <a:p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Shape 38"/>
          <p:cNvSpPr/>
          <p:nvPr/>
        </p:nvSpPr>
        <p:spPr>
          <a:xfrm>
            <a:off x="9060876" y="8069701"/>
            <a:ext cx="2521527" cy="21283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rgbClr val="282828"/>
                </a:solidFill>
                <a:latin typeface="Arial" charset="0"/>
                <a:ea typeface="Arial" charset="0"/>
                <a:cs typeface="Arial" charset="0"/>
              </a:rPr>
              <a:t>AVG </a:t>
            </a:r>
          </a:p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rgbClr val="282828"/>
                </a:solidFill>
                <a:latin typeface="Arial" charset="0"/>
                <a:ea typeface="Arial" charset="0"/>
                <a:cs typeface="Arial" charset="0"/>
              </a:rPr>
              <a:t>tuition fee</a:t>
            </a:r>
          </a:p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rgbClr val="282828"/>
                </a:solidFill>
                <a:latin typeface="Arial" charset="0"/>
                <a:ea typeface="Arial" charset="0"/>
                <a:cs typeface="Arial" charset="0"/>
              </a:rPr>
              <a:t>(27000R)</a:t>
            </a:r>
            <a:endParaRPr sz="3200" dirty="0">
              <a:solidFill>
                <a:srgbClr val="28282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Shape 38"/>
          <p:cNvSpPr/>
          <p:nvPr/>
        </p:nvSpPr>
        <p:spPr>
          <a:xfrm>
            <a:off x="14270182" y="8069701"/>
            <a:ext cx="2521527" cy="10465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rgbClr val="282828"/>
                </a:solidFill>
                <a:latin typeface="Arial" charset="0"/>
                <a:ea typeface="Arial" charset="0"/>
                <a:cs typeface="Arial" charset="0"/>
              </a:rPr>
              <a:t>Commission fee applied by </a:t>
            </a:r>
            <a:r>
              <a:rPr lang="en-US" sz="3200" b="1" dirty="0" err="1">
                <a:solidFill>
                  <a:srgbClr val="B900EA"/>
                </a:solidFill>
                <a:latin typeface="Arial" charset="0"/>
                <a:ea typeface="Arial" charset="0"/>
                <a:cs typeface="Arial" charset="0"/>
              </a:rPr>
              <a:t>Mo</a:t>
            </a:r>
            <a:r>
              <a:rPr lang="en-US" sz="3200" b="1" dirty="0" err="1">
                <a:solidFill>
                  <a:srgbClr val="00CB00"/>
                </a:solidFill>
                <a:latin typeface="Arial" charset="0"/>
                <a:ea typeface="Arial" charset="0"/>
                <a:cs typeface="Arial" charset="0"/>
              </a:rPr>
              <a:t>Jambo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</a:t>
            </a:r>
            <a:endParaRPr sz="3200" dirty="0">
              <a:solidFill>
                <a:srgbClr val="28282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7841686" y="6151418"/>
            <a:ext cx="1238865" cy="0"/>
          </a:xfrm>
          <a:prstGeom prst="straightConnector1">
            <a:avLst/>
          </a:prstGeom>
          <a:noFill/>
          <a:ln w="635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Oval 33"/>
          <p:cNvSpPr/>
          <p:nvPr/>
        </p:nvSpPr>
        <p:spPr>
          <a:xfrm>
            <a:off x="19080551" y="4765964"/>
            <a:ext cx="4367278" cy="2770909"/>
          </a:xfrm>
          <a:prstGeom prst="ellipse">
            <a:avLst/>
          </a:prstGeom>
          <a:noFill/>
          <a:ln w="3175">
            <a:noFill/>
            <a:miter lim="400000"/>
          </a:ln>
        </p:spPr>
        <p:txBody>
          <a:bodyPr lIns="38100" tIns="38100" rIns="38100" bIns="38100" rtlCol="0" anchor="ctr"/>
          <a:lstStyle/>
          <a:p>
            <a:pPr algn="ctr"/>
            <a:r>
              <a:rPr lang="en-US" sz="6600" b="1" dirty="0" smtClean="0">
                <a:solidFill>
                  <a:srgbClr val="B900EA"/>
                </a:solidFill>
                <a:latin typeface="Arial" charset="0"/>
                <a:ea typeface="Arial" charset="0"/>
                <a:cs typeface="Arial" charset="0"/>
                <a:sym typeface="Helvetica Light"/>
              </a:rPr>
              <a:t>£ 450M</a:t>
            </a:r>
            <a:br>
              <a:rPr lang="en-US" sz="6600" b="1" dirty="0" smtClean="0">
                <a:solidFill>
                  <a:srgbClr val="B900EA"/>
                </a:solidFill>
                <a:latin typeface="Arial" charset="0"/>
                <a:ea typeface="Arial" charset="0"/>
                <a:cs typeface="Arial" charset="0"/>
                <a:sym typeface="Helvetica Light"/>
              </a:rPr>
            </a:br>
            <a:r>
              <a:rPr lang="en-US" sz="4400" b="1" dirty="0" smtClean="0">
                <a:solidFill>
                  <a:srgbClr val="B900EA"/>
                </a:solidFill>
                <a:latin typeface="Arial" charset="0"/>
                <a:ea typeface="Arial" charset="0"/>
                <a:cs typeface="Arial" charset="0"/>
                <a:sym typeface="Helvetica Light"/>
              </a:rPr>
              <a:t>per year</a:t>
            </a:r>
            <a:endParaRPr lang="en-US" sz="4400" b="1" dirty="0">
              <a:solidFill>
                <a:srgbClr val="B900EA"/>
              </a:solidFill>
              <a:latin typeface="Arial" charset="0"/>
              <a:ea typeface="Arial" charset="0"/>
              <a:cs typeface="Arial" charset="0"/>
              <a:sym typeface="Helvetica Light"/>
            </a:endParaRPr>
          </a:p>
        </p:txBody>
      </p:sp>
      <p:sp>
        <p:nvSpPr>
          <p:cNvPr id="35" name="Shape 38"/>
          <p:cNvSpPr/>
          <p:nvPr/>
        </p:nvSpPr>
        <p:spPr>
          <a:xfrm>
            <a:off x="20003426" y="8069701"/>
            <a:ext cx="2521527" cy="21283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rgbClr val="282828"/>
                </a:solidFill>
                <a:latin typeface="Arial" charset="0"/>
                <a:ea typeface="Arial" charset="0"/>
                <a:cs typeface="Arial" charset="0"/>
              </a:rPr>
              <a:t>Only considering tertiary education</a:t>
            </a:r>
            <a:endParaRPr sz="3200" dirty="0">
              <a:solidFill>
                <a:srgbClr val="282828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85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167"/>
          <p:cNvSpPr/>
          <p:nvPr/>
        </p:nvSpPr>
        <p:spPr>
          <a:xfrm>
            <a:off x="2975997" y="978758"/>
            <a:ext cx="18980115" cy="23620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ctr">
              <a:lnSpc>
                <a:spcPct val="90000"/>
              </a:lnSpc>
              <a:defRPr sz="11000" b="1">
                <a:solidFill>
                  <a:srgbClr val="282828"/>
                </a:solidFill>
                <a:latin typeface="Signika"/>
                <a:ea typeface="Signika"/>
                <a:cs typeface="Signika"/>
                <a:sym typeface="Signika"/>
              </a:defRPr>
            </a:lvl1pPr>
          </a:lstStyle>
          <a:p>
            <a:r>
              <a:rPr lang="it-IT" dirty="0" err="1" smtClean="0">
                <a:latin typeface="Arial" charset="0"/>
                <a:ea typeface="Arial" charset="0"/>
                <a:cs typeface="Arial" charset="0"/>
              </a:rPr>
              <a:t>Approach</a:t>
            </a:r>
            <a:r>
              <a:rPr lang="it-IT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 smtClean="0">
                <a:latin typeface="Arial" charset="0"/>
                <a:ea typeface="Arial" charset="0"/>
                <a:cs typeface="Arial" charset="0"/>
              </a:rPr>
              <a:t>comparison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26" name="Table 217"/>
          <p:cNvGraphicFramePr/>
          <p:nvPr>
            <p:extLst>
              <p:ext uri="{D42A27DB-BD31-4B8C-83A1-F6EECF244321}">
                <p14:modId xmlns:p14="http://schemas.microsoft.com/office/powerpoint/2010/main" val="2019329380"/>
              </p:ext>
            </p:extLst>
          </p:nvPr>
        </p:nvGraphicFramePr>
        <p:xfrm>
          <a:off x="2283294" y="3340786"/>
          <a:ext cx="19956220" cy="6866569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7754453"/>
                <a:gridCol w="2441382"/>
                <a:gridCol w="1386196"/>
                <a:gridCol w="1469572"/>
                <a:gridCol w="2104017"/>
                <a:gridCol w="2481943"/>
                <a:gridCol w="231865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defRPr b="0" cap="none" spc="0">
                          <a:solidFill>
                            <a:srgbClr val="000000"/>
                          </a:solidFill>
                        </a:defRPr>
                      </a:pPr>
                      <a:endParaRPr sz="3500" b="1" dirty="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cs typeface="Arial" charset="0"/>
                        <a:sym typeface="Signik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defRPr b="0" cap="none" spc="0">
                          <a:solidFill>
                            <a:srgbClr val="000000"/>
                          </a:solidFill>
                        </a:defRPr>
                      </a:pPr>
                      <a:endParaRPr sz="2900" b="1" dirty="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cs typeface="Arial" charset="0"/>
                        <a:sym typeface="Signik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  <a:miter lim="400000"/>
                    </a:lnB>
                    <a:solidFill>
                      <a:srgbClr val="00C63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defRPr b="0" cap="none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900" b="1" dirty="0" smtClean="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Signika"/>
                        </a:rPr>
                        <a:t>(For &gt; £10k)</a:t>
                      </a:r>
                      <a:endParaRPr sz="2900" b="1" dirty="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cs typeface="Arial" charset="0"/>
                        <a:sym typeface="Signik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  <a:miter lim="400000"/>
                    </a:lnB>
                    <a:solidFill>
                      <a:srgbClr val="00C63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defRPr b="0" cap="none" spc="0">
                          <a:solidFill>
                            <a:srgbClr val="000000"/>
                          </a:solidFill>
                        </a:defRPr>
                      </a:pPr>
                      <a:endParaRPr sz="2900" b="1" dirty="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cs typeface="Arial" charset="0"/>
                        <a:sym typeface="Signika"/>
                      </a:endParaRPr>
                    </a:p>
                  </a:txBody>
                  <a:tcPr marL="50800" marR="50800" marT="50800" marB="50800" anchor="ctr" horzOverflow="overflow">
                    <a:lnB w="0">
                      <a:miter lim="400000"/>
                    </a:lnB>
                    <a:solidFill>
                      <a:srgbClr val="00C6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defRPr b="0" cap="none" spc="0">
                          <a:solidFill>
                            <a:srgbClr val="000000"/>
                          </a:solidFill>
                        </a:defRPr>
                      </a:pPr>
                      <a:endParaRPr sz="2900" b="1" dirty="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cs typeface="Arial" charset="0"/>
                        <a:sym typeface="Signik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miter lim="400000"/>
                    </a:lnB>
                    <a:solidFill>
                      <a:srgbClr val="00C6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defRPr b="0" cap="none" spc="0">
                          <a:solidFill>
                            <a:srgbClr val="000000"/>
                          </a:solidFill>
                        </a:defRPr>
                      </a:pPr>
                      <a:endParaRPr sz="2900" b="1" dirty="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cs typeface="Arial" charset="0"/>
                        <a:sym typeface="Signik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miter lim="400000"/>
                    </a:lnB>
                    <a:solidFill>
                      <a:srgbClr val="00C6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defRPr b="0" cap="none" spc="0">
                          <a:solidFill>
                            <a:srgbClr val="000000"/>
                          </a:solidFill>
                        </a:defRPr>
                      </a:pPr>
                      <a:endParaRPr sz="2900" b="1" dirty="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cs typeface="Arial" charset="0"/>
                        <a:sym typeface="Signik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miter lim="400000"/>
                    </a:lnB>
                    <a:solidFill>
                      <a:srgbClr val="00C635"/>
                    </a:solidFill>
                  </a:tcPr>
                </a:tc>
              </a:tr>
              <a:tr h="1474787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defRPr b="0" cap="none" spc="0">
                          <a:solidFill>
                            <a:srgbClr val="000000"/>
                          </a:solidFill>
                        </a:defRPr>
                      </a:pPr>
                      <a:endParaRPr sz="3500" b="1" dirty="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cs typeface="Arial" charset="0"/>
                        <a:sym typeface="Signik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defRPr b="0" cap="none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900" b="1" dirty="0" smtClean="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Signika"/>
                        </a:rPr>
                        <a:t>Presence</a:t>
                      </a:r>
                      <a:r>
                        <a:rPr lang="en-US" sz="2900" b="1" baseline="0" dirty="0" smtClean="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Signika"/>
                        </a:rPr>
                        <a:t> in Africa</a:t>
                      </a:r>
                      <a:endParaRPr sz="2900" b="1" dirty="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cs typeface="Arial" charset="0"/>
                        <a:sym typeface="Signik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>
                      <a:noFill/>
                      <a:miter lim="400000"/>
                    </a:lnT>
                    <a:lnB w="0">
                      <a:noFill/>
                      <a:miter lim="400000"/>
                    </a:lnB>
                    <a:solidFill>
                      <a:srgbClr val="00C6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defRPr b="0" cap="none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900" b="1" dirty="0" smtClean="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Signika"/>
                        </a:rPr>
                        <a:t>Low cost</a:t>
                      </a:r>
                      <a:endParaRPr sz="2900" b="1" dirty="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cs typeface="Arial" charset="0"/>
                        <a:sym typeface="Signik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>
                      <a:noFill/>
                      <a:miter lim="400000"/>
                    </a:lnT>
                    <a:lnB w="0">
                      <a:miter lim="400000"/>
                    </a:lnB>
                    <a:solidFill>
                      <a:srgbClr val="00C6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defRPr b="0" cap="none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900" b="1" dirty="0" smtClean="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Signika"/>
                        </a:rPr>
                        <a:t>Speed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>
                      <a:noFill/>
                      <a:miter lim="400000"/>
                    </a:lnT>
                    <a:lnB w="0">
                      <a:miter lim="400000"/>
                    </a:lnB>
                    <a:solidFill>
                      <a:srgbClr val="00C6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defRPr b="0" cap="none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900" b="1" dirty="0" smtClean="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Signika"/>
                        </a:rPr>
                        <a:t>Inclusive</a:t>
                      </a:r>
                      <a:endParaRPr sz="2900" b="1" dirty="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cs typeface="Arial" charset="0"/>
                        <a:sym typeface="Signik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>
                      <a:noFill/>
                      <a:miter lim="400000"/>
                    </a:lnT>
                    <a:lnB w="0">
                      <a:miter lim="400000"/>
                    </a:lnB>
                    <a:solidFill>
                      <a:srgbClr val="00C6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defRPr b="0" cap="none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900" b="1" dirty="0" smtClean="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Signika"/>
                        </a:rPr>
                        <a:t>Transparent</a:t>
                      </a:r>
                    </a:p>
                    <a:p>
                      <a:pPr>
                        <a:lnSpc>
                          <a:spcPct val="90000"/>
                        </a:lnSpc>
                        <a:defRPr b="0" cap="none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900" b="1" dirty="0" smtClean="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Signika"/>
                        </a:rPr>
                        <a:t>(Scam-free)</a:t>
                      </a:r>
                      <a:endParaRPr sz="2900" b="1" dirty="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cs typeface="Arial" charset="0"/>
                        <a:sym typeface="Signik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>
                      <a:noFill/>
                      <a:miter lim="400000"/>
                    </a:lnT>
                    <a:lnB w="0">
                      <a:miter lim="400000"/>
                    </a:lnB>
                    <a:solidFill>
                      <a:srgbClr val="00C6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defRPr b="0" cap="none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900" b="1" dirty="0" smtClean="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Signika"/>
                        </a:rPr>
                        <a:t>Encrypted</a:t>
                      </a:r>
                      <a:endParaRPr sz="2900" b="1" dirty="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cs typeface="Arial" charset="0"/>
                        <a:sym typeface="Signik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>
                      <a:noFill/>
                      <a:miter lim="400000"/>
                    </a:lnT>
                    <a:lnB w="0">
                      <a:miter lim="400000"/>
                    </a:lnB>
                    <a:solidFill>
                      <a:srgbClr val="00C635"/>
                    </a:solidFill>
                  </a:tcPr>
                </a:tc>
              </a:tr>
              <a:tr h="801687">
                <a:tc>
                  <a:txBody>
                    <a:bodyPr/>
                    <a:lstStyle/>
                    <a:p>
                      <a:pPr algn="l">
                        <a:defRPr b="0" cap="none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0" baseline="0" dirty="0" smtClean="0">
                          <a:solidFill>
                            <a:srgbClr val="727574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PT Sans"/>
                        </a:rPr>
                        <a:t>   </a:t>
                      </a:r>
                      <a:endParaRPr sz="3200" b="1" dirty="0">
                        <a:solidFill>
                          <a:srgbClr val="727574"/>
                        </a:solidFill>
                        <a:latin typeface="Arial" charset="0"/>
                        <a:ea typeface="Arial" charset="0"/>
                        <a:cs typeface="Arial" charset="0"/>
                        <a:sym typeface="PT Sans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  <a:miter lim="400000"/>
                    </a:lnT>
                    <a:lnB w="0">
                      <a:noFill/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801687">
                <a:tc>
                  <a:txBody>
                    <a:bodyPr/>
                    <a:lstStyle/>
                    <a:p>
                      <a:pPr algn="l">
                        <a:defRPr b="0" cap="none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dirty="0" smtClean="0">
                          <a:solidFill>
                            <a:srgbClr val="727574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PT Sans"/>
                        </a:rPr>
                        <a:t>   </a:t>
                      </a:r>
                      <a:r>
                        <a:rPr lang="en-US" sz="3200" dirty="0" err="1" smtClean="0">
                          <a:solidFill>
                            <a:srgbClr val="727574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PT Sans"/>
                        </a:rPr>
                        <a:t>Abra</a:t>
                      </a:r>
                      <a:endParaRPr sz="3200" dirty="0">
                        <a:solidFill>
                          <a:srgbClr val="727574"/>
                        </a:solidFill>
                        <a:latin typeface="Arial" charset="0"/>
                        <a:ea typeface="Arial" charset="0"/>
                        <a:cs typeface="Arial" charset="0"/>
                        <a:sym typeface="PT Sans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  <a:miter lim="400000"/>
                    </a:lnT>
                    <a:lnB w="0">
                      <a:noFill/>
                      <a:miter lim="400000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  <a:solidFill>
                      <a:schemeClr val="bg2"/>
                    </a:solidFill>
                  </a:tcPr>
                </a:tc>
              </a:tr>
              <a:tr h="801687">
                <a:tc>
                  <a:txBody>
                    <a:bodyPr/>
                    <a:lstStyle/>
                    <a:p>
                      <a:pPr algn="l">
                        <a:defRPr b="0" cap="none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aseline="0" dirty="0" smtClean="0">
                          <a:solidFill>
                            <a:srgbClr val="727574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PT Sans"/>
                        </a:rPr>
                        <a:t>   </a:t>
                      </a:r>
                      <a:r>
                        <a:rPr lang="en-US" sz="3200" dirty="0" smtClean="0">
                          <a:solidFill>
                            <a:srgbClr val="727574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PT Sans"/>
                        </a:rPr>
                        <a:t>Traditional</a:t>
                      </a:r>
                      <a:r>
                        <a:rPr lang="en-US" sz="3200" baseline="0" dirty="0" smtClean="0">
                          <a:solidFill>
                            <a:srgbClr val="727574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PT Sans"/>
                        </a:rPr>
                        <a:t> bank transfer</a:t>
                      </a:r>
                      <a:endParaRPr sz="3200" dirty="0">
                        <a:solidFill>
                          <a:srgbClr val="727574"/>
                        </a:solidFill>
                        <a:latin typeface="Arial" charset="0"/>
                        <a:ea typeface="Arial" charset="0"/>
                        <a:cs typeface="Arial" charset="0"/>
                        <a:sym typeface="PT Sans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  <a:miter lim="400000"/>
                    </a:lnT>
                    <a:lnB w="0">
                      <a:noFill/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801687">
                <a:tc>
                  <a:txBody>
                    <a:bodyPr/>
                    <a:lstStyle/>
                    <a:p>
                      <a:pPr algn="l">
                        <a:defRPr b="0" cap="none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dirty="0" smtClean="0">
                          <a:solidFill>
                            <a:srgbClr val="727574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PT Sans"/>
                        </a:rPr>
                        <a:t>   Western Union</a:t>
                      </a:r>
                      <a:endParaRPr sz="3200" dirty="0">
                        <a:solidFill>
                          <a:srgbClr val="727574"/>
                        </a:solidFill>
                        <a:latin typeface="Arial" charset="0"/>
                        <a:ea typeface="Arial" charset="0"/>
                        <a:cs typeface="Arial" charset="0"/>
                        <a:sym typeface="PT Sans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  <a:miter lim="400000"/>
                    </a:lnT>
                    <a:lnB w="0">
                      <a:noFill/>
                      <a:miter lim="400000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801687">
                <a:tc>
                  <a:txBody>
                    <a:bodyPr/>
                    <a:lstStyle/>
                    <a:p>
                      <a:pPr algn="l">
                        <a:defRPr b="0" cap="none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dirty="0" smtClean="0">
                          <a:solidFill>
                            <a:srgbClr val="727574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PT Sans"/>
                        </a:rPr>
                        <a:t>   </a:t>
                      </a:r>
                      <a:r>
                        <a:rPr lang="en-US" sz="3200" dirty="0" err="1" smtClean="0">
                          <a:solidFill>
                            <a:srgbClr val="727574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PT Sans"/>
                        </a:rPr>
                        <a:t>Jumia</a:t>
                      </a:r>
                      <a:endParaRPr sz="3200" dirty="0">
                        <a:solidFill>
                          <a:srgbClr val="727574"/>
                        </a:solidFill>
                        <a:latin typeface="Arial" charset="0"/>
                        <a:ea typeface="Arial" charset="0"/>
                        <a:cs typeface="Arial" charset="0"/>
                        <a:sym typeface="PT Sans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  <a:miter lim="400000"/>
                    </a:lnT>
                    <a:lnB w="0">
                      <a:noFill/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  <a:miter lim="400000"/>
                    </a:lnT>
                    <a:lnB w="0">
                      <a:noFill/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  <a:miter lim="400000"/>
                    </a:lnT>
                    <a:lnB w="0">
                      <a:noFill/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  <a:miter lim="400000"/>
                    </a:lnT>
                    <a:lnB w="0">
                      <a:noFill/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  <a:miter lim="400000"/>
                    </a:lnT>
                    <a:lnB w="0">
                      <a:noFill/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  <a:miter lim="400000"/>
                    </a:lnT>
                    <a:lnB w="0">
                      <a:noFill/>
                      <a:miter lim="400000"/>
                    </a:lnB>
                    <a:noFill/>
                  </a:tcPr>
                </a:tc>
              </a:tr>
              <a:tr h="801687">
                <a:tc>
                  <a:txBody>
                    <a:bodyPr/>
                    <a:lstStyle/>
                    <a:p>
                      <a:pPr algn="l">
                        <a:defRPr b="0" cap="none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dirty="0" smtClean="0">
                          <a:solidFill>
                            <a:srgbClr val="727574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PT Sans"/>
                        </a:rPr>
                        <a:t>   </a:t>
                      </a:r>
                      <a:r>
                        <a:rPr lang="en-US" sz="3200" dirty="0" err="1" smtClean="0">
                          <a:solidFill>
                            <a:srgbClr val="727574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PT Sans"/>
                        </a:rPr>
                        <a:t>Zympay</a:t>
                      </a:r>
                      <a:endParaRPr sz="3200" dirty="0">
                        <a:solidFill>
                          <a:srgbClr val="727574"/>
                        </a:solidFill>
                        <a:latin typeface="Arial" charset="0"/>
                        <a:ea typeface="Arial" charset="0"/>
                        <a:cs typeface="Arial" charset="0"/>
                        <a:sym typeface="PT Sans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  <a:miter lim="4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300" cap="none" spc="0">
                          <a:solidFill>
                            <a:srgbClr val="282828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endParaRPr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Shape 219"/>
          <p:cNvSpPr/>
          <p:nvPr/>
        </p:nvSpPr>
        <p:spPr>
          <a:xfrm>
            <a:off x="20902068" y="6424372"/>
            <a:ext cx="355601" cy="355601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8" name="Shape 229"/>
          <p:cNvSpPr/>
          <p:nvPr/>
        </p:nvSpPr>
        <p:spPr>
          <a:xfrm>
            <a:off x="13015071" y="5610504"/>
            <a:ext cx="355601" cy="355601"/>
          </a:xfrm>
          <a:prstGeom prst="ellipse">
            <a:avLst/>
          </a:prstGeom>
          <a:solidFill>
            <a:srgbClr val="00C635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00C635"/>
              </a:solidFill>
            </a:endParaRPr>
          </a:p>
        </p:txBody>
      </p:sp>
      <p:sp>
        <p:nvSpPr>
          <p:cNvPr id="29" name="Shape 230"/>
          <p:cNvSpPr/>
          <p:nvPr/>
        </p:nvSpPr>
        <p:spPr>
          <a:xfrm>
            <a:off x="11090335" y="5610504"/>
            <a:ext cx="355601" cy="355601"/>
          </a:xfrm>
          <a:prstGeom prst="ellipse">
            <a:avLst/>
          </a:prstGeom>
          <a:solidFill>
            <a:srgbClr val="00C635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00C635"/>
              </a:solidFill>
            </a:endParaRPr>
          </a:p>
        </p:txBody>
      </p:sp>
      <p:sp>
        <p:nvSpPr>
          <p:cNvPr id="30" name="Shape 231"/>
          <p:cNvSpPr/>
          <p:nvPr/>
        </p:nvSpPr>
        <p:spPr>
          <a:xfrm>
            <a:off x="11090335" y="7991581"/>
            <a:ext cx="355601" cy="355601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" name="Shape 242"/>
          <p:cNvSpPr/>
          <p:nvPr/>
        </p:nvSpPr>
        <p:spPr>
          <a:xfrm>
            <a:off x="14446543" y="8006104"/>
            <a:ext cx="355601" cy="355601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" name="Shape 246"/>
          <p:cNvSpPr/>
          <p:nvPr/>
        </p:nvSpPr>
        <p:spPr>
          <a:xfrm>
            <a:off x="16185687" y="8006103"/>
            <a:ext cx="355601" cy="355601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" name="Shape 250"/>
          <p:cNvSpPr/>
          <p:nvPr/>
        </p:nvSpPr>
        <p:spPr>
          <a:xfrm>
            <a:off x="16185687" y="5610504"/>
            <a:ext cx="355601" cy="355601"/>
          </a:xfrm>
          <a:prstGeom prst="ellipse">
            <a:avLst/>
          </a:prstGeom>
          <a:solidFill>
            <a:srgbClr val="00C635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00C635"/>
              </a:solidFill>
            </a:endParaRPr>
          </a:p>
        </p:txBody>
      </p:sp>
      <p:sp>
        <p:nvSpPr>
          <p:cNvPr id="35" name="Shape 258"/>
          <p:cNvSpPr/>
          <p:nvPr/>
        </p:nvSpPr>
        <p:spPr>
          <a:xfrm>
            <a:off x="14446543" y="5610504"/>
            <a:ext cx="355601" cy="355601"/>
          </a:xfrm>
          <a:prstGeom prst="ellipse">
            <a:avLst/>
          </a:prstGeom>
          <a:solidFill>
            <a:srgbClr val="00C635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00C635"/>
              </a:solidFill>
            </a:endParaRPr>
          </a:p>
        </p:txBody>
      </p:sp>
      <p:sp>
        <p:nvSpPr>
          <p:cNvPr id="36" name="Shape 250"/>
          <p:cNvSpPr/>
          <p:nvPr/>
        </p:nvSpPr>
        <p:spPr>
          <a:xfrm>
            <a:off x="18449902" y="5610504"/>
            <a:ext cx="355601" cy="355601"/>
          </a:xfrm>
          <a:prstGeom prst="ellipse">
            <a:avLst/>
          </a:prstGeom>
          <a:solidFill>
            <a:srgbClr val="00C635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00C635"/>
              </a:solidFill>
            </a:endParaRPr>
          </a:p>
        </p:txBody>
      </p:sp>
      <p:sp>
        <p:nvSpPr>
          <p:cNvPr id="37" name="Shape 219"/>
          <p:cNvSpPr/>
          <p:nvPr/>
        </p:nvSpPr>
        <p:spPr>
          <a:xfrm>
            <a:off x="20902068" y="7229916"/>
            <a:ext cx="355601" cy="355601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6" name="Shape 246"/>
          <p:cNvSpPr/>
          <p:nvPr/>
        </p:nvSpPr>
        <p:spPr>
          <a:xfrm>
            <a:off x="16185687" y="8832042"/>
            <a:ext cx="355601" cy="355601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Shape 246"/>
          <p:cNvSpPr/>
          <p:nvPr/>
        </p:nvSpPr>
        <p:spPr>
          <a:xfrm>
            <a:off x="20902068" y="9592115"/>
            <a:ext cx="355601" cy="355601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Shape 246"/>
          <p:cNvSpPr/>
          <p:nvPr/>
        </p:nvSpPr>
        <p:spPr>
          <a:xfrm>
            <a:off x="18449902" y="9606266"/>
            <a:ext cx="355601" cy="355601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" name="Shape 246"/>
          <p:cNvSpPr/>
          <p:nvPr/>
        </p:nvSpPr>
        <p:spPr>
          <a:xfrm>
            <a:off x="18449902" y="8832042"/>
            <a:ext cx="355601" cy="355601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Shape 246"/>
          <p:cNvSpPr/>
          <p:nvPr/>
        </p:nvSpPr>
        <p:spPr>
          <a:xfrm>
            <a:off x="20902068" y="8832042"/>
            <a:ext cx="355601" cy="355601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" name="Shape 246"/>
          <p:cNvSpPr/>
          <p:nvPr/>
        </p:nvSpPr>
        <p:spPr>
          <a:xfrm>
            <a:off x="11090335" y="9624771"/>
            <a:ext cx="355601" cy="355601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354" y="5454041"/>
            <a:ext cx="1892808" cy="732719"/>
          </a:xfrm>
          <a:prstGeom prst="rect">
            <a:avLst/>
          </a:prstGeom>
        </p:spPr>
      </p:pic>
      <p:sp>
        <p:nvSpPr>
          <p:cNvPr id="25" name="Shape 246"/>
          <p:cNvSpPr/>
          <p:nvPr/>
        </p:nvSpPr>
        <p:spPr>
          <a:xfrm>
            <a:off x="11090335" y="7229916"/>
            <a:ext cx="355601" cy="355601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" name="Shape 246"/>
          <p:cNvSpPr/>
          <p:nvPr/>
        </p:nvSpPr>
        <p:spPr>
          <a:xfrm>
            <a:off x="13015071" y="6424372"/>
            <a:ext cx="355601" cy="355601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" name="Shape 250"/>
          <p:cNvSpPr/>
          <p:nvPr/>
        </p:nvSpPr>
        <p:spPr>
          <a:xfrm>
            <a:off x="20902068" y="5610504"/>
            <a:ext cx="355601" cy="355601"/>
          </a:xfrm>
          <a:prstGeom prst="ellipse">
            <a:avLst/>
          </a:prstGeom>
          <a:solidFill>
            <a:srgbClr val="00C635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00C635"/>
              </a:solidFill>
            </a:endParaRPr>
          </a:p>
        </p:txBody>
      </p:sp>
      <p:sp>
        <p:nvSpPr>
          <p:cNvPr id="40" name="Shape 246"/>
          <p:cNvSpPr/>
          <p:nvPr/>
        </p:nvSpPr>
        <p:spPr>
          <a:xfrm>
            <a:off x="14446543" y="6424372"/>
            <a:ext cx="355601" cy="355601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" name="Shape 246"/>
          <p:cNvSpPr/>
          <p:nvPr/>
        </p:nvSpPr>
        <p:spPr>
          <a:xfrm>
            <a:off x="16185687" y="6424372"/>
            <a:ext cx="355601" cy="355601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805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2608081" y="721553"/>
            <a:ext cx="19167837" cy="21795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ctr">
              <a:lnSpc>
                <a:spcPct val="90000"/>
              </a:lnSpc>
              <a:defRPr sz="11000" b="1">
                <a:solidFill>
                  <a:srgbClr val="282828"/>
                </a:solidFill>
                <a:latin typeface="Signika"/>
                <a:ea typeface="Signika"/>
                <a:cs typeface="Signika"/>
                <a:sym typeface="Signika"/>
              </a:defRPr>
            </a:lvl1pPr>
          </a:lstStyle>
          <a:p>
            <a:r>
              <a:rPr lang="en-US" sz="9600" dirty="0" smtClean="0">
                <a:latin typeface="Arial" charset="0"/>
                <a:ea typeface="Arial" charset="0"/>
                <a:cs typeface="Arial" charset="0"/>
              </a:rPr>
              <a:t>Next steps</a:t>
            </a:r>
            <a:r>
              <a:rPr lang="en-US" sz="9600" smtClean="0">
                <a:latin typeface="Arial" charset="0"/>
                <a:ea typeface="Arial" charset="0"/>
                <a:cs typeface="Arial" charset="0"/>
              </a:rPr>
              <a:t>: Implementation</a:t>
            </a:r>
            <a:endParaRPr sz="9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2976" y="6044360"/>
            <a:ext cx="2741430" cy="2443805"/>
          </a:xfrm>
          <a:prstGeom prst="rect">
            <a:avLst/>
          </a:prstGeom>
          <a:solidFill>
            <a:srgbClr val="B900EA">
              <a:alpha val="60000"/>
            </a:srgbClr>
          </a:solidFill>
          <a:ln w="3175">
            <a:miter lim="400000"/>
          </a:ln>
        </p:spPr>
        <p:txBody>
          <a:bodyPr lIns="38100" tIns="38100" rIns="38100" bIns="38100" rtlCol="0" anchor="ctr"/>
          <a:lstStyle/>
          <a:p>
            <a:pPr algn="ctr"/>
            <a:r>
              <a:rPr lang="en-GB" sz="30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  <a:sym typeface="Helvetica Light"/>
              </a:rPr>
              <a:t>Use cases</a:t>
            </a:r>
            <a:endParaRPr lang="en-GB" sz="3000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  <a:sym typeface="Helvetica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2976" y="2901147"/>
            <a:ext cx="2741430" cy="2291340"/>
          </a:xfrm>
          <a:prstGeom prst="rect">
            <a:avLst/>
          </a:prstGeom>
          <a:solidFill>
            <a:srgbClr val="00CB00">
              <a:alpha val="60000"/>
            </a:srgbClr>
          </a:solidFill>
          <a:ln w="3175">
            <a:miter lim="400000"/>
          </a:ln>
        </p:spPr>
        <p:txBody>
          <a:bodyPr lIns="38100" tIns="38100" rIns="38100" bIns="38100" rtlCol="0" anchor="ctr"/>
          <a:lstStyle/>
          <a:p>
            <a:pPr algn="ctr"/>
            <a:r>
              <a:rPr lang="en-GB" sz="30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  <a:sym typeface="Helvetica Light"/>
              </a:rPr>
              <a:t>Crowdfunding</a:t>
            </a:r>
            <a:endParaRPr lang="en-GB" sz="3000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  <a:sym typeface="Helvetica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2976" y="9440704"/>
            <a:ext cx="2741430" cy="1938992"/>
          </a:xfrm>
          <a:prstGeom prst="rect">
            <a:avLst/>
          </a:prstGeom>
          <a:solidFill>
            <a:srgbClr val="00CB00">
              <a:alpha val="60000"/>
            </a:srgbClr>
          </a:solidFill>
          <a:ln w="3175">
            <a:miter lim="400000"/>
          </a:ln>
        </p:spPr>
        <p:txBody>
          <a:bodyPr lIns="38100" tIns="38100" rIns="38100" bIns="38100" rtlCol="0" anchor="ctr"/>
          <a:lstStyle/>
          <a:p>
            <a:pPr algn="ctr"/>
            <a:r>
              <a:rPr lang="en-GB" sz="30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  <a:sym typeface="Helvetica Light"/>
              </a:rPr>
              <a:t>Technology</a:t>
            </a:r>
            <a:endParaRPr lang="en-GB" sz="3000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52899" y="2855855"/>
            <a:ext cx="18445844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dirty="0" smtClean="0">
                <a:latin typeface="Arial" charset="0"/>
                <a:ea typeface="Arial" charset="0"/>
                <a:cs typeface="Arial" charset="0"/>
              </a:rPr>
              <a:t>Multiple senders to send money to one recipient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dirty="0" smtClean="0">
                <a:latin typeface="Arial" charset="0"/>
                <a:ea typeface="Arial" charset="0"/>
                <a:cs typeface="Arial" charset="0"/>
              </a:rPr>
              <a:t>Anyone from the UK (relatives, friends, or strangers) can sponsor a child’s education in Africa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8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dirty="0" smtClean="0">
                <a:latin typeface="Arial" charset="0"/>
                <a:ea typeface="Arial" charset="0"/>
                <a:cs typeface="Arial" charset="0"/>
              </a:rPr>
              <a:t>Expansion to other sectors: Disaster and calamity resilience, health care, agriculture, infrastructure, social services, charity,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8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8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dirty="0" smtClean="0">
                <a:latin typeface="Arial" charset="0"/>
                <a:ea typeface="Arial" charset="0"/>
                <a:cs typeface="Arial" charset="0"/>
              </a:rPr>
              <a:t>Leveraging full </a:t>
            </a:r>
            <a:r>
              <a:rPr lang="en-GB" sz="4800" dirty="0" err="1" smtClean="0">
                <a:latin typeface="Arial" charset="0"/>
                <a:ea typeface="Arial" charset="0"/>
                <a:cs typeface="Arial" charset="0"/>
              </a:rPr>
              <a:t>blockchain</a:t>
            </a:r>
            <a:r>
              <a:rPr lang="en-GB" sz="4800" dirty="0" smtClean="0">
                <a:latin typeface="Arial" charset="0"/>
                <a:ea typeface="Arial" charset="0"/>
                <a:cs typeface="Arial" charset="0"/>
              </a:rPr>
              <a:t> capability </a:t>
            </a:r>
            <a:r>
              <a:rPr lang="mr-IN" sz="48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GB" sz="4800" dirty="0" smtClean="0">
                <a:latin typeface="Arial" charset="0"/>
                <a:ea typeface="Arial" charset="0"/>
                <a:cs typeface="Arial" charset="0"/>
              </a:rPr>
              <a:t> i.e. smart contracts,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dirty="0" smtClean="0">
                <a:latin typeface="Arial" charset="0"/>
                <a:ea typeface="Arial" charset="0"/>
                <a:cs typeface="Arial" charset="0"/>
              </a:rPr>
              <a:t>Scale up: building our own </a:t>
            </a:r>
            <a:r>
              <a:rPr lang="en-GB" sz="4800" dirty="0" err="1" smtClean="0">
                <a:latin typeface="Arial" charset="0"/>
                <a:ea typeface="Arial" charset="0"/>
                <a:cs typeface="Arial" charset="0"/>
              </a:rPr>
              <a:t>blockchain</a:t>
            </a:r>
            <a:endParaRPr lang="en-GB" sz="48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8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67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2608081" y="721553"/>
            <a:ext cx="19167837" cy="21795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ctr">
              <a:lnSpc>
                <a:spcPct val="90000"/>
              </a:lnSpc>
              <a:defRPr sz="11000" b="1">
                <a:solidFill>
                  <a:srgbClr val="282828"/>
                </a:solidFill>
                <a:latin typeface="Signika"/>
                <a:ea typeface="Signika"/>
                <a:cs typeface="Signika"/>
                <a:sym typeface="Signika"/>
              </a:defRPr>
            </a:lvl1pPr>
          </a:lstStyle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Team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30815" y="2701988"/>
            <a:ext cx="1910830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b="1" i="1" dirty="0" smtClean="0"/>
              <a:t>“Education </a:t>
            </a:r>
            <a:r>
              <a:rPr lang="en-GB" sz="4400" b="1" i="1" dirty="0"/>
              <a:t>is the most powerful weapon </a:t>
            </a:r>
            <a:r>
              <a:rPr lang="en-GB" sz="4400" b="1" i="1" dirty="0" smtClean="0"/>
              <a:t>which</a:t>
            </a:r>
            <a:r>
              <a:rPr lang="en-GB" sz="4400" b="1" i="1" dirty="0"/>
              <a:t> </a:t>
            </a:r>
            <a:r>
              <a:rPr lang="en-GB" sz="4400" b="1" i="1" dirty="0" smtClean="0"/>
              <a:t>you </a:t>
            </a:r>
            <a:r>
              <a:rPr lang="en-GB" sz="4400" b="1" i="1" dirty="0"/>
              <a:t>can use to change the world</a:t>
            </a:r>
            <a:r>
              <a:rPr lang="en-GB" sz="4400" b="1" i="1" dirty="0" smtClean="0"/>
              <a:t>.” </a:t>
            </a:r>
            <a:br>
              <a:rPr lang="en-GB" sz="4400" b="1" i="1" dirty="0" smtClean="0"/>
            </a:br>
            <a:r>
              <a:rPr lang="en-GB" sz="4400" b="1" i="1" dirty="0" smtClean="0"/>
              <a:t>Nelson Mandela</a:t>
            </a:r>
            <a:endParaRPr lang="en-GB" sz="4400" b="1" i="1" dirty="0"/>
          </a:p>
        </p:txBody>
      </p:sp>
      <p:sp>
        <p:nvSpPr>
          <p:cNvPr id="7" name="Rectangle 6"/>
          <p:cNvSpPr/>
          <p:nvPr/>
        </p:nvSpPr>
        <p:spPr>
          <a:xfrm>
            <a:off x="4933275" y="8589292"/>
            <a:ext cx="4378122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/>
              <a:t>Fabio </a:t>
            </a:r>
            <a:r>
              <a:rPr lang="en-US" sz="4000" dirty="0" err="1" smtClean="0"/>
              <a:t>Caravita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smtClean="0"/>
              <a:t>Leeds, UK</a:t>
            </a:r>
            <a:endParaRPr lang="en-US" sz="4000" dirty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Manager, Deloitte</a:t>
            </a:r>
            <a:br>
              <a:rPr lang="en-US" sz="2800" dirty="0" smtClean="0"/>
            </a:br>
            <a:r>
              <a:rPr lang="en-US" sz="2800" dirty="0" smtClean="0"/>
              <a:t>Financial Services Industry </a:t>
            </a:r>
          </a:p>
          <a:p>
            <a:pPr algn="ctr"/>
            <a:r>
              <a:rPr lang="en-US" sz="2800" dirty="0" smtClean="0"/>
              <a:t>Technology Strategy and </a:t>
            </a:r>
          </a:p>
          <a:p>
            <a:pPr algn="ctr"/>
            <a:r>
              <a:rPr lang="en-US" sz="2800" dirty="0" smtClean="0"/>
              <a:t>Architecture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817604" y="8589292"/>
            <a:ext cx="3174267" cy="2923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err="1"/>
              <a:t>Atul</a:t>
            </a:r>
            <a:r>
              <a:rPr lang="en-US" sz="3600" dirty="0"/>
              <a:t> </a:t>
            </a:r>
            <a:r>
              <a:rPr lang="en-US" sz="3600" dirty="0" err="1" smtClean="0"/>
              <a:t>Anand</a:t>
            </a:r>
            <a:endParaRPr lang="en-US" sz="3600" dirty="0" smtClean="0"/>
          </a:p>
          <a:p>
            <a:pPr algn="ctr"/>
            <a:r>
              <a:rPr lang="en-US" sz="2800" dirty="0" smtClean="0"/>
              <a:t>Bath</a:t>
            </a:r>
            <a:r>
              <a:rPr lang="en-US" sz="2800" dirty="0"/>
              <a:t>, UK</a:t>
            </a:r>
          </a:p>
          <a:p>
            <a:endParaRPr lang="en-US" sz="2800" dirty="0"/>
          </a:p>
          <a:p>
            <a:r>
              <a:rPr lang="en-US" sz="2800" dirty="0"/>
              <a:t>Software developer</a:t>
            </a:r>
          </a:p>
          <a:p>
            <a:r>
              <a:rPr lang="en-US" sz="2800" dirty="0"/>
              <a:t>University student</a:t>
            </a:r>
          </a:p>
          <a:p>
            <a:pPr algn="ctr"/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5687863" y="8589292"/>
            <a:ext cx="3174267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Leon </a:t>
            </a:r>
            <a:r>
              <a:rPr lang="en-US" sz="3600" dirty="0" err="1" smtClean="0"/>
              <a:t>Boehmer</a:t>
            </a:r>
            <a:endParaRPr lang="en-US" sz="3600" dirty="0" smtClean="0"/>
          </a:p>
          <a:p>
            <a:pPr algn="ctr"/>
            <a:r>
              <a:rPr lang="en-US" sz="2800" dirty="0" smtClean="0"/>
              <a:t>Bath, UK</a:t>
            </a:r>
          </a:p>
          <a:p>
            <a:endParaRPr lang="en-US" sz="2800" dirty="0"/>
          </a:p>
          <a:p>
            <a:r>
              <a:rPr lang="en-US" sz="2800" dirty="0" smtClean="0"/>
              <a:t>Software developer</a:t>
            </a:r>
          </a:p>
          <a:p>
            <a:r>
              <a:rPr lang="en-US" sz="2800" dirty="0" smtClean="0"/>
              <a:t>University student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9581803" y="4922103"/>
            <a:ext cx="4961615" cy="6960398"/>
            <a:chOff x="7198435" y="3411342"/>
            <a:chExt cx="4961615" cy="6960398"/>
          </a:xfrm>
        </p:grpSpPr>
        <p:sp>
          <p:nvSpPr>
            <p:cNvPr id="17" name="Rectangle 16"/>
            <p:cNvSpPr/>
            <p:nvPr/>
          </p:nvSpPr>
          <p:spPr>
            <a:xfrm>
              <a:off x="7198435" y="7078531"/>
              <a:ext cx="4961615" cy="32932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/>
                <a:t>Carla </a:t>
              </a:r>
              <a:r>
                <a:rPr lang="en-US" sz="4000" dirty="0" err="1" smtClean="0"/>
                <a:t>Intal</a:t>
              </a:r>
              <a:endParaRPr lang="en-US" sz="4000" dirty="0"/>
            </a:p>
            <a:p>
              <a:pPr algn="ctr"/>
              <a:r>
                <a:rPr lang="en-US" sz="2800" dirty="0" smtClean="0"/>
                <a:t>Washington, DC, USA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 smtClean="0"/>
                <a:t>Experience at World Bank, </a:t>
              </a:r>
            </a:p>
            <a:p>
              <a:pPr algn="ctr"/>
              <a:r>
                <a:rPr lang="en-US" sz="2800" dirty="0" smtClean="0"/>
                <a:t>United Nations Foundation, </a:t>
              </a:r>
            </a:p>
            <a:p>
              <a:pPr algn="ctr"/>
              <a:r>
                <a:rPr lang="en-US" sz="2800" dirty="0" smtClean="0"/>
                <a:t>and currently at the IMF. </a:t>
              </a:r>
            </a:p>
            <a:p>
              <a:pPr algn="ctr"/>
              <a:r>
                <a:rPr lang="en-US" sz="2800" dirty="0" smtClean="0"/>
                <a:t>Industry: Development Finance</a:t>
              </a:r>
              <a:endParaRPr lang="en-US" sz="28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307" y="3411342"/>
              <a:ext cx="2857500" cy="2857500"/>
            </a:xfrm>
            <a:prstGeom prst="rect">
              <a:avLst/>
            </a:prstGeom>
          </p:spPr>
        </p:pic>
      </p:grpSp>
      <p:sp>
        <p:nvSpPr>
          <p:cNvPr id="12" name="Freeform 43"/>
          <p:cNvSpPr>
            <a:spLocks noChangeAspect="1" noEditPoints="1"/>
          </p:cNvSpPr>
          <p:nvPr/>
        </p:nvSpPr>
        <p:spPr bwMode="auto">
          <a:xfrm>
            <a:off x="1604243" y="3360073"/>
            <a:ext cx="1535312" cy="1369968"/>
          </a:xfrm>
          <a:custGeom>
            <a:avLst/>
            <a:gdLst>
              <a:gd name="T0" fmla="*/ 629994171 w 111"/>
              <a:gd name="T1" fmla="*/ 692858795 h 99"/>
              <a:gd name="T2" fmla="*/ 629994171 w 111"/>
              <a:gd name="T3" fmla="*/ 770709602 h 99"/>
              <a:gd name="T4" fmla="*/ 427774233 w 111"/>
              <a:gd name="T5" fmla="*/ 770709602 h 99"/>
              <a:gd name="T6" fmla="*/ 225554295 w 111"/>
              <a:gd name="T7" fmla="*/ 770709602 h 99"/>
              <a:gd name="T8" fmla="*/ 225554295 w 111"/>
              <a:gd name="T9" fmla="*/ 692858795 h 99"/>
              <a:gd name="T10" fmla="*/ 264442101 w 111"/>
              <a:gd name="T11" fmla="*/ 669505227 h 99"/>
              <a:gd name="T12" fmla="*/ 427774233 w 111"/>
              <a:gd name="T13" fmla="*/ 669505227 h 99"/>
              <a:gd name="T14" fmla="*/ 598884484 w 111"/>
              <a:gd name="T15" fmla="*/ 669505227 h 99"/>
              <a:gd name="T16" fmla="*/ 629994171 w 111"/>
              <a:gd name="T17" fmla="*/ 692858795 h 99"/>
              <a:gd name="T18" fmla="*/ 598884484 w 111"/>
              <a:gd name="T19" fmla="*/ 428171071 h 99"/>
              <a:gd name="T20" fmla="*/ 489996396 w 111"/>
              <a:gd name="T21" fmla="*/ 552731805 h 99"/>
              <a:gd name="T22" fmla="*/ 497774515 w 111"/>
              <a:gd name="T23" fmla="*/ 607226255 h 99"/>
              <a:gd name="T24" fmla="*/ 536662321 w 111"/>
              <a:gd name="T25" fmla="*/ 653936181 h 99"/>
              <a:gd name="T26" fmla="*/ 427774233 w 111"/>
              <a:gd name="T27" fmla="*/ 653936181 h 99"/>
              <a:gd name="T28" fmla="*/ 318886145 w 111"/>
              <a:gd name="T29" fmla="*/ 653936181 h 99"/>
              <a:gd name="T30" fmla="*/ 357773951 w 111"/>
              <a:gd name="T31" fmla="*/ 607226255 h 99"/>
              <a:gd name="T32" fmla="*/ 373330189 w 111"/>
              <a:gd name="T33" fmla="*/ 552731805 h 99"/>
              <a:gd name="T34" fmla="*/ 264442101 w 111"/>
              <a:gd name="T35" fmla="*/ 428171071 h 99"/>
              <a:gd name="T36" fmla="*/ 0 w 111"/>
              <a:gd name="T37" fmla="*/ 179052393 h 99"/>
              <a:gd name="T38" fmla="*/ 155554013 w 111"/>
              <a:gd name="T39" fmla="*/ 77850808 h 99"/>
              <a:gd name="T40" fmla="*/ 155554013 w 111"/>
              <a:gd name="T41" fmla="*/ 0 h 99"/>
              <a:gd name="T42" fmla="*/ 427774233 w 111"/>
              <a:gd name="T43" fmla="*/ 0 h 99"/>
              <a:gd name="T44" fmla="*/ 699994453 w 111"/>
              <a:gd name="T45" fmla="*/ 0 h 99"/>
              <a:gd name="T46" fmla="*/ 699994453 w 111"/>
              <a:gd name="T47" fmla="*/ 77850808 h 99"/>
              <a:gd name="T48" fmla="*/ 855548466 w 111"/>
              <a:gd name="T49" fmla="*/ 179052393 h 99"/>
              <a:gd name="T50" fmla="*/ 598884484 w 111"/>
              <a:gd name="T51" fmla="*/ 428171071 h 99"/>
              <a:gd name="T52" fmla="*/ 357773951 w 111"/>
              <a:gd name="T53" fmla="*/ 506021879 h 99"/>
              <a:gd name="T54" fmla="*/ 225554295 w 111"/>
              <a:gd name="T55" fmla="*/ 62278972 h 99"/>
              <a:gd name="T56" fmla="*/ 202219938 w 111"/>
              <a:gd name="T57" fmla="*/ 46709927 h 99"/>
              <a:gd name="T58" fmla="*/ 357773951 w 111"/>
              <a:gd name="T59" fmla="*/ 506021879 h 99"/>
              <a:gd name="T60" fmla="*/ 46665925 w 111"/>
              <a:gd name="T61" fmla="*/ 179052393 h 99"/>
              <a:gd name="T62" fmla="*/ 233332414 w 111"/>
              <a:gd name="T63" fmla="*/ 373676622 h 99"/>
              <a:gd name="T64" fmla="*/ 163332132 w 111"/>
              <a:gd name="T65" fmla="*/ 124557944 h 99"/>
              <a:gd name="T66" fmla="*/ 46665925 w 111"/>
              <a:gd name="T67" fmla="*/ 179052393 h 99"/>
              <a:gd name="T68" fmla="*/ 699994453 w 111"/>
              <a:gd name="T69" fmla="*/ 124557944 h 99"/>
              <a:gd name="T70" fmla="*/ 622216052 w 111"/>
              <a:gd name="T71" fmla="*/ 373676622 h 99"/>
              <a:gd name="T72" fmla="*/ 808882541 w 111"/>
              <a:gd name="T73" fmla="*/ 179052393 h 99"/>
              <a:gd name="T74" fmla="*/ 699994453 w 111"/>
              <a:gd name="T75" fmla="*/ 124557944 h 9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11" h="99">
                <a:moveTo>
                  <a:pt x="81" y="89"/>
                </a:moveTo>
                <a:cubicBezTo>
                  <a:pt x="81" y="99"/>
                  <a:pt x="81" y="99"/>
                  <a:pt x="81" y="99"/>
                </a:cubicBezTo>
                <a:cubicBezTo>
                  <a:pt x="55" y="99"/>
                  <a:pt x="55" y="99"/>
                  <a:pt x="55" y="99"/>
                </a:cubicBezTo>
                <a:cubicBezTo>
                  <a:pt x="29" y="99"/>
                  <a:pt x="29" y="99"/>
                  <a:pt x="29" y="99"/>
                </a:cubicBezTo>
                <a:cubicBezTo>
                  <a:pt x="29" y="89"/>
                  <a:pt x="29" y="89"/>
                  <a:pt x="29" y="89"/>
                </a:cubicBezTo>
                <a:cubicBezTo>
                  <a:pt x="29" y="89"/>
                  <a:pt x="29" y="86"/>
                  <a:pt x="34" y="86"/>
                </a:cubicBezTo>
                <a:cubicBezTo>
                  <a:pt x="38" y="86"/>
                  <a:pt x="55" y="86"/>
                  <a:pt x="55" y="86"/>
                </a:cubicBezTo>
                <a:cubicBezTo>
                  <a:pt x="55" y="86"/>
                  <a:pt x="72" y="86"/>
                  <a:pt x="77" y="86"/>
                </a:cubicBezTo>
                <a:cubicBezTo>
                  <a:pt x="81" y="86"/>
                  <a:pt x="81" y="89"/>
                  <a:pt x="81" y="89"/>
                </a:cubicBezTo>
                <a:close/>
                <a:moveTo>
                  <a:pt x="77" y="55"/>
                </a:moveTo>
                <a:cubicBezTo>
                  <a:pt x="70" y="66"/>
                  <a:pt x="63" y="71"/>
                  <a:pt x="63" y="71"/>
                </a:cubicBezTo>
                <a:cubicBezTo>
                  <a:pt x="63" y="71"/>
                  <a:pt x="58" y="75"/>
                  <a:pt x="64" y="78"/>
                </a:cubicBezTo>
                <a:cubicBezTo>
                  <a:pt x="71" y="82"/>
                  <a:pt x="69" y="84"/>
                  <a:pt x="69" y="84"/>
                </a:cubicBezTo>
                <a:cubicBezTo>
                  <a:pt x="55" y="84"/>
                  <a:pt x="55" y="84"/>
                  <a:pt x="55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84"/>
                  <a:pt x="39" y="82"/>
                  <a:pt x="46" y="78"/>
                </a:cubicBezTo>
                <a:cubicBezTo>
                  <a:pt x="53" y="75"/>
                  <a:pt x="48" y="71"/>
                  <a:pt x="48" y="71"/>
                </a:cubicBezTo>
                <a:cubicBezTo>
                  <a:pt x="48" y="71"/>
                  <a:pt x="41" y="66"/>
                  <a:pt x="34" y="55"/>
                </a:cubicBezTo>
                <a:cubicBezTo>
                  <a:pt x="16" y="53"/>
                  <a:pt x="0" y="35"/>
                  <a:pt x="0" y="23"/>
                </a:cubicBezTo>
                <a:cubicBezTo>
                  <a:pt x="1" y="19"/>
                  <a:pt x="3" y="9"/>
                  <a:pt x="20" y="10"/>
                </a:cubicBezTo>
                <a:cubicBezTo>
                  <a:pt x="20" y="7"/>
                  <a:pt x="20" y="3"/>
                  <a:pt x="2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3"/>
                  <a:pt x="90" y="7"/>
                  <a:pt x="90" y="10"/>
                </a:cubicBezTo>
                <a:cubicBezTo>
                  <a:pt x="107" y="9"/>
                  <a:pt x="110" y="19"/>
                  <a:pt x="110" y="23"/>
                </a:cubicBezTo>
                <a:cubicBezTo>
                  <a:pt x="111" y="35"/>
                  <a:pt x="95" y="53"/>
                  <a:pt x="77" y="55"/>
                </a:cubicBezTo>
                <a:close/>
                <a:moveTo>
                  <a:pt x="46" y="65"/>
                </a:moveTo>
                <a:cubicBezTo>
                  <a:pt x="26" y="33"/>
                  <a:pt x="29" y="12"/>
                  <a:pt x="29" y="8"/>
                </a:cubicBezTo>
                <a:cubicBezTo>
                  <a:pt x="30" y="4"/>
                  <a:pt x="27" y="4"/>
                  <a:pt x="26" y="6"/>
                </a:cubicBezTo>
                <a:cubicBezTo>
                  <a:pt x="19" y="30"/>
                  <a:pt x="46" y="65"/>
                  <a:pt x="46" y="65"/>
                </a:cubicBezTo>
                <a:close/>
                <a:moveTo>
                  <a:pt x="6" y="23"/>
                </a:moveTo>
                <a:cubicBezTo>
                  <a:pt x="6" y="31"/>
                  <a:pt x="16" y="44"/>
                  <a:pt x="30" y="48"/>
                </a:cubicBezTo>
                <a:cubicBezTo>
                  <a:pt x="25" y="40"/>
                  <a:pt x="22" y="29"/>
                  <a:pt x="21" y="16"/>
                </a:cubicBezTo>
                <a:cubicBezTo>
                  <a:pt x="14" y="15"/>
                  <a:pt x="7" y="17"/>
                  <a:pt x="6" y="23"/>
                </a:cubicBezTo>
                <a:close/>
                <a:moveTo>
                  <a:pt x="90" y="16"/>
                </a:moveTo>
                <a:cubicBezTo>
                  <a:pt x="88" y="29"/>
                  <a:pt x="85" y="40"/>
                  <a:pt x="80" y="48"/>
                </a:cubicBezTo>
                <a:cubicBezTo>
                  <a:pt x="94" y="44"/>
                  <a:pt x="104" y="31"/>
                  <a:pt x="104" y="23"/>
                </a:cubicBezTo>
                <a:cubicBezTo>
                  <a:pt x="104" y="17"/>
                  <a:pt x="96" y="15"/>
                  <a:pt x="90" y="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0765" y="4859694"/>
            <a:ext cx="30622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WINNER </a:t>
            </a:r>
          </a:p>
          <a:p>
            <a:pPr algn="ctr"/>
            <a:r>
              <a:rPr lang="en-US" sz="4000" b="1" dirty="0"/>
              <a:t>“2017 AFRICA TECH DAY”</a:t>
            </a:r>
            <a:endParaRPr lang="en-US" sz="2800" b="1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61582" y="2523140"/>
            <a:ext cx="0" cy="9252000"/>
          </a:xfrm>
          <a:prstGeom prst="line">
            <a:avLst/>
          </a:prstGeom>
          <a:noFill/>
          <a:ln w="6350" cap="flat">
            <a:solidFill>
              <a:schemeClr val="tx1">
                <a:lumMod val="60000"/>
                <a:lumOff val="40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/>
          <p:cNvSpPr txBox="1"/>
          <p:nvPr/>
        </p:nvSpPr>
        <p:spPr>
          <a:xfrm>
            <a:off x="158416" y="7738780"/>
            <a:ext cx="4426966" cy="438581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 err="1" smtClean="0">
                <a:ln>
                  <a:noFill/>
                </a:ln>
                <a:solidFill>
                  <a:srgbClr val="B900EA"/>
                </a:solidFill>
                <a:effectLst/>
                <a:uFillTx/>
                <a:latin typeface="Courier New" charset="0"/>
                <a:ea typeface="Courier New" charset="0"/>
                <a:cs typeface="Courier New" charset="0"/>
                <a:sym typeface="PT Sans"/>
              </a:rPr>
              <a:t>Mobil</a:t>
            </a:r>
            <a:r>
              <a:rPr kumimoji="0" lang="en-US" sz="4800" b="1" i="0" u="none" strike="noStrike" cap="none" spc="0" normalizeH="0" baseline="0" dirty="0" err="1" smtClean="0">
                <a:ln>
                  <a:noFill/>
                </a:ln>
                <a:solidFill>
                  <a:srgbClr val="00CB00"/>
                </a:solidFill>
                <a:effectLst/>
                <a:uFillTx/>
                <a:latin typeface="Courier New" charset="0"/>
                <a:ea typeface="Courier New" charset="0"/>
                <a:cs typeface="Courier New" charset="0"/>
                <a:sym typeface="PT Sans"/>
              </a:rPr>
              <a:t>Jambo</a:t>
            </a:r>
            <a:r>
              <a:rPr lang="en-US" sz="4800" b="1" dirty="0">
                <a:solidFill>
                  <a:srgbClr val="B900EA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600" b="1" dirty="0" err="1" smtClean="0">
                <a:solidFill>
                  <a:srgbClr val="B900EA"/>
                </a:solidFill>
                <a:latin typeface="Courier New" charset="0"/>
                <a:ea typeface="Courier New" charset="0"/>
                <a:cs typeface="Courier New" charset="0"/>
              </a:rPr>
              <a:t>UK,Ltd</a:t>
            </a:r>
            <a:r>
              <a:rPr lang="en-US" sz="3600" b="1" dirty="0" smtClean="0">
                <a:solidFill>
                  <a:srgbClr val="B900EA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B900EA"/>
                </a:solidFill>
                <a:effectLst/>
                <a:uFillTx/>
                <a:latin typeface="Courier New" charset="0"/>
                <a:ea typeface="Courier New" charset="0"/>
                <a:cs typeface="Courier New" charset="0"/>
                <a:sym typeface="PT Sans"/>
              </a:rPr>
              <a:t> </a:t>
            </a:r>
            <a:endParaRPr lang="en-US" sz="4000" b="1" dirty="0">
              <a:latin typeface="Arial" charset="0"/>
              <a:ea typeface="Arial" charset="0"/>
              <a:cs typeface="Arial" charset="0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is a private limited company registered in the UK</a:t>
            </a:r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algn="ctr"/>
            <a:endParaRPr lang="en-US" sz="2800" b="1" dirty="0">
              <a:latin typeface="Arial" charset="0"/>
              <a:ea typeface="Arial" charset="0"/>
              <a:cs typeface="Arial" charset="0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Company Number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11001145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962" y="4917603"/>
            <a:ext cx="2864738" cy="28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6150" y="4917603"/>
            <a:ext cx="2862000" cy="28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5370" y="4999050"/>
            <a:ext cx="2780553" cy="278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15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41584" y="1152939"/>
            <a:ext cx="11809120" cy="1832318"/>
          </a:xfrm>
        </p:spPr>
        <p:txBody>
          <a:bodyPr>
            <a:normAutofit/>
          </a:bodyPr>
          <a:lstStyle/>
          <a:p>
            <a:r>
              <a:rPr lang="en-US" sz="8800" dirty="0" smtClean="0"/>
              <a:t> mission</a:t>
            </a:r>
            <a:endParaRPr lang="en-US" sz="88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167984" y="3329773"/>
            <a:ext cx="20476358" cy="8319563"/>
          </a:xfrm>
        </p:spPr>
        <p:txBody>
          <a:bodyPr>
            <a:norm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6000" dirty="0" smtClean="0"/>
              <a:t>We believe that African migrants living in the UK should be able to send money to their loved ones back home in a way that is </a:t>
            </a:r>
            <a:r>
              <a:rPr lang="en-US" sz="8000" b="1" dirty="0" smtClean="0">
                <a:solidFill>
                  <a:srgbClr val="00CB00"/>
                </a:solidFill>
                <a:latin typeface="Courier New" charset="0"/>
                <a:ea typeface="Courier New" charset="0"/>
                <a:cs typeface="Courier New" charset="0"/>
              </a:rPr>
              <a:t>DIRECT</a:t>
            </a:r>
            <a:r>
              <a:rPr lang="en-US" sz="6000" dirty="0" smtClean="0"/>
              <a:t>, </a:t>
            </a:r>
            <a:r>
              <a:rPr lang="en-US" sz="7200" dirty="0" smtClean="0"/>
              <a:t>FAST</a:t>
            </a:r>
            <a:r>
              <a:rPr lang="en-US" sz="6000" dirty="0" smtClean="0"/>
              <a:t>, and </a:t>
            </a:r>
            <a:r>
              <a:rPr lang="en-US" sz="6000" u="sng" dirty="0" smtClean="0"/>
              <a:t>CHEAP</a:t>
            </a:r>
            <a:r>
              <a:rPr lang="en-US" sz="6000" dirty="0" smtClean="0"/>
              <a:t>.</a:t>
            </a:r>
          </a:p>
          <a:p>
            <a:pPr marL="571500" indent="-571500">
              <a:buFont typeface="Arial" charset="0"/>
              <a:buChar char="•"/>
            </a:pPr>
            <a:endParaRPr lang="en-US" sz="6000" dirty="0"/>
          </a:p>
          <a:p>
            <a:pPr marL="571500" indent="-571500">
              <a:buFont typeface="Arial" charset="0"/>
              <a:buChar char="•"/>
            </a:pPr>
            <a:r>
              <a:rPr lang="en-US" sz="6000" dirty="0" smtClean="0"/>
              <a:t> By </a:t>
            </a:r>
            <a:r>
              <a:rPr lang="en-US" sz="4800" dirty="0" smtClean="0"/>
              <a:t>reducing the cost </a:t>
            </a:r>
            <a:r>
              <a:rPr lang="en-US" sz="6000" dirty="0" smtClean="0"/>
              <a:t>of remittances, African families will have </a:t>
            </a:r>
            <a:r>
              <a:rPr lang="en-US" sz="8000" dirty="0" smtClean="0">
                <a:solidFill>
                  <a:srgbClr val="B900EA"/>
                </a:solidFill>
                <a:latin typeface="Courier New" charset="0"/>
                <a:ea typeface="Courier New" charset="0"/>
                <a:cs typeface="Courier New" charset="0"/>
              </a:rPr>
              <a:t>more money</a:t>
            </a:r>
            <a:r>
              <a:rPr lang="en-US" sz="6000" dirty="0" smtClean="0"/>
              <a:t> to spend in the household.</a:t>
            </a:r>
            <a:endParaRPr lang="en-US" sz="6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84" y="808422"/>
            <a:ext cx="46736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30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83" y="703351"/>
            <a:ext cx="16482720" cy="1354049"/>
          </a:xfrm>
        </p:spPr>
        <p:txBody>
          <a:bodyPr>
            <a:normAutofit/>
          </a:bodyPr>
          <a:lstStyle/>
          <a:p>
            <a:r>
              <a:rPr lang="en-US" sz="8800" dirty="0" smtClean="0"/>
              <a:t>Background</a:t>
            </a:r>
            <a:endParaRPr lang="en-US" sz="8800" dirty="0"/>
          </a:p>
        </p:txBody>
      </p:sp>
      <p:sp>
        <p:nvSpPr>
          <p:cNvPr id="16" name="TextBox 15"/>
          <p:cNvSpPr txBox="1"/>
          <p:nvPr/>
        </p:nvSpPr>
        <p:spPr>
          <a:xfrm>
            <a:off x="1404257" y="2238687"/>
            <a:ext cx="22154744" cy="155427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727574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T Sans"/>
              </a:rPr>
              <a:t>Money to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727574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T Sans"/>
              </a:rPr>
              <a:t> Africa coming from remittances is 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B900EA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T Sans"/>
              </a:rPr>
              <a:t>increasing at a fast rate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727574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T Sans"/>
              </a:rPr>
              <a:t>, and many families in Africa heavily rely on this money to sustain their household needs.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727574"/>
              </a:solidFill>
              <a:effectLst/>
              <a:uFillTx/>
              <a:latin typeface="Arial" charset="0"/>
              <a:ea typeface="Arial" charset="0"/>
              <a:cs typeface="Arial" charset="0"/>
              <a:sym typeface="PT San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4810102"/>
            <a:ext cx="7973785" cy="73399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892" y="4706181"/>
            <a:ext cx="11005014" cy="74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05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83" y="703351"/>
            <a:ext cx="16482720" cy="1354049"/>
          </a:xfrm>
        </p:spPr>
        <p:txBody>
          <a:bodyPr>
            <a:normAutofit/>
          </a:bodyPr>
          <a:lstStyle/>
          <a:p>
            <a:r>
              <a:rPr lang="en-US" sz="8800" dirty="0" smtClean="0"/>
              <a:t>Problem</a:t>
            </a:r>
            <a:endParaRPr lang="en-US" sz="8800" dirty="0"/>
          </a:p>
        </p:txBody>
      </p:sp>
      <p:sp>
        <p:nvSpPr>
          <p:cNvPr id="16" name="TextBox 15"/>
          <p:cNvSpPr txBox="1"/>
          <p:nvPr/>
        </p:nvSpPr>
        <p:spPr>
          <a:xfrm>
            <a:off x="1404257" y="2057400"/>
            <a:ext cx="22154744" cy="235449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727574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T Sans"/>
              </a:rPr>
              <a:t>Remittance costs to Africa are the 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B900EA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T Sans"/>
              </a:rPr>
              <a:t>highest in the world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, and there is a </a:t>
            </a:r>
            <a:r>
              <a:rPr lang="en-US" sz="4800" dirty="0" smtClean="0">
                <a:solidFill>
                  <a:srgbClr val="B900EA"/>
                </a:solidFill>
                <a:latin typeface="Arial" charset="0"/>
                <a:ea typeface="Arial" charset="0"/>
                <a:cs typeface="Arial" charset="0"/>
              </a:rPr>
              <a:t>high degree of informal money transfers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 in the region.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Informal transfers are reported to equal or exceed official remittance numbers.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rgbClr val="727574"/>
              </a:solidFill>
              <a:effectLst/>
              <a:uFillTx/>
              <a:latin typeface="Arial" charset="0"/>
              <a:ea typeface="Arial" charset="0"/>
              <a:cs typeface="Arial" charset="0"/>
              <a:sym typeface="PT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503" y="4875417"/>
            <a:ext cx="7227153" cy="7273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86" y="4875417"/>
            <a:ext cx="11076372" cy="7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93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809510" y="3884986"/>
            <a:ext cx="12540344" cy="1083434"/>
          </a:xfrm>
          <a:prstGeom prst="rect">
            <a:avLst/>
          </a:prstGeom>
          <a:solidFill>
            <a:srgbClr val="00CB00">
              <a:alpha val="36863"/>
            </a:srgbClr>
          </a:solidFill>
          <a:ln w="3175">
            <a:miter lim="400000"/>
          </a:ln>
        </p:spPr>
        <p:txBody>
          <a:bodyPr lIns="38100" tIns="38100" rIns="38100" bIns="38100" rtlCol="0" anchor="ctr"/>
          <a:lstStyle/>
          <a:p>
            <a:r>
              <a:rPr lang="en-US" sz="3000" b="1" dirty="0" smtClean="0">
                <a:solidFill>
                  <a:schemeClr val="bg1">
                    <a:lumMod val="50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“The costs are too high!!!”</a:t>
            </a:r>
            <a:endParaRPr lang="en-US" sz="3000" b="1" dirty="0">
              <a:solidFill>
                <a:schemeClr val="bg1">
                  <a:lumMod val="50000"/>
                </a:schemeClr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83" y="703351"/>
            <a:ext cx="22754546" cy="19745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rgbClr val="B900EA"/>
                </a:solidFill>
              </a:rPr>
              <a:t>Market Validation: </a:t>
            </a:r>
            <a:r>
              <a:rPr lang="en-US" sz="8800" dirty="0" smtClean="0"/>
              <a:t>Common complaints on sending money to Africa</a:t>
            </a:r>
            <a:endParaRPr lang="en-US" sz="88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1600" y="3710776"/>
            <a:ext cx="8784769" cy="700191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tabLst/>
            </a:pPr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Expensive 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tabLst/>
            </a:pPr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No transparency</a:t>
            </a:r>
            <a:endParaRPr lang="en-US" sz="3600" dirty="0" smtClean="0">
              <a:latin typeface="Arial" charset="0"/>
              <a:ea typeface="Arial" charset="0"/>
              <a:cs typeface="Arial" charset="0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tabLst/>
            </a:pPr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Regulation</a:t>
            </a:r>
          </a:p>
          <a:p>
            <a:pPr>
              <a:spcAft>
                <a:spcPts val="1800"/>
              </a:spcAft>
            </a:pPr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Lack of competition</a:t>
            </a:r>
          </a:p>
          <a:p>
            <a:pPr>
              <a:spcAft>
                <a:spcPts val="1800"/>
              </a:spcAft>
            </a:pPr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Infrastructure </a:t>
            </a:r>
            <a:r>
              <a:rPr lang="en-US" sz="6000" dirty="0">
                <a:latin typeface="Arial" charset="0"/>
                <a:ea typeface="Arial" charset="0"/>
                <a:cs typeface="Arial" charset="0"/>
              </a:rPr>
              <a:t>deficiencies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tabLst/>
            </a:pPr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Slow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1745583"/>
            <a:ext cx="19496313" cy="50783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727574"/>
                </a:solidFill>
                <a:effectLst/>
                <a:uFillTx/>
                <a:latin typeface="PT Sans"/>
                <a:ea typeface="PT Sans"/>
                <a:cs typeface="PT Sans"/>
                <a:sym typeface="PT Sans"/>
              </a:rPr>
              <a:t>Note: Based on an ongoing market survey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rgbClr val="727574"/>
                </a:solidFill>
                <a:effectLst/>
                <a:uFillTx/>
                <a:latin typeface="PT Sans"/>
                <a:ea typeface="PT Sans"/>
                <a:cs typeface="PT Sans"/>
                <a:sym typeface="PT Sans"/>
              </a:rPr>
              <a:t> in October 2017. Preliminary numbers only. </a:t>
            </a:r>
            <a:r>
              <a:rPr lang="en-US" sz="2800" baseline="0" dirty="0" smtClean="0"/>
              <a:t>Demographics</a:t>
            </a:r>
            <a:r>
              <a:rPr lang="en-US" sz="2800" dirty="0" smtClean="0"/>
              <a:t> available upon request.</a:t>
            </a:r>
            <a:endParaRPr lang="en-US" sz="2800" baseline="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0809510" y="4984319"/>
            <a:ext cx="10711543" cy="1083434"/>
          </a:xfrm>
          <a:prstGeom prst="rect">
            <a:avLst/>
          </a:prstGeom>
          <a:solidFill>
            <a:srgbClr val="B900EA">
              <a:alpha val="36863"/>
            </a:srgbClr>
          </a:solidFill>
          <a:ln w="3175">
            <a:miter lim="400000"/>
          </a:ln>
        </p:spPr>
        <p:txBody>
          <a:bodyPr lIns="38100" tIns="38100" rIns="38100" bIns="38100" rtlCol="0" anchor="ctr"/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“I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just sent money last month, why are they asking again? Where was it spent?”</a:t>
            </a:r>
            <a:endParaRPr lang="en-US" sz="3000" dirty="0">
              <a:solidFill>
                <a:schemeClr val="bg1">
                  <a:lumMod val="50000"/>
                </a:schemeClr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809510" y="6114829"/>
            <a:ext cx="7707087" cy="1083434"/>
          </a:xfrm>
          <a:prstGeom prst="rect">
            <a:avLst/>
          </a:prstGeom>
          <a:solidFill>
            <a:srgbClr val="00CB00">
              <a:alpha val="36863"/>
            </a:srgbClr>
          </a:solidFill>
          <a:ln w="3175">
            <a:miter lim="400000"/>
          </a:ln>
        </p:spPr>
        <p:txBody>
          <a:bodyPr lIns="38100" tIns="38100" rIns="38100" bIns="38100" rtlCol="0" anchor="ctr"/>
          <a:lstStyle/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“Exchange controls and AMLA/CFT rules restrict large transfers”</a:t>
            </a:r>
            <a:endParaRPr lang="en-US" sz="3000" dirty="0">
              <a:solidFill>
                <a:schemeClr val="bg1">
                  <a:lumMod val="50000"/>
                </a:schemeClr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09511" y="7217001"/>
            <a:ext cx="7707086" cy="1083434"/>
          </a:xfrm>
          <a:prstGeom prst="rect">
            <a:avLst/>
          </a:prstGeom>
          <a:solidFill>
            <a:srgbClr val="B900EA">
              <a:alpha val="36863"/>
            </a:srgbClr>
          </a:solidFill>
          <a:ln w="3175">
            <a:miter lim="400000"/>
          </a:ln>
        </p:spPr>
        <p:txBody>
          <a:bodyPr lIns="38100" tIns="38100" rIns="38100" bIns="38100" rtlCol="0" anchor="ctr"/>
          <a:lstStyle/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“I would like to have other options for money transfer other than Western Union”</a:t>
            </a:r>
            <a:endParaRPr lang="en-US" sz="3000" dirty="0">
              <a:solidFill>
                <a:schemeClr val="bg1">
                  <a:lumMod val="50000"/>
                </a:schemeClr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809511" y="8296420"/>
            <a:ext cx="7282544" cy="1083434"/>
          </a:xfrm>
          <a:prstGeom prst="rect">
            <a:avLst/>
          </a:prstGeom>
          <a:solidFill>
            <a:srgbClr val="00CB00">
              <a:alpha val="36863"/>
            </a:srgbClr>
          </a:solidFill>
          <a:ln w="3175">
            <a:miter lim="400000"/>
          </a:ln>
        </p:spPr>
        <p:txBody>
          <a:bodyPr lIns="38100" tIns="38100" rIns="38100" bIns="38100" rtlCol="0" anchor="ctr"/>
          <a:lstStyle/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“The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technology is not yet available in my 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rural area”</a:t>
            </a:r>
            <a:endParaRPr lang="en-US" sz="3000" dirty="0">
              <a:solidFill>
                <a:schemeClr val="bg1">
                  <a:lumMod val="50000"/>
                </a:schemeClr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809510" y="9371825"/>
            <a:ext cx="4931231" cy="1083434"/>
          </a:xfrm>
          <a:prstGeom prst="rect">
            <a:avLst/>
          </a:prstGeom>
          <a:solidFill>
            <a:srgbClr val="B900EA">
              <a:alpha val="36863"/>
            </a:srgbClr>
          </a:solidFill>
          <a:ln w="3175">
            <a:miter lim="400000"/>
          </a:ln>
        </p:spPr>
        <p:txBody>
          <a:bodyPr lIns="38100" tIns="38100" rIns="38100" bIns="38100" rtlCol="0" anchor="ctr"/>
          <a:lstStyle/>
          <a:p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“It takes forever to receive my money!”</a:t>
            </a:r>
          </a:p>
        </p:txBody>
      </p:sp>
    </p:spTree>
    <p:extLst>
      <p:ext uri="{BB962C8B-B14F-4D97-AF65-F5344CB8AC3E}">
        <p14:creationId xmlns:p14="http://schemas.microsoft.com/office/powerpoint/2010/main" val="764075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83" y="703351"/>
            <a:ext cx="22754546" cy="19745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 smtClean="0">
                <a:solidFill>
                  <a:srgbClr val="B900EA"/>
                </a:solidFill>
              </a:rPr>
              <a:t>Market Validation: </a:t>
            </a:r>
            <a:r>
              <a:rPr lang="en-US" sz="8800" dirty="0" smtClean="0"/>
              <a:t>Education is the primary use of remittance money to Africa</a:t>
            </a:r>
            <a:endParaRPr lang="en-US" sz="8800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1530139"/>
            <a:ext cx="19496313" cy="93871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727574"/>
                </a:solidFill>
                <a:effectLst/>
                <a:uFillTx/>
                <a:latin typeface="PT Sans"/>
                <a:ea typeface="PT Sans"/>
                <a:cs typeface="PT Sans"/>
                <a:sym typeface="PT Sans"/>
              </a:rPr>
              <a:t>Source: Authors estimate, based on</a:t>
            </a:r>
            <a:r>
              <a:rPr lang="en-US" sz="2800" dirty="0"/>
              <a:t> </a:t>
            </a:r>
            <a:r>
              <a:rPr lang="en-US" sz="2800" dirty="0" smtClean="0"/>
              <a:t>a World Bank study “Remittance Markets in Africa” by </a:t>
            </a:r>
            <a:r>
              <a:rPr lang="en-US" sz="2800" dirty="0" err="1"/>
              <a:t>Sanket</a:t>
            </a:r>
            <a:r>
              <a:rPr lang="en-US" sz="2800" dirty="0"/>
              <a:t> </a:t>
            </a:r>
            <a:r>
              <a:rPr lang="en-US" sz="2800" dirty="0" err="1"/>
              <a:t>Mohapatra</a:t>
            </a:r>
            <a:r>
              <a:rPr lang="en-US" sz="2800" dirty="0"/>
              <a:t> and </a:t>
            </a:r>
            <a:r>
              <a:rPr lang="en-US" sz="2800" dirty="0" err="1"/>
              <a:t>Dilip</a:t>
            </a:r>
            <a:r>
              <a:rPr lang="en-US" sz="2800" dirty="0"/>
              <a:t> </a:t>
            </a:r>
            <a:r>
              <a:rPr lang="en-US" sz="2800" dirty="0" err="1" smtClean="0"/>
              <a:t>Ratha</a:t>
            </a:r>
            <a:r>
              <a:rPr lang="en-US" sz="2800" dirty="0" smtClean="0"/>
              <a:t>.  Refer to Table 1.3</a:t>
            </a:r>
            <a:endParaRPr lang="en-US" sz="2800" baseline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80" y="5146614"/>
            <a:ext cx="10291592" cy="59606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71600" y="3292569"/>
            <a:ext cx="22154744" cy="143116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 smtClean="0">
                <a:ln>
                  <a:noFill/>
                </a:ln>
                <a:solidFill>
                  <a:srgbClr val="727574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T Sans"/>
              </a:rPr>
              <a:t>World Bank: Households</a:t>
            </a:r>
            <a:r>
              <a:rPr kumimoji="0" lang="en-US" sz="4400" b="0" i="0" u="none" strike="noStrike" cap="none" spc="0" normalizeH="0" dirty="0" smtClean="0">
                <a:ln>
                  <a:noFill/>
                </a:ln>
                <a:solidFill>
                  <a:srgbClr val="727574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T Sans"/>
              </a:rPr>
              <a:t> that receive international remittances</a:t>
            </a:r>
            <a:r>
              <a:rPr lang="en-US" sz="4400" dirty="0">
                <a:latin typeface="Arial" charset="0"/>
                <a:ea typeface="Arial" charset="0"/>
                <a:cs typeface="Arial" charset="0"/>
              </a:rPr>
              <a:t> have </a:t>
            </a:r>
            <a:r>
              <a:rPr kumimoji="0" lang="en-US" sz="4400" b="0" i="0" u="none" strike="noStrike" cap="none" spc="0" normalizeH="0" dirty="0" smtClean="0">
                <a:ln>
                  <a:noFill/>
                </a:ln>
                <a:solidFill>
                  <a:srgbClr val="00CB00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T Sans"/>
              </a:rPr>
              <a:t>substantially more</a:t>
            </a:r>
            <a:r>
              <a:rPr kumimoji="0" lang="en-US" sz="4400" b="0" i="0" u="none" strike="noStrike" cap="none" spc="0" normalizeH="0" dirty="0" smtClean="0">
                <a:ln>
                  <a:noFill/>
                </a:ln>
                <a:solidFill>
                  <a:srgbClr val="727574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T Sans"/>
              </a:rPr>
              <a:t> household members that </a:t>
            </a:r>
            <a:r>
              <a:rPr kumimoji="0" lang="en-US" sz="4400" b="0" i="0" u="none" strike="noStrike" cap="none" spc="0" normalizeH="0" dirty="0" smtClean="0">
                <a:ln>
                  <a:noFill/>
                </a:ln>
                <a:solidFill>
                  <a:srgbClr val="00CB00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T Sans"/>
              </a:rPr>
              <a:t>have completed secondary or tertiary education</a:t>
            </a:r>
            <a:r>
              <a:rPr kumimoji="0" lang="en-US" sz="4400" b="0" i="0" u="none" strike="noStrike" cap="none" spc="0" normalizeH="0" dirty="0" smtClean="0">
                <a:ln>
                  <a:noFill/>
                </a:ln>
                <a:solidFill>
                  <a:srgbClr val="727574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T Sans"/>
              </a:rPr>
              <a:t>.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rgbClr val="727574"/>
              </a:solidFill>
              <a:effectLst/>
              <a:uFillTx/>
              <a:latin typeface="Arial" charset="0"/>
              <a:ea typeface="Arial" charset="0"/>
              <a:cs typeface="Arial" charset="0"/>
              <a:sym typeface="PT San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314" y="5130826"/>
            <a:ext cx="8625773" cy="597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6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41584" y="1152939"/>
            <a:ext cx="11809120" cy="1832318"/>
          </a:xfrm>
        </p:spPr>
        <p:txBody>
          <a:bodyPr>
            <a:normAutofit/>
          </a:bodyPr>
          <a:lstStyle/>
          <a:p>
            <a:r>
              <a:rPr lang="en-US" sz="8800" dirty="0" smtClean="0"/>
              <a:t> Solution</a:t>
            </a:r>
            <a:endParaRPr lang="en-US" sz="88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167984" y="3329773"/>
            <a:ext cx="20476358" cy="1928027"/>
          </a:xfrm>
        </p:spPr>
        <p:txBody>
          <a:bodyPr>
            <a:normAutofit lnSpcReduction="10000"/>
          </a:bodyPr>
          <a:lstStyle/>
          <a:p>
            <a:r>
              <a:rPr lang="en-US" sz="6000" dirty="0" smtClean="0"/>
              <a:t>A web-based platform that allows UK residents to 		</a:t>
            </a:r>
            <a:r>
              <a:rPr lang="en-US" sz="6600" b="1" dirty="0" smtClean="0">
                <a:solidFill>
                  <a:srgbClr val="B900EA"/>
                </a:solidFill>
                <a:latin typeface="Courier New" charset="0"/>
                <a:ea typeface="Courier New" charset="0"/>
                <a:cs typeface="Courier New" charset="0"/>
              </a:rPr>
              <a:t>transfer money directly for education.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84" y="808422"/>
            <a:ext cx="4673600" cy="1574800"/>
          </a:xfrm>
          <a:prstGeom prst="rect">
            <a:avLst/>
          </a:prstGeom>
        </p:spPr>
      </p:pic>
      <p:sp>
        <p:nvSpPr>
          <p:cNvPr id="5" name="Text Placeholder 12"/>
          <p:cNvSpPr txBox="1">
            <a:spLocks/>
          </p:cNvSpPr>
          <p:nvPr/>
        </p:nvSpPr>
        <p:spPr>
          <a:xfrm>
            <a:off x="3037114" y="5602316"/>
            <a:ext cx="17863457" cy="61395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ln>
                  <a:noFill/>
                </a:ln>
                <a:solidFill>
                  <a:srgbClr val="727574"/>
                </a:solidFill>
                <a:uFillTx/>
                <a:latin typeface="Arial" charset="0"/>
                <a:ea typeface="Arial" charset="0"/>
                <a:cs typeface="Arial" charset="0"/>
                <a:sym typeface="PT Sans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ln>
                  <a:noFill/>
                </a:ln>
                <a:solidFill>
                  <a:srgbClr val="727574"/>
                </a:solidFill>
                <a:uFillTx/>
                <a:latin typeface="Arial" charset="0"/>
                <a:ea typeface="Arial" charset="0"/>
                <a:cs typeface="Arial" charset="0"/>
                <a:sym typeface="PT Sans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ln>
                  <a:noFill/>
                </a:ln>
                <a:solidFill>
                  <a:srgbClr val="727574"/>
                </a:solidFill>
                <a:uFillTx/>
                <a:latin typeface="Arial" charset="0"/>
                <a:ea typeface="Arial" charset="0"/>
                <a:cs typeface="Arial" charset="0"/>
                <a:sym typeface="PT Sans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ln>
                  <a:noFill/>
                </a:ln>
                <a:solidFill>
                  <a:srgbClr val="727574"/>
                </a:solidFill>
                <a:uFillTx/>
                <a:latin typeface="Arial" charset="0"/>
                <a:ea typeface="Arial" charset="0"/>
                <a:cs typeface="Arial" charset="0"/>
                <a:sym typeface="PT Sans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ln>
                  <a:noFill/>
                </a:ln>
                <a:solidFill>
                  <a:srgbClr val="727574"/>
                </a:solidFill>
                <a:uFillTx/>
                <a:latin typeface="Arial" charset="0"/>
                <a:ea typeface="Arial" charset="0"/>
                <a:cs typeface="Arial" charset="0"/>
                <a:sym typeface="PT Sans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ln>
                  <a:noFill/>
                </a:ln>
                <a:solidFill>
                  <a:srgbClr val="72757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ln>
                  <a:noFill/>
                </a:ln>
                <a:solidFill>
                  <a:srgbClr val="72757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ln>
                  <a:noFill/>
                </a:ln>
                <a:solidFill>
                  <a:srgbClr val="72757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ln>
                  <a:noFill/>
                </a:ln>
                <a:solidFill>
                  <a:srgbClr val="72757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857250" indent="-857250" hangingPunct="1">
              <a:buFont typeface="Wingdings" charset="2"/>
              <a:buChar char="ü"/>
            </a:pPr>
            <a:r>
              <a:rPr lang="en-US" sz="5400" b="1" dirty="0" smtClean="0">
                <a:solidFill>
                  <a:srgbClr val="00CB00"/>
                </a:solidFill>
              </a:rPr>
              <a:t>Full transparency </a:t>
            </a:r>
            <a:r>
              <a:rPr lang="en-US" sz="5400" dirty="0" smtClean="0">
                <a:solidFill>
                  <a:schemeClr val="tx1"/>
                </a:solidFill>
              </a:rPr>
              <a:t>on the usage of funds (scam-free!)</a:t>
            </a:r>
          </a:p>
          <a:p>
            <a:pPr marL="857250" indent="-857250" hangingPunct="1">
              <a:buFont typeface="Wingdings" charset="2"/>
              <a:buChar char="ü"/>
            </a:pPr>
            <a:r>
              <a:rPr lang="en-US" sz="5400" b="1" dirty="0" smtClean="0">
                <a:solidFill>
                  <a:srgbClr val="00CB00"/>
                </a:solidFill>
              </a:rPr>
              <a:t>No regulatory </a:t>
            </a:r>
            <a:r>
              <a:rPr lang="en-US" sz="5400" dirty="0" smtClean="0">
                <a:solidFill>
                  <a:schemeClr val="tx1"/>
                </a:solidFill>
              </a:rPr>
              <a:t>hoopla</a:t>
            </a:r>
          </a:p>
          <a:p>
            <a:pPr marL="857250" indent="-857250" hangingPunct="1">
              <a:buFont typeface="Wingdings" charset="2"/>
              <a:buChar char="ü"/>
            </a:pPr>
            <a:r>
              <a:rPr lang="en-US" sz="5400" dirty="0" smtClean="0">
                <a:solidFill>
                  <a:srgbClr val="00CB00"/>
                </a:solidFill>
              </a:rPr>
              <a:t>Leverages current mobile infrastructure</a:t>
            </a:r>
          </a:p>
          <a:p>
            <a:pPr marL="857250" indent="-857250" hangingPunct="1">
              <a:buFont typeface="Wingdings" charset="2"/>
              <a:buChar char="ü"/>
            </a:pPr>
            <a:r>
              <a:rPr lang="en-US" sz="5400" dirty="0" smtClean="0">
                <a:solidFill>
                  <a:srgbClr val="00CB00"/>
                </a:solidFill>
              </a:rPr>
              <a:t>No need for a bank account</a:t>
            </a:r>
          </a:p>
          <a:p>
            <a:pPr marL="857250" indent="-857250" hangingPunct="1">
              <a:buFont typeface="Wingdings" charset="2"/>
              <a:buChar char="ü"/>
            </a:pPr>
            <a:r>
              <a:rPr lang="en-US" sz="5400" b="1" dirty="0" smtClean="0">
                <a:solidFill>
                  <a:srgbClr val="00CB00"/>
                </a:solidFill>
              </a:rPr>
              <a:t>Mobile-based: </a:t>
            </a:r>
            <a:r>
              <a:rPr lang="en-US" sz="5400" dirty="0" smtClean="0">
                <a:solidFill>
                  <a:schemeClr val="tx1"/>
                </a:solidFill>
              </a:rPr>
              <a:t>no travel times to remittance center</a:t>
            </a:r>
          </a:p>
          <a:p>
            <a:pPr marL="857250" indent="-857250" hangingPunct="1">
              <a:buFont typeface="Wingdings" charset="2"/>
              <a:buChar char="ü"/>
            </a:pPr>
            <a:r>
              <a:rPr lang="en-US" sz="5400" b="1" dirty="0" smtClean="0">
                <a:solidFill>
                  <a:srgbClr val="00CB00"/>
                </a:solidFill>
              </a:rPr>
              <a:t>Cheap</a:t>
            </a:r>
          </a:p>
          <a:p>
            <a:pPr marL="857250" indent="-857250" hangingPunct="1">
              <a:buFont typeface="Wingdings" charset="2"/>
              <a:buChar char="ü"/>
            </a:pPr>
            <a:endParaRPr lang="en-US" sz="2400" b="1" dirty="0">
              <a:solidFill>
                <a:srgbClr val="00CB00"/>
              </a:solidFill>
            </a:endParaRPr>
          </a:p>
          <a:p>
            <a:pPr marL="857250" indent="-857250" hangingPunct="1">
              <a:buFont typeface="Wingdings" charset="2"/>
              <a:buChar char="ü"/>
            </a:pPr>
            <a:r>
              <a:rPr lang="en-US" sz="5400" b="1" dirty="0" smtClean="0">
                <a:solidFill>
                  <a:srgbClr val="00CB00"/>
                </a:solidFill>
              </a:rPr>
              <a:t>Welfare-improving</a:t>
            </a:r>
            <a:r>
              <a:rPr lang="en-US" sz="5400" dirty="0" smtClean="0">
                <a:solidFill>
                  <a:srgbClr val="00CB00"/>
                </a:solidFill>
              </a:rPr>
              <a:t>:</a:t>
            </a:r>
            <a:r>
              <a:rPr lang="en-US" sz="5400" dirty="0" smtClean="0">
                <a:solidFill>
                  <a:schemeClr val="tx1"/>
                </a:solidFill>
              </a:rPr>
              <a:t> help support education in Africa</a:t>
            </a:r>
          </a:p>
        </p:txBody>
      </p:sp>
    </p:spTree>
    <p:extLst>
      <p:ext uri="{BB962C8B-B14F-4D97-AF65-F5344CB8AC3E}">
        <p14:creationId xmlns:p14="http://schemas.microsoft.com/office/powerpoint/2010/main" val="2096603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/>
          <p:cNvSpPr/>
          <p:nvPr/>
        </p:nvSpPr>
        <p:spPr>
          <a:xfrm rot="7580103">
            <a:off x="14610492" y="8543372"/>
            <a:ext cx="9737251" cy="3321185"/>
          </a:xfrm>
          <a:prstGeom prst="arc">
            <a:avLst>
              <a:gd name="adj1" fmla="val 11733717"/>
              <a:gd name="adj2" fmla="val 19076597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656058" y="10452578"/>
            <a:ext cx="1728692" cy="1101225"/>
          </a:xfrm>
          <a:prstGeom prst="rect">
            <a:avLst/>
          </a:prstGeom>
          <a:solidFill>
            <a:srgbClr val="F9FDFF"/>
          </a:solidFill>
          <a:ln w="3175">
            <a:miter lim="400000"/>
          </a:ln>
        </p:spPr>
        <p:txBody>
          <a:bodyPr lIns="38100" tIns="38100" rIns="38100" bIns="38100" rtlCol="0" anchor="ctr"/>
          <a:lstStyle/>
          <a:p>
            <a:pPr algn="ctr"/>
            <a:endParaRPr lang="en-US" sz="3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Helvetica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864" y="4572190"/>
            <a:ext cx="2228721" cy="3464964"/>
          </a:xfrm>
          <a:prstGeom prst="rect">
            <a:avLst/>
          </a:prstGeom>
        </p:spPr>
      </p:pic>
      <p:sp>
        <p:nvSpPr>
          <p:cNvPr id="2" name="Arc 1"/>
          <p:cNvSpPr/>
          <p:nvPr/>
        </p:nvSpPr>
        <p:spPr>
          <a:xfrm rot="20132860">
            <a:off x="3937024" y="5029794"/>
            <a:ext cx="6577394" cy="2042160"/>
          </a:xfrm>
          <a:prstGeom prst="arc">
            <a:avLst>
              <a:gd name="adj1" fmla="val 12682993"/>
              <a:gd name="adj2" fmla="val 20885322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85890" y="4402472"/>
            <a:ext cx="1222726" cy="1260417"/>
          </a:xfrm>
          <a:prstGeom prst="rect">
            <a:avLst/>
          </a:prstGeom>
          <a:solidFill>
            <a:srgbClr val="F9FDFF"/>
          </a:solidFill>
          <a:ln w="3175">
            <a:miter lim="400000"/>
          </a:ln>
        </p:spPr>
        <p:txBody>
          <a:bodyPr lIns="38100" tIns="38100" rIns="38100" bIns="38100" rtlCol="0" anchor="ctr"/>
          <a:lstStyle/>
          <a:p>
            <a:pPr algn="ctr"/>
            <a:endParaRPr lang="en-US" sz="3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Helvetica Light"/>
            </a:endParaRP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6" name="Shape 137"/>
          <p:cNvSpPr/>
          <p:nvPr/>
        </p:nvSpPr>
        <p:spPr>
          <a:xfrm>
            <a:off x="4693156" y="617216"/>
            <a:ext cx="15652243" cy="20664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ctr">
              <a:lnSpc>
                <a:spcPct val="90000"/>
              </a:lnSpc>
              <a:defRPr sz="11000" b="1">
                <a:solidFill>
                  <a:srgbClr val="282828"/>
                </a:solidFill>
                <a:latin typeface="Signika"/>
                <a:ea typeface="Signika"/>
                <a:cs typeface="Signika"/>
                <a:sym typeface="Signika"/>
              </a:defRPr>
            </a:lvl1pPr>
          </a:lstStyle>
          <a:p>
            <a:r>
              <a:rPr lang="it-IT" dirty="0" smtClean="0">
                <a:latin typeface="Arial" charset="0"/>
                <a:ea typeface="Arial" charset="0"/>
                <a:cs typeface="Arial" charset="0"/>
              </a:rPr>
              <a:t>How </a:t>
            </a:r>
            <a:r>
              <a:rPr lang="it-IT" dirty="0" err="1" smtClean="0">
                <a:latin typeface="Arial" charset="0"/>
                <a:ea typeface="Arial" charset="0"/>
                <a:cs typeface="Arial" charset="0"/>
              </a:rPr>
              <a:t>does</a:t>
            </a:r>
            <a:r>
              <a:rPr lang="it-IT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 smtClean="0">
                <a:latin typeface="Arial" charset="0"/>
                <a:ea typeface="Arial" charset="0"/>
                <a:cs typeface="Arial" charset="0"/>
              </a:rPr>
              <a:t>it</a:t>
            </a:r>
            <a:r>
              <a:rPr lang="it-IT" dirty="0" smtClean="0">
                <a:latin typeface="Arial" charset="0"/>
                <a:ea typeface="Arial" charset="0"/>
                <a:cs typeface="Arial" charset="0"/>
              </a:rPr>
              <a:t> work?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75" y="4458046"/>
            <a:ext cx="5635579" cy="56355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387416" y="6008938"/>
            <a:ext cx="2013511" cy="17224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66979" y="6107266"/>
            <a:ext cx="10657258" cy="1738938"/>
          </a:xfrm>
          <a:prstGeom prst="rect">
            <a:avLst/>
          </a:prstGeom>
          <a:solidFill>
            <a:schemeClr val="tx1">
              <a:lumMod val="20000"/>
              <a:lumOff val="80000"/>
              <a:alpha val="65098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It’s enrolment season.  On the enrolment form, Sarah ticks the box: “Would you like to register your child to the </a:t>
            </a:r>
            <a:r>
              <a:rPr lang="en-US" sz="3600" b="1" dirty="0" err="1" smtClean="0">
                <a:solidFill>
                  <a:srgbClr val="B900EA"/>
                </a:solidFill>
                <a:latin typeface="Arial" charset="0"/>
                <a:ea typeface="Arial" charset="0"/>
                <a:cs typeface="Arial" charset="0"/>
              </a:rPr>
              <a:t>Mo</a:t>
            </a:r>
            <a:r>
              <a:rPr lang="en-US" sz="3600" b="1" dirty="0" err="1" smtClean="0">
                <a:solidFill>
                  <a:srgbClr val="00CB00"/>
                </a:solidFill>
                <a:latin typeface="Arial" charset="0"/>
                <a:ea typeface="Arial" charset="0"/>
                <a:cs typeface="Arial" charset="0"/>
              </a:rPr>
              <a:t>Jambo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 tuition payment system?”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727574"/>
              </a:solidFill>
              <a:effectLst/>
              <a:uFillTx/>
              <a:latin typeface="Arial" charset="0"/>
              <a:ea typeface="Arial" charset="0"/>
              <a:cs typeface="Arial" charset="0"/>
              <a:sym typeface="PT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70235" y="3002827"/>
            <a:ext cx="3084795" cy="127727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Sarah gives her mobile number and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Momo’s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full name</a:t>
            </a: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727574"/>
              </a:solidFill>
              <a:effectLst/>
              <a:uFillTx/>
              <a:latin typeface="Arial" charset="0"/>
              <a:ea typeface="Arial" charset="0"/>
              <a:cs typeface="Arial" charset="0"/>
              <a:sym typeface="PT Sans"/>
            </a:endParaRPr>
          </a:p>
        </p:txBody>
      </p:sp>
      <p:sp>
        <p:nvSpPr>
          <p:cNvPr id="3" name="Triangle 2"/>
          <p:cNvSpPr/>
          <p:nvPr/>
        </p:nvSpPr>
        <p:spPr>
          <a:xfrm rot="5111460">
            <a:off x="9626652" y="4090700"/>
            <a:ext cx="456806" cy="539725"/>
          </a:xfrm>
          <a:prstGeom prst="triangle">
            <a:avLst/>
          </a:prstGeom>
          <a:solidFill>
            <a:schemeClr val="tx1">
              <a:lumMod val="50000"/>
            </a:schemeClr>
          </a:solidFill>
          <a:ln w="3175">
            <a:miter lim="400000"/>
          </a:ln>
        </p:spPr>
        <p:txBody>
          <a:bodyPr lIns="38100" tIns="38100" rIns="38100" bIns="38100" rtlCol="0" anchor="ctr"/>
          <a:lstStyle/>
          <a:p>
            <a:pPr algn="ctr"/>
            <a:endParaRPr lang="en-US" sz="3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Helvetica Light"/>
            </a:endParaRPr>
          </a:p>
        </p:txBody>
      </p:sp>
      <p:sp>
        <p:nvSpPr>
          <p:cNvPr id="4" name="Oval 3"/>
          <p:cNvSpPr/>
          <p:nvPr/>
        </p:nvSpPr>
        <p:spPr>
          <a:xfrm>
            <a:off x="4647641" y="6008938"/>
            <a:ext cx="1260780" cy="1238170"/>
          </a:xfrm>
          <a:prstGeom prst="ellipse">
            <a:avLst/>
          </a:prstGeom>
          <a:solidFill>
            <a:srgbClr val="B900EA"/>
          </a:solidFill>
          <a:ln w="57150">
            <a:noFill/>
            <a:miter lim="400000"/>
          </a:ln>
        </p:spPr>
        <p:txBody>
          <a:bodyPr lIns="38100" tIns="38100" rIns="38100" bIns="38100" rtlCol="0" anchor="ctr"/>
          <a:lstStyle/>
          <a:p>
            <a:pPr algn="ctr"/>
            <a:r>
              <a:rPr lang="en-US" sz="5400" b="1" dirty="0" smtClean="0">
                <a:solidFill>
                  <a:srgbClr val="00CB00"/>
                </a:solidFill>
                <a:latin typeface="Arial" charset="0"/>
                <a:ea typeface="Arial" charset="0"/>
                <a:cs typeface="Arial" charset="0"/>
                <a:sym typeface="Helvetica Light"/>
              </a:rPr>
              <a:t>1</a:t>
            </a:r>
            <a:endParaRPr lang="en-US" sz="2400" b="1" dirty="0">
              <a:solidFill>
                <a:srgbClr val="00CB00"/>
              </a:solidFill>
              <a:latin typeface="Arial" charset="0"/>
              <a:ea typeface="Arial" charset="0"/>
              <a:cs typeface="Arial" charset="0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939532" y="3395709"/>
            <a:ext cx="634069" cy="599890"/>
          </a:xfrm>
          <a:prstGeom prst="ellipse">
            <a:avLst/>
          </a:prstGeom>
          <a:solidFill>
            <a:srgbClr val="B900EA"/>
          </a:solidFill>
          <a:ln w="57150">
            <a:noFill/>
            <a:miter lim="400000"/>
          </a:ln>
        </p:spPr>
        <p:txBody>
          <a:bodyPr lIns="38100" tIns="38100" rIns="38100" bIns="38100" rtlCol="0" anchor="ctr"/>
          <a:lstStyle/>
          <a:p>
            <a:pPr algn="ctr"/>
            <a:r>
              <a:rPr lang="en-US" sz="3000" dirty="0" smtClean="0">
                <a:solidFill>
                  <a:srgbClr val="00CB00"/>
                </a:solidFill>
                <a:latin typeface="Arial" charset="0"/>
                <a:ea typeface="Arial" charset="0"/>
                <a:cs typeface="Arial" charset="0"/>
                <a:sym typeface="Helvetica Light"/>
              </a:rPr>
              <a:t>2</a:t>
            </a:r>
            <a:endParaRPr lang="en-US" sz="3000" dirty="0">
              <a:solidFill>
                <a:srgbClr val="00CB00"/>
              </a:solidFill>
              <a:latin typeface="Arial" charset="0"/>
              <a:ea typeface="Arial" charset="0"/>
              <a:cs typeface="Arial" charset="0"/>
              <a:sym typeface="Helvetica Light"/>
            </a:endParaRPr>
          </a:p>
        </p:txBody>
      </p:sp>
      <p:sp>
        <p:nvSpPr>
          <p:cNvPr id="24" name="Arc 23"/>
          <p:cNvSpPr/>
          <p:nvPr/>
        </p:nvSpPr>
        <p:spPr>
          <a:xfrm rot="210975">
            <a:off x="12799432" y="4063111"/>
            <a:ext cx="7746274" cy="2042160"/>
          </a:xfrm>
          <a:prstGeom prst="arc">
            <a:avLst>
              <a:gd name="adj1" fmla="val 17167537"/>
              <a:gd name="adj2" fmla="val 21298500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riangle 24"/>
          <p:cNvSpPr/>
          <p:nvPr/>
        </p:nvSpPr>
        <p:spPr>
          <a:xfrm rot="7695738">
            <a:off x="20373586" y="4916074"/>
            <a:ext cx="456806" cy="539725"/>
          </a:xfrm>
          <a:prstGeom prst="triangle">
            <a:avLst/>
          </a:prstGeom>
          <a:solidFill>
            <a:schemeClr val="tx1">
              <a:lumMod val="50000"/>
            </a:schemeClr>
          </a:solidFill>
          <a:ln w="3175">
            <a:miter lim="400000"/>
          </a:ln>
        </p:spPr>
        <p:txBody>
          <a:bodyPr lIns="38100" tIns="38100" rIns="38100" bIns="38100" rtlCol="0" anchor="ctr"/>
          <a:lstStyle/>
          <a:p>
            <a:pPr algn="ctr"/>
            <a:endParaRPr lang="en-US" sz="3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Helvetica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56667" y="2884266"/>
            <a:ext cx="3709440" cy="247760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school adds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Momo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to the list, which is stored in the </a:t>
            </a:r>
            <a:r>
              <a:rPr lang="en-US" b="1" dirty="0" err="1" smtClean="0">
                <a:solidFill>
                  <a:srgbClr val="B900EA"/>
                </a:solidFill>
                <a:latin typeface="Arial" charset="0"/>
                <a:ea typeface="Arial" charset="0"/>
                <a:cs typeface="Arial" charset="0"/>
              </a:rPr>
              <a:t>Mo</a:t>
            </a:r>
            <a:r>
              <a:rPr lang="en-US" b="1" dirty="0" err="1" smtClean="0">
                <a:solidFill>
                  <a:srgbClr val="00CB00"/>
                </a:solidFill>
                <a:latin typeface="Arial" charset="0"/>
                <a:ea typeface="Arial" charset="0"/>
                <a:cs typeface="Arial" charset="0"/>
              </a:rPr>
              <a:t>Jambo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web platform and send payment request to the uncle Adam</a:t>
            </a:r>
          </a:p>
        </p:txBody>
      </p:sp>
      <p:sp>
        <p:nvSpPr>
          <p:cNvPr id="28" name="Oval 27"/>
          <p:cNvSpPr/>
          <p:nvPr/>
        </p:nvSpPr>
        <p:spPr>
          <a:xfrm>
            <a:off x="20195855" y="5566658"/>
            <a:ext cx="634069" cy="599890"/>
          </a:xfrm>
          <a:prstGeom prst="ellipse">
            <a:avLst/>
          </a:prstGeom>
          <a:solidFill>
            <a:srgbClr val="B900EA"/>
          </a:solidFill>
          <a:ln w="57150">
            <a:noFill/>
            <a:miter lim="400000"/>
          </a:ln>
        </p:spPr>
        <p:txBody>
          <a:bodyPr lIns="38100" tIns="38100" rIns="38100" bIns="38100" rtlCol="0" anchor="ctr"/>
          <a:lstStyle/>
          <a:p>
            <a:pPr algn="ctr"/>
            <a:r>
              <a:rPr lang="en-US" sz="3000" dirty="0" smtClean="0">
                <a:solidFill>
                  <a:srgbClr val="00CB00"/>
                </a:solidFill>
                <a:latin typeface="Arial" charset="0"/>
                <a:ea typeface="Arial" charset="0"/>
                <a:cs typeface="Arial" charset="0"/>
                <a:sym typeface="Helvetica Light"/>
              </a:rPr>
              <a:t>4</a:t>
            </a:r>
            <a:endParaRPr lang="en-US" sz="3000" dirty="0">
              <a:solidFill>
                <a:srgbClr val="00CB00"/>
              </a:solidFill>
              <a:latin typeface="Arial" charset="0"/>
              <a:ea typeface="Arial" charset="0"/>
              <a:cs typeface="Arial" charset="0"/>
              <a:sym typeface="Helvetica Light"/>
            </a:endParaRPr>
          </a:p>
        </p:txBody>
      </p:sp>
      <p:sp>
        <p:nvSpPr>
          <p:cNvPr id="29" name="Arc 28"/>
          <p:cNvSpPr/>
          <p:nvPr/>
        </p:nvSpPr>
        <p:spPr>
          <a:xfrm rot="6506422">
            <a:off x="17831998" y="5528669"/>
            <a:ext cx="5538084" cy="3184783"/>
          </a:xfrm>
          <a:prstGeom prst="arc">
            <a:avLst>
              <a:gd name="adj1" fmla="val 16737793"/>
              <a:gd name="adj2" fmla="val 19571225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Triangle 32"/>
          <p:cNvSpPr/>
          <p:nvPr/>
        </p:nvSpPr>
        <p:spPr>
          <a:xfrm rot="15980067">
            <a:off x="18637708" y="11009000"/>
            <a:ext cx="456806" cy="539725"/>
          </a:xfrm>
          <a:prstGeom prst="triangle">
            <a:avLst/>
          </a:prstGeom>
          <a:solidFill>
            <a:schemeClr val="tx1">
              <a:lumMod val="50000"/>
            </a:schemeClr>
          </a:solidFill>
          <a:ln w="3175">
            <a:miter lim="400000"/>
          </a:ln>
        </p:spPr>
        <p:txBody>
          <a:bodyPr lIns="38100" tIns="38100" rIns="38100" bIns="38100" rtlCol="0" anchor="ctr"/>
          <a:lstStyle/>
          <a:p>
            <a:pPr algn="ctr"/>
            <a:endParaRPr lang="en-US" sz="3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Helvetica Light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5642" y="5147532"/>
            <a:ext cx="539123" cy="53912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dist="50800" dir="8880000" sx="1000" sy="1000" algn="ctr" rotWithShape="0">
              <a:srgbClr val="000000"/>
            </a:outerShdw>
          </a:effectLst>
        </p:spPr>
      </p:pic>
      <p:sp>
        <p:nvSpPr>
          <p:cNvPr id="39" name="Oval 38"/>
          <p:cNvSpPr/>
          <p:nvPr/>
        </p:nvSpPr>
        <p:spPr>
          <a:xfrm>
            <a:off x="18782927" y="9002866"/>
            <a:ext cx="634069" cy="599890"/>
          </a:xfrm>
          <a:prstGeom prst="ellipse">
            <a:avLst/>
          </a:prstGeom>
          <a:solidFill>
            <a:srgbClr val="B900EA"/>
          </a:solidFill>
          <a:ln w="57150">
            <a:noFill/>
            <a:miter lim="400000"/>
          </a:ln>
        </p:spPr>
        <p:txBody>
          <a:bodyPr lIns="38100" tIns="38100" rIns="38100" bIns="38100" rtlCol="0" anchor="ctr"/>
          <a:lstStyle/>
          <a:p>
            <a:pPr algn="ctr"/>
            <a:r>
              <a:rPr lang="en-US" sz="3000" dirty="0">
                <a:solidFill>
                  <a:srgbClr val="00CB00"/>
                </a:solidFill>
                <a:latin typeface="Arial" charset="0"/>
                <a:ea typeface="Arial" charset="0"/>
                <a:cs typeface="Arial" charset="0"/>
                <a:sym typeface="Helvetica Light"/>
              </a:rPr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381426" y="9065014"/>
            <a:ext cx="5280730" cy="127727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If Uncle Adam contributes, </a:t>
            </a:r>
            <a:r>
              <a:rPr lang="en-US" dirty="0" smtClean="0">
                <a:solidFill>
                  <a:srgbClr val="00CB00"/>
                </a:solidFill>
                <a:latin typeface="Arial" charset="0"/>
                <a:ea typeface="Arial" charset="0"/>
                <a:cs typeface="Arial" charset="0"/>
              </a:rPr>
              <a:t>money is sent to to the school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 A </a:t>
            </a:r>
            <a:r>
              <a:rPr lang="en-US" dirty="0" smtClean="0">
                <a:solidFill>
                  <a:srgbClr val="B900EA"/>
                </a:solidFill>
                <a:latin typeface="Arial" charset="0"/>
                <a:ea typeface="Arial" charset="0"/>
                <a:cs typeface="Arial" charset="0"/>
              </a:rPr>
              <a:t>text message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will be delivered to Sarah</a:t>
            </a: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727574"/>
              </a:solidFill>
              <a:effectLst/>
              <a:uFillTx/>
              <a:latin typeface="Arial" charset="0"/>
              <a:ea typeface="Arial" charset="0"/>
              <a:cs typeface="Arial" charset="0"/>
              <a:sym typeface="PT Sans"/>
            </a:endParaRPr>
          </a:p>
        </p:txBody>
      </p:sp>
      <p:sp>
        <p:nvSpPr>
          <p:cNvPr id="46" name="5-Point Star 45"/>
          <p:cNvSpPr/>
          <p:nvPr/>
        </p:nvSpPr>
        <p:spPr>
          <a:xfrm rot="1349822">
            <a:off x="4176961" y="8309617"/>
            <a:ext cx="10287026" cy="8352043"/>
          </a:xfrm>
          <a:prstGeom prst="star5">
            <a:avLst/>
          </a:prstGeom>
          <a:solidFill>
            <a:srgbClr val="EDF1B5">
              <a:alpha val="74000"/>
            </a:srgbClr>
          </a:solidFill>
          <a:ln w="3175">
            <a:miter lim="400000"/>
          </a:ln>
        </p:spPr>
        <p:txBody>
          <a:bodyPr lIns="38100" tIns="38100" rIns="38100" bIns="38100" rtlCol="0" anchor="ctr"/>
          <a:lstStyle/>
          <a:p>
            <a:pPr algn="ctr"/>
            <a:endParaRPr lang="en-US" sz="300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2" name="Triangle 51"/>
          <p:cNvSpPr/>
          <p:nvPr/>
        </p:nvSpPr>
        <p:spPr>
          <a:xfrm rot="16200000">
            <a:off x="13422886" y="12106528"/>
            <a:ext cx="456806" cy="539725"/>
          </a:xfrm>
          <a:prstGeom prst="triangle">
            <a:avLst/>
          </a:prstGeom>
          <a:solidFill>
            <a:schemeClr val="tx1">
              <a:lumMod val="50000"/>
            </a:schemeClr>
          </a:solidFill>
          <a:ln w="3175">
            <a:miter lim="400000"/>
          </a:ln>
        </p:spPr>
        <p:txBody>
          <a:bodyPr lIns="38100" tIns="38100" rIns="38100" bIns="38100" rtlCol="0" anchor="ctr"/>
          <a:lstStyle/>
          <a:p>
            <a:pPr algn="ctr"/>
            <a:endParaRPr lang="en-US" sz="3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Helvetica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11687" y="10603483"/>
            <a:ext cx="3864279" cy="253915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727574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T Sans"/>
              </a:rPr>
              <a:t>Momo</a:t>
            </a: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727574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T Sans"/>
              </a:rPr>
              <a:t> is enrolled and can go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727574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T Sans"/>
              </a:rPr>
              <a:t> to school with his friends!!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727574"/>
              </a:solidFill>
              <a:effectLst/>
              <a:uFillTx/>
              <a:latin typeface="Arial" charset="0"/>
              <a:ea typeface="Arial" charset="0"/>
              <a:cs typeface="Arial" charset="0"/>
              <a:sym typeface="PT Sans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800650" y="10668933"/>
            <a:ext cx="634069" cy="599890"/>
          </a:xfrm>
          <a:prstGeom prst="ellipse">
            <a:avLst/>
          </a:prstGeom>
          <a:solidFill>
            <a:srgbClr val="B900EA"/>
          </a:solidFill>
          <a:ln w="57150">
            <a:noFill/>
            <a:miter lim="400000"/>
          </a:ln>
        </p:spPr>
        <p:txBody>
          <a:bodyPr lIns="38100" tIns="38100" rIns="38100" bIns="38100" rtlCol="0" anchor="ctr"/>
          <a:lstStyle/>
          <a:p>
            <a:pPr algn="ctr"/>
            <a:r>
              <a:rPr lang="en-US" sz="3000" dirty="0" smtClean="0">
                <a:solidFill>
                  <a:srgbClr val="00CB00"/>
                </a:solidFill>
                <a:latin typeface="Arial" charset="0"/>
                <a:ea typeface="Arial" charset="0"/>
                <a:cs typeface="Arial" charset="0"/>
                <a:sym typeface="Helvetica Light"/>
              </a:rPr>
              <a:t>6</a:t>
            </a:r>
            <a:endParaRPr lang="en-US" sz="3000" dirty="0">
              <a:solidFill>
                <a:srgbClr val="00CB00"/>
              </a:solidFill>
              <a:latin typeface="Arial" charset="0"/>
              <a:ea typeface="Arial" charset="0"/>
              <a:cs typeface="Arial" charset="0"/>
              <a:sym typeface="Helvetica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216" y="8936848"/>
            <a:ext cx="1126552" cy="1126552"/>
          </a:xfrm>
          <a:prstGeom prst="rect">
            <a:avLst/>
          </a:prstGeom>
          <a:solidFill>
            <a:srgbClr val="F9FDFF"/>
          </a:solidFill>
        </p:spPr>
      </p:pic>
      <p:cxnSp>
        <p:nvCxnSpPr>
          <p:cNvPr id="11" name="Straight Connector 10"/>
          <p:cNvCxnSpPr/>
          <p:nvPr/>
        </p:nvCxnSpPr>
        <p:spPr>
          <a:xfrm>
            <a:off x="13997776" y="12361806"/>
            <a:ext cx="1921695" cy="15661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Triangle 62"/>
          <p:cNvSpPr/>
          <p:nvPr/>
        </p:nvSpPr>
        <p:spPr>
          <a:xfrm rot="14350500">
            <a:off x="19087925" y="12356752"/>
            <a:ext cx="456806" cy="539725"/>
          </a:xfrm>
          <a:prstGeom prst="triangle">
            <a:avLst/>
          </a:prstGeom>
          <a:solidFill>
            <a:schemeClr val="tx1">
              <a:lumMod val="50000"/>
            </a:schemeClr>
          </a:solidFill>
          <a:ln w="3175">
            <a:miter lim="400000"/>
          </a:ln>
        </p:spPr>
        <p:txBody>
          <a:bodyPr lIns="38100" tIns="38100" rIns="38100" bIns="38100" rtlCol="0" anchor="ctr"/>
          <a:lstStyle/>
          <a:p>
            <a:pPr algn="ctr"/>
            <a:endParaRPr lang="en-US" sz="3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Helvetica Light"/>
            </a:endParaRPr>
          </a:p>
        </p:txBody>
      </p:sp>
      <p:sp>
        <p:nvSpPr>
          <p:cNvPr id="64" name="Arc 63"/>
          <p:cNvSpPr/>
          <p:nvPr/>
        </p:nvSpPr>
        <p:spPr>
          <a:xfrm rot="7560722">
            <a:off x="16597460" y="7498543"/>
            <a:ext cx="5538084" cy="3184783"/>
          </a:xfrm>
          <a:prstGeom prst="arc">
            <a:avLst>
              <a:gd name="adj1" fmla="val 16737793"/>
              <a:gd name="adj2" fmla="val 19571225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484" y="6725001"/>
            <a:ext cx="1238489" cy="133210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288" y="3044072"/>
            <a:ext cx="1628485" cy="162848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0048216" y="2721423"/>
            <a:ext cx="3725724" cy="167738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6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T Sans"/>
              </a:rPr>
              <a:t>Uncle Adam</a:t>
            </a:r>
            <a:r>
              <a:rPr kumimoji="0" lang="en-US" sz="260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T Sans"/>
              </a:rPr>
              <a:t> lives in the UK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receives a debit / </a:t>
            </a:r>
            <a:r>
              <a:rPr lang="en-US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credit card payment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request to </a:t>
            </a:r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enrol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Momo</a:t>
            </a:r>
            <a:endParaRPr lang="en-US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25" y="7352689"/>
            <a:ext cx="1818834" cy="197798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232" y="12103988"/>
            <a:ext cx="1319705" cy="143517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228" y="10604257"/>
            <a:ext cx="1349209" cy="13492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629" y="10293702"/>
            <a:ext cx="1366982" cy="136698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01" y="8690951"/>
            <a:ext cx="1106909" cy="104853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26" y="5043532"/>
            <a:ext cx="642479" cy="69104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04" y="5417093"/>
            <a:ext cx="642479" cy="69104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629" y="5962460"/>
            <a:ext cx="366096" cy="39376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12" y="4861424"/>
            <a:ext cx="366096" cy="39376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1" y="9089665"/>
            <a:ext cx="366096" cy="39376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21" y="6058235"/>
            <a:ext cx="611815" cy="65806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24" y="11104045"/>
            <a:ext cx="3803470" cy="208788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58" y="9499057"/>
            <a:ext cx="2009716" cy="216162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25" y="4293468"/>
            <a:ext cx="1344746" cy="1344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5112" y="7849638"/>
            <a:ext cx="1905000" cy="368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965" y="3735534"/>
            <a:ext cx="1151198" cy="1151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2149" y="9089665"/>
            <a:ext cx="1790700" cy="3302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732" y="3046677"/>
            <a:ext cx="1151198" cy="1151198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11822910" y="3335371"/>
            <a:ext cx="634069" cy="599890"/>
          </a:xfrm>
          <a:prstGeom prst="ellipse">
            <a:avLst/>
          </a:prstGeom>
          <a:solidFill>
            <a:srgbClr val="B900EA"/>
          </a:solidFill>
          <a:ln w="57150">
            <a:noFill/>
            <a:miter lim="400000"/>
          </a:ln>
        </p:spPr>
        <p:txBody>
          <a:bodyPr lIns="38100" tIns="38100" rIns="38100" bIns="38100" rtlCol="0" anchor="ctr"/>
          <a:lstStyle/>
          <a:p>
            <a:pPr algn="ctr"/>
            <a:r>
              <a:rPr lang="en-US" sz="3000" dirty="0" smtClean="0">
                <a:solidFill>
                  <a:srgbClr val="00CB00"/>
                </a:solidFill>
                <a:latin typeface="Arial" charset="0"/>
                <a:ea typeface="Arial" charset="0"/>
                <a:cs typeface="Arial" charset="0"/>
                <a:sym typeface="Helvetica Light"/>
              </a:rPr>
              <a:t>3</a:t>
            </a:r>
            <a:endParaRPr lang="en-US" sz="3000" dirty="0">
              <a:solidFill>
                <a:srgbClr val="00CB00"/>
              </a:solidFill>
              <a:latin typeface="Arial" charset="0"/>
              <a:ea typeface="Arial" charset="0"/>
              <a:cs typeface="Arial" charset="0"/>
              <a:sym typeface="Helvetica Ligh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336030" y="4405251"/>
            <a:ext cx="1231900" cy="157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052198" y="6130573"/>
            <a:ext cx="172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71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3181306" y="6172473"/>
            <a:ext cx="18021389" cy="36420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ctr" defTabSz="642937">
              <a:spcBef>
                <a:spcPts val="430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5000" baseline="-3999">
                <a:solidFill>
                  <a:srgbClr val="000000"/>
                </a:solidFill>
                <a:latin typeface="et-line"/>
                <a:ea typeface="et-line"/>
                <a:cs typeface="et-line"/>
                <a:sym typeface="et-line"/>
              </a:defRPr>
            </a:pPr>
            <a:r>
              <a:rPr sz="8000" dirty="0" smtClean="0">
                <a:solidFill>
                  <a:srgbClr val="282828"/>
                </a:solidFill>
              </a:rPr>
              <a:t>  </a:t>
            </a:r>
            <a:r>
              <a:rPr sz="8000" dirty="0">
                <a:solidFill>
                  <a:srgbClr val="282828"/>
                </a:solidFill>
              </a:rPr>
              <a:t>          </a:t>
            </a:r>
          </a:p>
          <a:p>
            <a:pPr algn="ctr" defTabSz="642937">
              <a:spcBef>
                <a:spcPts val="430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5000" baseline="-3999">
                <a:solidFill>
                  <a:srgbClr val="000000"/>
                </a:solidFill>
                <a:latin typeface="et-line"/>
                <a:ea typeface="et-line"/>
                <a:cs typeface="et-line"/>
                <a:sym typeface="et-line"/>
              </a:defRPr>
            </a:pPr>
            <a:r>
              <a:rPr sz="8000" dirty="0">
                <a:solidFill>
                  <a:srgbClr val="282828"/>
                </a:solidFill>
              </a:rPr>
              <a:t>                              </a:t>
            </a:r>
          </a:p>
          <a:p>
            <a:pPr algn="ctr" defTabSz="642937">
              <a:spcBef>
                <a:spcPts val="430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5000" baseline="-3999">
                <a:solidFill>
                  <a:srgbClr val="000000"/>
                </a:solidFill>
                <a:latin typeface="et-line"/>
                <a:ea typeface="et-line"/>
                <a:cs typeface="et-line"/>
                <a:sym typeface="et-line"/>
              </a:defRPr>
            </a:pPr>
            <a:r>
              <a:rPr sz="8000" dirty="0">
                <a:solidFill>
                  <a:srgbClr val="282828"/>
                </a:solidFill>
              </a:rPr>
              <a:t>                              </a:t>
            </a:r>
          </a:p>
        </p:txBody>
      </p:sp>
      <p:sp>
        <p:nvSpPr>
          <p:cNvPr id="382" name="Shape 382"/>
          <p:cNvSpPr/>
          <p:nvPr/>
        </p:nvSpPr>
        <p:spPr>
          <a:xfrm>
            <a:off x="2608081" y="721553"/>
            <a:ext cx="19167837" cy="21795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ctr">
              <a:lnSpc>
                <a:spcPct val="90000"/>
              </a:lnSpc>
              <a:defRPr sz="11000" b="1">
                <a:solidFill>
                  <a:srgbClr val="282828"/>
                </a:solidFill>
                <a:latin typeface="Signika"/>
                <a:ea typeface="Signika"/>
                <a:cs typeface="Signika"/>
                <a:sym typeface="Signika"/>
              </a:defRPr>
            </a:lvl1pPr>
          </a:lstStyle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Product Demo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riangle 12"/>
          <p:cNvSpPr/>
          <p:nvPr/>
        </p:nvSpPr>
        <p:spPr>
          <a:xfrm rot="16535874">
            <a:off x="11770200" y="5653955"/>
            <a:ext cx="456806" cy="539725"/>
          </a:xfrm>
          <a:prstGeom prst="triangle">
            <a:avLst/>
          </a:prstGeom>
          <a:solidFill>
            <a:schemeClr val="tx1">
              <a:lumMod val="50000"/>
            </a:schemeClr>
          </a:solidFill>
          <a:ln w="3175">
            <a:miter lim="400000"/>
          </a:ln>
        </p:spPr>
        <p:txBody>
          <a:bodyPr lIns="38100" tIns="38100" rIns="38100" bIns="38100" rtlCol="0" anchor="ctr"/>
          <a:lstStyle/>
          <a:p>
            <a:pPr algn="ctr"/>
            <a:endParaRPr lang="en-US" sz="300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63" y="3943308"/>
            <a:ext cx="10649565" cy="58711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763" y="637569"/>
            <a:ext cx="4673600" cy="157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606" y="2901147"/>
            <a:ext cx="5750942" cy="91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22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727574"/>
      </a:dk1>
      <a:lt1>
        <a:srgbClr val="750231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CDEE0"/>
        </a:solidFill>
        <a:ln w="3175">
          <a:miter lim="400000"/>
        </a:ln>
      </a:spPr>
      <a:bodyPr lIns="38100" tIns="38100" rIns="38100" bIns="38100" anchor="ctr"/>
      <a:lstStyle>
        <a:defPPr algn="ctr">
          <a:defRPr sz="3000">
            <a:solidFill>
              <a:srgbClr val="FFFFFF"/>
            </a:solidFill>
            <a:latin typeface="Helvetica Light"/>
            <a:ea typeface="Helvetica Light"/>
            <a:cs typeface="Helvetica Light"/>
            <a:sym typeface="Helvetica Light"/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727574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727574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23639</TotalTime>
  <Words>760</Words>
  <Application>Microsoft Macintosh PowerPoint</Application>
  <PresentationFormat>Custom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Courier New</vt:lpstr>
      <vt:lpstr>et-line</vt:lpstr>
      <vt:lpstr>Helvetica Light</vt:lpstr>
      <vt:lpstr>Helvetica Neue</vt:lpstr>
      <vt:lpstr>Montserrat-Regular</vt:lpstr>
      <vt:lpstr>PT Sans</vt:lpstr>
      <vt:lpstr>Roboto Regular</vt:lpstr>
      <vt:lpstr>Signika</vt:lpstr>
      <vt:lpstr>Wingdings</vt:lpstr>
      <vt:lpstr>Arial</vt:lpstr>
      <vt:lpstr>White</vt:lpstr>
      <vt:lpstr>PowerPoint Presentation</vt:lpstr>
      <vt:lpstr> mission</vt:lpstr>
      <vt:lpstr>Background</vt:lpstr>
      <vt:lpstr>Problem</vt:lpstr>
      <vt:lpstr>Market Validation: Common complaints on sending money to Africa</vt:lpstr>
      <vt:lpstr>Market Validation: Education is the primary use of remittance money to Africa</vt:lpstr>
      <vt:lpstr>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Caravita, Fabio</dc:creator>
  <cp:lastModifiedBy>Intal, Carla</cp:lastModifiedBy>
  <cp:revision>198</cp:revision>
  <dcterms:modified xsi:type="dcterms:W3CDTF">2017-10-09T19:22:10Z</dcterms:modified>
</cp:coreProperties>
</file>