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10" autoAdjust="0"/>
    <p:restoredTop sz="94660"/>
  </p:normalViewPr>
  <p:slideViewPr>
    <p:cSldViewPr snapToGrid="0">
      <p:cViewPr varScale="1">
        <p:scale>
          <a:sx n="86" d="100"/>
          <a:sy n="86" d="100"/>
        </p:scale>
        <p:origin x="49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DFD73739-77C3-4545-8AB8-A76A70172E1A}">
      <dgm:prSet phldrT="[Texto]"/>
      <dgm:spPr/>
      <dgm:t>
        <a:bodyPr/>
        <a:lstStyle/>
        <a:p>
          <a:r>
            <a:rPr lang="pt-BR" dirty="0"/>
            <a:t>Equipamentos industriais</a:t>
          </a:r>
        </a:p>
      </dgm:t>
    </dgm:pt>
    <dgm:pt modelId="{94D45ECA-C659-4583-B573-533D6A24436D}" type="parTrans" cxnId="{08CEDA90-8B8D-4328-BA1B-6D41FD3F070A}">
      <dgm:prSet/>
      <dgm:spPr/>
      <dgm:t>
        <a:bodyPr/>
        <a:lstStyle/>
        <a:p>
          <a:endParaRPr lang="pt-BR"/>
        </a:p>
      </dgm:t>
    </dgm:pt>
    <dgm:pt modelId="{0507C284-AEC9-498C-9668-F6C0A709D6BC}" type="sibTrans" cxnId="{08CEDA90-8B8D-4328-BA1B-6D41FD3F070A}">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A346E610-4B50-4C35-A53C-4D4B562F8F7D}">
      <dgm:prSet phldrT="[Texto]"/>
      <dgm:spPr/>
      <dgm:t>
        <a:bodyPr/>
        <a:lstStyle/>
        <a:p>
          <a:r>
            <a:rPr lang="pt-BR" dirty="0"/>
            <a:t>Materiais para </a:t>
          </a:r>
          <a:r>
            <a:rPr lang="pt-BR" dirty="0" err="1"/>
            <a:t>construçãoI</a:t>
          </a:r>
          <a:endParaRPr lang="pt-BR" dirty="0"/>
        </a:p>
      </dgm:t>
    </dgm:pt>
    <dgm:pt modelId="{136DE74A-A0A2-4B79-BF21-373EA1B95942}" type="parTrans" cxnId="{7121BE9B-F4EE-497F-8096-3439D7F75581}">
      <dgm:prSet/>
      <dgm:spPr/>
      <dgm:t>
        <a:bodyPr/>
        <a:lstStyle/>
        <a:p>
          <a:endParaRPr lang="pt-BR"/>
        </a:p>
      </dgm:t>
    </dgm:pt>
    <dgm:pt modelId="{9272514F-2195-40F0-A443-206EA70F9EBC}" type="sibTrans" cxnId="{7121BE9B-F4EE-497F-8096-3439D7F75581}">
      <dgm:prSet/>
      <dgm:spPr/>
      <dgm:t>
        <a:bodyPr/>
        <a:lstStyle/>
        <a:p>
          <a:endParaRPr lang="pt-BR"/>
        </a:p>
      </dgm:t>
    </dgm:pt>
    <dgm:pt modelId="{A038BA8D-7FB9-4D06-9B3E-479A42691246}">
      <dgm:prSet phldrT="[Texto]"/>
      <dgm:spPr/>
      <dgm:t>
        <a:bodyPr/>
        <a:lstStyle/>
        <a:p>
          <a:r>
            <a:rPr lang="pt-BR" dirty="0" err="1"/>
            <a:t>Proj</a:t>
          </a:r>
          <a:r>
            <a:rPr lang="pt-BR" dirty="0"/>
            <a:t> de Máquinas </a:t>
          </a:r>
          <a:r>
            <a:rPr lang="pt-BR" dirty="0" err="1"/>
            <a:t>termofluidas</a:t>
          </a:r>
          <a:endParaRPr lang="pt-BR" dirty="0"/>
        </a:p>
      </dgm:t>
    </dgm:pt>
    <dgm:pt modelId="{EA181C66-DDD9-47BB-AD4D-18D0FF700DB7}" type="parTrans" cxnId="{10F0299B-0AA7-4C2D-BA43-64A99C82E37C}">
      <dgm:prSet/>
      <dgm:spPr/>
      <dgm:t>
        <a:bodyPr/>
        <a:lstStyle/>
        <a:p>
          <a:endParaRPr lang="pt-BR"/>
        </a:p>
      </dgm:t>
    </dgm:pt>
    <dgm:pt modelId="{0B3ADF94-9728-4D36-8877-8FA814E47791}" type="sibTrans" cxnId="{10F0299B-0AA7-4C2D-BA43-64A99C82E37C}">
      <dgm:prSet/>
      <dgm:spPr/>
      <dgm:t>
        <a:bodyPr/>
        <a:lstStyle/>
        <a:p>
          <a:endParaRPr lang="pt-BR"/>
        </a:p>
      </dgm:t>
    </dgm:pt>
    <dgm:pt modelId="{9AA20123-7343-4E8D-A493-AAE485CA554C}">
      <dgm:prSet phldrT="[Texto]"/>
      <dgm:spPr/>
      <dgm:t>
        <a:bodyPr/>
        <a:lstStyle/>
        <a:p>
          <a:r>
            <a:rPr lang="pt-BR" dirty="0"/>
            <a:t>Projeto mecânico</a:t>
          </a:r>
        </a:p>
      </dgm:t>
    </dgm:pt>
    <dgm:pt modelId="{965BF8CC-5258-482D-8AD5-5BB964A01A0E}" type="parTrans" cxnId="{D5F1DA77-E8FB-4089-86F6-098A7AFF66A7}">
      <dgm:prSet/>
      <dgm:spPr/>
      <dgm:t>
        <a:bodyPr/>
        <a:lstStyle/>
        <a:p>
          <a:endParaRPr lang="pt-BR"/>
        </a:p>
      </dgm:t>
    </dgm:pt>
    <dgm:pt modelId="{76DE55F5-1F64-46C4-8B0E-65D58A55CE1B}" type="sibTrans" cxnId="{D5F1DA77-E8FB-4089-86F6-098A7AFF66A7}">
      <dgm:prSet/>
      <dgm:spPr/>
      <dgm:t>
        <a:bodyPr/>
        <a:lstStyle/>
        <a:p>
          <a:endParaRPr lang="pt-BR"/>
        </a:p>
      </dgm:t>
    </dgm:pt>
    <dgm:pt modelId="{1D752428-DCAB-4F21-A008-8E12CC6FC7D3}">
      <dgm:prSet phldrT="[Texto]"/>
      <dgm:spPr/>
      <dgm:t>
        <a:bodyPr/>
        <a:lstStyle/>
        <a:p>
          <a:r>
            <a:rPr lang="pt-BR" dirty="0"/>
            <a:t>Máquinas de sist. De conversão de energia</a:t>
          </a:r>
        </a:p>
      </dgm:t>
    </dgm:pt>
    <dgm:pt modelId="{DD937F69-562B-4422-9E12-AA7FBD9AF231}" type="parTrans" cxnId="{910EB348-21FD-4776-BB42-286B8CDFA640}">
      <dgm:prSet/>
      <dgm:spPr/>
      <dgm:t>
        <a:bodyPr/>
        <a:lstStyle/>
        <a:p>
          <a:endParaRPr lang="pt-BR"/>
        </a:p>
      </dgm:t>
    </dgm:pt>
    <dgm:pt modelId="{74E2090F-C7D2-4D3A-AFC8-7FCE479BF486}" type="sibTrans" cxnId="{910EB348-21FD-4776-BB42-286B8CDFA640}">
      <dgm:prSet/>
      <dgm:spPr/>
      <dgm:t>
        <a:bodyPr/>
        <a:lstStyle/>
        <a:p>
          <a:endParaRPr lang="pt-BR"/>
        </a:p>
      </dgm:t>
    </dgm:pt>
    <dgm:pt modelId="{E4D7E9A5-256B-4054-8AB8-C92525A8E1BA}">
      <dgm:prSet phldrT="[Texto]"/>
      <dgm:spPr/>
      <dgm:t>
        <a:bodyPr/>
        <a:lstStyle/>
        <a:p>
          <a:r>
            <a:rPr lang="pt-BR" dirty="0"/>
            <a:t>Complementos de fabricação</a:t>
          </a:r>
        </a:p>
      </dgm:t>
    </dgm:pt>
    <dgm:pt modelId="{19233E0D-925C-4F7F-9CB9-D05314F988D7}" type="parTrans" cxnId="{60FA62D8-EA4E-4132-93CD-28557B9E1D83}">
      <dgm:prSet/>
      <dgm:spPr/>
      <dgm:t>
        <a:bodyPr/>
        <a:lstStyle/>
        <a:p>
          <a:endParaRPr lang="pt-BR"/>
        </a:p>
      </dgm:t>
    </dgm:pt>
    <dgm:pt modelId="{D8FB6C80-42DA-4570-9897-70660379C363}" type="sibTrans" cxnId="{60FA62D8-EA4E-4132-93CD-28557B9E1D83}">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6">
        <dgm:presLayoutVars>
          <dgm:bulletEnabled val="1"/>
        </dgm:presLayoutVars>
      </dgm:prSet>
      <dgm:spPr/>
    </dgm:pt>
    <dgm:pt modelId="{EE06A540-5FB7-4132-8EAD-82CC3764E1B2}" type="pres">
      <dgm:prSet presAssocID="{DFD73739-77C3-4545-8AB8-A76A70172E1A}" presName="aSpace2" presStyleCnt="0"/>
      <dgm:spPr/>
    </dgm:pt>
    <dgm:pt modelId="{8CA9BF7F-7A23-4F8E-81B3-A89FD1880B44}" type="pres">
      <dgm:prSet presAssocID="{A346E610-4B50-4C35-A53C-4D4B562F8F7D}" presName="childNode" presStyleLbl="node1" presStyleIdx="1" presStyleCnt="6">
        <dgm:presLayoutVars>
          <dgm:bulletEnabled val="1"/>
        </dgm:presLayoutVars>
      </dgm:prSet>
      <dgm:spPr/>
    </dgm:pt>
    <dgm:pt modelId="{A6C5C2E3-94F1-46B4-A92C-04E25F7D5A35}" type="pres">
      <dgm:prSet presAssocID="{A346E610-4B50-4C35-A53C-4D4B562F8F7D}" presName="aSpace2" presStyleCnt="0"/>
      <dgm:spPr/>
    </dgm:pt>
    <dgm:pt modelId="{DC493DA2-5315-4C52-94D0-4FE2628ED80E}" type="pres">
      <dgm:prSet presAssocID="{A038BA8D-7FB9-4D06-9B3E-479A42691246}" presName="childNode" presStyleLbl="node1" presStyleIdx="2" presStyleCnt="6">
        <dgm:presLayoutVars>
          <dgm:bulletEnabled val="1"/>
        </dgm:presLayoutVars>
      </dgm:prSet>
      <dgm:spPr/>
    </dgm:pt>
    <dgm:pt modelId="{5E906463-C9C8-40EC-BC0C-F9B0B6FBA8B4}" type="pres">
      <dgm:prSet presAssocID="{A038BA8D-7FB9-4D06-9B3E-479A42691246}" presName="aSpace2" presStyleCnt="0"/>
      <dgm:spPr/>
    </dgm:pt>
    <dgm:pt modelId="{637897D9-A3C8-4C94-A5FC-AD4263F06254}" type="pres">
      <dgm:prSet presAssocID="{9AA20123-7343-4E8D-A493-AAE485CA554C}" presName="childNode" presStyleLbl="node1" presStyleIdx="3" presStyleCnt="6">
        <dgm:presLayoutVars>
          <dgm:bulletEnabled val="1"/>
        </dgm:presLayoutVars>
      </dgm:prSet>
      <dgm:spPr/>
    </dgm:pt>
    <dgm:pt modelId="{EF65881E-B145-4FE3-95ED-798C49C5EBA3}" type="pres">
      <dgm:prSet presAssocID="{9AA20123-7343-4E8D-A493-AAE485CA554C}" presName="aSpace2" presStyleCnt="0"/>
      <dgm:spPr/>
    </dgm:pt>
    <dgm:pt modelId="{074C6656-C63B-468B-AFA7-4B1B0308D8AC}" type="pres">
      <dgm:prSet presAssocID="{1D752428-DCAB-4F21-A008-8E12CC6FC7D3}" presName="childNode" presStyleLbl="node1" presStyleIdx="4" presStyleCnt="6">
        <dgm:presLayoutVars>
          <dgm:bulletEnabled val="1"/>
        </dgm:presLayoutVars>
      </dgm:prSet>
      <dgm:spPr/>
    </dgm:pt>
    <dgm:pt modelId="{70264612-D87C-48A7-BFC6-BE6E7FB9EA0C}" type="pres">
      <dgm:prSet presAssocID="{1D752428-DCAB-4F21-A008-8E12CC6FC7D3}" presName="aSpace2" presStyleCnt="0"/>
      <dgm:spPr/>
    </dgm:pt>
    <dgm:pt modelId="{BA10DB4B-8624-4AD3-A9A1-A24A60E86BD4}" type="pres">
      <dgm:prSet presAssocID="{E4D7E9A5-256B-4054-8AB8-C92525A8E1BA}" presName="childNode" presStyleLbl="node1" presStyleIdx="5" presStyleCnt="6">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Lst>
  <dgm:cxnLst>
    <dgm:cxn modelId="{5B0F7D25-8523-4694-947F-B55A1B34A55D}" type="presOf" srcId="{8E113AD3-1216-4868-873B-9A4AEC9A5003}" destId="{E19AFD89-7E0B-4B5C-90F8-927316EC7A98}" srcOrd="0" destOrd="0" presId="urn:microsoft.com/office/officeart/2005/8/layout/lProcess2"/>
    <dgm:cxn modelId="{D0172A26-0A64-4112-8B91-E9CF310887E6}" type="presOf" srcId="{6689905A-B81B-4A9C-ADBB-371B03968A79}" destId="{940ADE02-4FC1-4B39-9688-D31CDFE626F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2C9B4D2C-5A40-461D-B3F7-0C03E89C71B0}" type="presOf" srcId="{8245208F-8744-45B1-90A8-86D542F934F0}" destId="{AEE58C13-6048-4E62-B43F-C028ED900B5B}" srcOrd="0" destOrd="0" presId="urn:microsoft.com/office/officeart/2005/8/layout/lProcess2"/>
    <dgm:cxn modelId="{5F4D552F-FBC8-4DA2-B175-59C5112A886F}" type="presOf" srcId="{A346E610-4B50-4C35-A53C-4D4B562F8F7D}" destId="{8CA9BF7F-7A23-4F8E-81B3-A89FD1880B44}"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C0966A47-E587-4C94-9BC4-9BB1D89A3E91}" type="presOf" srcId="{8E113AD3-1216-4868-873B-9A4AEC9A5003}" destId="{7590E721-81C5-43FB-BE94-E6EDFD4F0405}" srcOrd="1" destOrd="0" presId="urn:microsoft.com/office/officeart/2005/8/layout/lProcess2"/>
    <dgm:cxn modelId="{910EB348-21FD-4776-BB42-286B8CDFA640}" srcId="{8245208F-8744-45B1-90A8-86D542F934F0}" destId="{1D752428-DCAB-4F21-A008-8E12CC6FC7D3}" srcOrd="4" destOrd="0" parTransId="{DD937F69-562B-4422-9E12-AA7FBD9AF231}" sibTransId="{74E2090F-C7D2-4D3A-AFC8-7FCE479BF486}"/>
    <dgm:cxn modelId="{8B6F2C51-6A1C-4191-AB0E-094215517B5C}" type="presOf" srcId="{0971B7E3-B3A7-42E3-94FC-9A076BDE9A0E}" destId="{A0B514A6-4593-42F5-AC31-F1086A1EA4A3}" srcOrd="1" destOrd="0" presId="urn:microsoft.com/office/officeart/2005/8/layout/lProcess2"/>
    <dgm:cxn modelId="{D5F1DA77-E8FB-4089-86F6-098A7AFF66A7}" srcId="{8245208F-8744-45B1-90A8-86D542F934F0}" destId="{9AA20123-7343-4E8D-A493-AAE485CA554C}" srcOrd="3" destOrd="0" parTransId="{965BF8CC-5258-482D-8AD5-5BB964A01A0E}" sibTransId="{76DE55F5-1F64-46C4-8B0E-65D58A55CE1B}"/>
    <dgm:cxn modelId="{34601D7A-5B5F-44C6-B5DA-DF7C1BC8818F}" type="presOf" srcId="{DFD73739-77C3-4545-8AB8-A76A70172E1A}" destId="{B047C787-0676-42D9-B9A8-6E26DDE25859}" srcOrd="0" destOrd="0" presId="urn:microsoft.com/office/officeart/2005/8/layout/lProcess2"/>
    <dgm:cxn modelId="{118A027D-EB03-4B57-B640-38D51DDB9A0F}" type="presOf" srcId="{8245208F-8744-45B1-90A8-86D542F934F0}" destId="{A696E25A-5CCD-438C-A29D-580FB0952415}" srcOrd="1"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64103084-9FA4-466D-ACF8-497002A527E5}" type="presOf" srcId="{0971B7E3-B3A7-42E3-94FC-9A076BDE9A0E}" destId="{242A0A04-22A6-449A-84A7-3F921BA653A4}" srcOrd="0" destOrd="0" presId="urn:microsoft.com/office/officeart/2005/8/layout/lProcess2"/>
    <dgm:cxn modelId="{08CEDA90-8B8D-4328-BA1B-6D41FD3F070A}" srcId="{8245208F-8744-45B1-90A8-86D542F934F0}" destId="{DFD73739-77C3-4545-8AB8-A76A70172E1A}" srcOrd="0" destOrd="0" parTransId="{94D45ECA-C659-4583-B573-533D6A24436D}" sibTransId="{0507C284-AEC9-498C-9668-F6C0A709D6BC}"/>
    <dgm:cxn modelId="{10F0299B-0AA7-4C2D-BA43-64A99C82E37C}" srcId="{8245208F-8744-45B1-90A8-86D542F934F0}" destId="{A038BA8D-7FB9-4D06-9B3E-479A42691246}" srcOrd="2" destOrd="0" parTransId="{EA181C66-DDD9-47BB-AD4D-18D0FF700DB7}" sibTransId="{0B3ADF94-9728-4D36-8877-8FA814E47791}"/>
    <dgm:cxn modelId="{7121BE9B-F4EE-497F-8096-3439D7F75581}" srcId="{8245208F-8744-45B1-90A8-86D542F934F0}" destId="{A346E610-4B50-4C35-A53C-4D4B562F8F7D}" srcOrd="1" destOrd="0" parTransId="{136DE74A-A0A2-4B79-BF21-373EA1B95942}" sibTransId="{9272514F-2195-40F0-A443-206EA70F9EBC}"/>
    <dgm:cxn modelId="{439E429E-7F8C-4BCF-95D9-1CEB6BE19EFF}" type="presOf" srcId="{6689905A-B81B-4A9C-ADBB-371B03968A79}" destId="{F7BF947C-DE94-4185-B8D5-1B887DD85655}" srcOrd="1" destOrd="0" presId="urn:microsoft.com/office/officeart/2005/8/layout/lProcess2"/>
    <dgm:cxn modelId="{B12B9ABD-BAF3-458C-834F-969174931EAE}" type="presOf" srcId="{1D752428-DCAB-4F21-A008-8E12CC6FC7D3}" destId="{074C6656-C63B-468B-AFA7-4B1B0308D8AC}" srcOrd="0" destOrd="0" presId="urn:microsoft.com/office/officeart/2005/8/layout/lProcess2"/>
    <dgm:cxn modelId="{B6355EC4-E6B4-44BB-9977-339980CBB59A}" type="presOf" srcId="{9AA20123-7343-4E8D-A493-AAE485CA554C}" destId="{637897D9-A3C8-4C94-A5FC-AD4263F06254}" srcOrd="0" destOrd="0" presId="urn:microsoft.com/office/officeart/2005/8/layout/lProcess2"/>
    <dgm:cxn modelId="{101CFBD0-8D48-4E94-844A-886E2D685F0D}" type="presOf" srcId="{12E2AACC-1F59-4249-A192-05E2DC555A22}" destId="{69D903DA-678E-454A-853F-76188B603A27}" srcOrd="0" destOrd="0" presId="urn:microsoft.com/office/officeart/2005/8/layout/lProcess2"/>
    <dgm:cxn modelId="{60FA62D8-EA4E-4132-93CD-28557B9E1D83}" srcId="{8245208F-8744-45B1-90A8-86D542F934F0}" destId="{E4D7E9A5-256B-4054-8AB8-C92525A8E1BA}" srcOrd="5" destOrd="0" parTransId="{19233E0D-925C-4F7F-9CB9-D05314F988D7}" sibTransId="{D8FB6C80-42DA-4570-9897-70660379C363}"/>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747828ED-1547-48EA-AB7A-1FA207522075}" type="presOf" srcId="{12E2AACC-1F59-4249-A192-05E2DC555A22}" destId="{CE75BE52-D6B0-4A53-AB05-903D27A161D3}" srcOrd="1"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EF6152F4-6AED-4462-94AE-966727C80A53}" type="presOf" srcId="{E4D7E9A5-256B-4054-8AB8-C92525A8E1BA}" destId="{BA10DB4B-8624-4AD3-A9A1-A24A60E86BD4}" srcOrd="0" destOrd="0" presId="urn:microsoft.com/office/officeart/2005/8/layout/lProcess2"/>
    <dgm:cxn modelId="{36DD07FF-CDB9-4771-8926-C9E4BB6DBFF7}" type="presOf" srcId="{A038BA8D-7FB9-4D06-9B3E-479A42691246}" destId="{DC493DA2-5315-4C52-94D0-4FE2628ED80E}" srcOrd="0" destOrd="0" presId="urn:microsoft.com/office/officeart/2005/8/layout/lProcess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C9C5FD37-7904-49B9-A191-9852F7448EA6}" type="presParOf" srcId="{77969F2D-044F-4403-9444-44EFBF74E097}" destId="{8CA9BF7F-7A23-4F8E-81B3-A89FD1880B44}" srcOrd="2" destOrd="0" presId="urn:microsoft.com/office/officeart/2005/8/layout/lProcess2"/>
    <dgm:cxn modelId="{B48AEA4F-EE92-4C8C-BD63-048EA8D26821}" type="presParOf" srcId="{77969F2D-044F-4403-9444-44EFBF74E097}" destId="{A6C5C2E3-94F1-46B4-A92C-04E25F7D5A35}" srcOrd="3" destOrd="0" presId="urn:microsoft.com/office/officeart/2005/8/layout/lProcess2"/>
    <dgm:cxn modelId="{64AFAB16-D75F-4312-9AEA-EEB4AEF15457}" type="presParOf" srcId="{77969F2D-044F-4403-9444-44EFBF74E097}" destId="{DC493DA2-5315-4C52-94D0-4FE2628ED80E}" srcOrd="4" destOrd="0" presId="urn:microsoft.com/office/officeart/2005/8/layout/lProcess2"/>
    <dgm:cxn modelId="{FA9F1984-F017-4EDF-9D10-EA108D299AED}" type="presParOf" srcId="{77969F2D-044F-4403-9444-44EFBF74E097}" destId="{5E906463-C9C8-40EC-BC0C-F9B0B6FBA8B4}" srcOrd="5" destOrd="0" presId="urn:microsoft.com/office/officeart/2005/8/layout/lProcess2"/>
    <dgm:cxn modelId="{AE933ED1-363E-43D7-A717-55A4575DB689}" type="presParOf" srcId="{77969F2D-044F-4403-9444-44EFBF74E097}" destId="{637897D9-A3C8-4C94-A5FC-AD4263F06254}" srcOrd="6" destOrd="0" presId="urn:microsoft.com/office/officeart/2005/8/layout/lProcess2"/>
    <dgm:cxn modelId="{12F9877C-AD74-4236-84AF-AD95CFA03E73}" type="presParOf" srcId="{77969F2D-044F-4403-9444-44EFBF74E097}" destId="{EF65881E-B145-4FE3-95ED-798C49C5EBA3}" srcOrd="7" destOrd="0" presId="urn:microsoft.com/office/officeart/2005/8/layout/lProcess2"/>
    <dgm:cxn modelId="{677BFA7A-A79D-4A6A-B75F-64AF9CF316B5}" type="presParOf" srcId="{77969F2D-044F-4403-9444-44EFBF74E097}" destId="{074C6656-C63B-468B-AFA7-4B1B0308D8AC}" srcOrd="8" destOrd="0" presId="urn:microsoft.com/office/officeart/2005/8/layout/lProcess2"/>
    <dgm:cxn modelId="{025C6C8C-5CC3-47C7-9F56-74477EA86F82}" type="presParOf" srcId="{77969F2D-044F-4403-9444-44EFBF74E097}" destId="{70264612-D87C-48A7-BFC6-BE6E7FB9EA0C}" srcOrd="9" destOrd="0" presId="urn:microsoft.com/office/officeart/2005/8/layout/lProcess2"/>
    <dgm:cxn modelId="{2218B0A8-CB1C-4813-97FA-4FE7DF2FA166}" type="presParOf" srcId="{77969F2D-044F-4403-9444-44EFBF74E097}" destId="{BA10DB4B-8624-4AD3-A9A1-A24A60E86BD4}" srcOrd="10"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1638"/>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Equipamentos industriais</a:t>
          </a:r>
        </a:p>
      </dsp:txBody>
      <dsp:txXfrm>
        <a:off x="229393" y="1293649"/>
        <a:ext cx="1666854" cy="386071"/>
      </dsp:txXfrm>
    </dsp:sp>
    <dsp:sp modelId="{8CA9BF7F-7A23-4F8E-81B3-A89FD1880B44}">
      <dsp:nvSpPr>
        <dsp:cNvPr id="0" name=""/>
        <dsp:cNvSpPr/>
      </dsp:nvSpPr>
      <dsp:spPr>
        <a:xfrm>
          <a:off x="217382" y="1754822"/>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Materiais para </a:t>
          </a:r>
          <a:r>
            <a:rPr lang="pt-BR" sz="1200" kern="1200" dirty="0" err="1"/>
            <a:t>construçãoI</a:t>
          </a:r>
          <a:endParaRPr lang="pt-BR" sz="1200" kern="1200" dirty="0"/>
        </a:p>
      </dsp:txBody>
      <dsp:txXfrm>
        <a:off x="229393" y="1766833"/>
        <a:ext cx="1666854" cy="386071"/>
      </dsp:txXfrm>
    </dsp:sp>
    <dsp:sp modelId="{DC493DA2-5315-4C52-94D0-4FE2628ED80E}">
      <dsp:nvSpPr>
        <dsp:cNvPr id="0" name=""/>
        <dsp:cNvSpPr/>
      </dsp:nvSpPr>
      <dsp:spPr>
        <a:xfrm>
          <a:off x="217382" y="2228006"/>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err="1"/>
            <a:t>Proj</a:t>
          </a:r>
          <a:r>
            <a:rPr lang="pt-BR" sz="1200" kern="1200" dirty="0"/>
            <a:t> de Máquinas </a:t>
          </a:r>
          <a:r>
            <a:rPr lang="pt-BR" sz="1200" kern="1200" dirty="0" err="1"/>
            <a:t>termofluidas</a:t>
          </a:r>
          <a:endParaRPr lang="pt-BR" sz="1200" kern="1200" dirty="0"/>
        </a:p>
      </dsp:txBody>
      <dsp:txXfrm>
        <a:off x="229393" y="2240017"/>
        <a:ext cx="1666854" cy="386071"/>
      </dsp:txXfrm>
    </dsp:sp>
    <dsp:sp modelId="{637897D9-A3C8-4C94-A5FC-AD4263F06254}">
      <dsp:nvSpPr>
        <dsp:cNvPr id="0" name=""/>
        <dsp:cNvSpPr/>
      </dsp:nvSpPr>
      <dsp:spPr>
        <a:xfrm>
          <a:off x="217382" y="2701191"/>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Projeto mecânico</a:t>
          </a:r>
        </a:p>
      </dsp:txBody>
      <dsp:txXfrm>
        <a:off x="229393" y="2713202"/>
        <a:ext cx="1666854" cy="386071"/>
      </dsp:txXfrm>
    </dsp:sp>
    <dsp:sp modelId="{074C6656-C63B-468B-AFA7-4B1B0308D8AC}">
      <dsp:nvSpPr>
        <dsp:cNvPr id="0" name=""/>
        <dsp:cNvSpPr/>
      </dsp:nvSpPr>
      <dsp:spPr>
        <a:xfrm>
          <a:off x="217382" y="3174375"/>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Máquinas de sist. De conversão de energia</a:t>
          </a:r>
        </a:p>
      </dsp:txBody>
      <dsp:txXfrm>
        <a:off x="229393" y="3186386"/>
        <a:ext cx="1666854" cy="386071"/>
      </dsp:txXfrm>
    </dsp:sp>
    <dsp:sp modelId="{BA10DB4B-8624-4AD3-A9A1-A24A60E86BD4}">
      <dsp:nvSpPr>
        <dsp:cNvPr id="0" name=""/>
        <dsp:cNvSpPr/>
      </dsp:nvSpPr>
      <dsp:spPr>
        <a:xfrm>
          <a:off x="217382" y="3647559"/>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pt-BR" sz="1200" kern="1200" dirty="0"/>
            <a:t>Complementos de fabricação</a:t>
          </a:r>
        </a:p>
      </dsp:txBody>
      <dsp:txXfrm>
        <a:off x="229393" y="3659570"/>
        <a:ext cx="1666854" cy="386071"/>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28/08/2017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28/08/2017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28/08/2017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28/08/2017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28/08/2017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28/08/2017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28/08/2017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28/08/2017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28/08/2017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28/08/2017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28/08/2017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28/08/2017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 Id="rId4" Type="http://schemas.openxmlformats.org/officeDocument/2006/relationships/hyperlink" Target="https://www.optimalworkshop.com/treejack/3t382prl/a0h57n33/shared-results/g0xvkbsj673ui73p1ho41b516777drn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pic>
        <p:nvPicPr>
          <p:cNvPr id="6" name="Picture 5">
            <a:extLst>
              <a:ext uri="{FF2B5EF4-FFF2-40B4-BE49-F238E27FC236}">
                <a16:creationId xmlns:a16="http://schemas.microsoft.com/office/drawing/2014/main" id="{079CDB87-0A60-42D0-918A-3B3E3A89E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5520" y="0"/>
            <a:ext cx="5821680" cy="6468533"/>
          </a:xfrm>
          <a:prstGeom prst="rect">
            <a:avLst/>
          </a:prstGeom>
        </p:spPr>
      </p:pic>
      <p:sp>
        <p:nvSpPr>
          <p:cNvPr id="7" name="TextBox 6">
            <a:extLst>
              <a:ext uri="{FF2B5EF4-FFF2-40B4-BE49-F238E27FC236}">
                <a16:creationId xmlns:a16="http://schemas.microsoft.com/office/drawing/2014/main" id="{B7117A65-59FF-4E77-A51F-B5D012F228BB}"/>
              </a:ext>
            </a:extLst>
          </p:cNvPr>
          <p:cNvSpPr txBox="1"/>
          <p:nvPr/>
        </p:nvSpPr>
        <p:spPr>
          <a:xfrm>
            <a:off x="8077200" y="843280"/>
            <a:ext cx="2621230" cy="369332"/>
          </a:xfrm>
          <a:prstGeom prst="rect">
            <a:avLst/>
          </a:prstGeom>
          <a:noFill/>
        </p:spPr>
        <p:txBody>
          <a:bodyPr wrap="none" rtlCol="0">
            <a:spAutoFit/>
          </a:bodyPr>
          <a:lstStyle/>
          <a:p>
            <a:r>
              <a:rPr lang="pt-BR" dirty="0"/>
              <a:t>Exemplo do Escape </a:t>
            </a:r>
            <a:r>
              <a:rPr lang="pt-BR" dirty="0" err="1"/>
              <a:t>Insper</a:t>
            </a:r>
            <a:endParaRPr lang="pt-BR" dirty="0"/>
          </a:p>
        </p:txBody>
      </p:sp>
    </p:spTree>
    <p:extLst>
      <p:ext uri="{BB962C8B-B14F-4D97-AF65-F5344CB8AC3E}">
        <p14:creationId xmlns:p14="http://schemas.microsoft.com/office/powerpoint/2010/main" val="3438142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3" name="Espaço Reservado para Conteúdo 2"/>
          <p:cNvSpPr>
            <a:spLocks noGrp="1"/>
          </p:cNvSpPr>
          <p:nvPr>
            <p:ph idx="1"/>
          </p:nvPr>
        </p:nvSpPr>
        <p:spPr>
          <a:xfrm>
            <a:off x="2184400" y="357312"/>
            <a:ext cx="9855200" cy="4351338"/>
          </a:xfrm>
        </p:spPr>
        <p:txBody>
          <a:bodyPr>
            <a:normAutofit/>
          </a:bodyPr>
          <a:lstStyle/>
          <a:p>
            <a:pPr marL="0" indent="0">
              <a:buNone/>
            </a:pPr>
            <a:r>
              <a:rPr lang="pt-BR" sz="1800" dirty="0"/>
              <a:t>Para ser completo, o portfólio deve ter uma página inicial e uma página sobre o aluno.</a:t>
            </a:r>
            <a:endParaRPr lang="pt-BR" sz="1200" dirty="0"/>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pic>
        <p:nvPicPr>
          <p:cNvPr id="7" name="Picture 6">
            <a:extLst>
              <a:ext uri="{FF2B5EF4-FFF2-40B4-BE49-F238E27FC236}">
                <a16:creationId xmlns:a16="http://schemas.microsoft.com/office/drawing/2014/main" id="{1E968A21-5AAE-4325-8CE6-B42096A34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041" y="1361228"/>
            <a:ext cx="5192697" cy="4768803"/>
          </a:xfrm>
          <a:prstGeom prst="rect">
            <a:avLst/>
          </a:prstGeom>
        </p:spPr>
      </p:pic>
    </p:spTree>
    <p:extLst>
      <p:ext uri="{BB962C8B-B14F-4D97-AF65-F5344CB8AC3E}">
        <p14:creationId xmlns:p14="http://schemas.microsoft.com/office/powerpoint/2010/main" val="232667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pic>
        <p:nvPicPr>
          <p:cNvPr id="6" name="Picture 5">
            <a:extLst>
              <a:ext uri="{FF2B5EF4-FFF2-40B4-BE49-F238E27FC236}">
                <a16:creationId xmlns:a16="http://schemas.microsoft.com/office/drawing/2014/main" id="{CA6910A0-3108-4EE3-ADD1-516FEA264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0940" y="406400"/>
            <a:ext cx="6543040" cy="5608320"/>
          </a:xfrm>
          <a:prstGeom prst="rect">
            <a:avLst/>
          </a:prstGeom>
        </p:spPr>
      </p:pic>
      <p:sp>
        <p:nvSpPr>
          <p:cNvPr id="3" name="TextBox 2">
            <a:extLst>
              <a:ext uri="{FF2B5EF4-FFF2-40B4-BE49-F238E27FC236}">
                <a16:creationId xmlns:a16="http://schemas.microsoft.com/office/drawing/2014/main" id="{4E6DFFE7-2B94-40AB-A581-14DD1196BE82}"/>
              </a:ext>
            </a:extLst>
          </p:cNvPr>
          <p:cNvSpPr txBox="1"/>
          <p:nvPr/>
        </p:nvSpPr>
        <p:spPr>
          <a:xfrm>
            <a:off x="9268287" y="1535837"/>
            <a:ext cx="2045816" cy="369332"/>
          </a:xfrm>
          <a:prstGeom prst="rect">
            <a:avLst/>
          </a:prstGeom>
          <a:noFill/>
        </p:spPr>
        <p:txBody>
          <a:bodyPr wrap="none" rtlCol="0">
            <a:spAutoFit/>
          </a:bodyPr>
          <a:lstStyle/>
          <a:p>
            <a:r>
              <a:rPr lang="pt-BR" dirty="0"/>
              <a:t>Página “sobre mim”</a:t>
            </a:r>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38200" y="365125"/>
            <a:ext cx="10515600" cy="1325563"/>
          </a:xfrm>
        </p:spPr>
        <p:txBody>
          <a:bodyPr/>
          <a:lstStyle/>
          <a:p>
            <a:r>
              <a:rPr lang="pt-BR"/>
              <a:t>Equipe</a:t>
            </a:r>
            <a:endParaRPr lang="pt-BR" dirty="0"/>
          </a:p>
        </p:txBody>
      </p:sp>
      <p:sp>
        <p:nvSpPr>
          <p:cNvPr id="5" name="Espaço Reservado para Conteúdo 4"/>
          <p:cNvSpPr>
            <a:spLocks noGrp="1"/>
          </p:cNvSpPr>
          <p:nvPr>
            <p:ph idx="1"/>
          </p:nvPr>
        </p:nvSpPr>
        <p:spPr>
          <a:xfrm>
            <a:off x="838200" y="1825625"/>
            <a:ext cx="10515600" cy="4351338"/>
          </a:xfrm>
        </p:spPr>
        <p:txBody>
          <a:bodyPr/>
          <a:lstStyle/>
          <a:p>
            <a:r>
              <a:rPr lang="pt-BR" dirty="0"/>
              <a:t>Alexandre – Engenharia da computação</a:t>
            </a:r>
          </a:p>
          <a:p>
            <a:r>
              <a:rPr lang="pt-BR" dirty="0"/>
              <a:t>Carla – Engenharia mecatrônica</a:t>
            </a:r>
          </a:p>
          <a:p>
            <a:r>
              <a:rPr lang="pt-BR" dirty="0"/>
              <a:t>Lucas – Engenharia da computação</a:t>
            </a:r>
          </a:p>
          <a:p>
            <a:endParaRPr lang="pt-BR" dirty="0"/>
          </a:p>
        </p:txBody>
      </p:sp>
      <p:pic>
        <p:nvPicPr>
          <p:cNvPr id="3" name="Picture 2">
            <a:extLst>
              <a:ext uri="{FF2B5EF4-FFF2-40B4-BE49-F238E27FC236}">
                <a16:creationId xmlns:a16="http://schemas.microsoft.com/office/drawing/2014/main" id="{01853F17-80AC-4819-9CC3-11FEEE545F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7433" y="2458039"/>
            <a:ext cx="5252619" cy="3939464"/>
          </a:xfrm>
          <a:prstGeom prst="rect">
            <a:avLst/>
          </a:prstGeom>
        </p:spPr>
      </p:pic>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r>
              <a:rPr lang="pt-BR" dirty="0"/>
              <a:t>https://github.com/carlakim/Projeto1cda</a:t>
            </a:r>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362077751"/>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
        <p:nvSpPr>
          <p:cNvPr id="8" name="TextBox 7">
            <a:extLst>
              <a:ext uri="{FF2B5EF4-FFF2-40B4-BE49-F238E27FC236}">
                <a16:creationId xmlns:a16="http://schemas.microsoft.com/office/drawing/2014/main" id="{CA4B8381-D150-425E-A168-BC77032541D6}"/>
              </a:ext>
            </a:extLst>
          </p:cNvPr>
          <p:cNvSpPr txBox="1"/>
          <p:nvPr/>
        </p:nvSpPr>
        <p:spPr>
          <a:xfrm>
            <a:off x="5111901" y="2286000"/>
            <a:ext cx="1963488" cy="1877437"/>
          </a:xfrm>
          <a:prstGeom prst="rect">
            <a:avLst/>
          </a:prstGeom>
          <a:noFill/>
        </p:spPr>
        <p:txBody>
          <a:bodyPr wrap="square" rtlCol="0">
            <a:spAutoFit/>
          </a:bodyPr>
          <a:lstStyle/>
          <a:p>
            <a:r>
              <a:rPr lang="pt-BR" sz="1600" dirty="0"/>
              <a:t>Design de Software</a:t>
            </a:r>
          </a:p>
          <a:p>
            <a:r>
              <a:rPr lang="pt-BR" sz="1600" dirty="0" err="1"/>
              <a:t>Co-design</a:t>
            </a:r>
            <a:r>
              <a:rPr lang="pt-BR" sz="1600" dirty="0"/>
              <a:t> de app</a:t>
            </a:r>
          </a:p>
          <a:p>
            <a:r>
              <a:rPr lang="pt-BR" sz="1600" dirty="0"/>
              <a:t>Robótica computa.</a:t>
            </a:r>
          </a:p>
          <a:p>
            <a:r>
              <a:rPr lang="pt-BR" sz="1600" dirty="0"/>
              <a:t>Tecnologia web</a:t>
            </a:r>
          </a:p>
          <a:p>
            <a:r>
              <a:rPr lang="pt-BR" sz="1600" dirty="0"/>
              <a:t>Desafios de </a:t>
            </a:r>
            <a:r>
              <a:rPr lang="pt-BR" sz="1600" dirty="0" err="1"/>
              <a:t>program</a:t>
            </a:r>
            <a:r>
              <a:rPr lang="pt-BR" sz="1600" dirty="0"/>
              <a:t>.</a:t>
            </a:r>
          </a:p>
          <a:p>
            <a:r>
              <a:rPr lang="pt-BR" sz="1600" dirty="0"/>
              <a:t>Comp. Em nuvem</a:t>
            </a:r>
          </a:p>
          <a:p>
            <a:endParaRPr lang="pt-BR" dirty="0"/>
          </a:p>
        </p:txBody>
      </p:sp>
      <p:sp>
        <p:nvSpPr>
          <p:cNvPr id="9" name="TextBox 8">
            <a:extLst>
              <a:ext uri="{FF2B5EF4-FFF2-40B4-BE49-F238E27FC236}">
                <a16:creationId xmlns:a16="http://schemas.microsoft.com/office/drawing/2014/main" id="{4D2BBE03-085F-4C06-A92F-B0F1C1788DBE}"/>
              </a:ext>
            </a:extLst>
          </p:cNvPr>
          <p:cNvSpPr txBox="1"/>
          <p:nvPr/>
        </p:nvSpPr>
        <p:spPr>
          <a:xfrm>
            <a:off x="7447933" y="2205361"/>
            <a:ext cx="1920106" cy="1600438"/>
          </a:xfrm>
          <a:prstGeom prst="rect">
            <a:avLst/>
          </a:prstGeom>
          <a:noFill/>
        </p:spPr>
        <p:txBody>
          <a:bodyPr wrap="square" rtlCol="0">
            <a:spAutoFit/>
          </a:bodyPr>
          <a:lstStyle/>
          <a:p>
            <a:r>
              <a:rPr lang="pt-BR" sz="1600" dirty="0"/>
              <a:t>Nat. Do Design</a:t>
            </a:r>
          </a:p>
          <a:p>
            <a:r>
              <a:rPr lang="pt-BR" sz="1600" dirty="0" err="1"/>
              <a:t>Instru</a:t>
            </a:r>
            <a:r>
              <a:rPr lang="pt-BR" sz="1600" dirty="0"/>
              <a:t>. E Medição</a:t>
            </a:r>
          </a:p>
          <a:p>
            <a:r>
              <a:rPr lang="pt-BR" sz="1600" dirty="0"/>
              <a:t>Biomecânica</a:t>
            </a:r>
          </a:p>
          <a:p>
            <a:r>
              <a:rPr lang="pt-BR" sz="1600" dirty="0" err="1"/>
              <a:t>Fab</a:t>
            </a:r>
            <a:r>
              <a:rPr lang="pt-BR" sz="1600" dirty="0"/>
              <a:t>. E Metrologia</a:t>
            </a:r>
          </a:p>
          <a:p>
            <a:r>
              <a:rPr lang="pt-BR" sz="1600" dirty="0" err="1"/>
              <a:t>Proj</a:t>
            </a:r>
            <a:r>
              <a:rPr lang="pt-BR" sz="1600" dirty="0"/>
              <a:t>. Biomecânico</a:t>
            </a:r>
          </a:p>
          <a:p>
            <a:r>
              <a:rPr lang="pt-BR" sz="1600" dirty="0" err="1"/>
              <a:t>Proj</a:t>
            </a:r>
            <a:r>
              <a:rPr lang="pt-BR" sz="1600" dirty="0"/>
              <a:t>. Automação</a:t>
            </a:r>
          </a:p>
        </p:txBody>
      </p:sp>
      <p:sp>
        <p:nvSpPr>
          <p:cNvPr id="10" name="TextBox 9">
            <a:extLst>
              <a:ext uri="{FF2B5EF4-FFF2-40B4-BE49-F238E27FC236}">
                <a16:creationId xmlns:a16="http://schemas.microsoft.com/office/drawing/2014/main" id="{158FD586-94E7-4FBD-BA39-724B0BA10477}"/>
              </a:ext>
            </a:extLst>
          </p:cNvPr>
          <p:cNvSpPr txBox="1"/>
          <p:nvPr/>
        </p:nvSpPr>
        <p:spPr>
          <a:xfrm>
            <a:off x="2835452" y="2315937"/>
            <a:ext cx="2029511" cy="1569660"/>
          </a:xfrm>
          <a:prstGeom prst="rect">
            <a:avLst/>
          </a:prstGeom>
          <a:noFill/>
        </p:spPr>
        <p:txBody>
          <a:bodyPr wrap="square" rtlCol="0">
            <a:spAutoFit/>
          </a:bodyPr>
          <a:lstStyle/>
          <a:p>
            <a:r>
              <a:rPr lang="pt-BR" sz="1600" dirty="0"/>
              <a:t>Projeto Mecatrônico</a:t>
            </a:r>
          </a:p>
          <a:p>
            <a:r>
              <a:rPr lang="pt-BR" sz="1600" dirty="0"/>
              <a:t>Projeto de controle</a:t>
            </a:r>
          </a:p>
          <a:p>
            <a:r>
              <a:rPr lang="pt-BR" sz="1600" dirty="0"/>
              <a:t>Controle moderno</a:t>
            </a:r>
          </a:p>
          <a:p>
            <a:r>
              <a:rPr lang="pt-BR" sz="1600" dirty="0"/>
              <a:t>Química tecn. E </a:t>
            </a:r>
            <a:r>
              <a:rPr lang="pt-BR" sz="1600" dirty="0" err="1"/>
              <a:t>amb</a:t>
            </a:r>
            <a:r>
              <a:rPr lang="pt-BR" sz="1600" dirty="0"/>
              <a:t>.</a:t>
            </a:r>
          </a:p>
          <a:p>
            <a:r>
              <a:rPr lang="pt-BR" sz="1600" dirty="0"/>
              <a:t>Automação industrial</a:t>
            </a:r>
          </a:p>
          <a:p>
            <a:r>
              <a:rPr lang="pt-BR" sz="1600" dirty="0"/>
              <a:t>Fabricação e </a:t>
            </a:r>
            <a:r>
              <a:rPr lang="pt-BR" sz="1600" dirty="0" err="1"/>
              <a:t>Metrolo</a:t>
            </a:r>
            <a:r>
              <a:rPr lang="pt-BR" sz="1600" dirty="0"/>
              <a:t>.</a:t>
            </a:r>
          </a:p>
        </p:txBody>
      </p:sp>
      <p:sp>
        <p:nvSpPr>
          <p:cNvPr id="14" name="TextBox 13">
            <a:extLst>
              <a:ext uri="{FF2B5EF4-FFF2-40B4-BE49-F238E27FC236}">
                <a16:creationId xmlns:a16="http://schemas.microsoft.com/office/drawing/2014/main" id="{823E0A85-E7B7-4FBA-8F33-1FCD2E20574B}"/>
              </a:ext>
            </a:extLst>
          </p:cNvPr>
          <p:cNvSpPr txBox="1"/>
          <p:nvPr/>
        </p:nvSpPr>
        <p:spPr>
          <a:xfrm>
            <a:off x="9685539" y="2077375"/>
            <a:ext cx="1944210" cy="1323439"/>
          </a:xfrm>
          <a:prstGeom prst="rect">
            <a:avLst/>
          </a:prstGeom>
          <a:noFill/>
        </p:spPr>
        <p:txBody>
          <a:bodyPr wrap="square" rtlCol="0">
            <a:spAutoFit/>
          </a:bodyPr>
          <a:lstStyle/>
          <a:p>
            <a:r>
              <a:rPr lang="pt-BR" sz="1600" dirty="0"/>
              <a:t>Grandes desafios da engenharia</a:t>
            </a:r>
          </a:p>
          <a:p>
            <a:r>
              <a:rPr lang="pt-BR" sz="1600" dirty="0"/>
              <a:t>Física do Movimento</a:t>
            </a:r>
          </a:p>
          <a:p>
            <a:r>
              <a:rPr lang="pt-BR" sz="1600" dirty="0"/>
              <a:t>Matemática da Variação</a:t>
            </a: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613490"/>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1077218"/>
          </a:xfrm>
          <a:prstGeom prst="rect">
            <a:avLst/>
          </a:prstGeom>
          <a:noFill/>
        </p:spPr>
        <p:txBody>
          <a:bodyPr wrap="square" rtlCol="0">
            <a:spAutoFit/>
          </a:bodyPr>
          <a:lstStyle/>
          <a:p>
            <a:pPr marL="285750" indent="-285750">
              <a:buFont typeface="Arial" panose="020B0604020202020204" pitchFamily="34" charset="0"/>
              <a:buChar char="•"/>
            </a:pPr>
            <a:r>
              <a:rPr lang="pt-BR" sz="1600" dirty="0"/>
              <a:t>Tema escolhido:</a:t>
            </a:r>
            <a:br>
              <a:rPr lang="pt-BR" sz="1600" dirty="0"/>
            </a:b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5" name="Retângulo: Cantos Arredondados 4"/>
          <p:cNvSpPr/>
          <p:nvPr/>
        </p:nvSpPr>
        <p:spPr>
          <a:xfrm>
            <a:off x="328643" y="1032740"/>
            <a:ext cx="6365906" cy="3783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t>Site:</a:t>
            </a:r>
          </a:p>
          <a:p>
            <a:pPr marL="571500" indent="-571500" algn="ctr">
              <a:buFont typeface="Arial" panose="020B0604020202020204" pitchFamily="34" charset="0"/>
              <a:buChar char="•"/>
            </a:pPr>
            <a:r>
              <a:rPr lang="pt-BR" sz="2400" dirty="0"/>
              <a:t>Parte específica – criadores (perfil)</a:t>
            </a:r>
          </a:p>
          <a:p>
            <a:pPr marL="571500" indent="-571500" algn="ctr">
              <a:buFont typeface="Arial" panose="020B0604020202020204" pitchFamily="34" charset="0"/>
              <a:buChar char="•"/>
            </a:pPr>
            <a:r>
              <a:rPr lang="pt-BR" sz="2400" dirty="0"/>
              <a:t>Parte para os projetos – Design de Software</a:t>
            </a:r>
          </a:p>
          <a:p>
            <a:pPr marL="571500" indent="-571500" algn="ctr">
              <a:buFont typeface="Arial" panose="020B0604020202020204" pitchFamily="34" charset="0"/>
              <a:buChar char="•"/>
            </a:pPr>
            <a:r>
              <a:rPr lang="pt-BR" sz="2400" dirty="0"/>
              <a:t>Uma sessão para o </a:t>
            </a:r>
            <a:r>
              <a:rPr lang="pt-BR" sz="2400" dirty="0" err="1"/>
              <a:t>Insper</a:t>
            </a:r>
            <a:endParaRPr lang="pt-BR" sz="2400" dirty="0"/>
          </a:p>
          <a:p>
            <a:pPr marL="571500" indent="-571500" algn="ctr">
              <a:buFont typeface="Arial" panose="020B0604020202020204" pitchFamily="34" charset="0"/>
              <a:buChar char="•"/>
            </a:pPr>
            <a:r>
              <a:rPr lang="pt-BR" sz="2400" dirty="0"/>
              <a:t>Contatos</a:t>
            </a:r>
          </a:p>
        </p:txBody>
      </p:sp>
      <p:sp>
        <p:nvSpPr>
          <p:cNvPr id="3" name="TextBox 2">
            <a:extLst>
              <a:ext uri="{FF2B5EF4-FFF2-40B4-BE49-F238E27FC236}">
                <a16:creationId xmlns:a16="http://schemas.microsoft.com/office/drawing/2014/main" id="{20F58DBD-73FC-4411-ACBC-94A02516A655}"/>
              </a:ext>
            </a:extLst>
          </p:cNvPr>
          <p:cNvSpPr txBox="1"/>
          <p:nvPr/>
        </p:nvSpPr>
        <p:spPr>
          <a:xfrm>
            <a:off x="7865615" y="939800"/>
            <a:ext cx="2530136" cy="369332"/>
          </a:xfrm>
          <a:prstGeom prst="rect">
            <a:avLst/>
          </a:prstGeom>
          <a:noFill/>
        </p:spPr>
        <p:txBody>
          <a:bodyPr wrap="square" rtlCol="0">
            <a:spAutoFit/>
          </a:bodyPr>
          <a:lstStyle/>
          <a:p>
            <a:r>
              <a:rPr lang="pt-BR" dirty="0"/>
              <a:t>Página inicial</a:t>
            </a:r>
          </a:p>
        </p:txBody>
      </p:sp>
      <p:cxnSp>
        <p:nvCxnSpPr>
          <p:cNvPr id="7" name="Straight Arrow Connector 6">
            <a:extLst>
              <a:ext uri="{FF2B5EF4-FFF2-40B4-BE49-F238E27FC236}">
                <a16:creationId xmlns:a16="http://schemas.microsoft.com/office/drawing/2014/main" id="{50C59066-E4E6-403F-ABC1-926B6BA7E032}"/>
              </a:ext>
            </a:extLst>
          </p:cNvPr>
          <p:cNvCxnSpPr/>
          <p:nvPr/>
        </p:nvCxnSpPr>
        <p:spPr>
          <a:xfrm flipH="1">
            <a:off x="7927759" y="1309132"/>
            <a:ext cx="417251" cy="49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FFAB67C-043A-4DF1-AC4E-8D6DE007F27F}"/>
              </a:ext>
            </a:extLst>
          </p:cNvPr>
          <p:cNvCxnSpPr>
            <a:cxnSpLocks/>
          </p:cNvCxnSpPr>
          <p:nvPr/>
        </p:nvCxnSpPr>
        <p:spPr>
          <a:xfrm>
            <a:off x="8728969" y="1309132"/>
            <a:ext cx="401714" cy="457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9AA2AB7-F2E4-4702-BD00-2A7C85FFC239}"/>
              </a:ext>
            </a:extLst>
          </p:cNvPr>
          <p:cNvSpPr txBox="1"/>
          <p:nvPr/>
        </p:nvSpPr>
        <p:spPr>
          <a:xfrm>
            <a:off x="7500942" y="1802167"/>
            <a:ext cx="670568" cy="369332"/>
          </a:xfrm>
          <a:prstGeom prst="rect">
            <a:avLst/>
          </a:prstGeom>
          <a:noFill/>
        </p:spPr>
        <p:txBody>
          <a:bodyPr wrap="none" rtlCol="0">
            <a:spAutoFit/>
          </a:bodyPr>
          <a:lstStyle/>
          <a:p>
            <a:r>
              <a:rPr lang="pt-BR" dirty="0"/>
              <a:t>Perfil</a:t>
            </a:r>
          </a:p>
        </p:txBody>
      </p:sp>
      <p:sp>
        <p:nvSpPr>
          <p:cNvPr id="12" name="TextBox 11">
            <a:extLst>
              <a:ext uri="{FF2B5EF4-FFF2-40B4-BE49-F238E27FC236}">
                <a16:creationId xmlns:a16="http://schemas.microsoft.com/office/drawing/2014/main" id="{26F7C8D1-B16D-4ACE-A100-DD5805E6A586}"/>
              </a:ext>
            </a:extLst>
          </p:cNvPr>
          <p:cNvSpPr txBox="1"/>
          <p:nvPr/>
        </p:nvSpPr>
        <p:spPr>
          <a:xfrm>
            <a:off x="8958691" y="1802167"/>
            <a:ext cx="1013611" cy="369332"/>
          </a:xfrm>
          <a:prstGeom prst="rect">
            <a:avLst/>
          </a:prstGeom>
          <a:noFill/>
        </p:spPr>
        <p:txBody>
          <a:bodyPr wrap="none" rtlCol="0">
            <a:spAutoFit/>
          </a:bodyPr>
          <a:lstStyle/>
          <a:p>
            <a:r>
              <a:rPr lang="pt-BR" dirty="0"/>
              <a:t>Matérias</a:t>
            </a:r>
          </a:p>
        </p:txBody>
      </p:sp>
      <p:cxnSp>
        <p:nvCxnSpPr>
          <p:cNvPr id="13" name="Straight Arrow Connector 12">
            <a:extLst>
              <a:ext uri="{FF2B5EF4-FFF2-40B4-BE49-F238E27FC236}">
                <a16:creationId xmlns:a16="http://schemas.microsoft.com/office/drawing/2014/main" id="{9F1099D3-8119-49C3-BC31-BE754E666523}"/>
              </a:ext>
            </a:extLst>
          </p:cNvPr>
          <p:cNvCxnSpPr>
            <a:cxnSpLocks/>
          </p:cNvCxnSpPr>
          <p:nvPr/>
        </p:nvCxnSpPr>
        <p:spPr>
          <a:xfrm>
            <a:off x="9360763" y="2124944"/>
            <a:ext cx="0" cy="307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4E4B0D3-F210-475C-A921-654173116AEB}"/>
              </a:ext>
            </a:extLst>
          </p:cNvPr>
          <p:cNvSpPr txBox="1"/>
          <p:nvPr/>
        </p:nvSpPr>
        <p:spPr>
          <a:xfrm>
            <a:off x="8929826" y="2432482"/>
            <a:ext cx="1469255" cy="646331"/>
          </a:xfrm>
          <a:prstGeom prst="rect">
            <a:avLst/>
          </a:prstGeom>
          <a:noFill/>
        </p:spPr>
        <p:txBody>
          <a:bodyPr wrap="square" rtlCol="0">
            <a:spAutoFit/>
          </a:bodyPr>
          <a:lstStyle/>
          <a:p>
            <a:r>
              <a:rPr lang="pt-BR" dirty="0"/>
              <a:t>Design de Software</a:t>
            </a:r>
          </a:p>
        </p:txBody>
      </p:sp>
      <p:cxnSp>
        <p:nvCxnSpPr>
          <p:cNvPr id="17" name="Straight Arrow Connector 16">
            <a:extLst>
              <a:ext uri="{FF2B5EF4-FFF2-40B4-BE49-F238E27FC236}">
                <a16:creationId xmlns:a16="http://schemas.microsoft.com/office/drawing/2014/main" id="{CD3B2E1C-38F3-4D9A-AE97-2B8E8FFC9671}"/>
              </a:ext>
            </a:extLst>
          </p:cNvPr>
          <p:cNvCxnSpPr>
            <a:cxnSpLocks/>
          </p:cNvCxnSpPr>
          <p:nvPr/>
        </p:nvCxnSpPr>
        <p:spPr>
          <a:xfrm>
            <a:off x="9374819" y="3005313"/>
            <a:ext cx="0" cy="307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12E5028-9CB5-4586-8810-A9048E9E91C6}"/>
              </a:ext>
            </a:extLst>
          </p:cNvPr>
          <p:cNvSpPr txBox="1"/>
          <p:nvPr/>
        </p:nvSpPr>
        <p:spPr>
          <a:xfrm>
            <a:off x="8926496" y="3312851"/>
            <a:ext cx="1469255" cy="369332"/>
          </a:xfrm>
          <a:prstGeom prst="rect">
            <a:avLst/>
          </a:prstGeom>
          <a:noFill/>
        </p:spPr>
        <p:txBody>
          <a:bodyPr wrap="square" rtlCol="0">
            <a:spAutoFit/>
          </a:bodyPr>
          <a:lstStyle/>
          <a:p>
            <a:r>
              <a:rPr lang="pt-BR" dirty="0"/>
              <a:t>Projetos</a:t>
            </a:r>
          </a:p>
        </p:txBody>
      </p:sp>
      <p:cxnSp>
        <p:nvCxnSpPr>
          <p:cNvPr id="19" name="Straight Arrow Connector 18">
            <a:extLst>
              <a:ext uri="{FF2B5EF4-FFF2-40B4-BE49-F238E27FC236}">
                <a16:creationId xmlns:a16="http://schemas.microsoft.com/office/drawing/2014/main" id="{4A3917DC-65CC-4EBD-8C4D-94A27EA2A1D9}"/>
              </a:ext>
            </a:extLst>
          </p:cNvPr>
          <p:cNvCxnSpPr>
            <a:cxnSpLocks/>
          </p:cNvCxnSpPr>
          <p:nvPr/>
        </p:nvCxnSpPr>
        <p:spPr>
          <a:xfrm>
            <a:off x="7836226" y="2124944"/>
            <a:ext cx="0" cy="307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AC7FED6-149B-4502-8763-5D3AFC499894}"/>
              </a:ext>
            </a:extLst>
          </p:cNvPr>
          <p:cNvSpPr txBox="1"/>
          <p:nvPr/>
        </p:nvSpPr>
        <p:spPr>
          <a:xfrm>
            <a:off x="7370685" y="2462028"/>
            <a:ext cx="1469255" cy="369332"/>
          </a:xfrm>
          <a:prstGeom prst="rect">
            <a:avLst/>
          </a:prstGeom>
          <a:noFill/>
        </p:spPr>
        <p:txBody>
          <a:bodyPr wrap="square" rtlCol="0">
            <a:spAutoFit/>
          </a:bodyPr>
          <a:lstStyle/>
          <a:p>
            <a:r>
              <a:rPr lang="pt-BR" dirty="0"/>
              <a:t>Projetos</a:t>
            </a:r>
          </a:p>
        </p:txBody>
      </p:sp>
      <p:cxnSp>
        <p:nvCxnSpPr>
          <p:cNvPr id="21" name="Straight Arrow Connector 20">
            <a:extLst>
              <a:ext uri="{FF2B5EF4-FFF2-40B4-BE49-F238E27FC236}">
                <a16:creationId xmlns:a16="http://schemas.microsoft.com/office/drawing/2014/main" id="{A9722EAB-4F17-4F61-A043-363F112794A3}"/>
              </a:ext>
            </a:extLst>
          </p:cNvPr>
          <p:cNvCxnSpPr>
            <a:cxnSpLocks/>
          </p:cNvCxnSpPr>
          <p:nvPr/>
        </p:nvCxnSpPr>
        <p:spPr>
          <a:xfrm>
            <a:off x="9259409" y="1131469"/>
            <a:ext cx="5859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5A77BD3-6994-4E13-BD28-20E4B852FCA1}"/>
              </a:ext>
            </a:extLst>
          </p:cNvPr>
          <p:cNvSpPr txBox="1"/>
          <p:nvPr/>
        </p:nvSpPr>
        <p:spPr>
          <a:xfrm>
            <a:off x="9845336" y="974618"/>
            <a:ext cx="771365" cy="369332"/>
          </a:xfrm>
          <a:prstGeom prst="rect">
            <a:avLst/>
          </a:prstGeom>
          <a:noFill/>
        </p:spPr>
        <p:txBody>
          <a:bodyPr wrap="none" rtlCol="0">
            <a:spAutoFit/>
          </a:bodyPr>
          <a:lstStyle/>
          <a:p>
            <a:r>
              <a:rPr lang="pt-BR" dirty="0" err="1"/>
              <a:t>Insper</a:t>
            </a:r>
            <a:endParaRPr lang="pt-BR" dirty="0"/>
          </a:p>
        </p:txBody>
      </p:sp>
      <p:sp>
        <p:nvSpPr>
          <p:cNvPr id="25" name="TextBox 24">
            <a:extLst>
              <a:ext uri="{FF2B5EF4-FFF2-40B4-BE49-F238E27FC236}">
                <a16:creationId xmlns:a16="http://schemas.microsoft.com/office/drawing/2014/main" id="{16524789-75EF-415F-BEFA-178DE3596E43}"/>
              </a:ext>
            </a:extLst>
          </p:cNvPr>
          <p:cNvSpPr txBox="1"/>
          <p:nvPr/>
        </p:nvSpPr>
        <p:spPr>
          <a:xfrm>
            <a:off x="6518511" y="939800"/>
            <a:ext cx="1018549" cy="369332"/>
          </a:xfrm>
          <a:prstGeom prst="rect">
            <a:avLst/>
          </a:prstGeom>
          <a:noFill/>
        </p:spPr>
        <p:txBody>
          <a:bodyPr wrap="none" rtlCol="0">
            <a:spAutoFit/>
          </a:bodyPr>
          <a:lstStyle/>
          <a:p>
            <a:r>
              <a:rPr lang="pt-BR" dirty="0"/>
              <a:t>Contatos</a:t>
            </a:r>
          </a:p>
        </p:txBody>
      </p:sp>
      <p:cxnSp>
        <p:nvCxnSpPr>
          <p:cNvPr id="26" name="Straight Arrow Connector 25">
            <a:extLst>
              <a:ext uri="{FF2B5EF4-FFF2-40B4-BE49-F238E27FC236}">
                <a16:creationId xmlns:a16="http://schemas.microsoft.com/office/drawing/2014/main" id="{DA570FFF-280C-4EF4-8340-44B33CC67753}"/>
              </a:ext>
            </a:extLst>
          </p:cNvPr>
          <p:cNvCxnSpPr>
            <a:cxnSpLocks/>
          </p:cNvCxnSpPr>
          <p:nvPr/>
        </p:nvCxnSpPr>
        <p:spPr>
          <a:xfrm flipH="1">
            <a:off x="7443927" y="1124466"/>
            <a:ext cx="483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255936"/>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2862322"/>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a:p>
            <a:endParaRPr lang="pt-BR" dirty="0"/>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TextBox 3">
            <a:extLst>
              <a:ext uri="{FF2B5EF4-FFF2-40B4-BE49-F238E27FC236}">
                <a16:creationId xmlns:a16="http://schemas.microsoft.com/office/drawing/2014/main" id="{0C3A5B9B-37F4-467E-8576-FA63207A5495}"/>
              </a:ext>
            </a:extLst>
          </p:cNvPr>
          <p:cNvSpPr txBox="1"/>
          <p:nvPr/>
        </p:nvSpPr>
        <p:spPr>
          <a:xfrm>
            <a:off x="497211" y="3548367"/>
            <a:ext cx="4119239" cy="1754326"/>
          </a:xfrm>
          <a:prstGeom prst="rect">
            <a:avLst/>
          </a:prstGeom>
          <a:noFill/>
        </p:spPr>
        <p:txBody>
          <a:bodyPr wrap="square" rtlCol="0">
            <a:spAutoFit/>
          </a:bodyPr>
          <a:lstStyle/>
          <a:p>
            <a:r>
              <a:rPr lang="pt-BR" dirty="0"/>
              <a:t> </a:t>
            </a:r>
            <a:r>
              <a:rPr lang="pt-BR" dirty="0">
                <a:hlinkClick r:id="rId4"/>
              </a:rPr>
              <a:t>https://www.optimalworkshop.com/treejack/3t382prl/a0h57n33/shared-results/g0xvkbsj673ui73p1ho41b516777drno</a:t>
            </a:r>
            <a:endParaRPr lang="pt-BR" dirty="0"/>
          </a:p>
          <a:p>
            <a:endParaRPr lang="pt-BR" dirty="0"/>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740366"/>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pic>
        <p:nvPicPr>
          <p:cNvPr id="6" name="Picture 5">
            <a:extLst>
              <a:ext uri="{FF2B5EF4-FFF2-40B4-BE49-F238E27FC236}">
                <a16:creationId xmlns:a16="http://schemas.microsoft.com/office/drawing/2014/main" id="{24E3DED3-C943-453F-9DB5-77B2FAB4D5F6}"/>
              </a:ext>
            </a:extLst>
          </p:cNvPr>
          <p:cNvPicPr>
            <a:picLocks noChangeAspect="1"/>
          </p:cNvPicPr>
          <p:nvPr/>
        </p:nvPicPr>
        <p:blipFill rotWithShape="1">
          <a:blip r:embed="rId2">
            <a:extLst>
              <a:ext uri="{28A0092B-C50C-407E-A947-70E740481C1C}">
                <a14:useLocalDpi xmlns:a14="http://schemas.microsoft.com/office/drawing/2010/main" val="0"/>
              </a:ext>
            </a:extLst>
          </a:blip>
          <a:srcRect t="4161" b="28285"/>
          <a:stretch/>
        </p:blipFill>
        <p:spPr>
          <a:xfrm>
            <a:off x="2132327" y="315337"/>
            <a:ext cx="6035129" cy="6212530"/>
          </a:xfrm>
          <a:prstGeom prst="rect">
            <a:avLst/>
          </a:prstGeom>
        </p:spPr>
      </p:pic>
      <p:sp>
        <p:nvSpPr>
          <p:cNvPr id="7" name="AutoShape 2" descr="https://mail.google.com/mail/u/0/?ui=2&amp;ik=1af4d14e3b&amp;view=fimg&amp;th=15e0a415a097b9f3&amp;attid=0.1.1&amp;disp=emb&amp;attbid=ANGjdJ-RovekXA0GMXJmUfTlux-vDtyQGy_LdLR7KPaWwT0xZuWPGsW5QpZS8GChEs36QIxGoi-hUq88PHRQoOSyJAwVsnbXcdi2ya546MAK5N9W4OTUWvp-uAnRYHU&amp;sz=s0-l75-ft&amp;ats=1503410625245&amp;rm=15e0a415a097b9f3&amp;zw&amp;atsh=1">
            <a:extLst>
              <a:ext uri="{FF2B5EF4-FFF2-40B4-BE49-F238E27FC236}">
                <a16:creationId xmlns:a16="http://schemas.microsoft.com/office/drawing/2014/main" id="{B828CCA0-FD90-42B4-807D-D0C8AE71AF83}"/>
              </a:ext>
            </a:extLst>
          </p:cNvPr>
          <p:cNvSpPr>
            <a:spLocks noChangeAspect="1" noChangeArrowheads="1"/>
          </p:cNvSpPr>
          <p:nvPr/>
        </p:nvSpPr>
        <p:spPr bwMode="auto">
          <a:xfrm>
            <a:off x="5943599" y="1162235"/>
            <a:ext cx="2419165" cy="241916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6647</TotalTime>
  <Words>608</Words>
  <Application>Microsoft Office PowerPoint</Application>
  <PresentationFormat>Widescreen</PresentationFormat>
  <Paragraphs>98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Tema do Office</vt:lpstr>
      <vt:lpstr>Projeto I</vt:lpstr>
      <vt:lpstr>Equipe</vt:lpstr>
      <vt:lpstr>Link do GitHub</vt:lpstr>
      <vt:lpstr>1ª atividade</vt:lpstr>
      <vt:lpstr>2ª atividade</vt:lpstr>
      <vt:lpstr>2ª atividade</vt:lpstr>
      <vt:lpstr>2ª atividade</vt:lpstr>
      <vt:lpstr>3ª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Carla Kim</cp:lastModifiedBy>
  <cp:revision>31</cp:revision>
  <dcterms:created xsi:type="dcterms:W3CDTF">2017-08-14T21:14:21Z</dcterms:created>
  <dcterms:modified xsi:type="dcterms:W3CDTF">2017-08-29T03:21:45Z</dcterms:modified>
</cp:coreProperties>
</file>