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1C58B-32B2-4AB7-8469-7F03E360F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9C225-5A30-4FA8-B2B2-3CB25C00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B12E-4D54-4900-8A6D-2227FD03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AE7B-B48E-4B74-994F-D5EA9D6D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5C052-A56C-4551-A2A3-CF750C27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23745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0E1B-69E1-457B-99E3-3805748E9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871A-08AB-4A6B-9DDD-9EC17470C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336-F0DB-491E-8716-91C03EBA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A5EC0-C0EF-4292-A61C-5BC888A5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05571-127F-42B2-B904-981ABAD1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8830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13B21-2D89-4A41-99CB-F9332B8F9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A34FF-FB91-4812-8410-1D0D55A06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546B8-EFFA-42C0-97BC-00BD7D7B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4A24D-525B-4869-AEA4-81AD569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5E146-7D72-47D0-9D25-75A7D5D3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02836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2D80-BCD7-46F7-8211-9E885340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D4C22-366A-4F97-8880-DF5346D8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DC8B-E562-4993-99B2-DC739F53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1309-9E77-45C4-8CF5-8005C485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808ED-D21A-43DF-806A-5C8A60DC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34869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556D-E7B4-4885-AA3F-7F9B08FF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E95A0-EC53-4866-98AF-DFBB84A33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83BA7-B0EE-4352-9D9F-49C9E62E9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F8CF-3102-4860-B534-2E42708F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2FD95-4296-436E-9637-44273C50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947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609D-1C06-447B-9DCD-E25E3FAB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CD9C-7C3E-4A3D-8E30-240904BC0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2EA9A-1CEF-4609-88B8-1A1BBA980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C5D90-2B06-4886-B8F7-B6FD93EE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3EE37-E5FB-44FB-A9C0-A50D42C1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5D7D3-B804-4A52-B5D0-9321B8B1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53672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19FC-0E75-4075-A943-0214F53D9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E107-4FBE-4598-B2B5-0206CFD7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32B0-04B5-41E2-80CC-D9EAF411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D70BA-8A11-4893-A2A8-07345155F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FB7F4-6B0C-4502-BD07-C9F71C146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F1BFB3-4F5D-4D07-8621-4CDE25D5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3A66B-3FDB-413F-87E5-EEE8FA0F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F3108-6C34-4562-B3DE-D5AB7B11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386619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2807-C3FA-47C3-B8C4-8C9599646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30647-1245-44EF-BB7D-3DF61B13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9130F-2B1A-4EA9-AA33-EC13BA80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76925-755B-4822-B6A6-3F30C171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411185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AACFC-8223-4340-92FA-A5BADD88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19561-1DB1-43F0-8B8A-7B91893B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05C43-5138-4412-90FB-F59C9B249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2200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67FC-AB97-46F9-A018-C1173936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12FF-DBBD-4241-813A-D0F76661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54BB-7D02-41BF-A9E8-E00D926CC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FC6D8-ABE9-4920-BA09-299BF042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09A5F-AAE9-4A21-8237-054A6DF2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5BFB1-C39C-4DB7-8871-14E1D07F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37775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97FF-39AD-44ED-B5A1-FF7629A0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E7F8A7-60DB-4135-A073-A8C785E1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F371-3D45-4F24-A0A6-311E7CA69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528A2-A4E0-49AE-ADF4-46021E7A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3AEF-46CB-4950-AEA4-8F33E314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86E1D-8EA5-4322-9D17-032B09C7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2964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6A7A9-2149-48D7-B059-0D3A011C4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D1A2-BAAB-47D1-9B0D-4B604687F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8BBC-8DB6-4022-A30F-48E59DD6A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6C044-4FAF-4E80-8D5E-35BDD2D83C84}" type="datetimeFigureOut">
              <a:rPr lang="en-PR" smtClean="0"/>
              <a:t>4/27/2022</a:t>
            </a:fld>
            <a:endParaRPr lang="en-P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BBAA-E8E3-4EF0-9353-1D82B9706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CC84-6EF9-494C-BDC8-A07D1214E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ED3C-8949-4CB6-8DED-44F1976D6E3E}" type="slidenum">
              <a:rPr lang="en-PR" smtClean="0"/>
              <a:t>‹#›</a:t>
            </a:fld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51134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A35A-B0D9-4E65-A2C4-089C7E35B1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JASM graphs</a:t>
            </a:r>
            <a:endParaRPr lang="en-P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AFABD-446B-4F97-B7D2-52E476BFFE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R"/>
          </a:p>
        </p:txBody>
      </p:sp>
    </p:spTree>
    <p:extLst>
      <p:ext uri="{BB962C8B-B14F-4D97-AF65-F5344CB8AC3E}">
        <p14:creationId xmlns:p14="http://schemas.microsoft.com/office/powerpoint/2010/main" val="103118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9408-5240-4018-B44A-A5DD1561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BF44-B2CC-4BE3-B148-2E71EEAA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R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CF2A61-6CA4-48A5-A3DD-273E4E4CBBBD}"/>
              </a:ext>
            </a:extLst>
          </p:cNvPr>
          <p:cNvGrpSpPr/>
          <p:nvPr/>
        </p:nvGrpSpPr>
        <p:grpSpPr>
          <a:xfrm>
            <a:off x="879888" y="-29620"/>
            <a:ext cx="11621702" cy="7188067"/>
            <a:chOff x="29794761" y="11627607"/>
            <a:chExt cx="11621702" cy="718806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912FD0A-9AF9-481B-9B0D-CBCEEAC583E8}"/>
                </a:ext>
              </a:extLst>
            </p:cNvPr>
            <p:cNvGrpSpPr/>
            <p:nvPr/>
          </p:nvGrpSpPr>
          <p:grpSpPr>
            <a:xfrm>
              <a:off x="29794761" y="12942257"/>
              <a:ext cx="11621702" cy="5873417"/>
              <a:chOff x="535826" y="952133"/>
              <a:chExt cx="8576187" cy="4183229"/>
            </a:xfrm>
          </p:grpSpPr>
          <p:grpSp>
            <p:nvGrpSpPr>
              <p:cNvPr id="8" name="Google Shape;55;p13">
                <a:extLst>
                  <a:ext uri="{FF2B5EF4-FFF2-40B4-BE49-F238E27FC236}">
                    <a16:creationId xmlns:a16="http://schemas.microsoft.com/office/drawing/2014/main" id="{8FF07F76-7D58-44CD-93BD-17B1803A5233}"/>
                  </a:ext>
                </a:extLst>
              </p:cNvPr>
              <p:cNvGrpSpPr/>
              <p:nvPr/>
            </p:nvGrpSpPr>
            <p:grpSpPr>
              <a:xfrm>
                <a:off x="535826" y="1487125"/>
                <a:ext cx="3537458" cy="2779001"/>
                <a:chOff x="375050" y="1628781"/>
                <a:chExt cx="3493441" cy="2853771"/>
              </a:xfrm>
            </p:grpSpPr>
            <p:sp>
              <p:nvSpPr>
                <p:cNvPr id="34" name="Google Shape;56;p13">
                  <a:extLst>
                    <a:ext uri="{FF2B5EF4-FFF2-40B4-BE49-F238E27FC236}">
                      <a16:creationId xmlns:a16="http://schemas.microsoft.com/office/drawing/2014/main" id="{8C32DBA1-C46D-4CEC-AFA4-0CDAB776DAD3}"/>
                    </a:ext>
                  </a:extLst>
                </p:cNvPr>
                <p:cNvSpPr/>
                <p:nvPr/>
              </p:nvSpPr>
              <p:spPr>
                <a:xfrm>
                  <a:off x="375050" y="1628781"/>
                  <a:ext cx="3493441" cy="964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28" h="19297" extrusionOk="0">
                      <a:moveTo>
                        <a:pt x="0" y="3429"/>
                      </a:moveTo>
                      <a:cubicBezTo>
                        <a:pt x="4572" y="3000"/>
                        <a:pt x="17931" y="-1786"/>
                        <a:pt x="27432" y="857"/>
                      </a:cubicBezTo>
                      <a:cubicBezTo>
                        <a:pt x="36933" y="3500"/>
                        <a:pt x="46363" y="19217"/>
                        <a:pt x="57007" y="19288"/>
                      </a:cubicBezTo>
                      <a:cubicBezTo>
                        <a:pt x="67651" y="19360"/>
                        <a:pt x="82010" y="4215"/>
                        <a:pt x="91297" y="1286"/>
                      </a:cubicBezTo>
                      <a:cubicBezTo>
                        <a:pt x="100584" y="-1643"/>
                        <a:pt x="109156" y="1644"/>
                        <a:pt x="112728" y="171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783F0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35" name="Google Shape;58;p13">
                  <a:extLst>
                    <a:ext uri="{FF2B5EF4-FFF2-40B4-BE49-F238E27FC236}">
                      <a16:creationId xmlns:a16="http://schemas.microsoft.com/office/drawing/2014/main" id="{FC94CF13-26B6-43D5-8F16-711166EE601E}"/>
                    </a:ext>
                  </a:extLst>
                </p:cNvPr>
                <p:cNvCxnSpPr/>
                <p:nvPr/>
              </p:nvCxnSpPr>
              <p:spPr>
                <a:xfrm>
                  <a:off x="1701231" y="4481352"/>
                  <a:ext cx="988500" cy="12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" name="Google Shape;60;p13">
                <a:extLst>
                  <a:ext uri="{FF2B5EF4-FFF2-40B4-BE49-F238E27FC236}">
                    <a16:creationId xmlns:a16="http://schemas.microsoft.com/office/drawing/2014/main" id="{D74B3492-8F0F-44F8-9D1D-32DFC9C4495C}"/>
                  </a:ext>
                </a:extLst>
              </p:cNvPr>
              <p:cNvGrpSpPr/>
              <p:nvPr/>
            </p:nvGrpSpPr>
            <p:grpSpPr>
              <a:xfrm>
                <a:off x="4413649" y="1183439"/>
                <a:ext cx="4683848" cy="3015356"/>
                <a:chOff x="4185050" y="1552572"/>
                <a:chExt cx="4683848" cy="2398469"/>
              </a:xfrm>
            </p:grpSpPr>
            <p:sp>
              <p:nvSpPr>
                <p:cNvPr id="32" name="Google Shape;61;p13">
                  <a:extLst>
                    <a:ext uri="{FF2B5EF4-FFF2-40B4-BE49-F238E27FC236}">
                      <a16:creationId xmlns:a16="http://schemas.microsoft.com/office/drawing/2014/main" id="{F4BDD462-08EA-4D11-8142-22F1828A8984}"/>
                    </a:ext>
                  </a:extLst>
                </p:cNvPr>
                <p:cNvSpPr/>
                <p:nvPr/>
              </p:nvSpPr>
              <p:spPr>
                <a:xfrm>
                  <a:off x="4185050" y="1552572"/>
                  <a:ext cx="4683848" cy="1193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28" h="19297" extrusionOk="0">
                      <a:moveTo>
                        <a:pt x="0" y="3429"/>
                      </a:moveTo>
                      <a:cubicBezTo>
                        <a:pt x="4572" y="3000"/>
                        <a:pt x="17931" y="-1786"/>
                        <a:pt x="27432" y="857"/>
                      </a:cubicBezTo>
                      <a:cubicBezTo>
                        <a:pt x="36933" y="3500"/>
                        <a:pt x="46363" y="19217"/>
                        <a:pt x="57007" y="19288"/>
                      </a:cubicBezTo>
                      <a:cubicBezTo>
                        <a:pt x="67651" y="19360"/>
                        <a:pt x="82010" y="4215"/>
                        <a:pt x="91297" y="1286"/>
                      </a:cubicBezTo>
                      <a:cubicBezTo>
                        <a:pt x="100584" y="-1643"/>
                        <a:pt x="109156" y="1644"/>
                        <a:pt x="112728" y="171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783F0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33" name="Google Shape;63;p13">
                  <a:extLst>
                    <a:ext uri="{FF2B5EF4-FFF2-40B4-BE49-F238E27FC236}">
                      <a16:creationId xmlns:a16="http://schemas.microsoft.com/office/drawing/2014/main" id="{7DA3DC2D-7E18-411D-88E2-72CD5C477690}"/>
                    </a:ext>
                  </a:extLst>
                </p:cNvPr>
                <p:cNvCxnSpPr/>
                <p:nvPr/>
              </p:nvCxnSpPr>
              <p:spPr>
                <a:xfrm>
                  <a:off x="5901452" y="3927341"/>
                  <a:ext cx="1451400" cy="237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" name="Google Shape;65;p13">
                <a:extLst>
                  <a:ext uri="{FF2B5EF4-FFF2-40B4-BE49-F238E27FC236}">
                    <a16:creationId xmlns:a16="http://schemas.microsoft.com/office/drawing/2014/main" id="{43545D9A-4ED2-46DA-B59A-396D6255866E}"/>
                  </a:ext>
                </a:extLst>
              </p:cNvPr>
              <p:cNvSpPr/>
              <p:nvPr/>
            </p:nvSpPr>
            <p:spPr>
              <a:xfrm>
                <a:off x="1146575" y="1815738"/>
                <a:ext cx="578700" cy="514500"/>
              </a:xfrm>
              <a:prstGeom prst="bentArrow">
                <a:avLst>
                  <a:gd name="adj1" fmla="val 25000"/>
                  <a:gd name="adj2" fmla="val 25000"/>
                  <a:gd name="adj3" fmla="val 25000"/>
                  <a:gd name="adj4" fmla="val 4375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/>
              </a:p>
            </p:txBody>
          </p:sp>
          <p:sp>
            <p:nvSpPr>
              <p:cNvPr id="11" name="Google Shape;66;p13">
                <a:extLst>
                  <a:ext uri="{FF2B5EF4-FFF2-40B4-BE49-F238E27FC236}">
                    <a16:creationId xmlns:a16="http://schemas.microsoft.com/office/drawing/2014/main" id="{50768F07-16A0-4D7B-9766-70283133C730}"/>
                  </a:ext>
                </a:extLst>
              </p:cNvPr>
              <p:cNvSpPr txBox="1"/>
              <p:nvPr/>
            </p:nvSpPr>
            <p:spPr>
              <a:xfrm>
                <a:off x="621600" y="2330250"/>
                <a:ext cx="1307400" cy="569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CO</a:t>
                </a:r>
                <a:r>
                  <a:rPr lang="en" sz="2000" baseline="-25000" dirty="0"/>
                  <a:t>2</a:t>
                </a:r>
                <a:r>
                  <a:rPr lang="en" sz="2000" dirty="0"/>
                  <a:t>-enriched groundwater</a:t>
                </a:r>
                <a:endParaRPr sz="2000" dirty="0"/>
              </a:p>
            </p:txBody>
          </p:sp>
          <p:sp>
            <p:nvSpPr>
              <p:cNvPr id="12" name="Google Shape;69;p13">
                <a:extLst>
                  <a:ext uri="{FF2B5EF4-FFF2-40B4-BE49-F238E27FC236}">
                    <a16:creationId xmlns:a16="http://schemas.microsoft.com/office/drawing/2014/main" id="{9EA19ADD-2297-46C3-BC29-2FAA3FDEB87C}"/>
                  </a:ext>
                </a:extLst>
              </p:cNvPr>
              <p:cNvSpPr/>
              <p:nvPr/>
            </p:nvSpPr>
            <p:spPr>
              <a:xfrm>
                <a:off x="1572889" y="977093"/>
                <a:ext cx="637200" cy="523200"/>
              </a:xfrm>
              <a:prstGeom prst="ellipse">
                <a:avLst/>
              </a:pr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</a:rPr>
                  <a:t>CO</a:t>
                </a:r>
                <a:r>
                  <a:rPr lang="en" baseline="-25000" dirty="0">
                    <a:solidFill>
                      <a:schemeClr val="lt1"/>
                    </a:solidFill>
                  </a:rPr>
                  <a:t>2</a:t>
                </a:r>
                <a:endParaRPr baseline="-25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Google Shape;70;p13">
                <a:extLst>
                  <a:ext uri="{FF2B5EF4-FFF2-40B4-BE49-F238E27FC236}">
                    <a16:creationId xmlns:a16="http://schemas.microsoft.com/office/drawing/2014/main" id="{C05C2BBB-9847-4971-B36A-6608D20071F6}"/>
                  </a:ext>
                </a:extLst>
              </p:cNvPr>
              <p:cNvSpPr/>
              <p:nvPr/>
            </p:nvSpPr>
            <p:spPr>
              <a:xfrm>
                <a:off x="2613720" y="1002636"/>
                <a:ext cx="578700" cy="523200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CH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4</a:t>
                </a:r>
                <a:endParaRPr sz="1600" baseline="-250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4" name="Google Shape;71;p13">
                <a:extLst>
                  <a:ext uri="{FF2B5EF4-FFF2-40B4-BE49-F238E27FC236}">
                    <a16:creationId xmlns:a16="http://schemas.microsoft.com/office/drawing/2014/main" id="{225AE7F5-35CD-43FB-A55C-A2AB7D4283D7}"/>
                  </a:ext>
                </a:extLst>
              </p:cNvPr>
              <p:cNvSpPr txBox="1"/>
              <p:nvPr/>
            </p:nvSpPr>
            <p:spPr>
              <a:xfrm>
                <a:off x="6281488" y="952133"/>
                <a:ext cx="1307400" cy="350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Gas exchange</a:t>
                </a:r>
                <a:endParaRPr sz="2000" dirty="0"/>
              </a:p>
            </p:txBody>
          </p:sp>
          <p:sp>
            <p:nvSpPr>
              <p:cNvPr id="15" name="Google Shape;72;p13">
                <a:extLst>
                  <a:ext uri="{FF2B5EF4-FFF2-40B4-BE49-F238E27FC236}">
                    <a16:creationId xmlns:a16="http://schemas.microsoft.com/office/drawing/2014/main" id="{66492D2E-14DD-4365-B2EA-7A6DE361A6AB}"/>
                  </a:ext>
                </a:extLst>
              </p:cNvPr>
              <p:cNvSpPr/>
              <p:nvPr/>
            </p:nvSpPr>
            <p:spPr>
              <a:xfrm>
                <a:off x="6026925" y="1618606"/>
                <a:ext cx="578700" cy="504120"/>
              </a:xfrm>
              <a:prstGeom prst="ellipse">
                <a:avLst/>
              </a:pr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CO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2</a:t>
                </a:r>
                <a:endParaRPr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Google Shape;73;p13">
                <a:extLst>
                  <a:ext uri="{FF2B5EF4-FFF2-40B4-BE49-F238E27FC236}">
                    <a16:creationId xmlns:a16="http://schemas.microsoft.com/office/drawing/2014/main" id="{6DBCA596-5D47-4C48-9154-39DEA670ECED}"/>
                  </a:ext>
                </a:extLst>
              </p:cNvPr>
              <p:cNvSpPr/>
              <p:nvPr/>
            </p:nvSpPr>
            <p:spPr>
              <a:xfrm>
                <a:off x="7137675" y="1633827"/>
                <a:ext cx="578700" cy="466698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CH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4</a:t>
                </a:r>
                <a:endParaRPr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7" name="Google Shape;74;p13">
                <a:extLst>
                  <a:ext uri="{FF2B5EF4-FFF2-40B4-BE49-F238E27FC236}">
                    <a16:creationId xmlns:a16="http://schemas.microsoft.com/office/drawing/2014/main" id="{0207D5C1-4838-4845-A47C-542E11CC3BC3}"/>
                  </a:ext>
                </a:extLst>
              </p:cNvPr>
              <p:cNvSpPr/>
              <p:nvPr/>
            </p:nvSpPr>
            <p:spPr>
              <a:xfrm>
                <a:off x="5998546" y="1348601"/>
                <a:ext cx="771543" cy="240356"/>
              </a:xfrm>
              <a:custGeom>
                <a:avLst/>
                <a:gdLst/>
                <a:ahLst/>
                <a:cxnLst/>
                <a:rect l="l" t="t" r="r" b="b"/>
                <a:pathLst>
                  <a:path w="49292" h="19649" extrusionOk="0">
                    <a:moveTo>
                      <a:pt x="0" y="9235"/>
                    </a:moveTo>
                    <a:cubicBezTo>
                      <a:pt x="3828" y="4133"/>
                      <a:pt x="12726" y="1240"/>
                      <a:pt x="18431" y="4092"/>
                    </a:cubicBezTo>
                    <a:cubicBezTo>
                      <a:pt x="23038" y="6396"/>
                      <a:pt x="22572" y="18274"/>
                      <a:pt x="17574" y="19522"/>
                    </a:cubicBezTo>
                    <a:cubicBezTo>
                      <a:pt x="13497" y="20540"/>
                      <a:pt x="12386" y="11507"/>
                      <a:pt x="13716" y="7521"/>
                    </a:cubicBezTo>
                    <a:cubicBezTo>
                      <a:pt x="15457" y="2305"/>
                      <a:pt x="23613" y="-1379"/>
                      <a:pt x="28718" y="663"/>
                    </a:cubicBezTo>
                    <a:cubicBezTo>
                      <a:pt x="31627" y="1826"/>
                      <a:pt x="34817" y="4052"/>
                      <a:pt x="35576" y="7092"/>
                    </a:cubicBezTo>
                    <a:cubicBezTo>
                      <a:pt x="36317" y="10059"/>
                      <a:pt x="31701" y="16923"/>
                      <a:pt x="30004" y="14379"/>
                    </a:cubicBezTo>
                    <a:cubicBezTo>
                      <a:pt x="27322" y="10357"/>
                      <a:pt x="29978" y="1610"/>
                      <a:pt x="34719" y="663"/>
                    </a:cubicBezTo>
                    <a:cubicBezTo>
                      <a:pt x="40550" y="-502"/>
                      <a:pt x="46635" y="5630"/>
                      <a:pt x="49292" y="10950"/>
                    </a:cubicBezTo>
                  </a:path>
                </a:pathLst>
              </a:custGeom>
              <a:noFill/>
              <a:ln w="762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pSp>
            <p:nvGrpSpPr>
              <p:cNvPr id="18" name="Google Shape;55;p13">
                <a:extLst>
                  <a:ext uri="{FF2B5EF4-FFF2-40B4-BE49-F238E27FC236}">
                    <a16:creationId xmlns:a16="http://schemas.microsoft.com/office/drawing/2014/main" id="{11D89F56-B257-4A31-8285-FDDB6187E2C8}"/>
                  </a:ext>
                </a:extLst>
              </p:cNvPr>
              <p:cNvGrpSpPr/>
              <p:nvPr/>
            </p:nvGrpSpPr>
            <p:grpSpPr>
              <a:xfrm>
                <a:off x="550342" y="1567922"/>
                <a:ext cx="3537458" cy="3093732"/>
                <a:chOff x="375050" y="-583579"/>
                <a:chExt cx="3493441" cy="3176969"/>
              </a:xfrm>
            </p:grpSpPr>
            <p:sp>
              <p:nvSpPr>
                <p:cNvPr id="30" name="Google Shape;56;p13">
                  <a:extLst>
                    <a:ext uri="{FF2B5EF4-FFF2-40B4-BE49-F238E27FC236}">
                      <a16:creationId xmlns:a16="http://schemas.microsoft.com/office/drawing/2014/main" id="{B18650FF-12E3-4E37-B77C-B2813232F179}"/>
                    </a:ext>
                  </a:extLst>
                </p:cNvPr>
                <p:cNvSpPr/>
                <p:nvPr/>
              </p:nvSpPr>
              <p:spPr>
                <a:xfrm>
                  <a:off x="375050" y="1628781"/>
                  <a:ext cx="3493441" cy="9646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28" h="19297" extrusionOk="0">
                      <a:moveTo>
                        <a:pt x="0" y="3429"/>
                      </a:moveTo>
                      <a:cubicBezTo>
                        <a:pt x="4572" y="3000"/>
                        <a:pt x="17931" y="-1786"/>
                        <a:pt x="27432" y="857"/>
                      </a:cubicBezTo>
                      <a:cubicBezTo>
                        <a:pt x="36933" y="3500"/>
                        <a:pt x="46363" y="19217"/>
                        <a:pt x="57007" y="19288"/>
                      </a:cubicBezTo>
                      <a:cubicBezTo>
                        <a:pt x="67651" y="19360"/>
                        <a:pt x="82010" y="4215"/>
                        <a:pt x="91297" y="1286"/>
                      </a:cubicBezTo>
                      <a:cubicBezTo>
                        <a:pt x="100584" y="-1643"/>
                        <a:pt x="109156" y="1644"/>
                        <a:pt x="112728" y="171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783F0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31" name="Google Shape;57;p13">
                  <a:extLst>
                    <a:ext uri="{FF2B5EF4-FFF2-40B4-BE49-F238E27FC236}">
                      <a16:creationId xmlns:a16="http://schemas.microsoft.com/office/drawing/2014/main" id="{1E67D197-A91E-4A7C-B69D-0537EC1CA4C9}"/>
                    </a:ext>
                  </a:extLst>
                </p:cNvPr>
                <p:cNvCxnSpPr/>
                <p:nvPr/>
              </p:nvCxnSpPr>
              <p:spPr>
                <a:xfrm rot="10800000" flipH="1">
                  <a:off x="1326919" y="-583579"/>
                  <a:ext cx="1793100" cy="216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" name="Google Shape;60;p13">
                <a:extLst>
                  <a:ext uri="{FF2B5EF4-FFF2-40B4-BE49-F238E27FC236}">
                    <a16:creationId xmlns:a16="http://schemas.microsoft.com/office/drawing/2014/main" id="{834AD4CD-3328-45E9-B557-A8ECBECF3761}"/>
                  </a:ext>
                </a:extLst>
              </p:cNvPr>
              <p:cNvGrpSpPr/>
              <p:nvPr/>
            </p:nvGrpSpPr>
            <p:grpSpPr>
              <a:xfrm>
                <a:off x="4428165" y="1378250"/>
                <a:ext cx="4683848" cy="3540511"/>
                <a:chOff x="4185050" y="-70385"/>
                <a:chExt cx="4683848" cy="2816187"/>
              </a:xfrm>
            </p:grpSpPr>
            <p:cxnSp>
              <p:nvCxnSpPr>
                <p:cNvPr id="28" name="Google Shape;62;p13">
                  <a:extLst>
                    <a:ext uri="{FF2B5EF4-FFF2-40B4-BE49-F238E27FC236}">
                      <a16:creationId xmlns:a16="http://schemas.microsoft.com/office/drawing/2014/main" id="{B29B7CF6-C823-43A9-A1A4-1D52FB374FD9}"/>
                    </a:ext>
                  </a:extLst>
                </p:cNvPr>
                <p:cNvCxnSpPr/>
                <p:nvPr/>
              </p:nvCxnSpPr>
              <p:spPr>
                <a:xfrm>
                  <a:off x="5469998" y="-70385"/>
                  <a:ext cx="2365800" cy="1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1155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9" name="Google Shape;61;p13">
                  <a:extLst>
                    <a:ext uri="{FF2B5EF4-FFF2-40B4-BE49-F238E27FC236}">
                      <a16:creationId xmlns:a16="http://schemas.microsoft.com/office/drawing/2014/main" id="{93821EA9-31A1-4DE9-965A-EC446F2D7FE8}"/>
                    </a:ext>
                  </a:extLst>
                </p:cNvPr>
                <p:cNvSpPr/>
                <p:nvPr/>
              </p:nvSpPr>
              <p:spPr>
                <a:xfrm>
                  <a:off x="4185050" y="1552572"/>
                  <a:ext cx="4683848" cy="1193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28" h="19297" extrusionOk="0">
                      <a:moveTo>
                        <a:pt x="0" y="3429"/>
                      </a:moveTo>
                      <a:cubicBezTo>
                        <a:pt x="4572" y="3000"/>
                        <a:pt x="17931" y="-1786"/>
                        <a:pt x="27432" y="857"/>
                      </a:cubicBezTo>
                      <a:cubicBezTo>
                        <a:pt x="36933" y="3500"/>
                        <a:pt x="46363" y="19217"/>
                        <a:pt x="57007" y="19288"/>
                      </a:cubicBezTo>
                      <a:cubicBezTo>
                        <a:pt x="67651" y="19360"/>
                        <a:pt x="82010" y="4215"/>
                        <a:pt x="91297" y="1286"/>
                      </a:cubicBezTo>
                      <a:cubicBezTo>
                        <a:pt x="100584" y="-1643"/>
                        <a:pt x="109156" y="1644"/>
                        <a:pt x="112728" y="1715"/>
                      </a:cubicBezTo>
                    </a:path>
                  </a:pathLst>
                </a:custGeom>
                <a:noFill/>
                <a:ln w="28575" cap="flat" cmpd="sng">
                  <a:solidFill>
                    <a:srgbClr val="783F0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0" name="Google Shape;65;p13">
                <a:extLst>
                  <a:ext uri="{FF2B5EF4-FFF2-40B4-BE49-F238E27FC236}">
                    <a16:creationId xmlns:a16="http://schemas.microsoft.com/office/drawing/2014/main" id="{FADEB8F6-7573-473C-A4D8-3474FE79EF7C}"/>
                  </a:ext>
                </a:extLst>
              </p:cNvPr>
              <p:cNvSpPr/>
              <p:nvPr/>
            </p:nvSpPr>
            <p:spPr>
              <a:xfrm>
                <a:off x="956884" y="3991430"/>
                <a:ext cx="582518" cy="526324"/>
              </a:xfrm>
              <a:prstGeom prst="bentArrow">
                <a:avLst>
                  <a:gd name="adj1" fmla="val 39199"/>
                  <a:gd name="adj2" fmla="val 39318"/>
                  <a:gd name="adj3" fmla="val 25000"/>
                  <a:gd name="adj4" fmla="val 29551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200"/>
              </a:p>
            </p:txBody>
          </p:sp>
          <p:sp>
            <p:nvSpPr>
              <p:cNvPr id="21" name="Google Shape;66;p13">
                <a:extLst>
                  <a:ext uri="{FF2B5EF4-FFF2-40B4-BE49-F238E27FC236}">
                    <a16:creationId xmlns:a16="http://schemas.microsoft.com/office/drawing/2014/main" id="{F4E4FB29-D741-4510-8BA1-2BBD7D1C312B}"/>
                  </a:ext>
                </a:extLst>
              </p:cNvPr>
              <p:cNvSpPr txBox="1"/>
              <p:nvPr/>
            </p:nvSpPr>
            <p:spPr>
              <a:xfrm>
                <a:off x="636116" y="4565443"/>
                <a:ext cx="1307400" cy="5699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/>
                  <a:t>CO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-enriched groundwater</a:t>
                </a:r>
              </a:p>
            </p:txBody>
          </p:sp>
          <p:sp>
            <p:nvSpPr>
              <p:cNvPr id="22" name="Google Shape;69;p13">
                <a:extLst>
                  <a:ext uri="{FF2B5EF4-FFF2-40B4-BE49-F238E27FC236}">
                    <a16:creationId xmlns:a16="http://schemas.microsoft.com/office/drawing/2014/main" id="{FB50B68F-6878-43B7-BB85-BDABDE3C9712}"/>
                  </a:ext>
                </a:extLst>
              </p:cNvPr>
              <p:cNvSpPr/>
              <p:nvPr/>
            </p:nvSpPr>
            <p:spPr>
              <a:xfrm>
                <a:off x="1555362" y="3225453"/>
                <a:ext cx="812616" cy="716686"/>
              </a:xfrm>
              <a:prstGeom prst="ellipse">
                <a:avLst/>
              </a:pr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lt1"/>
                    </a:solidFill>
                  </a:rPr>
                  <a:t>CO</a:t>
                </a:r>
                <a:r>
                  <a:rPr lang="en" baseline="-25000" dirty="0">
                    <a:solidFill>
                      <a:schemeClr val="lt1"/>
                    </a:solidFill>
                  </a:rPr>
                  <a:t>2</a:t>
                </a:r>
                <a:endParaRPr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Google Shape;70;p13">
                <a:extLst>
                  <a:ext uri="{FF2B5EF4-FFF2-40B4-BE49-F238E27FC236}">
                    <a16:creationId xmlns:a16="http://schemas.microsoft.com/office/drawing/2014/main" id="{C9B5ED54-DCDB-4B43-BEC1-5AF6C4BE5675}"/>
                  </a:ext>
                </a:extLst>
              </p:cNvPr>
              <p:cNvSpPr/>
              <p:nvPr/>
            </p:nvSpPr>
            <p:spPr>
              <a:xfrm>
                <a:off x="2621567" y="3465211"/>
                <a:ext cx="593216" cy="510538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CH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4</a:t>
                </a:r>
                <a:endParaRPr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4" name="Google Shape;71;p13">
                <a:extLst>
                  <a:ext uri="{FF2B5EF4-FFF2-40B4-BE49-F238E27FC236}">
                    <a16:creationId xmlns:a16="http://schemas.microsoft.com/office/drawing/2014/main" id="{67F72AC6-8D53-49AA-B185-A679E006C347}"/>
                  </a:ext>
                </a:extLst>
              </p:cNvPr>
              <p:cNvSpPr txBox="1"/>
              <p:nvPr/>
            </p:nvSpPr>
            <p:spPr>
              <a:xfrm>
                <a:off x="6291876" y="3259294"/>
                <a:ext cx="1307400" cy="3507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dirty="0"/>
                  <a:t>Gas exchange</a:t>
                </a:r>
                <a:endParaRPr sz="2000" dirty="0"/>
              </a:p>
            </p:txBody>
          </p:sp>
          <p:sp>
            <p:nvSpPr>
              <p:cNvPr id="25" name="Google Shape;72;p13">
                <a:extLst>
                  <a:ext uri="{FF2B5EF4-FFF2-40B4-BE49-F238E27FC236}">
                    <a16:creationId xmlns:a16="http://schemas.microsoft.com/office/drawing/2014/main" id="{61931A69-C3B0-494B-BFDB-23856FA73FF1}"/>
                  </a:ext>
                </a:extLst>
              </p:cNvPr>
              <p:cNvSpPr/>
              <p:nvPr/>
            </p:nvSpPr>
            <p:spPr>
              <a:xfrm>
                <a:off x="6041441" y="3843419"/>
                <a:ext cx="578700" cy="514500"/>
              </a:xfrm>
              <a:prstGeom prst="ellipse">
                <a:avLst/>
              </a:pr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CO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2</a:t>
                </a:r>
                <a:endParaRPr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6" name="Google Shape;73;p13">
                <a:extLst>
                  <a:ext uri="{FF2B5EF4-FFF2-40B4-BE49-F238E27FC236}">
                    <a16:creationId xmlns:a16="http://schemas.microsoft.com/office/drawing/2014/main" id="{246ABF48-81BF-4654-AE62-EABBFA119CBB}"/>
                  </a:ext>
                </a:extLst>
              </p:cNvPr>
              <p:cNvSpPr/>
              <p:nvPr/>
            </p:nvSpPr>
            <p:spPr>
              <a:xfrm>
                <a:off x="7152191" y="3821218"/>
                <a:ext cx="578700" cy="514499"/>
              </a:xfrm>
              <a:prstGeom prst="ellipse">
                <a:avLst/>
              </a:pr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dirty="0">
                    <a:solidFill>
                      <a:schemeClr val="lt1"/>
                    </a:solidFill>
                  </a:rPr>
                  <a:t>CH</a:t>
                </a:r>
                <a:r>
                  <a:rPr lang="en" sz="1600" baseline="-25000" dirty="0">
                    <a:solidFill>
                      <a:schemeClr val="lt1"/>
                    </a:solidFill>
                  </a:rPr>
                  <a:t>4</a:t>
                </a:r>
                <a:endParaRPr sz="160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7" name="Google Shape;74;p13">
                <a:extLst>
                  <a:ext uri="{FF2B5EF4-FFF2-40B4-BE49-F238E27FC236}">
                    <a16:creationId xmlns:a16="http://schemas.microsoft.com/office/drawing/2014/main" id="{6A22EFEF-3F04-4F3E-B066-2A4C23105B89}"/>
                  </a:ext>
                </a:extLst>
              </p:cNvPr>
              <p:cNvSpPr/>
              <p:nvPr/>
            </p:nvSpPr>
            <p:spPr>
              <a:xfrm>
                <a:off x="6586342" y="4071807"/>
                <a:ext cx="771543" cy="240356"/>
              </a:xfrm>
              <a:custGeom>
                <a:avLst/>
                <a:gdLst/>
                <a:ahLst/>
                <a:cxnLst/>
                <a:rect l="l" t="t" r="r" b="b"/>
                <a:pathLst>
                  <a:path w="49292" h="19649" extrusionOk="0">
                    <a:moveTo>
                      <a:pt x="0" y="9235"/>
                    </a:moveTo>
                    <a:cubicBezTo>
                      <a:pt x="3828" y="4133"/>
                      <a:pt x="12726" y="1240"/>
                      <a:pt x="18431" y="4092"/>
                    </a:cubicBezTo>
                    <a:cubicBezTo>
                      <a:pt x="23038" y="6396"/>
                      <a:pt x="22572" y="18274"/>
                      <a:pt x="17574" y="19522"/>
                    </a:cubicBezTo>
                    <a:cubicBezTo>
                      <a:pt x="13497" y="20540"/>
                      <a:pt x="12386" y="11507"/>
                      <a:pt x="13716" y="7521"/>
                    </a:cubicBezTo>
                    <a:cubicBezTo>
                      <a:pt x="15457" y="2305"/>
                      <a:pt x="23613" y="-1379"/>
                      <a:pt x="28718" y="663"/>
                    </a:cubicBezTo>
                    <a:cubicBezTo>
                      <a:pt x="31627" y="1826"/>
                      <a:pt x="34817" y="4052"/>
                      <a:pt x="35576" y="7092"/>
                    </a:cubicBezTo>
                    <a:cubicBezTo>
                      <a:pt x="36317" y="10059"/>
                      <a:pt x="31701" y="16923"/>
                      <a:pt x="30004" y="14379"/>
                    </a:cubicBezTo>
                    <a:cubicBezTo>
                      <a:pt x="27322" y="10357"/>
                      <a:pt x="29978" y="1610"/>
                      <a:pt x="34719" y="663"/>
                    </a:cubicBezTo>
                    <a:cubicBezTo>
                      <a:pt x="40550" y="-502"/>
                      <a:pt x="46635" y="5630"/>
                      <a:pt x="49292" y="10950"/>
                    </a:cubicBezTo>
                  </a:path>
                </a:pathLst>
              </a:cu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E05EE59-FCEF-4FD1-8F0D-4397809008AB}"/>
                </a:ext>
              </a:extLst>
            </p:cNvPr>
            <p:cNvSpPr/>
            <p:nvPr/>
          </p:nvSpPr>
          <p:spPr>
            <a:xfrm>
              <a:off x="31775743" y="11627607"/>
              <a:ext cx="6872676" cy="11100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906" dirty="0">
                  <a:latin typeface="Arial" panose="020B0604020202020204" pitchFamily="34" charset="0"/>
                  <a:cs typeface="Arial" panose="020B0604020202020204" pitchFamily="34" charset="0"/>
                </a:rPr>
                <a:t>Wetland area</a:t>
              </a:r>
              <a:endParaRPr lang="en-PR" sz="290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109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6C78-27F2-409B-BEE4-F7478943B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5" name="Content Placeholder 4" descr="A picture containing tree, outdoor, ground, plant&#10;&#10;Description automatically generated">
            <a:extLst>
              <a:ext uri="{FF2B5EF4-FFF2-40B4-BE49-F238E27FC236}">
                <a16:creationId xmlns:a16="http://schemas.microsoft.com/office/drawing/2014/main" id="{DA874562-6B36-477E-AD15-EBE66CA04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4" y="719158"/>
            <a:ext cx="5762625" cy="4320668"/>
          </a:xfrm>
        </p:spPr>
      </p:pic>
      <p:pic>
        <p:nvPicPr>
          <p:cNvPr id="7" name="Picture 6" descr="A car parked in a wooded area&#10;&#10;Description automatically generated with low confidence">
            <a:extLst>
              <a:ext uri="{FF2B5EF4-FFF2-40B4-BE49-F238E27FC236}">
                <a16:creationId xmlns:a16="http://schemas.microsoft.com/office/drawing/2014/main" id="{798B0623-92A4-443B-8503-E404B3B95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872" y="719158"/>
            <a:ext cx="5762624" cy="432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7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99E-0FE6-49C0-AE85-8441CE50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163D8E6C-7CE5-48D9-ADE7-6662EEA0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498" y="780989"/>
            <a:ext cx="6886851" cy="529602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4C372-8BB9-497E-B26B-12B5B10329E9}"/>
              </a:ext>
            </a:extLst>
          </p:cNvPr>
          <p:cNvSpPr txBox="1"/>
          <p:nvPr/>
        </p:nvSpPr>
        <p:spPr>
          <a:xfrm>
            <a:off x="962025" y="2314575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0.01015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</a:p>
          <a:p>
            <a:r>
              <a:rPr lang="en-US" dirty="0"/>
              <a:t>Multiple R-squared:  0.3864</a:t>
            </a:r>
          </a:p>
          <a:p>
            <a:r>
              <a:rPr lang="en-US" dirty="0"/>
              <a:t>Adjusted R-squared:  0.3426</a:t>
            </a:r>
            <a:endParaRPr lang="en-P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75BBA-ED41-4F55-B5FA-8871F6506AF0}"/>
              </a:ext>
            </a:extLst>
          </p:cNvPr>
          <p:cNvSpPr txBox="1"/>
          <p:nvPr/>
        </p:nvSpPr>
        <p:spPr>
          <a:xfrm>
            <a:off x="933450" y="4143375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0.01015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0.3426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419689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99E-0FE6-49C0-AE85-8441CE50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D8E6C-7CE5-48D9-ADE7-6662EEA0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6498" y="780989"/>
            <a:ext cx="6886851" cy="52960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4C372-8BB9-497E-B26B-12B5B10329E9}"/>
              </a:ext>
            </a:extLst>
          </p:cNvPr>
          <p:cNvSpPr txBox="1"/>
          <p:nvPr/>
        </p:nvSpPr>
        <p:spPr>
          <a:xfrm>
            <a:off x="962025" y="2314575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0.3719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</a:p>
          <a:p>
            <a:r>
              <a:rPr lang="en-US" dirty="0"/>
              <a:t>Multiple R-squared:  0.0573</a:t>
            </a:r>
          </a:p>
          <a:p>
            <a:r>
              <a:rPr lang="en-US" dirty="0"/>
              <a:t>Adjusted R-squared:  -0.01004</a:t>
            </a:r>
            <a:endParaRPr lang="en-P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FD2C8C-278D-4DDE-B08E-6B4B7EB956CE}"/>
              </a:ext>
            </a:extLst>
          </p:cNvPr>
          <p:cNvSpPr txBox="1"/>
          <p:nvPr/>
        </p:nvSpPr>
        <p:spPr>
          <a:xfrm>
            <a:off x="962025" y="38290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0.3719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0.01004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74717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99E-0FE6-49C0-AE85-8441CE50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D8E6C-7CE5-48D9-ADE7-6662EEA0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6498" y="780989"/>
            <a:ext cx="6886850" cy="52960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4C372-8BB9-497E-B26B-12B5B10329E9}"/>
              </a:ext>
            </a:extLst>
          </p:cNvPr>
          <p:cNvSpPr txBox="1"/>
          <p:nvPr/>
        </p:nvSpPr>
        <p:spPr>
          <a:xfrm>
            <a:off x="962025" y="2314575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0.3661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</a:p>
          <a:p>
            <a:r>
              <a:rPr lang="en-US" dirty="0"/>
              <a:t>Multiple R-squared:  0.06319</a:t>
            </a:r>
          </a:p>
          <a:p>
            <a:r>
              <a:rPr lang="en-US" dirty="0"/>
              <a:t>Adjusted R-squared:  -0.00887</a:t>
            </a:r>
            <a:endParaRPr lang="en-P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C7DF7-2B2F-4E66-8EC5-3F6382DB2C59}"/>
              </a:ext>
            </a:extLst>
          </p:cNvPr>
          <p:cNvSpPr txBox="1"/>
          <p:nvPr/>
        </p:nvSpPr>
        <p:spPr>
          <a:xfrm>
            <a:off x="962025" y="398145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0.3661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-0.00887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965948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99E-0FE6-49C0-AE85-8441CE50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R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3D8E6C-7CE5-48D9-ADE7-6662EEA0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6498" y="780989"/>
            <a:ext cx="6886850" cy="529601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D4C372-8BB9-497E-B26B-12B5B10329E9}"/>
              </a:ext>
            </a:extLst>
          </p:cNvPr>
          <p:cNvSpPr txBox="1"/>
          <p:nvPr/>
        </p:nvSpPr>
        <p:spPr>
          <a:xfrm>
            <a:off x="962025" y="2314575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0.005184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</a:t>
            </a:r>
          </a:p>
          <a:p>
            <a:r>
              <a:rPr lang="en-US" dirty="0"/>
              <a:t>Multiple R-squared:  0.4639</a:t>
            </a:r>
          </a:p>
          <a:p>
            <a:r>
              <a:rPr lang="en-US" dirty="0"/>
              <a:t>Adjusted R-squared:  0.4226 </a:t>
            </a:r>
            <a:endParaRPr lang="en-P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35878-29A8-4F51-A106-6C83F138857B}"/>
              </a:ext>
            </a:extLst>
          </p:cNvPr>
          <p:cNvSpPr txBox="1"/>
          <p:nvPr/>
        </p:nvSpPr>
        <p:spPr>
          <a:xfrm>
            <a:off x="838200" y="413879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&lt; 0.01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0.4226 </a:t>
            </a:r>
            <a:endParaRPr lang="en-PR" dirty="0"/>
          </a:p>
        </p:txBody>
      </p:sp>
    </p:spTree>
    <p:extLst>
      <p:ext uri="{BB962C8B-B14F-4D97-AF65-F5344CB8AC3E}">
        <p14:creationId xmlns:p14="http://schemas.microsoft.com/office/powerpoint/2010/main" val="45080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99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JASM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JASM graphs</dc:title>
  <dc:creator>Lopez, Carla</dc:creator>
  <cp:lastModifiedBy>Lopez, Carla</cp:lastModifiedBy>
  <cp:revision>3</cp:revision>
  <dcterms:created xsi:type="dcterms:W3CDTF">2022-04-26T14:02:43Z</dcterms:created>
  <dcterms:modified xsi:type="dcterms:W3CDTF">2022-04-27T16:55:12Z</dcterms:modified>
</cp:coreProperties>
</file>