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62" r:id="rId3"/>
    <p:sldId id="263" r:id="rId4"/>
    <p:sldId id="264" r:id="rId5"/>
    <p:sldId id="266" r:id="rId6"/>
    <p:sldId id="267" r:id="rId7"/>
    <p:sldId id="265"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6" r:id="rId26"/>
    <p:sldId id="287" r:id="rId27"/>
    <p:sldId id="288" r:id="rId28"/>
    <p:sldId id="289" r:id="rId29"/>
    <p:sldId id="290" r:id="rId30"/>
    <p:sldId id="291" r:id="rId31"/>
    <p:sldId id="292" r:id="rId32"/>
    <p:sldId id="293" r:id="rId33"/>
    <p:sldId id="294" r:id="rId34"/>
    <p:sldId id="295" r:id="rId35"/>
    <p:sldId id="312" r:id="rId36"/>
    <p:sldId id="314" r:id="rId37"/>
    <p:sldId id="315" r:id="rId38"/>
    <p:sldId id="316"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94716" autoAdjust="0"/>
  </p:normalViewPr>
  <p:slideViewPr>
    <p:cSldViewPr>
      <p:cViewPr>
        <p:scale>
          <a:sx n="97" d="100"/>
          <a:sy n="97" d="100"/>
        </p:scale>
        <p:origin x="-102" y="822"/>
      </p:cViewPr>
      <p:guideLst>
        <p:guide orient="horz" pos="2160"/>
        <p:guide pos="2880"/>
      </p:guideLst>
    </p:cSldViewPr>
  </p:slideViewPr>
  <p:outlineViewPr>
    <p:cViewPr>
      <p:scale>
        <a:sx n="33" d="100"/>
        <a:sy n="33" d="100"/>
      </p:scale>
      <p:origin x="0" y="22362"/>
    </p:cViewPr>
  </p:outlin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53B1AB-56CB-4F6A-AD02-E615626EEA23}" type="doc">
      <dgm:prSet loTypeId="urn:microsoft.com/office/officeart/2005/8/layout/hProcess9" loCatId="process" qsTypeId="urn:microsoft.com/office/officeart/2005/8/quickstyle/simple1#1" qsCatId="simple" csTypeId="urn:microsoft.com/office/officeart/2005/8/colors/accent1_2#1" csCatId="accent1" phldr="1"/>
      <dgm:spPr/>
      <dgm:t>
        <a:bodyPr/>
        <a:lstStyle/>
        <a:p>
          <a:endParaRPr lang="es-AR"/>
        </a:p>
      </dgm:t>
    </dgm:pt>
    <dgm:pt modelId="{DBF28FF1-4235-4F8D-9703-DD9E8272FF03}">
      <dgm:prSet custT="1"/>
      <dgm:spPr/>
      <dgm:t>
        <a:bodyPr/>
        <a:lstStyle/>
        <a:p>
          <a:pPr rtl="0"/>
          <a:r>
            <a:rPr lang="es-AR" sz="1800" smtClean="0"/>
            <a:t>En los 70’s </a:t>
          </a:r>
          <a:r>
            <a:rPr lang="es-AR" sz="1800" smtClean="0">
              <a:sym typeface="Wingdings"/>
            </a:rPr>
            <a:t></a:t>
          </a:r>
          <a:r>
            <a:rPr lang="es-AR" sz="1800" smtClean="0"/>
            <a:t> Inestabilidad</a:t>
          </a:r>
          <a:endParaRPr lang="es-AR" sz="1800"/>
        </a:p>
      </dgm:t>
    </dgm:pt>
    <dgm:pt modelId="{C820A6D2-660C-46D7-B193-1CF612A02475}" type="parTrans" cxnId="{76DA46FD-65A1-4FE6-B2CB-D79FEC1781CE}">
      <dgm:prSet/>
      <dgm:spPr/>
      <dgm:t>
        <a:bodyPr/>
        <a:lstStyle/>
        <a:p>
          <a:endParaRPr lang="es-AR"/>
        </a:p>
      </dgm:t>
    </dgm:pt>
    <dgm:pt modelId="{CB12EE38-9D30-4EB2-98C8-77BBF749E9C2}" type="sibTrans" cxnId="{76DA46FD-65A1-4FE6-B2CB-D79FEC1781CE}">
      <dgm:prSet/>
      <dgm:spPr/>
      <dgm:t>
        <a:bodyPr/>
        <a:lstStyle/>
        <a:p>
          <a:endParaRPr lang="es-AR"/>
        </a:p>
      </dgm:t>
    </dgm:pt>
    <dgm:pt modelId="{AEA6D6C2-25BF-4F7B-BF95-07AC031D5C27}">
      <dgm:prSet custT="1"/>
      <dgm:spPr/>
      <dgm:t>
        <a:bodyPr/>
        <a:lstStyle/>
        <a:p>
          <a:pPr rtl="0"/>
          <a:r>
            <a:rPr lang="es-AR" sz="1800" smtClean="0"/>
            <a:t>En los 80’s </a:t>
          </a:r>
          <a:r>
            <a:rPr lang="es-AR" sz="1800" smtClean="0">
              <a:sym typeface="Wingdings"/>
            </a:rPr>
            <a:t></a:t>
          </a:r>
          <a:r>
            <a:rPr lang="es-AR" sz="1800" smtClean="0"/>
            <a:t> Crisis</a:t>
          </a:r>
          <a:endParaRPr lang="es-AR" sz="1800"/>
        </a:p>
      </dgm:t>
    </dgm:pt>
    <dgm:pt modelId="{E80FC5DA-D48F-4B23-A891-D28854BE042E}" type="parTrans" cxnId="{AE7F4814-6AA1-4FD7-ADDC-C566CFEC59DA}">
      <dgm:prSet/>
      <dgm:spPr/>
      <dgm:t>
        <a:bodyPr/>
        <a:lstStyle/>
        <a:p>
          <a:endParaRPr lang="es-AR"/>
        </a:p>
      </dgm:t>
    </dgm:pt>
    <dgm:pt modelId="{6DC6E6B5-3586-4002-9002-7790C1BEE67A}" type="sibTrans" cxnId="{AE7F4814-6AA1-4FD7-ADDC-C566CFEC59DA}">
      <dgm:prSet/>
      <dgm:spPr/>
      <dgm:t>
        <a:bodyPr/>
        <a:lstStyle/>
        <a:p>
          <a:endParaRPr lang="es-AR"/>
        </a:p>
      </dgm:t>
    </dgm:pt>
    <dgm:pt modelId="{9B87A126-C341-45EB-86D1-3243F143C7A7}">
      <dgm:prSet custT="1"/>
      <dgm:spPr/>
      <dgm:t>
        <a:bodyPr/>
        <a:lstStyle/>
        <a:p>
          <a:pPr rtl="0"/>
          <a:r>
            <a:rPr lang="es-AR" sz="1800" smtClean="0"/>
            <a:t>A partir de 1999 </a:t>
          </a:r>
        </a:p>
        <a:p>
          <a:pPr rtl="0"/>
          <a:r>
            <a:rPr lang="es-AR" sz="1800" smtClean="0">
              <a:sym typeface="Wingdings"/>
            </a:rPr>
            <a:t></a:t>
          </a:r>
          <a:r>
            <a:rPr lang="es-AR" sz="1800" smtClean="0"/>
            <a:t> Nueva etapa de crecimiento</a:t>
          </a:r>
          <a:endParaRPr lang="es-AR" sz="1800"/>
        </a:p>
      </dgm:t>
    </dgm:pt>
    <dgm:pt modelId="{060B43E6-CC46-451A-8545-0A987E9646D4}" type="parTrans" cxnId="{D1C7E874-1F08-4F30-B7FB-3922FABBF11E}">
      <dgm:prSet/>
      <dgm:spPr/>
      <dgm:t>
        <a:bodyPr/>
        <a:lstStyle/>
        <a:p>
          <a:endParaRPr lang="es-AR"/>
        </a:p>
      </dgm:t>
    </dgm:pt>
    <dgm:pt modelId="{C44C5952-2ED8-45D2-9525-B6BA03FECCCD}" type="sibTrans" cxnId="{D1C7E874-1F08-4F30-B7FB-3922FABBF11E}">
      <dgm:prSet/>
      <dgm:spPr/>
      <dgm:t>
        <a:bodyPr/>
        <a:lstStyle/>
        <a:p>
          <a:endParaRPr lang="es-AR"/>
        </a:p>
      </dgm:t>
    </dgm:pt>
    <dgm:pt modelId="{C1E01D53-BC6E-4AF3-8EBE-1A700B22AAFC}" type="pres">
      <dgm:prSet presAssocID="{7053B1AB-56CB-4F6A-AD02-E615626EEA23}" presName="CompostProcess" presStyleCnt="0">
        <dgm:presLayoutVars>
          <dgm:dir/>
          <dgm:resizeHandles val="exact"/>
        </dgm:presLayoutVars>
      </dgm:prSet>
      <dgm:spPr/>
      <dgm:t>
        <a:bodyPr/>
        <a:lstStyle/>
        <a:p>
          <a:endParaRPr lang="en-US"/>
        </a:p>
      </dgm:t>
    </dgm:pt>
    <dgm:pt modelId="{76166EAA-9580-470B-BDD2-EDA316D68DD1}" type="pres">
      <dgm:prSet presAssocID="{7053B1AB-56CB-4F6A-AD02-E615626EEA23}" presName="arrow" presStyleLbl="bgShp" presStyleIdx="0" presStyleCnt="1"/>
      <dgm:spPr/>
    </dgm:pt>
    <dgm:pt modelId="{E027BF46-9E86-4AB3-A6B9-04999D855337}" type="pres">
      <dgm:prSet presAssocID="{7053B1AB-56CB-4F6A-AD02-E615626EEA23}" presName="linearProcess" presStyleCnt="0"/>
      <dgm:spPr/>
    </dgm:pt>
    <dgm:pt modelId="{AEA14C00-03D4-49E8-981A-D1C9EC98D01D}" type="pres">
      <dgm:prSet presAssocID="{DBF28FF1-4235-4F8D-9703-DD9E8272FF03}" presName="textNode" presStyleLbl="node1" presStyleIdx="0" presStyleCnt="3">
        <dgm:presLayoutVars>
          <dgm:bulletEnabled val="1"/>
        </dgm:presLayoutVars>
      </dgm:prSet>
      <dgm:spPr/>
      <dgm:t>
        <a:bodyPr/>
        <a:lstStyle/>
        <a:p>
          <a:endParaRPr lang="en-US"/>
        </a:p>
      </dgm:t>
    </dgm:pt>
    <dgm:pt modelId="{F8E30F1A-C1F0-4566-B877-F80D7E683E32}" type="pres">
      <dgm:prSet presAssocID="{CB12EE38-9D30-4EB2-98C8-77BBF749E9C2}" presName="sibTrans" presStyleCnt="0"/>
      <dgm:spPr/>
    </dgm:pt>
    <dgm:pt modelId="{FE1584E6-D3B3-44CB-A4DE-8C70C97C2ED2}" type="pres">
      <dgm:prSet presAssocID="{AEA6D6C2-25BF-4F7B-BF95-07AC031D5C27}" presName="textNode" presStyleLbl="node1" presStyleIdx="1" presStyleCnt="3">
        <dgm:presLayoutVars>
          <dgm:bulletEnabled val="1"/>
        </dgm:presLayoutVars>
      </dgm:prSet>
      <dgm:spPr/>
      <dgm:t>
        <a:bodyPr/>
        <a:lstStyle/>
        <a:p>
          <a:endParaRPr lang="en-US"/>
        </a:p>
      </dgm:t>
    </dgm:pt>
    <dgm:pt modelId="{B221222C-41B7-4FC9-B551-7E8CE78A81BC}" type="pres">
      <dgm:prSet presAssocID="{6DC6E6B5-3586-4002-9002-7790C1BEE67A}" presName="sibTrans" presStyleCnt="0"/>
      <dgm:spPr/>
    </dgm:pt>
    <dgm:pt modelId="{C98A551D-77B3-41CE-A697-2ADEA4506DDC}" type="pres">
      <dgm:prSet presAssocID="{9B87A126-C341-45EB-86D1-3243F143C7A7}" presName="textNode" presStyleLbl="node1" presStyleIdx="2" presStyleCnt="3">
        <dgm:presLayoutVars>
          <dgm:bulletEnabled val="1"/>
        </dgm:presLayoutVars>
      </dgm:prSet>
      <dgm:spPr/>
      <dgm:t>
        <a:bodyPr/>
        <a:lstStyle/>
        <a:p>
          <a:endParaRPr lang="en-US"/>
        </a:p>
      </dgm:t>
    </dgm:pt>
  </dgm:ptLst>
  <dgm:cxnLst>
    <dgm:cxn modelId="{F112AAAA-7C9F-4ACE-9521-7A7C61A65D57}" type="presOf" srcId="{7053B1AB-56CB-4F6A-AD02-E615626EEA23}" destId="{C1E01D53-BC6E-4AF3-8EBE-1A700B22AAFC}" srcOrd="0" destOrd="0" presId="urn:microsoft.com/office/officeart/2005/8/layout/hProcess9"/>
    <dgm:cxn modelId="{A7BB44C3-D59E-46B7-9B3B-ECDFAC472D97}" type="presOf" srcId="{AEA6D6C2-25BF-4F7B-BF95-07AC031D5C27}" destId="{FE1584E6-D3B3-44CB-A4DE-8C70C97C2ED2}" srcOrd="0" destOrd="0" presId="urn:microsoft.com/office/officeart/2005/8/layout/hProcess9"/>
    <dgm:cxn modelId="{F926451C-1ED7-4340-B31E-1E3F76945731}" type="presOf" srcId="{9B87A126-C341-45EB-86D1-3243F143C7A7}" destId="{C98A551D-77B3-41CE-A697-2ADEA4506DDC}" srcOrd="0" destOrd="0" presId="urn:microsoft.com/office/officeart/2005/8/layout/hProcess9"/>
    <dgm:cxn modelId="{7068F4A7-FDEF-46F4-A4E5-3A469612FCBD}" type="presOf" srcId="{DBF28FF1-4235-4F8D-9703-DD9E8272FF03}" destId="{AEA14C00-03D4-49E8-981A-D1C9EC98D01D}" srcOrd="0" destOrd="0" presId="urn:microsoft.com/office/officeart/2005/8/layout/hProcess9"/>
    <dgm:cxn modelId="{D1C7E874-1F08-4F30-B7FB-3922FABBF11E}" srcId="{7053B1AB-56CB-4F6A-AD02-E615626EEA23}" destId="{9B87A126-C341-45EB-86D1-3243F143C7A7}" srcOrd="2" destOrd="0" parTransId="{060B43E6-CC46-451A-8545-0A987E9646D4}" sibTransId="{C44C5952-2ED8-45D2-9525-B6BA03FECCCD}"/>
    <dgm:cxn modelId="{AE7F4814-6AA1-4FD7-ADDC-C566CFEC59DA}" srcId="{7053B1AB-56CB-4F6A-AD02-E615626EEA23}" destId="{AEA6D6C2-25BF-4F7B-BF95-07AC031D5C27}" srcOrd="1" destOrd="0" parTransId="{E80FC5DA-D48F-4B23-A891-D28854BE042E}" sibTransId="{6DC6E6B5-3586-4002-9002-7790C1BEE67A}"/>
    <dgm:cxn modelId="{76DA46FD-65A1-4FE6-B2CB-D79FEC1781CE}" srcId="{7053B1AB-56CB-4F6A-AD02-E615626EEA23}" destId="{DBF28FF1-4235-4F8D-9703-DD9E8272FF03}" srcOrd="0" destOrd="0" parTransId="{C820A6D2-660C-46D7-B193-1CF612A02475}" sibTransId="{CB12EE38-9D30-4EB2-98C8-77BBF749E9C2}"/>
    <dgm:cxn modelId="{E3922F31-6869-4E0F-8E83-14F1E2C32048}" type="presParOf" srcId="{C1E01D53-BC6E-4AF3-8EBE-1A700B22AAFC}" destId="{76166EAA-9580-470B-BDD2-EDA316D68DD1}" srcOrd="0" destOrd="0" presId="urn:microsoft.com/office/officeart/2005/8/layout/hProcess9"/>
    <dgm:cxn modelId="{F272873A-40AF-4B0D-8588-456D7F7A4746}" type="presParOf" srcId="{C1E01D53-BC6E-4AF3-8EBE-1A700B22AAFC}" destId="{E027BF46-9E86-4AB3-A6B9-04999D855337}" srcOrd="1" destOrd="0" presId="urn:microsoft.com/office/officeart/2005/8/layout/hProcess9"/>
    <dgm:cxn modelId="{06FE4702-11F8-423D-970C-CFF6976A943C}" type="presParOf" srcId="{E027BF46-9E86-4AB3-A6B9-04999D855337}" destId="{AEA14C00-03D4-49E8-981A-D1C9EC98D01D}" srcOrd="0" destOrd="0" presId="urn:microsoft.com/office/officeart/2005/8/layout/hProcess9"/>
    <dgm:cxn modelId="{DCE8FE1E-7E05-480C-B1DF-23FA2DFFBB9B}" type="presParOf" srcId="{E027BF46-9E86-4AB3-A6B9-04999D855337}" destId="{F8E30F1A-C1F0-4566-B877-F80D7E683E32}" srcOrd="1" destOrd="0" presId="urn:microsoft.com/office/officeart/2005/8/layout/hProcess9"/>
    <dgm:cxn modelId="{A6250BC0-2C05-476F-9E8B-168E7348B092}" type="presParOf" srcId="{E027BF46-9E86-4AB3-A6B9-04999D855337}" destId="{FE1584E6-D3B3-44CB-A4DE-8C70C97C2ED2}" srcOrd="2" destOrd="0" presId="urn:microsoft.com/office/officeart/2005/8/layout/hProcess9"/>
    <dgm:cxn modelId="{491A3FE8-313D-4A55-8946-BF77D2ABA6BD}" type="presParOf" srcId="{E027BF46-9E86-4AB3-A6B9-04999D855337}" destId="{B221222C-41B7-4FC9-B551-7E8CE78A81BC}" srcOrd="3" destOrd="0" presId="urn:microsoft.com/office/officeart/2005/8/layout/hProcess9"/>
    <dgm:cxn modelId="{62CA9B64-7FF0-4529-BFE3-254DFFF9603D}" type="presParOf" srcId="{E027BF46-9E86-4AB3-A6B9-04999D855337}" destId="{C98A551D-77B3-41CE-A697-2ADEA4506DDC}"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0CE0A94-65D1-4644-93BE-5FA431AFEA22}"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s-AR"/>
        </a:p>
      </dgm:t>
    </dgm:pt>
    <dgm:pt modelId="{C10F9751-5D79-4F9D-AC8A-829541FD8011}">
      <dgm:prSet phldrT="[Text]"/>
      <dgm:spPr/>
      <dgm:t>
        <a:bodyPr/>
        <a:lstStyle/>
        <a:p>
          <a:r>
            <a:rPr lang="en-US" err="1" smtClean="0"/>
            <a:t>Cultura</a:t>
          </a:r>
          <a:endParaRPr lang="es-AR"/>
        </a:p>
      </dgm:t>
    </dgm:pt>
    <dgm:pt modelId="{3BDD1520-D594-49D9-A2EF-E8BB578056ED}" type="parTrans" cxnId="{CBA23F35-5981-4CC0-A122-9E0A03D6A14D}">
      <dgm:prSet/>
      <dgm:spPr/>
      <dgm:t>
        <a:bodyPr/>
        <a:lstStyle/>
        <a:p>
          <a:endParaRPr lang="es-AR"/>
        </a:p>
      </dgm:t>
    </dgm:pt>
    <dgm:pt modelId="{024914D3-7138-413B-8376-ABB47376D24A}" type="sibTrans" cxnId="{CBA23F35-5981-4CC0-A122-9E0A03D6A14D}">
      <dgm:prSet/>
      <dgm:spPr/>
      <dgm:t>
        <a:bodyPr/>
        <a:lstStyle/>
        <a:p>
          <a:endParaRPr lang="es-AR"/>
        </a:p>
      </dgm:t>
    </dgm:pt>
    <dgm:pt modelId="{1845849A-588D-4CF2-B7F1-0FFE79CECF7B}">
      <dgm:prSet phldrT="[Text]"/>
      <dgm:spPr/>
      <dgm:t>
        <a:bodyPr/>
        <a:lstStyle/>
        <a:p>
          <a:r>
            <a:rPr lang="en-US" err="1" smtClean="0"/>
            <a:t>Conocimientos</a:t>
          </a:r>
          <a:endParaRPr lang="es-AR"/>
        </a:p>
      </dgm:t>
    </dgm:pt>
    <dgm:pt modelId="{1C7B87B4-8090-4C72-8390-5C3D94E3A9F1}" type="parTrans" cxnId="{DDF5DF44-1DB3-4CAD-B90D-6612613DD209}">
      <dgm:prSet/>
      <dgm:spPr/>
      <dgm:t>
        <a:bodyPr/>
        <a:lstStyle/>
        <a:p>
          <a:endParaRPr lang="es-AR"/>
        </a:p>
      </dgm:t>
    </dgm:pt>
    <dgm:pt modelId="{E8C87D11-CF25-400B-8DD3-5B2B4F2C3DF2}" type="sibTrans" cxnId="{DDF5DF44-1DB3-4CAD-B90D-6612613DD209}">
      <dgm:prSet/>
      <dgm:spPr/>
      <dgm:t>
        <a:bodyPr/>
        <a:lstStyle/>
        <a:p>
          <a:endParaRPr lang="es-AR"/>
        </a:p>
      </dgm:t>
    </dgm:pt>
    <dgm:pt modelId="{2DB240E7-5597-4A34-B23A-736E18D73D1E}">
      <dgm:prSet phldrT="[Text]"/>
      <dgm:spPr/>
      <dgm:t>
        <a:bodyPr/>
        <a:lstStyle/>
        <a:p>
          <a:r>
            <a:rPr lang="en-US" smtClean="0"/>
            <a:t>Moral</a:t>
          </a:r>
          <a:endParaRPr lang="es-AR"/>
        </a:p>
      </dgm:t>
    </dgm:pt>
    <dgm:pt modelId="{CC05148F-FFC2-48ED-BC99-645AEDD02D2A}" type="parTrans" cxnId="{B1CDF16C-4B6B-40B5-8331-29A3BE26A728}">
      <dgm:prSet/>
      <dgm:spPr/>
      <dgm:t>
        <a:bodyPr/>
        <a:lstStyle/>
        <a:p>
          <a:endParaRPr lang="es-AR"/>
        </a:p>
      </dgm:t>
    </dgm:pt>
    <dgm:pt modelId="{3BC5342B-DB84-467F-9E1B-D1223D052B24}" type="sibTrans" cxnId="{B1CDF16C-4B6B-40B5-8331-29A3BE26A728}">
      <dgm:prSet/>
      <dgm:spPr/>
      <dgm:t>
        <a:bodyPr/>
        <a:lstStyle/>
        <a:p>
          <a:endParaRPr lang="es-AR"/>
        </a:p>
      </dgm:t>
    </dgm:pt>
    <dgm:pt modelId="{79D02FB6-ECAE-4C9F-A4FC-EACEF3C4D8B3}">
      <dgm:prSet phldrT="[Text]"/>
      <dgm:spPr/>
      <dgm:t>
        <a:bodyPr/>
        <a:lstStyle/>
        <a:p>
          <a:r>
            <a:rPr lang="en-US" err="1" smtClean="0"/>
            <a:t>Capacidades</a:t>
          </a:r>
          <a:endParaRPr lang="es-AR"/>
        </a:p>
      </dgm:t>
    </dgm:pt>
    <dgm:pt modelId="{7546AED5-523A-4AD7-ACF9-6EB569C4A0FF}" type="parTrans" cxnId="{6CE8DE2E-3413-4F0A-961F-42C6F99A2B3A}">
      <dgm:prSet/>
      <dgm:spPr/>
      <dgm:t>
        <a:bodyPr/>
        <a:lstStyle/>
        <a:p>
          <a:endParaRPr lang="es-AR"/>
        </a:p>
      </dgm:t>
    </dgm:pt>
    <dgm:pt modelId="{984A8974-9991-4B67-8B0E-76A60E502A82}" type="sibTrans" cxnId="{6CE8DE2E-3413-4F0A-961F-42C6F99A2B3A}">
      <dgm:prSet/>
      <dgm:spPr/>
      <dgm:t>
        <a:bodyPr/>
        <a:lstStyle/>
        <a:p>
          <a:endParaRPr lang="es-AR"/>
        </a:p>
      </dgm:t>
    </dgm:pt>
    <dgm:pt modelId="{B789287A-97FA-4991-80CE-2C30FE417E39}">
      <dgm:prSet phldrT="[Text]"/>
      <dgm:spPr/>
      <dgm:t>
        <a:bodyPr/>
        <a:lstStyle/>
        <a:p>
          <a:r>
            <a:rPr lang="en-US" err="1" smtClean="0"/>
            <a:t>Costumbres</a:t>
          </a:r>
          <a:endParaRPr lang="es-AR"/>
        </a:p>
      </dgm:t>
    </dgm:pt>
    <dgm:pt modelId="{61EC7D32-0A92-4F36-8936-26B706D9D65D}" type="parTrans" cxnId="{B323BB2C-1134-43C2-9937-E05A1D6C4991}">
      <dgm:prSet/>
      <dgm:spPr/>
      <dgm:t>
        <a:bodyPr/>
        <a:lstStyle/>
        <a:p>
          <a:endParaRPr lang="es-AR"/>
        </a:p>
      </dgm:t>
    </dgm:pt>
    <dgm:pt modelId="{138F30C9-6220-4B95-BA5C-533BA80191C1}" type="sibTrans" cxnId="{B323BB2C-1134-43C2-9937-E05A1D6C4991}">
      <dgm:prSet/>
      <dgm:spPr/>
      <dgm:t>
        <a:bodyPr/>
        <a:lstStyle/>
        <a:p>
          <a:endParaRPr lang="es-AR"/>
        </a:p>
      </dgm:t>
    </dgm:pt>
    <dgm:pt modelId="{CF980A99-257F-4E18-96C2-D40AD27F7D0F}">
      <dgm:prSet phldrT="[Text]"/>
      <dgm:spPr/>
      <dgm:t>
        <a:bodyPr/>
        <a:lstStyle/>
        <a:p>
          <a:r>
            <a:rPr lang="en-US" err="1" smtClean="0"/>
            <a:t>Ley</a:t>
          </a:r>
          <a:endParaRPr lang="es-AR"/>
        </a:p>
      </dgm:t>
    </dgm:pt>
    <dgm:pt modelId="{6CC4EB8F-C8DC-42F7-944D-EC7D6C1CF65C}" type="parTrans" cxnId="{A8E94BF6-EB7C-4523-9F8C-295A11589D37}">
      <dgm:prSet/>
      <dgm:spPr/>
      <dgm:t>
        <a:bodyPr/>
        <a:lstStyle/>
        <a:p>
          <a:endParaRPr lang="es-AR"/>
        </a:p>
      </dgm:t>
    </dgm:pt>
    <dgm:pt modelId="{E47C77D4-C354-406A-B2FC-2E45DBB552C1}" type="sibTrans" cxnId="{A8E94BF6-EB7C-4523-9F8C-295A11589D37}">
      <dgm:prSet/>
      <dgm:spPr/>
      <dgm:t>
        <a:bodyPr/>
        <a:lstStyle/>
        <a:p>
          <a:endParaRPr lang="es-AR"/>
        </a:p>
      </dgm:t>
    </dgm:pt>
    <dgm:pt modelId="{ADB0A2E0-F858-4A9C-B714-BDE3EA0FDDEC}">
      <dgm:prSet phldrT="[Text]"/>
      <dgm:spPr/>
      <dgm:t>
        <a:bodyPr/>
        <a:lstStyle/>
        <a:p>
          <a:r>
            <a:rPr lang="en-US" err="1" smtClean="0"/>
            <a:t>Creencias</a:t>
          </a:r>
          <a:endParaRPr lang="es-AR"/>
        </a:p>
      </dgm:t>
    </dgm:pt>
    <dgm:pt modelId="{9AE49073-3E5E-4DA0-B820-9199D90591CB}" type="parTrans" cxnId="{DFAA61EA-5860-4BC1-9C79-242CA16207F6}">
      <dgm:prSet/>
      <dgm:spPr/>
      <dgm:t>
        <a:bodyPr/>
        <a:lstStyle/>
        <a:p>
          <a:endParaRPr lang="es-AR"/>
        </a:p>
      </dgm:t>
    </dgm:pt>
    <dgm:pt modelId="{285551E5-9FDD-42A1-9900-89D541575021}" type="sibTrans" cxnId="{DFAA61EA-5860-4BC1-9C79-242CA16207F6}">
      <dgm:prSet/>
      <dgm:spPr/>
      <dgm:t>
        <a:bodyPr/>
        <a:lstStyle/>
        <a:p>
          <a:endParaRPr lang="es-AR"/>
        </a:p>
      </dgm:t>
    </dgm:pt>
    <dgm:pt modelId="{17C0AA58-6AE9-4B5D-BB37-7003A6B3728F}" type="pres">
      <dgm:prSet presAssocID="{D0CE0A94-65D1-4644-93BE-5FA431AFEA22}" presName="cycle" presStyleCnt="0">
        <dgm:presLayoutVars>
          <dgm:chMax val="1"/>
          <dgm:dir/>
          <dgm:animLvl val="ctr"/>
          <dgm:resizeHandles val="exact"/>
        </dgm:presLayoutVars>
      </dgm:prSet>
      <dgm:spPr/>
      <dgm:t>
        <a:bodyPr/>
        <a:lstStyle/>
        <a:p>
          <a:endParaRPr lang="es-AR"/>
        </a:p>
      </dgm:t>
    </dgm:pt>
    <dgm:pt modelId="{155B9FC2-04AF-485D-AD8F-98E613D115D1}" type="pres">
      <dgm:prSet presAssocID="{C10F9751-5D79-4F9D-AC8A-829541FD8011}" presName="centerShape" presStyleLbl="node0" presStyleIdx="0" presStyleCnt="1"/>
      <dgm:spPr/>
      <dgm:t>
        <a:bodyPr/>
        <a:lstStyle/>
        <a:p>
          <a:endParaRPr lang="es-AR"/>
        </a:p>
      </dgm:t>
    </dgm:pt>
    <dgm:pt modelId="{2DF4CADF-D51B-4EC5-A427-A21942C4BD18}" type="pres">
      <dgm:prSet presAssocID="{1C7B87B4-8090-4C72-8390-5C3D94E3A9F1}" presName="Name9" presStyleLbl="parChTrans1D2" presStyleIdx="0" presStyleCnt="6"/>
      <dgm:spPr/>
      <dgm:t>
        <a:bodyPr/>
        <a:lstStyle/>
        <a:p>
          <a:endParaRPr lang="es-AR"/>
        </a:p>
      </dgm:t>
    </dgm:pt>
    <dgm:pt modelId="{28E40620-6ED9-46AF-A151-8AD7C1C7D084}" type="pres">
      <dgm:prSet presAssocID="{1C7B87B4-8090-4C72-8390-5C3D94E3A9F1}" presName="connTx" presStyleLbl="parChTrans1D2" presStyleIdx="0" presStyleCnt="6"/>
      <dgm:spPr/>
      <dgm:t>
        <a:bodyPr/>
        <a:lstStyle/>
        <a:p>
          <a:endParaRPr lang="es-AR"/>
        </a:p>
      </dgm:t>
    </dgm:pt>
    <dgm:pt modelId="{CD3701CF-51B4-4498-9736-8EC8D2044A61}" type="pres">
      <dgm:prSet presAssocID="{1845849A-588D-4CF2-B7F1-0FFE79CECF7B}" presName="node" presStyleLbl="node1" presStyleIdx="0" presStyleCnt="6">
        <dgm:presLayoutVars>
          <dgm:bulletEnabled val="1"/>
        </dgm:presLayoutVars>
      </dgm:prSet>
      <dgm:spPr/>
      <dgm:t>
        <a:bodyPr/>
        <a:lstStyle/>
        <a:p>
          <a:endParaRPr lang="es-AR"/>
        </a:p>
      </dgm:t>
    </dgm:pt>
    <dgm:pt modelId="{3BD999CC-569D-4162-A27E-AD2B63E87397}" type="pres">
      <dgm:prSet presAssocID="{CC05148F-FFC2-48ED-BC99-645AEDD02D2A}" presName="Name9" presStyleLbl="parChTrans1D2" presStyleIdx="1" presStyleCnt="6"/>
      <dgm:spPr/>
      <dgm:t>
        <a:bodyPr/>
        <a:lstStyle/>
        <a:p>
          <a:endParaRPr lang="es-AR"/>
        </a:p>
      </dgm:t>
    </dgm:pt>
    <dgm:pt modelId="{51F6FD82-5FC2-4489-A3BA-6D48E9610CB9}" type="pres">
      <dgm:prSet presAssocID="{CC05148F-FFC2-48ED-BC99-645AEDD02D2A}" presName="connTx" presStyleLbl="parChTrans1D2" presStyleIdx="1" presStyleCnt="6"/>
      <dgm:spPr/>
      <dgm:t>
        <a:bodyPr/>
        <a:lstStyle/>
        <a:p>
          <a:endParaRPr lang="es-AR"/>
        </a:p>
      </dgm:t>
    </dgm:pt>
    <dgm:pt modelId="{013E6447-3262-472D-99ED-0D7E6128541F}" type="pres">
      <dgm:prSet presAssocID="{2DB240E7-5597-4A34-B23A-736E18D73D1E}" presName="node" presStyleLbl="node1" presStyleIdx="1" presStyleCnt="6">
        <dgm:presLayoutVars>
          <dgm:bulletEnabled val="1"/>
        </dgm:presLayoutVars>
      </dgm:prSet>
      <dgm:spPr/>
      <dgm:t>
        <a:bodyPr/>
        <a:lstStyle/>
        <a:p>
          <a:endParaRPr lang="es-AR"/>
        </a:p>
      </dgm:t>
    </dgm:pt>
    <dgm:pt modelId="{E3146D9D-DF16-4173-8F20-7DAEEA3120A8}" type="pres">
      <dgm:prSet presAssocID="{7546AED5-523A-4AD7-ACF9-6EB569C4A0FF}" presName="Name9" presStyleLbl="parChTrans1D2" presStyleIdx="2" presStyleCnt="6"/>
      <dgm:spPr/>
      <dgm:t>
        <a:bodyPr/>
        <a:lstStyle/>
        <a:p>
          <a:endParaRPr lang="es-AR"/>
        </a:p>
      </dgm:t>
    </dgm:pt>
    <dgm:pt modelId="{AECFA7CC-27F6-4ACA-92EA-DFAF3E23B6C2}" type="pres">
      <dgm:prSet presAssocID="{7546AED5-523A-4AD7-ACF9-6EB569C4A0FF}" presName="connTx" presStyleLbl="parChTrans1D2" presStyleIdx="2" presStyleCnt="6"/>
      <dgm:spPr/>
      <dgm:t>
        <a:bodyPr/>
        <a:lstStyle/>
        <a:p>
          <a:endParaRPr lang="es-AR"/>
        </a:p>
      </dgm:t>
    </dgm:pt>
    <dgm:pt modelId="{A820BED5-9BE4-4EEF-B849-7C3768B218CD}" type="pres">
      <dgm:prSet presAssocID="{79D02FB6-ECAE-4C9F-A4FC-EACEF3C4D8B3}" presName="node" presStyleLbl="node1" presStyleIdx="2" presStyleCnt="6">
        <dgm:presLayoutVars>
          <dgm:bulletEnabled val="1"/>
        </dgm:presLayoutVars>
      </dgm:prSet>
      <dgm:spPr/>
      <dgm:t>
        <a:bodyPr/>
        <a:lstStyle/>
        <a:p>
          <a:endParaRPr lang="es-AR"/>
        </a:p>
      </dgm:t>
    </dgm:pt>
    <dgm:pt modelId="{2E212248-5219-405D-8B3A-04852525CE5D}" type="pres">
      <dgm:prSet presAssocID="{61EC7D32-0A92-4F36-8936-26B706D9D65D}" presName="Name9" presStyleLbl="parChTrans1D2" presStyleIdx="3" presStyleCnt="6"/>
      <dgm:spPr/>
      <dgm:t>
        <a:bodyPr/>
        <a:lstStyle/>
        <a:p>
          <a:endParaRPr lang="es-AR"/>
        </a:p>
      </dgm:t>
    </dgm:pt>
    <dgm:pt modelId="{D7BA08AA-F2F7-46A4-A534-0E3E96064925}" type="pres">
      <dgm:prSet presAssocID="{61EC7D32-0A92-4F36-8936-26B706D9D65D}" presName="connTx" presStyleLbl="parChTrans1D2" presStyleIdx="3" presStyleCnt="6"/>
      <dgm:spPr/>
      <dgm:t>
        <a:bodyPr/>
        <a:lstStyle/>
        <a:p>
          <a:endParaRPr lang="es-AR"/>
        </a:p>
      </dgm:t>
    </dgm:pt>
    <dgm:pt modelId="{A00BAD45-E6D5-429F-AC5B-DA89D6F25623}" type="pres">
      <dgm:prSet presAssocID="{B789287A-97FA-4991-80CE-2C30FE417E39}" presName="node" presStyleLbl="node1" presStyleIdx="3" presStyleCnt="6">
        <dgm:presLayoutVars>
          <dgm:bulletEnabled val="1"/>
        </dgm:presLayoutVars>
      </dgm:prSet>
      <dgm:spPr/>
      <dgm:t>
        <a:bodyPr/>
        <a:lstStyle/>
        <a:p>
          <a:endParaRPr lang="es-AR"/>
        </a:p>
      </dgm:t>
    </dgm:pt>
    <dgm:pt modelId="{21F1A50A-B658-4FC7-980B-C800E5BDFD83}" type="pres">
      <dgm:prSet presAssocID="{6CC4EB8F-C8DC-42F7-944D-EC7D6C1CF65C}" presName="Name9" presStyleLbl="parChTrans1D2" presStyleIdx="4" presStyleCnt="6"/>
      <dgm:spPr/>
      <dgm:t>
        <a:bodyPr/>
        <a:lstStyle/>
        <a:p>
          <a:endParaRPr lang="es-AR"/>
        </a:p>
      </dgm:t>
    </dgm:pt>
    <dgm:pt modelId="{40BF530C-5774-4F37-B574-56CB04A809F8}" type="pres">
      <dgm:prSet presAssocID="{6CC4EB8F-C8DC-42F7-944D-EC7D6C1CF65C}" presName="connTx" presStyleLbl="parChTrans1D2" presStyleIdx="4" presStyleCnt="6"/>
      <dgm:spPr/>
      <dgm:t>
        <a:bodyPr/>
        <a:lstStyle/>
        <a:p>
          <a:endParaRPr lang="es-AR"/>
        </a:p>
      </dgm:t>
    </dgm:pt>
    <dgm:pt modelId="{6D3EB9BA-EC88-44A2-BA1A-EEB862FD3B6F}" type="pres">
      <dgm:prSet presAssocID="{CF980A99-257F-4E18-96C2-D40AD27F7D0F}" presName="node" presStyleLbl="node1" presStyleIdx="4" presStyleCnt="6">
        <dgm:presLayoutVars>
          <dgm:bulletEnabled val="1"/>
        </dgm:presLayoutVars>
      </dgm:prSet>
      <dgm:spPr/>
      <dgm:t>
        <a:bodyPr/>
        <a:lstStyle/>
        <a:p>
          <a:endParaRPr lang="es-AR"/>
        </a:p>
      </dgm:t>
    </dgm:pt>
    <dgm:pt modelId="{90078C14-D778-41BF-9CF5-29842AAF68BA}" type="pres">
      <dgm:prSet presAssocID="{9AE49073-3E5E-4DA0-B820-9199D90591CB}" presName="Name9" presStyleLbl="parChTrans1D2" presStyleIdx="5" presStyleCnt="6"/>
      <dgm:spPr/>
      <dgm:t>
        <a:bodyPr/>
        <a:lstStyle/>
        <a:p>
          <a:endParaRPr lang="es-AR"/>
        </a:p>
      </dgm:t>
    </dgm:pt>
    <dgm:pt modelId="{3657D4B7-8AAA-4F90-99A6-BDB3DC0EEC59}" type="pres">
      <dgm:prSet presAssocID="{9AE49073-3E5E-4DA0-B820-9199D90591CB}" presName="connTx" presStyleLbl="parChTrans1D2" presStyleIdx="5" presStyleCnt="6"/>
      <dgm:spPr/>
      <dgm:t>
        <a:bodyPr/>
        <a:lstStyle/>
        <a:p>
          <a:endParaRPr lang="es-AR"/>
        </a:p>
      </dgm:t>
    </dgm:pt>
    <dgm:pt modelId="{8D4946E7-7457-4915-993E-00D17D54170C}" type="pres">
      <dgm:prSet presAssocID="{ADB0A2E0-F858-4A9C-B714-BDE3EA0FDDEC}" presName="node" presStyleLbl="node1" presStyleIdx="5" presStyleCnt="6">
        <dgm:presLayoutVars>
          <dgm:bulletEnabled val="1"/>
        </dgm:presLayoutVars>
      </dgm:prSet>
      <dgm:spPr/>
      <dgm:t>
        <a:bodyPr/>
        <a:lstStyle/>
        <a:p>
          <a:endParaRPr lang="es-AR"/>
        </a:p>
      </dgm:t>
    </dgm:pt>
  </dgm:ptLst>
  <dgm:cxnLst>
    <dgm:cxn modelId="{762D2C4C-6777-4E13-B39B-C735401A19DF}" type="presOf" srcId="{6CC4EB8F-C8DC-42F7-944D-EC7D6C1CF65C}" destId="{40BF530C-5774-4F37-B574-56CB04A809F8}" srcOrd="1" destOrd="0" presId="urn:microsoft.com/office/officeart/2005/8/layout/radial1"/>
    <dgm:cxn modelId="{4C875303-0EB7-4C66-8751-FAC1A14E58AA}" type="presOf" srcId="{7546AED5-523A-4AD7-ACF9-6EB569C4A0FF}" destId="{E3146D9D-DF16-4173-8F20-7DAEEA3120A8}" srcOrd="0" destOrd="0" presId="urn:microsoft.com/office/officeart/2005/8/layout/radial1"/>
    <dgm:cxn modelId="{6CE8DE2E-3413-4F0A-961F-42C6F99A2B3A}" srcId="{C10F9751-5D79-4F9D-AC8A-829541FD8011}" destId="{79D02FB6-ECAE-4C9F-A4FC-EACEF3C4D8B3}" srcOrd="2" destOrd="0" parTransId="{7546AED5-523A-4AD7-ACF9-6EB569C4A0FF}" sibTransId="{984A8974-9991-4B67-8B0E-76A60E502A82}"/>
    <dgm:cxn modelId="{41137C0F-2046-496B-8ED4-47110E82A0C6}" type="presOf" srcId="{1845849A-588D-4CF2-B7F1-0FFE79CECF7B}" destId="{CD3701CF-51B4-4498-9736-8EC8D2044A61}" srcOrd="0" destOrd="0" presId="urn:microsoft.com/office/officeart/2005/8/layout/radial1"/>
    <dgm:cxn modelId="{3AFA1FB2-209F-45A1-AA80-F0784135B9B9}" type="presOf" srcId="{CC05148F-FFC2-48ED-BC99-645AEDD02D2A}" destId="{3BD999CC-569D-4162-A27E-AD2B63E87397}" srcOrd="0" destOrd="0" presId="urn:microsoft.com/office/officeart/2005/8/layout/radial1"/>
    <dgm:cxn modelId="{9447ACE0-CF1B-42AC-B8FE-F23E66CBB20D}" type="presOf" srcId="{2DB240E7-5597-4A34-B23A-736E18D73D1E}" destId="{013E6447-3262-472D-99ED-0D7E6128541F}" srcOrd="0" destOrd="0" presId="urn:microsoft.com/office/officeart/2005/8/layout/radial1"/>
    <dgm:cxn modelId="{B2732999-CD2A-4472-8F31-285323E6C298}" type="presOf" srcId="{6CC4EB8F-C8DC-42F7-944D-EC7D6C1CF65C}" destId="{21F1A50A-B658-4FC7-980B-C800E5BDFD83}" srcOrd="0" destOrd="0" presId="urn:microsoft.com/office/officeart/2005/8/layout/radial1"/>
    <dgm:cxn modelId="{CE5FE487-63E4-4C05-BB16-7BEDB1CDAB10}" type="presOf" srcId="{61EC7D32-0A92-4F36-8936-26B706D9D65D}" destId="{2E212248-5219-405D-8B3A-04852525CE5D}" srcOrd="0" destOrd="0" presId="urn:microsoft.com/office/officeart/2005/8/layout/radial1"/>
    <dgm:cxn modelId="{101A26DD-515D-4FE6-9A5D-D961F75E12CE}" type="presOf" srcId="{9AE49073-3E5E-4DA0-B820-9199D90591CB}" destId="{3657D4B7-8AAA-4F90-99A6-BDB3DC0EEC59}" srcOrd="1" destOrd="0" presId="urn:microsoft.com/office/officeart/2005/8/layout/radial1"/>
    <dgm:cxn modelId="{846DB8F4-DFE6-445E-8775-09B04A9E2C45}" type="presOf" srcId="{CC05148F-FFC2-48ED-BC99-645AEDD02D2A}" destId="{51F6FD82-5FC2-4489-A3BA-6D48E9610CB9}" srcOrd="1" destOrd="0" presId="urn:microsoft.com/office/officeart/2005/8/layout/radial1"/>
    <dgm:cxn modelId="{50DFD839-D00E-414A-B724-0475B53CFE65}" type="presOf" srcId="{9AE49073-3E5E-4DA0-B820-9199D90591CB}" destId="{90078C14-D778-41BF-9CF5-29842AAF68BA}" srcOrd="0" destOrd="0" presId="urn:microsoft.com/office/officeart/2005/8/layout/radial1"/>
    <dgm:cxn modelId="{DFAA61EA-5860-4BC1-9C79-242CA16207F6}" srcId="{C10F9751-5D79-4F9D-AC8A-829541FD8011}" destId="{ADB0A2E0-F858-4A9C-B714-BDE3EA0FDDEC}" srcOrd="5" destOrd="0" parTransId="{9AE49073-3E5E-4DA0-B820-9199D90591CB}" sibTransId="{285551E5-9FDD-42A1-9900-89D541575021}"/>
    <dgm:cxn modelId="{2ECB3055-B6BE-47E3-A048-DB1E3D68E679}" type="presOf" srcId="{C10F9751-5D79-4F9D-AC8A-829541FD8011}" destId="{155B9FC2-04AF-485D-AD8F-98E613D115D1}" srcOrd="0" destOrd="0" presId="urn:microsoft.com/office/officeart/2005/8/layout/radial1"/>
    <dgm:cxn modelId="{B259D93F-E733-421C-8704-41F966A26ECC}" type="presOf" srcId="{ADB0A2E0-F858-4A9C-B714-BDE3EA0FDDEC}" destId="{8D4946E7-7457-4915-993E-00D17D54170C}" srcOrd="0" destOrd="0" presId="urn:microsoft.com/office/officeart/2005/8/layout/radial1"/>
    <dgm:cxn modelId="{8C25EACC-EAE2-4979-BCF4-680921CF7871}" type="presOf" srcId="{D0CE0A94-65D1-4644-93BE-5FA431AFEA22}" destId="{17C0AA58-6AE9-4B5D-BB37-7003A6B3728F}" srcOrd="0" destOrd="0" presId="urn:microsoft.com/office/officeart/2005/8/layout/radial1"/>
    <dgm:cxn modelId="{3CDDF60D-A0F5-4F7F-9D16-1DA555FC4C22}" type="presOf" srcId="{1C7B87B4-8090-4C72-8390-5C3D94E3A9F1}" destId="{28E40620-6ED9-46AF-A151-8AD7C1C7D084}" srcOrd="1" destOrd="0" presId="urn:microsoft.com/office/officeart/2005/8/layout/radial1"/>
    <dgm:cxn modelId="{6405D603-C603-4620-9A11-01BC044E788C}" type="presOf" srcId="{CF980A99-257F-4E18-96C2-D40AD27F7D0F}" destId="{6D3EB9BA-EC88-44A2-BA1A-EEB862FD3B6F}" srcOrd="0" destOrd="0" presId="urn:microsoft.com/office/officeart/2005/8/layout/radial1"/>
    <dgm:cxn modelId="{B323BB2C-1134-43C2-9937-E05A1D6C4991}" srcId="{C10F9751-5D79-4F9D-AC8A-829541FD8011}" destId="{B789287A-97FA-4991-80CE-2C30FE417E39}" srcOrd="3" destOrd="0" parTransId="{61EC7D32-0A92-4F36-8936-26B706D9D65D}" sibTransId="{138F30C9-6220-4B95-BA5C-533BA80191C1}"/>
    <dgm:cxn modelId="{CBA23F35-5981-4CC0-A122-9E0A03D6A14D}" srcId="{D0CE0A94-65D1-4644-93BE-5FA431AFEA22}" destId="{C10F9751-5D79-4F9D-AC8A-829541FD8011}" srcOrd="0" destOrd="0" parTransId="{3BDD1520-D594-49D9-A2EF-E8BB578056ED}" sibTransId="{024914D3-7138-413B-8376-ABB47376D24A}"/>
    <dgm:cxn modelId="{65DC8F13-F38D-49F9-A237-DD78730AE378}" type="presOf" srcId="{7546AED5-523A-4AD7-ACF9-6EB569C4A0FF}" destId="{AECFA7CC-27F6-4ACA-92EA-DFAF3E23B6C2}" srcOrd="1" destOrd="0" presId="urn:microsoft.com/office/officeart/2005/8/layout/radial1"/>
    <dgm:cxn modelId="{E27F02F9-B761-48F2-993E-66690330423A}" type="presOf" srcId="{61EC7D32-0A92-4F36-8936-26B706D9D65D}" destId="{D7BA08AA-F2F7-46A4-A534-0E3E96064925}" srcOrd="1" destOrd="0" presId="urn:microsoft.com/office/officeart/2005/8/layout/radial1"/>
    <dgm:cxn modelId="{B1CDF16C-4B6B-40B5-8331-29A3BE26A728}" srcId="{C10F9751-5D79-4F9D-AC8A-829541FD8011}" destId="{2DB240E7-5597-4A34-B23A-736E18D73D1E}" srcOrd="1" destOrd="0" parTransId="{CC05148F-FFC2-48ED-BC99-645AEDD02D2A}" sibTransId="{3BC5342B-DB84-467F-9E1B-D1223D052B24}"/>
    <dgm:cxn modelId="{9F43E5AA-290C-4650-B838-8B7045210AE3}" type="presOf" srcId="{1C7B87B4-8090-4C72-8390-5C3D94E3A9F1}" destId="{2DF4CADF-D51B-4EC5-A427-A21942C4BD18}" srcOrd="0" destOrd="0" presId="urn:microsoft.com/office/officeart/2005/8/layout/radial1"/>
    <dgm:cxn modelId="{334E3419-320A-452B-859D-B5649752060D}" type="presOf" srcId="{B789287A-97FA-4991-80CE-2C30FE417E39}" destId="{A00BAD45-E6D5-429F-AC5B-DA89D6F25623}" srcOrd="0" destOrd="0" presId="urn:microsoft.com/office/officeart/2005/8/layout/radial1"/>
    <dgm:cxn modelId="{DDF5DF44-1DB3-4CAD-B90D-6612613DD209}" srcId="{C10F9751-5D79-4F9D-AC8A-829541FD8011}" destId="{1845849A-588D-4CF2-B7F1-0FFE79CECF7B}" srcOrd="0" destOrd="0" parTransId="{1C7B87B4-8090-4C72-8390-5C3D94E3A9F1}" sibTransId="{E8C87D11-CF25-400B-8DD3-5B2B4F2C3DF2}"/>
    <dgm:cxn modelId="{A8E94BF6-EB7C-4523-9F8C-295A11589D37}" srcId="{C10F9751-5D79-4F9D-AC8A-829541FD8011}" destId="{CF980A99-257F-4E18-96C2-D40AD27F7D0F}" srcOrd="4" destOrd="0" parTransId="{6CC4EB8F-C8DC-42F7-944D-EC7D6C1CF65C}" sibTransId="{E47C77D4-C354-406A-B2FC-2E45DBB552C1}"/>
    <dgm:cxn modelId="{8EEB3C33-9E22-4A92-8C17-2C0B173E55A3}" type="presOf" srcId="{79D02FB6-ECAE-4C9F-A4FC-EACEF3C4D8B3}" destId="{A820BED5-9BE4-4EEF-B849-7C3768B218CD}" srcOrd="0" destOrd="0" presId="urn:microsoft.com/office/officeart/2005/8/layout/radial1"/>
    <dgm:cxn modelId="{57C27F8B-37C0-44BF-A3D6-C38A53B24873}" type="presParOf" srcId="{17C0AA58-6AE9-4B5D-BB37-7003A6B3728F}" destId="{155B9FC2-04AF-485D-AD8F-98E613D115D1}" srcOrd="0" destOrd="0" presId="urn:microsoft.com/office/officeart/2005/8/layout/radial1"/>
    <dgm:cxn modelId="{5291255A-0BE6-4964-826E-4FD9D1319C85}" type="presParOf" srcId="{17C0AA58-6AE9-4B5D-BB37-7003A6B3728F}" destId="{2DF4CADF-D51B-4EC5-A427-A21942C4BD18}" srcOrd="1" destOrd="0" presId="urn:microsoft.com/office/officeart/2005/8/layout/radial1"/>
    <dgm:cxn modelId="{64B266C8-5197-48DD-8790-404B26DD39A6}" type="presParOf" srcId="{2DF4CADF-D51B-4EC5-A427-A21942C4BD18}" destId="{28E40620-6ED9-46AF-A151-8AD7C1C7D084}" srcOrd="0" destOrd="0" presId="urn:microsoft.com/office/officeart/2005/8/layout/radial1"/>
    <dgm:cxn modelId="{5BD86C82-73C5-4D0D-89C8-0A64F409D138}" type="presParOf" srcId="{17C0AA58-6AE9-4B5D-BB37-7003A6B3728F}" destId="{CD3701CF-51B4-4498-9736-8EC8D2044A61}" srcOrd="2" destOrd="0" presId="urn:microsoft.com/office/officeart/2005/8/layout/radial1"/>
    <dgm:cxn modelId="{240DFDA4-85E4-4448-9010-91A994F488ED}" type="presParOf" srcId="{17C0AA58-6AE9-4B5D-BB37-7003A6B3728F}" destId="{3BD999CC-569D-4162-A27E-AD2B63E87397}" srcOrd="3" destOrd="0" presId="urn:microsoft.com/office/officeart/2005/8/layout/radial1"/>
    <dgm:cxn modelId="{F43806A7-4BE9-4D48-A66B-EDB052D3C677}" type="presParOf" srcId="{3BD999CC-569D-4162-A27E-AD2B63E87397}" destId="{51F6FD82-5FC2-4489-A3BA-6D48E9610CB9}" srcOrd="0" destOrd="0" presId="urn:microsoft.com/office/officeart/2005/8/layout/radial1"/>
    <dgm:cxn modelId="{44460F21-855C-4359-9B63-55F40FB3179F}" type="presParOf" srcId="{17C0AA58-6AE9-4B5D-BB37-7003A6B3728F}" destId="{013E6447-3262-472D-99ED-0D7E6128541F}" srcOrd="4" destOrd="0" presId="urn:microsoft.com/office/officeart/2005/8/layout/radial1"/>
    <dgm:cxn modelId="{381D9035-8030-40E1-9AF6-314FC9A36B19}" type="presParOf" srcId="{17C0AA58-6AE9-4B5D-BB37-7003A6B3728F}" destId="{E3146D9D-DF16-4173-8F20-7DAEEA3120A8}" srcOrd="5" destOrd="0" presId="urn:microsoft.com/office/officeart/2005/8/layout/radial1"/>
    <dgm:cxn modelId="{018DF1AE-6A74-40A6-800A-B40FD330CC44}" type="presParOf" srcId="{E3146D9D-DF16-4173-8F20-7DAEEA3120A8}" destId="{AECFA7CC-27F6-4ACA-92EA-DFAF3E23B6C2}" srcOrd="0" destOrd="0" presId="urn:microsoft.com/office/officeart/2005/8/layout/radial1"/>
    <dgm:cxn modelId="{B259F4C4-55EB-400D-9966-EF976CC7E08A}" type="presParOf" srcId="{17C0AA58-6AE9-4B5D-BB37-7003A6B3728F}" destId="{A820BED5-9BE4-4EEF-B849-7C3768B218CD}" srcOrd="6" destOrd="0" presId="urn:microsoft.com/office/officeart/2005/8/layout/radial1"/>
    <dgm:cxn modelId="{BF288E24-46C5-4CC2-BA51-73C73791383C}" type="presParOf" srcId="{17C0AA58-6AE9-4B5D-BB37-7003A6B3728F}" destId="{2E212248-5219-405D-8B3A-04852525CE5D}" srcOrd="7" destOrd="0" presId="urn:microsoft.com/office/officeart/2005/8/layout/radial1"/>
    <dgm:cxn modelId="{B218F123-2157-43BD-9001-9F8CC344D5DF}" type="presParOf" srcId="{2E212248-5219-405D-8B3A-04852525CE5D}" destId="{D7BA08AA-F2F7-46A4-A534-0E3E96064925}" srcOrd="0" destOrd="0" presId="urn:microsoft.com/office/officeart/2005/8/layout/radial1"/>
    <dgm:cxn modelId="{C109338E-47F5-4F13-9506-00C11424CB07}" type="presParOf" srcId="{17C0AA58-6AE9-4B5D-BB37-7003A6B3728F}" destId="{A00BAD45-E6D5-429F-AC5B-DA89D6F25623}" srcOrd="8" destOrd="0" presId="urn:microsoft.com/office/officeart/2005/8/layout/radial1"/>
    <dgm:cxn modelId="{29696FAF-F134-4815-9F03-41113BC8A473}" type="presParOf" srcId="{17C0AA58-6AE9-4B5D-BB37-7003A6B3728F}" destId="{21F1A50A-B658-4FC7-980B-C800E5BDFD83}" srcOrd="9" destOrd="0" presId="urn:microsoft.com/office/officeart/2005/8/layout/radial1"/>
    <dgm:cxn modelId="{B2C358AB-F08D-4687-848C-479C6EF20375}" type="presParOf" srcId="{21F1A50A-B658-4FC7-980B-C800E5BDFD83}" destId="{40BF530C-5774-4F37-B574-56CB04A809F8}" srcOrd="0" destOrd="0" presId="urn:microsoft.com/office/officeart/2005/8/layout/radial1"/>
    <dgm:cxn modelId="{BB24B8AB-8ED9-4368-B504-597ED3A545A2}" type="presParOf" srcId="{17C0AA58-6AE9-4B5D-BB37-7003A6B3728F}" destId="{6D3EB9BA-EC88-44A2-BA1A-EEB862FD3B6F}" srcOrd="10" destOrd="0" presId="urn:microsoft.com/office/officeart/2005/8/layout/radial1"/>
    <dgm:cxn modelId="{62986CE6-3262-49D8-A4BE-29100FE7488F}" type="presParOf" srcId="{17C0AA58-6AE9-4B5D-BB37-7003A6B3728F}" destId="{90078C14-D778-41BF-9CF5-29842AAF68BA}" srcOrd="11" destOrd="0" presId="urn:microsoft.com/office/officeart/2005/8/layout/radial1"/>
    <dgm:cxn modelId="{556D4BE9-1A38-4262-9DD9-2DD1D7A63CF3}" type="presParOf" srcId="{90078C14-D778-41BF-9CF5-29842AAF68BA}" destId="{3657D4B7-8AAA-4F90-99A6-BDB3DC0EEC59}" srcOrd="0" destOrd="0" presId="urn:microsoft.com/office/officeart/2005/8/layout/radial1"/>
    <dgm:cxn modelId="{1DA64658-015F-4536-89C8-1D25677CB4CB}" type="presParOf" srcId="{17C0AA58-6AE9-4B5D-BB37-7003A6B3728F}" destId="{8D4946E7-7457-4915-993E-00D17D54170C}"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F2354C1-8A85-49D7-A91D-11677621CBA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DF65D2AF-01F7-4D57-81AB-6966B65E7319}">
      <dgm:prSet phldrT="[Text]" custT="1"/>
      <dgm:spPr/>
      <dgm:t>
        <a:bodyPr/>
        <a:lstStyle/>
        <a:p>
          <a:pPr algn="just"/>
          <a:r>
            <a:rPr lang="es-ES" sz="1600" i="1" smtClean="0"/>
            <a:t>Es el conjunto de filosofía, valores, creencias, ideologías, actitudes, motivaciones y deseos que tienen un significado común para los miembros de una organización y que la distingue de otras”, </a:t>
          </a:r>
          <a:r>
            <a:rPr lang="es-ES" sz="1600" smtClean="0"/>
            <a:t>E. </a:t>
          </a:r>
          <a:r>
            <a:rPr lang="es-ES" sz="1600" err="1" smtClean="0"/>
            <a:t>Zwarycz</a:t>
          </a:r>
          <a:endParaRPr lang="es-AR" sz="1600"/>
        </a:p>
      </dgm:t>
    </dgm:pt>
    <dgm:pt modelId="{B4812A85-0665-4423-8643-BC10E3AC0F1E}" type="parTrans" cxnId="{E7E6AF76-4CBF-4A65-9AEC-4E58871CD7A7}">
      <dgm:prSet/>
      <dgm:spPr/>
      <dgm:t>
        <a:bodyPr/>
        <a:lstStyle/>
        <a:p>
          <a:endParaRPr lang="es-AR"/>
        </a:p>
      </dgm:t>
    </dgm:pt>
    <dgm:pt modelId="{503C924D-56BD-49D5-9601-E186D29DA362}" type="sibTrans" cxnId="{E7E6AF76-4CBF-4A65-9AEC-4E58871CD7A7}">
      <dgm:prSet/>
      <dgm:spPr/>
      <dgm:t>
        <a:bodyPr/>
        <a:lstStyle/>
        <a:p>
          <a:endParaRPr lang="es-AR"/>
        </a:p>
      </dgm:t>
    </dgm:pt>
    <dgm:pt modelId="{B005A9B9-3AEB-4631-AB89-49E0AE5C68CF}">
      <dgm:prSet phldrT="[Text]"/>
      <dgm:spPr/>
      <dgm:t>
        <a:bodyPr/>
        <a:lstStyle/>
        <a:p>
          <a:r>
            <a:rPr lang="en-US" dirty="0" err="1" smtClean="0"/>
            <a:t>Características</a:t>
          </a:r>
          <a:endParaRPr lang="es-AR" dirty="0"/>
        </a:p>
      </dgm:t>
    </dgm:pt>
    <dgm:pt modelId="{6B205C55-B84A-4EDD-A18E-F01AED63B925}" type="parTrans" cxnId="{4DB863B0-32C8-40F2-BF76-5AD4FB70EBE9}">
      <dgm:prSet/>
      <dgm:spPr/>
      <dgm:t>
        <a:bodyPr/>
        <a:lstStyle/>
        <a:p>
          <a:endParaRPr lang="es-AR"/>
        </a:p>
      </dgm:t>
    </dgm:pt>
    <dgm:pt modelId="{38FB48DF-F14F-4F6B-A3B2-E1FAD2BE8568}" type="sibTrans" cxnId="{4DB863B0-32C8-40F2-BF76-5AD4FB70EBE9}">
      <dgm:prSet/>
      <dgm:spPr/>
      <dgm:t>
        <a:bodyPr/>
        <a:lstStyle/>
        <a:p>
          <a:endParaRPr lang="es-AR"/>
        </a:p>
      </dgm:t>
    </dgm:pt>
    <dgm:pt modelId="{5436AB33-C08D-4A27-8E9D-B1CE0241A6F6}">
      <dgm:prSet phldrT="[Text]"/>
      <dgm:spPr/>
      <dgm:t>
        <a:bodyPr/>
        <a:lstStyle/>
        <a:p>
          <a:r>
            <a:rPr lang="en-US" smtClean="0"/>
            <a:t>Se </a:t>
          </a:r>
          <a:r>
            <a:rPr lang="en-US" err="1" smtClean="0"/>
            <a:t>instalan</a:t>
          </a:r>
          <a:r>
            <a:rPr lang="en-US" smtClean="0"/>
            <a:t> </a:t>
          </a:r>
          <a:r>
            <a:rPr lang="en-US" err="1" smtClean="0"/>
            <a:t>por</a:t>
          </a:r>
          <a:r>
            <a:rPr lang="en-US" smtClean="0"/>
            <a:t> </a:t>
          </a:r>
          <a:r>
            <a:rPr lang="en-US" err="1" smtClean="0"/>
            <a:t>imitación</a:t>
          </a:r>
          <a:r>
            <a:rPr lang="en-US" smtClean="0"/>
            <a:t>, </a:t>
          </a:r>
          <a:r>
            <a:rPr lang="en-US" err="1" smtClean="0"/>
            <a:t>interacción</a:t>
          </a:r>
          <a:r>
            <a:rPr lang="en-US" smtClean="0"/>
            <a:t> y </a:t>
          </a:r>
          <a:r>
            <a:rPr lang="en-US" err="1" smtClean="0"/>
            <a:t>aprendizaje</a:t>
          </a:r>
          <a:endParaRPr lang="es-AR"/>
        </a:p>
      </dgm:t>
    </dgm:pt>
    <dgm:pt modelId="{C06F80D5-3AE3-4D3B-A3F2-A8E5BBA6622F}" type="parTrans" cxnId="{EDA8EAAC-9E7F-4AFD-B009-D90A9CB40881}">
      <dgm:prSet/>
      <dgm:spPr/>
      <dgm:t>
        <a:bodyPr/>
        <a:lstStyle/>
        <a:p>
          <a:endParaRPr lang="es-AR"/>
        </a:p>
      </dgm:t>
    </dgm:pt>
    <dgm:pt modelId="{DDF7CADE-71DF-4DB2-AC94-38CEDBD7718A}" type="sibTrans" cxnId="{EDA8EAAC-9E7F-4AFD-B009-D90A9CB40881}">
      <dgm:prSet/>
      <dgm:spPr/>
      <dgm:t>
        <a:bodyPr/>
        <a:lstStyle/>
        <a:p>
          <a:endParaRPr lang="es-AR"/>
        </a:p>
      </dgm:t>
    </dgm:pt>
    <dgm:pt modelId="{017DA546-E5FB-4794-B321-AB05E41E5E7D}">
      <dgm:prSet phldrT="[Text]"/>
      <dgm:spPr/>
      <dgm:t>
        <a:bodyPr/>
        <a:lstStyle/>
        <a:p>
          <a:pPr algn="l"/>
          <a:endParaRPr lang="es-AR" sz="1700"/>
        </a:p>
      </dgm:t>
    </dgm:pt>
    <dgm:pt modelId="{E070C999-A5D8-458D-BC45-7CA5CFCA80A4}" type="parTrans" cxnId="{749159B5-D29A-4ABD-9020-ABCB9C779173}">
      <dgm:prSet/>
      <dgm:spPr/>
      <dgm:t>
        <a:bodyPr/>
        <a:lstStyle/>
        <a:p>
          <a:endParaRPr lang="es-AR"/>
        </a:p>
      </dgm:t>
    </dgm:pt>
    <dgm:pt modelId="{AB636E3D-2393-4022-8894-1476EF43674C}" type="sibTrans" cxnId="{749159B5-D29A-4ABD-9020-ABCB9C779173}">
      <dgm:prSet/>
      <dgm:spPr/>
      <dgm:t>
        <a:bodyPr/>
        <a:lstStyle/>
        <a:p>
          <a:endParaRPr lang="es-AR"/>
        </a:p>
      </dgm:t>
    </dgm:pt>
    <dgm:pt modelId="{0E81B0C7-1702-4873-A874-FF84915B0E32}">
      <dgm:prSet phldrT="[Text]"/>
      <dgm:spPr/>
      <dgm:t>
        <a:bodyPr/>
        <a:lstStyle/>
        <a:p>
          <a:r>
            <a:rPr lang="en-US" smtClean="0"/>
            <a:t>Son </a:t>
          </a:r>
          <a:r>
            <a:rPr lang="en-US" err="1" smtClean="0"/>
            <a:t>dinámicas</a:t>
          </a:r>
          <a:endParaRPr lang="es-AR"/>
        </a:p>
      </dgm:t>
    </dgm:pt>
    <dgm:pt modelId="{79599564-40D6-4114-9103-6B21FFA1D269}" type="parTrans" cxnId="{981D9EC5-B33E-4FD8-BDB0-34AA01781DFF}">
      <dgm:prSet/>
      <dgm:spPr/>
      <dgm:t>
        <a:bodyPr/>
        <a:lstStyle/>
        <a:p>
          <a:endParaRPr lang="es-AR"/>
        </a:p>
      </dgm:t>
    </dgm:pt>
    <dgm:pt modelId="{9E75AD0A-97D5-4400-AABE-35DC8298C54B}" type="sibTrans" cxnId="{981D9EC5-B33E-4FD8-BDB0-34AA01781DFF}">
      <dgm:prSet/>
      <dgm:spPr/>
      <dgm:t>
        <a:bodyPr/>
        <a:lstStyle/>
        <a:p>
          <a:endParaRPr lang="es-AR"/>
        </a:p>
      </dgm:t>
    </dgm:pt>
    <dgm:pt modelId="{C7613B20-41A8-4BD0-A27D-5A719F50E6E4}">
      <dgm:prSet phldrT="[Text]"/>
      <dgm:spPr/>
      <dgm:t>
        <a:bodyPr/>
        <a:lstStyle/>
        <a:p>
          <a:r>
            <a:rPr lang="en-US" dirty="0" err="1" smtClean="0"/>
            <a:t>Suelen</a:t>
          </a:r>
          <a:r>
            <a:rPr lang="en-US" dirty="0" smtClean="0"/>
            <a:t> </a:t>
          </a:r>
          <a:r>
            <a:rPr lang="en-US" dirty="0" err="1" smtClean="0"/>
            <a:t>escapar</a:t>
          </a:r>
          <a:r>
            <a:rPr lang="en-US" dirty="0" smtClean="0"/>
            <a:t> al control de la </a:t>
          </a:r>
          <a:r>
            <a:rPr lang="en-US" dirty="0" err="1" smtClean="0"/>
            <a:t>Dirección</a:t>
          </a:r>
          <a:endParaRPr lang="es-AR" dirty="0"/>
        </a:p>
      </dgm:t>
    </dgm:pt>
    <dgm:pt modelId="{F8B90215-3622-453C-9576-4A39571C1E01}" type="parTrans" cxnId="{E874C1C4-EFB6-4C76-A6A7-8E5432D2D96A}">
      <dgm:prSet/>
      <dgm:spPr/>
      <dgm:t>
        <a:bodyPr/>
        <a:lstStyle/>
        <a:p>
          <a:endParaRPr lang="es-AR"/>
        </a:p>
      </dgm:t>
    </dgm:pt>
    <dgm:pt modelId="{E95C48C5-C878-42D0-A528-3A387CA79729}" type="sibTrans" cxnId="{E874C1C4-EFB6-4C76-A6A7-8E5432D2D96A}">
      <dgm:prSet/>
      <dgm:spPr/>
      <dgm:t>
        <a:bodyPr/>
        <a:lstStyle/>
        <a:p>
          <a:endParaRPr lang="es-AR"/>
        </a:p>
      </dgm:t>
    </dgm:pt>
    <dgm:pt modelId="{340DEAF9-3A21-4EFF-AA83-45C73701486E}">
      <dgm:prSet phldrT="[Text]"/>
      <dgm:spPr/>
      <dgm:t>
        <a:bodyPr/>
        <a:lstStyle/>
        <a:p>
          <a:r>
            <a:rPr lang="en-US" err="1" smtClean="0"/>
            <a:t>Interacción</a:t>
          </a:r>
          <a:r>
            <a:rPr lang="en-US" smtClean="0"/>
            <a:t> </a:t>
          </a:r>
          <a:r>
            <a:rPr lang="en-US" err="1" smtClean="0"/>
            <a:t>recíproca</a:t>
          </a:r>
          <a:r>
            <a:rPr lang="en-US" smtClean="0"/>
            <a:t> con el </a:t>
          </a:r>
          <a:r>
            <a:rPr lang="en-US" err="1" smtClean="0"/>
            <a:t>entorno</a:t>
          </a:r>
          <a:endParaRPr lang="es-AR"/>
        </a:p>
      </dgm:t>
    </dgm:pt>
    <dgm:pt modelId="{30CEF6F2-8D45-4035-9BC6-0D2198EA9FE4}" type="parTrans" cxnId="{B9849458-6530-4FA1-8752-7AA263ADCDEB}">
      <dgm:prSet/>
      <dgm:spPr/>
      <dgm:t>
        <a:bodyPr/>
        <a:lstStyle/>
        <a:p>
          <a:endParaRPr lang="es-AR"/>
        </a:p>
      </dgm:t>
    </dgm:pt>
    <dgm:pt modelId="{EA2FB985-0388-4680-A189-C0AF322060F3}" type="sibTrans" cxnId="{B9849458-6530-4FA1-8752-7AA263ADCDEB}">
      <dgm:prSet/>
      <dgm:spPr/>
      <dgm:t>
        <a:bodyPr/>
        <a:lstStyle/>
        <a:p>
          <a:endParaRPr lang="es-AR"/>
        </a:p>
      </dgm:t>
    </dgm:pt>
    <dgm:pt modelId="{0FF86E3B-65A6-4A69-BA16-18402BEC0287}">
      <dgm:prSet phldrT="[Text]"/>
      <dgm:spPr/>
      <dgm:t>
        <a:bodyPr/>
        <a:lstStyle/>
        <a:p>
          <a:r>
            <a:rPr lang="en-US" dirty="0" smtClean="0"/>
            <a:t>La </a:t>
          </a:r>
          <a:r>
            <a:rPr lang="en-US" dirty="0" err="1" smtClean="0"/>
            <a:t>dirección</a:t>
          </a:r>
          <a:r>
            <a:rPr lang="en-US" dirty="0" smtClean="0"/>
            <a:t> </a:t>
          </a:r>
          <a:r>
            <a:rPr lang="en-US" dirty="0" err="1" smtClean="0"/>
            <a:t>es</a:t>
          </a:r>
          <a:r>
            <a:rPr lang="en-US" dirty="0" smtClean="0"/>
            <a:t> un </a:t>
          </a:r>
          <a:r>
            <a:rPr lang="en-US" dirty="0" err="1" smtClean="0"/>
            <a:t>elemento</a:t>
          </a:r>
          <a:r>
            <a:rPr lang="en-US" dirty="0" smtClean="0"/>
            <a:t> </a:t>
          </a:r>
          <a:r>
            <a:rPr lang="en-US" dirty="0" err="1" smtClean="0"/>
            <a:t>importante</a:t>
          </a:r>
          <a:r>
            <a:rPr lang="en-US" dirty="0" smtClean="0"/>
            <a:t> </a:t>
          </a:r>
          <a:r>
            <a:rPr lang="en-US" dirty="0" err="1" smtClean="0"/>
            <a:t>para</a:t>
          </a:r>
          <a:r>
            <a:rPr lang="en-US" dirty="0" smtClean="0"/>
            <a:t> </a:t>
          </a:r>
          <a:r>
            <a:rPr lang="en-US" dirty="0" err="1" smtClean="0"/>
            <a:t>su</a:t>
          </a:r>
          <a:r>
            <a:rPr lang="en-US" dirty="0" smtClean="0"/>
            <a:t> </a:t>
          </a:r>
          <a:r>
            <a:rPr lang="en-US" dirty="0" err="1" smtClean="0"/>
            <a:t>conformación</a:t>
          </a:r>
          <a:r>
            <a:rPr lang="en-US" dirty="0" smtClean="0"/>
            <a:t>.</a:t>
          </a:r>
          <a:endParaRPr lang="es-AR" dirty="0"/>
        </a:p>
      </dgm:t>
    </dgm:pt>
    <dgm:pt modelId="{244F2D52-0BE8-4CCE-A7BF-59B6BD16E5D6}" type="parTrans" cxnId="{FCCECC26-96DC-466A-81A1-F801FB96ADA1}">
      <dgm:prSet/>
      <dgm:spPr/>
      <dgm:t>
        <a:bodyPr/>
        <a:lstStyle/>
        <a:p>
          <a:endParaRPr lang="es-AR"/>
        </a:p>
      </dgm:t>
    </dgm:pt>
    <dgm:pt modelId="{B99570A0-86E1-4F5D-942B-4605CDA2CFC2}" type="sibTrans" cxnId="{FCCECC26-96DC-466A-81A1-F801FB96ADA1}">
      <dgm:prSet/>
      <dgm:spPr/>
      <dgm:t>
        <a:bodyPr/>
        <a:lstStyle/>
        <a:p>
          <a:endParaRPr lang="es-AR"/>
        </a:p>
      </dgm:t>
    </dgm:pt>
    <dgm:pt modelId="{4F14DBC9-8A95-41D5-BA93-9EF78337C3DE}">
      <dgm:prSet phldrT="[Text]"/>
      <dgm:spPr/>
      <dgm:t>
        <a:bodyPr/>
        <a:lstStyle/>
        <a:p>
          <a:r>
            <a:rPr lang="en-US" err="1" smtClean="0"/>
            <a:t>Definición</a:t>
          </a:r>
          <a:endParaRPr lang="es-AR"/>
        </a:p>
      </dgm:t>
    </dgm:pt>
    <dgm:pt modelId="{8C818E7D-EF27-4ADE-83C6-8FF7273BE52C}" type="parTrans" cxnId="{60EB2203-F002-44D5-8128-066A29208BB8}">
      <dgm:prSet/>
      <dgm:spPr/>
      <dgm:t>
        <a:bodyPr/>
        <a:lstStyle/>
        <a:p>
          <a:endParaRPr lang="es-AR"/>
        </a:p>
      </dgm:t>
    </dgm:pt>
    <dgm:pt modelId="{4D37A18D-6322-4407-825B-DCCA3A67FEF8}" type="sibTrans" cxnId="{60EB2203-F002-44D5-8128-066A29208BB8}">
      <dgm:prSet/>
      <dgm:spPr/>
      <dgm:t>
        <a:bodyPr/>
        <a:lstStyle/>
        <a:p>
          <a:endParaRPr lang="es-AR"/>
        </a:p>
      </dgm:t>
    </dgm:pt>
    <dgm:pt modelId="{9B16BC41-14A8-41A2-A5F8-DC41EB893CE9}">
      <dgm:prSet phldrT="[Text]"/>
      <dgm:spPr/>
      <dgm:t>
        <a:bodyPr/>
        <a:lstStyle/>
        <a:p>
          <a:pPr algn="l"/>
          <a:endParaRPr lang="es-AR" sz="1700"/>
        </a:p>
      </dgm:t>
    </dgm:pt>
    <dgm:pt modelId="{62AC4F9F-3E25-4416-898F-495600A0F0EB}" type="parTrans" cxnId="{979E0B56-C5F3-436E-AED0-A4117F14D037}">
      <dgm:prSet/>
      <dgm:spPr/>
    </dgm:pt>
    <dgm:pt modelId="{F1EBA6EC-5643-4F2B-9B58-52506ADB106A}" type="sibTrans" cxnId="{979E0B56-C5F3-436E-AED0-A4117F14D037}">
      <dgm:prSet/>
      <dgm:spPr/>
    </dgm:pt>
    <dgm:pt modelId="{304B3ADF-3001-4F0F-9EE0-CF64643E605E}" type="pres">
      <dgm:prSet presAssocID="{EF2354C1-8A85-49D7-A91D-11677621CBA3}" presName="linear" presStyleCnt="0">
        <dgm:presLayoutVars>
          <dgm:animLvl val="lvl"/>
          <dgm:resizeHandles val="exact"/>
        </dgm:presLayoutVars>
      </dgm:prSet>
      <dgm:spPr/>
      <dgm:t>
        <a:bodyPr/>
        <a:lstStyle/>
        <a:p>
          <a:endParaRPr lang="es-AR"/>
        </a:p>
      </dgm:t>
    </dgm:pt>
    <dgm:pt modelId="{97C0F6A4-4E6A-499E-BA36-B426E3259A02}" type="pres">
      <dgm:prSet presAssocID="{4F14DBC9-8A95-41D5-BA93-9EF78337C3DE}" presName="parentText" presStyleLbl="node1" presStyleIdx="0" presStyleCnt="2">
        <dgm:presLayoutVars>
          <dgm:chMax val="0"/>
          <dgm:bulletEnabled val="1"/>
        </dgm:presLayoutVars>
      </dgm:prSet>
      <dgm:spPr/>
      <dgm:t>
        <a:bodyPr/>
        <a:lstStyle/>
        <a:p>
          <a:endParaRPr lang="es-AR"/>
        </a:p>
      </dgm:t>
    </dgm:pt>
    <dgm:pt modelId="{79319302-9C86-46D0-A7FB-F3C1C9F587A2}" type="pres">
      <dgm:prSet presAssocID="{4F14DBC9-8A95-41D5-BA93-9EF78337C3DE}" presName="childText" presStyleLbl="revTx" presStyleIdx="0" presStyleCnt="2">
        <dgm:presLayoutVars>
          <dgm:bulletEnabled val="1"/>
        </dgm:presLayoutVars>
      </dgm:prSet>
      <dgm:spPr/>
      <dgm:t>
        <a:bodyPr/>
        <a:lstStyle/>
        <a:p>
          <a:endParaRPr lang="es-AR"/>
        </a:p>
      </dgm:t>
    </dgm:pt>
    <dgm:pt modelId="{5ED18A77-9A2F-4DFF-A91D-6CF7E8CBB0FA}" type="pres">
      <dgm:prSet presAssocID="{B005A9B9-3AEB-4631-AB89-49E0AE5C68CF}" presName="parentText" presStyleLbl="node1" presStyleIdx="1" presStyleCnt="2">
        <dgm:presLayoutVars>
          <dgm:chMax val="0"/>
          <dgm:bulletEnabled val="1"/>
        </dgm:presLayoutVars>
      </dgm:prSet>
      <dgm:spPr/>
      <dgm:t>
        <a:bodyPr/>
        <a:lstStyle/>
        <a:p>
          <a:endParaRPr lang="es-AR"/>
        </a:p>
      </dgm:t>
    </dgm:pt>
    <dgm:pt modelId="{66151377-CE5C-4530-AC42-B7E64963A17F}" type="pres">
      <dgm:prSet presAssocID="{B005A9B9-3AEB-4631-AB89-49E0AE5C68CF}" presName="childText" presStyleLbl="revTx" presStyleIdx="1" presStyleCnt="2">
        <dgm:presLayoutVars>
          <dgm:bulletEnabled val="1"/>
        </dgm:presLayoutVars>
      </dgm:prSet>
      <dgm:spPr/>
      <dgm:t>
        <a:bodyPr/>
        <a:lstStyle/>
        <a:p>
          <a:endParaRPr lang="es-AR"/>
        </a:p>
      </dgm:t>
    </dgm:pt>
  </dgm:ptLst>
  <dgm:cxnLst>
    <dgm:cxn modelId="{35F1B0C7-6A97-42F1-868B-9445E07A83A1}" type="presOf" srcId="{017DA546-E5FB-4794-B321-AB05E41E5E7D}" destId="{79319302-9C86-46D0-A7FB-F3C1C9F587A2}" srcOrd="0" destOrd="2" presId="urn:microsoft.com/office/officeart/2005/8/layout/vList2"/>
    <dgm:cxn modelId="{B9849458-6530-4FA1-8752-7AA263ADCDEB}" srcId="{B005A9B9-3AEB-4631-AB89-49E0AE5C68CF}" destId="{340DEAF9-3A21-4EFF-AA83-45C73701486E}" srcOrd="3" destOrd="0" parTransId="{30CEF6F2-8D45-4035-9BC6-0D2198EA9FE4}" sibTransId="{EA2FB985-0388-4680-A189-C0AF322060F3}"/>
    <dgm:cxn modelId="{E7E6AF76-4CBF-4A65-9AEC-4E58871CD7A7}" srcId="{4F14DBC9-8A95-41D5-BA93-9EF78337C3DE}" destId="{DF65D2AF-01F7-4D57-81AB-6966B65E7319}" srcOrd="0" destOrd="0" parTransId="{B4812A85-0665-4423-8643-BC10E3AC0F1E}" sibTransId="{503C924D-56BD-49D5-9601-E186D29DA362}"/>
    <dgm:cxn modelId="{979E0B56-C5F3-436E-AED0-A4117F14D037}" srcId="{4F14DBC9-8A95-41D5-BA93-9EF78337C3DE}" destId="{9B16BC41-14A8-41A2-A5F8-DC41EB893CE9}" srcOrd="1" destOrd="0" parTransId="{62AC4F9F-3E25-4416-898F-495600A0F0EB}" sibTransId="{F1EBA6EC-5643-4F2B-9B58-52506ADB106A}"/>
    <dgm:cxn modelId="{4D101A34-EDC1-41EF-B5CE-93D0691B81FA}" type="presOf" srcId="{B005A9B9-3AEB-4631-AB89-49E0AE5C68CF}" destId="{5ED18A77-9A2F-4DFF-A91D-6CF7E8CBB0FA}" srcOrd="0" destOrd="0" presId="urn:microsoft.com/office/officeart/2005/8/layout/vList2"/>
    <dgm:cxn modelId="{41B932E8-7DA3-4EA1-B1F2-775CDA07AFD9}" type="presOf" srcId="{EF2354C1-8A85-49D7-A91D-11677621CBA3}" destId="{304B3ADF-3001-4F0F-9EE0-CF64643E605E}" srcOrd="0" destOrd="0" presId="urn:microsoft.com/office/officeart/2005/8/layout/vList2"/>
    <dgm:cxn modelId="{064E9D3B-41C7-498D-B0E7-DE534D0A0162}" type="presOf" srcId="{5436AB33-C08D-4A27-8E9D-B1CE0241A6F6}" destId="{66151377-CE5C-4530-AC42-B7E64963A17F}" srcOrd="0" destOrd="0" presId="urn:microsoft.com/office/officeart/2005/8/layout/vList2"/>
    <dgm:cxn modelId="{E874C1C4-EFB6-4C76-A6A7-8E5432D2D96A}" srcId="{B005A9B9-3AEB-4631-AB89-49E0AE5C68CF}" destId="{C7613B20-41A8-4BD0-A27D-5A719F50E6E4}" srcOrd="2" destOrd="0" parTransId="{F8B90215-3622-453C-9576-4A39571C1E01}" sibTransId="{E95C48C5-C878-42D0-A528-3A387CA79729}"/>
    <dgm:cxn modelId="{4DB863B0-32C8-40F2-BF76-5AD4FB70EBE9}" srcId="{EF2354C1-8A85-49D7-A91D-11677621CBA3}" destId="{B005A9B9-3AEB-4631-AB89-49E0AE5C68CF}" srcOrd="1" destOrd="0" parTransId="{6B205C55-B84A-4EDD-A18E-F01AED63B925}" sibTransId="{38FB48DF-F14F-4F6B-A3B2-E1FAD2BE8568}"/>
    <dgm:cxn modelId="{D8B8D033-F2EA-4CAC-ACBB-411D0259077F}" type="presOf" srcId="{DF65D2AF-01F7-4D57-81AB-6966B65E7319}" destId="{79319302-9C86-46D0-A7FB-F3C1C9F587A2}" srcOrd="0" destOrd="0" presId="urn:microsoft.com/office/officeart/2005/8/layout/vList2"/>
    <dgm:cxn modelId="{CF95ED5C-60C6-45AE-ABB1-72FAB475D9FF}" type="presOf" srcId="{C7613B20-41A8-4BD0-A27D-5A719F50E6E4}" destId="{66151377-CE5C-4530-AC42-B7E64963A17F}" srcOrd="0" destOrd="2" presId="urn:microsoft.com/office/officeart/2005/8/layout/vList2"/>
    <dgm:cxn modelId="{60EB2203-F002-44D5-8128-066A29208BB8}" srcId="{EF2354C1-8A85-49D7-A91D-11677621CBA3}" destId="{4F14DBC9-8A95-41D5-BA93-9EF78337C3DE}" srcOrd="0" destOrd="0" parTransId="{8C818E7D-EF27-4ADE-83C6-8FF7273BE52C}" sibTransId="{4D37A18D-6322-4407-825B-DCCA3A67FEF8}"/>
    <dgm:cxn modelId="{981D9EC5-B33E-4FD8-BDB0-34AA01781DFF}" srcId="{B005A9B9-3AEB-4631-AB89-49E0AE5C68CF}" destId="{0E81B0C7-1702-4873-A874-FF84915B0E32}" srcOrd="1" destOrd="0" parTransId="{79599564-40D6-4114-9103-6B21FFA1D269}" sibTransId="{9E75AD0A-97D5-4400-AABE-35DC8298C54B}"/>
    <dgm:cxn modelId="{78DC293D-5398-4D18-A11A-2F2D13E15E79}" type="presOf" srcId="{9B16BC41-14A8-41A2-A5F8-DC41EB893CE9}" destId="{79319302-9C86-46D0-A7FB-F3C1C9F587A2}" srcOrd="0" destOrd="1" presId="urn:microsoft.com/office/officeart/2005/8/layout/vList2"/>
    <dgm:cxn modelId="{EDA8EAAC-9E7F-4AFD-B009-D90A9CB40881}" srcId="{B005A9B9-3AEB-4631-AB89-49E0AE5C68CF}" destId="{5436AB33-C08D-4A27-8E9D-B1CE0241A6F6}" srcOrd="0" destOrd="0" parTransId="{C06F80D5-3AE3-4D3B-A3F2-A8E5BBA6622F}" sibTransId="{DDF7CADE-71DF-4DB2-AC94-38CEDBD7718A}"/>
    <dgm:cxn modelId="{3760D4A5-6BD8-40B6-BC42-1631018B40E8}" type="presOf" srcId="{0FF86E3B-65A6-4A69-BA16-18402BEC0287}" destId="{66151377-CE5C-4530-AC42-B7E64963A17F}" srcOrd="0" destOrd="4" presId="urn:microsoft.com/office/officeart/2005/8/layout/vList2"/>
    <dgm:cxn modelId="{14CA811A-E758-4DE3-8C15-75244BE58FB3}" type="presOf" srcId="{4F14DBC9-8A95-41D5-BA93-9EF78337C3DE}" destId="{97C0F6A4-4E6A-499E-BA36-B426E3259A02}" srcOrd="0" destOrd="0" presId="urn:microsoft.com/office/officeart/2005/8/layout/vList2"/>
    <dgm:cxn modelId="{FCCECC26-96DC-466A-81A1-F801FB96ADA1}" srcId="{B005A9B9-3AEB-4631-AB89-49E0AE5C68CF}" destId="{0FF86E3B-65A6-4A69-BA16-18402BEC0287}" srcOrd="4" destOrd="0" parTransId="{244F2D52-0BE8-4CCE-A7BF-59B6BD16E5D6}" sibTransId="{B99570A0-86E1-4F5D-942B-4605CDA2CFC2}"/>
    <dgm:cxn modelId="{B058A426-51B9-48CD-8FDC-0E8D7EF942E9}" type="presOf" srcId="{340DEAF9-3A21-4EFF-AA83-45C73701486E}" destId="{66151377-CE5C-4530-AC42-B7E64963A17F}" srcOrd="0" destOrd="3" presId="urn:microsoft.com/office/officeart/2005/8/layout/vList2"/>
    <dgm:cxn modelId="{0937C71C-6146-4357-86CA-2B4649A9A8E1}" type="presOf" srcId="{0E81B0C7-1702-4873-A874-FF84915B0E32}" destId="{66151377-CE5C-4530-AC42-B7E64963A17F}" srcOrd="0" destOrd="1" presId="urn:microsoft.com/office/officeart/2005/8/layout/vList2"/>
    <dgm:cxn modelId="{749159B5-D29A-4ABD-9020-ABCB9C779173}" srcId="{4F14DBC9-8A95-41D5-BA93-9EF78337C3DE}" destId="{017DA546-E5FB-4794-B321-AB05E41E5E7D}" srcOrd="2" destOrd="0" parTransId="{E070C999-A5D8-458D-BC45-7CA5CFCA80A4}" sibTransId="{AB636E3D-2393-4022-8894-1476EF43674C}"/>
    <dgm:cxn modelId="{3B8D96F3-98E5-47AE-9EF0-B941E1E650D5}" type="presParOf" srcId="{304B3ADF-3001-4F0F-9EE0-CF64643E605E}" destId="{97C0F6A4-4E6A-499E-BA36-B426E3259A02}" srcOrd="0" destOrd="0" presId="urn:microsoft.com/office/officeart/2005/8/layout/vList2"/>
    <dgm:cxn modelId="{33FA8220-0DE2-4E87-BC84-35BFA240E10D}" type="presParOf" srcId="{304B3ADF-3001-4F0F-9EE0-CF64643E605E}" destId="{79319302-9C86-46D0-A7FB-F3C1C9F587A2}" srcOrd="1" destOrd="0" presId="urn:microsoft.com/office/officeart/2005/8/layout/vList2"/>
    <dgm:cxn modelId="{1A6E8B3E-FD7B-4261-B940-946666E8A3AC}" type="presParOf" srcId="{304B3ADF-3001-4F0F-9EE0-CF64643E605E}" destId="{5ED18A77-9A2F-4DFF-A91D-6CF7E8CBB0FA}" srcOrd="2" destOrd="0" presId="urn:microsoft.com/office/officeart/2005/8/layout/vList2"/>
    <dgm:cxn modelId="{5996DD35-0AC5-43C2-B297-F896B85BE962}" type="presParOf" srcId="{304B3ADF-3001-4F0F-9EE0-CF64643E605E}" destId="{66151377-CE5C-4530-AC42-B7E64963A17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0EFA9E-D357-410B-95FA-8C57CC9284D8}" type="doc">
      <dgm:prSet loTypeId="urn:microsoft.com/office/officeart/2005/8/layout/vList2" loCatId="list" qsTypeId="urn:microsoft.com/office/officeart/2005/8/quickstyle/simple1#2" qsCatId="simple" csTypeId="urn:microsoft.com/office/officeart/2005/8/colors/accent1_2#2" csCatId="accent1"/>
      <dgm:spPr/>
      <dgm:t>
        <a:bodyPr/>
        <a:lstStyle/>
        <a:p>
          <a:endParaRPr lang="es-AR"/>
        </a:p>
      </dgm:t>
    </dgm:pt>
    <dgm:pt modelId="{9E865B2C-44FB-42E7-9802-5BF786716ED8}">
      <dgm:prSet/>
      <dgm:spPr/>
      <dgm:t>
        <a:bodyPr/>
        <a:lstStyle/>
        <a:p>
          <a:pPr rtl="0"/>
          <a:r>
            <a:rPr lang="es-ES" smtClean="0"/>
            <a:t>Según datos disponibles, las PYMES aportan el 47% del producto nacional, ocupan el 61% del personal y representan el 99% del total de los establecimientos manufactureros.</a:t>
          </a:r>
          <a:endParaRPr lang="es-AR"/>
        </a:p>
      </dgm:t>
    </dgm:pt>
    <dgm:pt modelId="{AD48730D-80B8-4D76-90FE-31E1796FD161}" type="parTrans" cxnId="{CE0F6348-A033-48F4-AAC8-90345DA718DB}">
      <dgm:prSet/>
      <dgm:spPr/>
      <dgm:t>
        <a:bodyPr/>
        <a:lstStyle/>
        <a:p>
          <a:endParaRPr lang="es-AR"/>
        </a:p>
      </dgm:t>
    </dgm:pt>
    <dgm:pt modelId="{8BC6418D-2C29-4705-87BC-170FEF2FF326}" type="sibTrans" cxnId="{CE0F6348-A033-48F4-AAC8-90345DA718DB}">
      <dgm:prSet/>
      <dgm:spPr/>
      <dgm:t>
        <a:bodyPr/>
        <a:lstStyle/>
        <a:p>
          <a:endParaRPr lang="es-AR"/>
        </a:p>
      </dgm:t>
    </dgm:pt>
    <dgm:pt modelId="{2082A59B-242E-4B88-BBA8-C5FBE9003D8A}">
      <dgm:prSet/>
      <dgm:spPr/>
      <dgm:t>
        <a:bodyPr/>
        <a:lstStyle/>
        <a:p>
          <a:pPr rtl="0"/>
          <a:r>
            <a:rPr lang="es-ES" smtClean="0"/>
            <a:t>Las medianas empresas representan el 6% de los establecimientos, el 29% del personal ocupado en la industria y el 30% de la producción del sector.</a:t>
          </a:r>
          <a:endParaRPr lang="es-AR"/>
        </a:p>
      </dgm:t>
    </dgm:pt>
    <dgm:pt modelId="{A010273F-1B11-4D66-9782-D00297329C68}" type="parTrans" cxnId="{A3635EB1-46C9-4052-BF25-64D8F91AA544}">
      <dgm:prSet/>
      <dgm:spPr/>
      <dgm:t>
        <a:bodyPr/>
        <a:lstStyle/>
        <a:p>
          <a:endParaRPr lang="es-AR"/>
        </a:p>
      </dgm:t>
    </dgm:pt>
    <dgm:pt modelId="{7EDFFD57-31FD-44D0-A422-B50E12E0425B}" type="sibTrans" cxnId="{A3635EB1-46C9-4052-BF25-64D8F91AA544}">
      <dgm:prSet/>
      <dgm:spPr/>
      <dgm:t>
        <a:bodyPr/>
        <a:lstStyle/>
        <a:p>
          <a:endParaRPr lang="es-AR"/>
        </a:p>
      </dgm:t>
    </dgm:pt>
    <dgm:pt modelId="{1ACF7DA8-C293-473B-9D93-3EEAE0C69FBD}">
      <dgm:prSet/>
      <dgm:spPr/>
      <dgm:t>
        <a:bodyPr/>
        <a:lstStyle/>
        <a:p>
          <a:pPr rtl="0"/>
          <a:r>
            <a:rPr lang="es-ES" smtClean="0"/>
            <a:t>El 91% de ellas está ubicado en los grandes polos geográficos de desarrollo, lo cual permite una asistencia eventual más eficaz si se realiza concentrada en esas zonas.</a:t>
          </a:r>
          <a:endParaRPr lang="es-AR"/>
        </a:p>
      </dgm:t>
    </dgm:pt>
    <dgm:pt modelId="{D38CA942-B0D8-4A75-AC03-627A490247BF}" type="parTrans" cxnId="{C5628368-BFC5-4937-B25A-E0AC87DDDF24}">
      <dgm:prSet/>
      <dgm:spPr/>
      <dgm:t>
        <a:bodyPr/>
        <a:lstStyle/>
        <a:p>
          <a:endParaRPr lang="es-AR"/>
        </a:p>
      </dgm:t>
    </dgm:pt>
    <dgm:pt modelId="{3AE3C5B8-50DD-4958-84DA-4E9F32AA6654}" type="sibTrans" cxnId="{C5628368-BFC5-4937-B25A-E0AC87DDDF24}">
      <dgm:prSet/>
      <dgm:spPr/>
      <dgm:t>
        <a:bodyPr/>
        <a:lstStyle/>
        <a:p>
          <a:endParaRPr lang="es-AR"/>
        </a:p>
      </dgm:t>
    </dgm:pt>
    <dgm:pt modelId="{B4BFE0C1-BE11-4754-8939-059EEF54A2A5}">
      <dgm:prSet/>
      <dgm:spPr/>
      <dgm:t>
        <a:bodyPr/>
        <a:lstStyle/>
        <a:p>
          <a:pPr rtl="0"/>
          <a:r>
            <a:rPr lang="es-ES" smtClean="0"/>
            <a:t>La productividad laboral industrial de las empresas de menor dimensión en la Argentina en de carácter intermedio y si se las compara con situaciones externas: economías altamente industrializadas y economías no industrializadas.</a:t>
          </a:r>
          <a:endParaRPr lang="es-AR"/>
        </a:p>
      </dgm:t>
    </dgm:pt>
    <dgm:pt modelId="{1C2F7A72-DE3F-4CEB-8C59-774A41333C1F}" type="parTrans" cxnId="{6E5D8005-F517-42E3-AE11-9EECCA7ECC31}">
      <dgm:prSet/>
      <dgm:spPr/>
      <dgm:t>
        <a:bodyPr/>
        <a:lstStyle/>
        <a:p>
          <a:endParaRPr lang="es-AR"/>
        </a:p>
      </dgm:t>
    </dgm:pt>
    <dgm:pt modelId="{95E4F1F6-795E-4B40-9346-649223C86275}" type="sibTrans" cxnId="{6E5D8005-F517-42E3-AE11-9EECCA7ECC31}">
      <dgm:prSet/>
      <dgm:spPr/>
      <dgm:t>
        <a:bodyPr/>
        <a:lstStyle/>
        <a:p>
          <a:endParaRPr lang="es-AR"/>
        </a:p>
      </dgm:t>
    </dgm:pt>
    <dgm:pt modelId="{D62BF02D-0193-42D2-BE0A-E5A54EF1173F}">
      <dgm:prSet/>
      <dgm:spPr/>
      <dgm:t>
        <a:bodyPr/>
        <a:lstStyle/>
        <a:p>
          <a:pPr rtl="0"/>
          <a:r>
            <a:rPr lang="es-AR" smtClean="0"/>
            <a:t>Hoy es la etapa de “Emprendorismo”, esto hace que sigan apareciendo nuevas Pymes constantemente.</a:t>
          </a:r>
          <a:endParaRPr lang="es-AR"/>
        </a:p>
      </dgm:t>
    </dgm:pt>
    <dgm:pt modelId="{E3F816F4-A719-41BF-B622-9213C0BDEDD8}" type="parTrans" cxnId="{BDEF306B-69EE-4F1E-9FC2-67679A4CA2E2}">
      <dgm:prSet/>
      <dgm:spPr/>
      <dgm:t>
        <a:bodyPr/>
        <a:lstStyle/>
        <a:p>
          <a:endParaRPr lang="es-AR"/>
        </a:p>
      </dgm:t>
    </dgm:pt>
    <dgm:pt modelId="{CDD989FD-3982-456D-ABCA-854FA7B6F00E}" type="sibTrans" cxnId="{BDEF306B-69EE-4F1E-9FC2-67679A4CA2E2}">
      <dgm:prSet/>
      <dgm:spPr/>
      <dgm:t>
        <a:bodyPr/>
        <a:lstStyle/>
        <a:p>
          <a:endParaRPr lang="es-AR"/>
        </a:p>
      </dgm:t>
    </dgm:pt>
    <dgm:pt modelId="{DC4DE6EB-D0C5-41E0-B7BC-95FA1B6EFA47}" type="pres">
      <dgm:prSet presAssocID="{5C0EFA9E-D357-410B-95FA-8C57CC9284D8}" presName="linear" presStyleCnt="0">
        <dgm:presLayoutVars>
          <dgm:animLvl val="lvl"/>
          <dgm:resizeHandles val="exact"/>
        </dgm:presLayoutVars>
      </dgm:prSet>
      <dgm:spPr/>
      <dgm:t>
        <a:bodyPr/>
        <a:lstStyle/>
        <a:p>
          <a:endParaRPr lang="en-US"/>
        </a:p>
      </dgm:t>
    </dgm:pt>
    <dgm:pt modelId="{3A629312-E498-46DC-9CC2-DAC99BA89384}" type="pres">
      <dgm:prSet presAssocID="{9E865B2C-44FB-42E7-9802-5BF786716ED8}" presName="parentText" presStyleLbl="node1" presStyleIdx="0" presStyleCnt="5">
        <dgm:presLayoutVars>
          <dgm:chMax val="0"/>
          <dgm:bulletEnabled val="1"/>
        </dgm:presLayoutVars>
      </dgm:prSet>
      <dgm:spPr/>
      <dgm:t>
        <a:bodyPr/>
        <a:lstStyle/>
        <a:p>
          <a:endParaRPr lang="en-US"/>
        </a:p>
      </dgm:t>
    </dgm:pt>
    <dgm:pt modelId="{DC8E98BA-392A-45A3-96FE-1D069528FA65}" type="pres">
      <dgm:prSet presAssocID="{8BC6418D-2C29-4705-87BC-170FEF2FF326}" presName="spacer" presStyleCnt="0"/>
      <dgm:spPr/>
    </dgm:pt>
    <dgm:pt modelId="{5D5F975B-3FEB-48FB-B193-30DF9C96527A}" type="pres">
      <dgm:prSet presAssocID="{2082A59B-242E-4B88-BBA8-C5FBE9003D8A}" presName="parentText" presStyleLbl="node1" presStyleIdx="1" presStyleCnt="5">
        <dgm:presLayoutVars>
          <dgm:chMax val="0"/>
          <dgm:bulletEnabled val="1"/>
        </dgm:presLayoutVars>
      </dgm:prSet>
      <dgm:spPr/>
      <dgm:t>
        <a:bodyPr/>
        <a:lstStyle/>
        <a:p>
          <a:endParaRPr lang="en-US"/>
        </a:p>
      </dgm:t>
    </dgm:pt>
    <dgm:pt modelId="{B2F22F11-4DD5-4090-9C7F-A8897492E1DC}" type="pres">
      <dgm:prSet presAssocID="{7EDFFD57-31FD-44D0-A422-B50E12E0425B}" presName="spacer" presStyleCnt="0"/>
      <dgm:spPr/>
    </dgm:pt>
    <dgm:pt modelId="{9D0C1678-ED74-4C2B-9F43-1581E1A54692}" type="pres">
      <dgm:prSet presAssocID="{1ACF7DA8-C293-473B-9D93-3EEAE0C69FBD}" presName="parentText" presStyleLbl="node1" presStyleIdx="2" presStyleCnt="5">
        <dgm:presLayoutVars>
          <dgm:chMax val="0"/>
          <dgm:bulletEnabled val="1"/>
        </dgm:presLayoutVars>
      </dgm:prSet>
      <dgm:spPr/>
      <dgm:t>
        <a:bodyPr/>
        <a:lstStyle/>
        <a:p>
          <a:endParaRPr lang="en-US"/>
        </a:p>
      </dgm:t>
    </dgm:pt>
    <dgm:pt modelId="{B175050F-5C0A-482E-BEDA-B05B1A507438}" type="pres">
      <dgm:prSet presAssocID="{3AE3C5B8-50DD-4958-84DA-4E9F32AA6654}" presName="spacer" presStyleCnt="0"/>
      <dgm:spPr/>
    </dgm:pt>
    <dgm:pt modelId="{EF5AD417-3BF6-422B-BB5A-DE598938695A}" type="pres">
      <dgm:prSet presAssocID="{B4BFE0C1-BE11-4754-8939-059EEF54A2A5}" presName="parentText" presStyleLbl="node1" presStyleIdx="3" presStyleCnt="5">
        <dgm:presLayoutVars>
          <dgm:chMax val="0"/>
          <dgm:bulletEnabled val="1"/>
        </dgm:presLayoutVars>
      </dgm:prSet>
      <dgm:spPr/>
      <dgm:t>
        <a:bodyPr/>
        <a:lstStyle/>
        <a:p>
          <a:endParaRPr lang="en-US"/>
        </a:p>
      </dgm:t>
    </dgm:pt>
    <dgm:pt modelId="{93E67F16-4F79-43A7-8F14-4D1F839D1747}" type="pres">
      <dgm:prSet presAssocID="{95E4F1F6-795E-4B40-9346-649223C86275}" presName="spacer" presStyleCnt="0"/>
      <dgm:spPr/>
    </dgm:pt>
    <dgm:pt modelId="{DBE82677-6B1C-48C8-A0D0-08F769463966}" type="pres">
      <dgm:prSet presAssocID="{D62BF02D-0193-42D2-BE0A-E5A54EF1173F}" presName="parentText" presStyleLbl="node1" presStyleIdx="4" presStyleCnt="5">
        <dgm:presLayoutVars>
          <dgm:chMax val="0"/>
          <dgm:bulletEnabled val="1"/>
        </dgm:presLayoutVars>
      </dgm:prSet>
      <dgm:spPr/>
      <dgm:t>
        <a:bodyPr/>
        <a:lstStyle/>
        <a:p>
          <a:endParaRPr lang="en-US"/>
        </a:p>
      </dgm:t>
    </dgm:pt>
  </dgm:ptLst>
  <dgm:cxnLst>
    <dgm:cxn modelId="{2E9A58FE-BFE5-4C70-B09E-539C241293B6}" type="presOf" srcId="{2082A59B-242E-4B88-BBA8-C5FBE9003D8A}" destId="{5D5F975B-3FEB-48FB-B193-30DF9C96527A}" srcOrd="0" destOrd="0" presId="urn:microsoft.com/office/officeart/2005/8/layout/vList2"/>
    <dgm:cxn modelId="{6E5D8005-F517-42E3-AE11-9EECCA7ECC31}" srcId="{5C0EFA9E-D357-410B-95FA-8C57CC9284D8}" destId="{B4BFE0C1-BE11-4754-8939-059EEF54A2A5}" srcOrd="3" destOrd="0" parTransId="{1C2F7A72-DE3F-4CEB-8C59-774A41333C1F}" sibTransId="{95E4F1F6-795E-4B40-9346-649223C86275}"/>
    <dgm:cxn modelId="{E17D6532-08DE-49A4-A746-F9FC58E6A065}" type="presOf" srcId="{D62BF02D-0193-42D2-BE0A-E5A54EF1173F}" destId="{DBE82677-6B1C-48C8-A0D0-08F769463966}" srcOrd="0" destOrd="0" presId="urn:microsoft.com/office/officeart/2005/8/layout/vList2"/>
    <dgm:cxn modelId="{C5628368-BFC5-4937-B25A-E0AC87DDDF24}" srcId="{5C0EFA9E-D357-410B-95FA-8C57CC9284D8}" destId="{1ACF7DA8-C293-473B-9D93-3EEAE0C69FBD}" srcOrd="2" destOrd="0" parTransId="{D38CA942-B0D8-4A75-AC03-627A490247BF}" sibTransId="{3AE3C5B8-50DD-4958-84DA-4E9F32AA6654}"/>
    <dgm:cxn modelId="{37182286-71BD-4CEF-AAF3-549E7E4A3FEF}" type="presOf" srcId="{5C0EFA9E-D357-410B-95FA-8C57CC9284D8}" destId="{DC4DE6EB-D0C5-41E0-B7BC-95FA1B6EFA47}" srcOrd="0" destOrd="0" presId="urn:microsoft.com/office/officeart/2005/8/layout/vList2"/>
    <dgm:cxn modelId="{CE0F6348-A033-48F4-AAC8-90345DA718DB}" srcId="{5C0EFA9E-D357-410B-95FA-8C57CC9284D8}" destId="{9E865B2C-44FB-42E7-9802-5BF786716ED8}" srcOrd="0" destOrd="0" parTransId="{AD48730D-80B8-4D76-90FE-31E1796FD161}" sibTransId="{8BC6418D-2C29-4705-87BC-170FEF2FF326}"/>
    <dgm:cxn modelId="{A3635EB1-46C9-4052-BF25-64D8F91AA544}" srcId="{5C0EFA9E-D357-410B-95FA-8C57CC9284D8}" destId="{2082A59B-242E-4B88-BBA8-C5FBE9003D8A}" srcOrd="1" destOrd="0" parTransId="{A010273F-1B11-4D66-9782-D00297329C68}" sibTransId="{7EDFFD57-31FD-44D0-A422-B50E12E0425B}"/>
    <dgm:cxn modelId="{BDEF306B-69EE-4F1E-9FC2-67679A4CA2E2}" srcId="{5C0EFA9E-D357-410B-95FA-8C57CC9284D8}" destId="{D62BF02D-0193-42D2-BE0A-E5A54EF1173F}" srcOrd="4" destOrd="0" parTransId="{E3F816F4-A719-41BF-B622-9213C0BDEDD8}" sibTransId="{CDD989FD-3982-456D-ABCA-854FA7B6F00E}"/>
    <dgm:cxn modelId="{FBE04AD6-C159-4197-B991-FF9831388131}" type="presOf" srcId="{B4BFE0C1-BE11-4754-8939-059EEF54A2A5}" destId="{EF5AD417-3BF6-422B-BB5A-DE598938695A}" srcOrd="0" destOrd="0" presId="urn:microsoft.com/office/officeart/2005/8/layout/vList2"/>
    <dgm:cxn modelId="{1854B8BF-C2FC-4430-8667-08B9D712FFDA}" type="presOf" srcId="{9E865B2C-44FB-42E7-9802-5BF786716ED8}" destId="{3A629312-E498-46DC-9CC2-DAC99BA89384}" srcOrd="0" destOrd="0" presId="urn:microsoft.com/office/officeart/2005/8/layout/vList2"/>
    <dgm:cxn modelId="{55122E13-3262-4C9A-9BA0-4472D04D59EB}" type="presOf" srcId="{1ACF7DA8-C293-473B-9D93-3EEAE0C69FBD}" destId="{9D0C1678-ED74-4C2B-9F43-1581E1A54692}" srcOrd="0" destOrd="0" presId="urn:microsoft.com/office/officeart/2005/8/layout/vList2"/>
    <dgm:cxn modelId="{8E7A6282-020E-437E-9BBE-F21E8698567E}" type="presParOf" srcId="{DC4DE6EB-D0C5-41E0-B7BC-95FA1B6EFA47}" destId="{3A629312-E498-46DC-9CC2-DAC99BA89384}" srcOrd="0" destOrd="0" presId="urn:microsoft.com/office/officeart/2005/8/layout/vList2"/>
    <dgm:cxn modelId="{937B299C-AE9E-4BE9-8DA3-95074D0454E2}" type="presParOf" srcId="{DC4DE6EB-D0C5-41E0-B7BC-95FA1B6EFA47}" destId="{DC8E98BA-392A-45A3-96FE-1D069528FA65}" srcOrd="1" destOrd="0" presId="urn:microsoft.com/office/officeart/2005/8/layout/vList2"/>
    <dgm:cxn modelId="{A890B377-8C21-4DE0-8CB7-9D3E9C7C7D8C}" type="presParOf" srcId="{DC4DE6EB-D0C5-41E0-B7BC-95FA1B6EFA47}" destId="{5D5F975B-3FEB-48FB-B193-30DF9C96527A}" srcOrd="2" destOrd="0" presId="urn:microsoft.com/office/officeart/2005/8/layout/vList2"/>
    <dgm:cxn modelId="{6BFFF200-0B84-4A5F-A169-1F514506C9F9}" type="presParOf" srcId="{DC4DE6EB-D0C5-41E0-B7BC-95FA1B6EFA47}" destId="{B2F22F11-4DD5-4090-9C7F-A8897492E1DC}" srcOrd="3" destOrd="0" presId="urn:microsoft.com/office/officeart/2005/8/layout/vList2"/>
    <dgm:cxn modelId="{29C6F072-9324-4D76-A3D7-556E1A9D961C}" type="presParOf" srcId="{DC4DE6EB-D0C5-41E0-B7BC-95FA1B6EFA47}" destId="{9D0C1678-ED74-4C2B-9F43-1581E1A54692}" srcOrd="4" destOrd="0" presId="urn:microsoft.com/office/officeart/2005/8/layout/vList2"/>
    <dgm:cxn modelId="{696C7EE7-3962-4F47-9D69-943353A2247F}" type="presParOf" srcId="{DC4DE6EB-D0C5-41E0-B7BC-95FA1B6EFA47}" destId="{B175050F-5C0A-482E-BEDA-B05B1A507438}" srcOrd="5" destOrd="0" presId="urn:microsoft.com/office/officeart/2005/8/layout/vList2"/>
    <dgm:cxn modelId="{B0508DF5-AE4F-40E7-9F14-2B62EE9DD8E7}" type="presParOf" srcId="{DC4DE6EB-D0C5-41E0-B7BC-95FA1B6EFA47}" destId="{EF5AD417-3BF6-422B-BB5A-DE598938695A}" srcOrd="6" destOrd="0" presId="urn:microsoft.com/office/officeart/2005/8/layout/vList2"/>
    <dgm:cxn modelId="{01BB5F58-48C4-4F51-981A-35C07C00BFD3}" type="presParOf" srcId="{DC4DE6EB-D0C5-41E0-B7BC-95FA1B6EFA47}" destId="{93E67F16-4F79-43A7-8F14-4D1F839D1747}" srcOrd="7" destOrd="0" presId="urn:microsoft.com/office/officeart/2005/8/layout/vList2"/>
    <dgm:cxn modelId="{245D5A0C-09BD-4BD0-94DC-79BBD907A690}" type="presParOf" srcId="{DC4DE6EB-D0C5-41E0-B7BC-95FA1B6EFA47}" destId="{DBE82677-6B1C-48C8-A0D0-08F76946396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E1AEC3-9D6B-403F-B8F6-899CEEF20976}" type="doc">
      <dgm:prSet loTypeId="urn:microsoft.com/office/officeart/2005/8/layout/venn1" loCatId="relationship" qsTypeId="urn:microsoft.com/office/officeart/2005/8/quickstyle/simple1#3" qsCatId="simple" csTypeId="urn:microsoft.com/office/officeart/2005/8/colors/accent1_2#3" csCatId="accent1" phldr="1"/>
      <dgm:spPr/>
      <dgm:t>
        <a:bodyPr/>
        <a:lstStyle/>
        <a:p>
          <a:endParaRPr lang="es-AR"/>
        </a:p>
      </dgm:t>
    </dgm:pt>
    <dgm:pt modelId="{E3AB6D41-CA66-4FCF-A8F5-C3809A7FEC9F}">
      <dgm:prSet custT="1"/>
      <dgm:spPr/>
      <dgm:t>
        <a:bodyPr/>
        <a:lstStyle/>
        <a:p>
          <a:pPr rtl="0"/>
          <a:r>
            <a:rPr lang="es-AR" sz="2800" smtClean="0"/>
            <a:t>“Todo lo bueno que tiene su empresa es generado por usted, y, lamentablemente, todo lo malo, también es generado por usted”</a:t>
          </a:r>
          <a:endParaRPr lang="es-AR" sz="2800"/>
        </a:p>
      </dgm:t>
    </dgm:pt>
    <dgm:pt modelId="{EBB64975-1DA8-42C7-AFDD-12EE842AEB6F}" type="parTrans" cxnId="{1672B993-0D0D-46D7-B933-1EA1BCE88046}">
      <dgm:prSet/>
      <dgm:spPr/>
      <dgm:t>
        <a:bodyPr/>
        <a:lstStyle/>
        <a:p>
          <a:endParaRPr lang="es-AR"/>
        </a:p>
      </dgm:t>
    </dgm:pt>
    <dgm:pt modelId="{6C65A9FE-0D29-44F9-BA9D-B7F96DE1364F}" type="sibTrans" cxnId="{1672B993-0D0D-46D7-B933-1EA1BCE88046}">
      <dgm:prSet/>
      <dgm:spPr/>
      <dgm:t>
        <a:bodyPr/>
        <a:lstStyle/>
        <a:p>
          <a:endParaRPr lang="es-AR"/>
        </a:p>
      </dgm:t>
    </dgm:pt>
    <dgm:pt modelId="{34DD4F4D-5CFD-4821-A5F1-5602E1831DEB}" type="pres">
      <dgm:prSet presAssocID="{6BE1AEC3-9D6B-403F-B8F6-899CEEF20976}" presName="compositeShape" presStyleCnt="0">
        <dgm:presLayoutVars>
          <dgm:chMax val="7"/>
          <dgm:dir/>
          <dgm:resizeHandles val="exact"/>
        </dgm:presLayoutVars>
      </dgm:prSet>
      <dgm:spPr/>
      <dgm:t>
        <a:bodyPr/>
        <a:lstStyle/>
        <a:p>
          <a:endParaRPr lang="en-US"/>
        </a:p>
      </dgm:t>
    </dgm:pt>
    <dgm:pt modelId="{E0C088EF-8C24-4558-9898-13522C78B017}" type="pres">
      <dgm:prSet presAssocID="{E3AB6D41-CA66-4FCF-A8F5-C3809A7FEC9F}" presName="circ1TxSh" presStyleLbl="vennNode1" presStyleIdx="0" presStyleCnt="1" custScaleX="116987" custScaleY="89038"/>
      <dgm:spPr/>
      <dgm:t>
        <a:bodyPr/>
        <a:lstStyle/>
        <a:p>
          <a:endParaRPr lang="en-US"/>
        </a:p>
      </dgm:t>
    </dgm:pt>
  </dgm:ptLst>
  <dgm:cxnLst>
    <dgm:cxn modelId="{1672B993-0D0D-46D7-B933-1EA1BCE88046}" srcId="{6BE1AEC3-9D6B-403F-B8F6-899CEEF20976}" destId="{E3AB6D41-CA66-4FCF-A8F5-C3809A7FEC9F}" srcOrd="0" destOrd="0" parTransId="{EBB64975-1DA8-42C7-AFDD-12EE842AEB6F}" sibTransId="{6C65A9FE-0D29-44F9-BA9D-B7F96DE1364F}"/>
    <dgm:cxn modelId="{5E0B6AEA-7F7B-4B19-894A-8566F1619A96}" type="presOf" srcId="{E3AB6D41-CA66-4FCF-A8F5-C3809A7FEC9F}" destId="{E0C088EF-8C24-4558-9898-13522C78B017}" srcOrd="0" destOrd="0" presId="urn:microsoft.com/office/officeart/2005/8/layout/venn1"/>
    <dgm:cxn modelId="{1E251936-766C-4738-B85C-158444E417E8}" type="presOf" srcId="{6BE1AEC3-9D6B-403F-B8F6-899CEEF20976}" destId="{34DD4F4D-5CFD-4821-A5F1-5602E1831DEB}" srcOrd="0" destOrd="0" presId="urn:microsoft.com/office/officeart/2005/8/layout/venn1"/>
    <dgm:cxn modelId="{21EF06B4-6E60-41B4-99A6-A184918B20EB}" type="presParOf" srcId="{34DD4F4D-5CFD-4821-A5F1-5602E1831DEB}" destId="{E0C088EF-8C24-4558-9898-13522C78B017}"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C7448F-ABEC-4C61-99A6-63722574527B}" type="doc">
      <dgm:prSet loTypeId="urn:microsoft.com/office/officeart/2005/8/layout/equation1" loCatId="process" qsTypeId="urn:microsoft.com/office/officeart/2005/8/quickstyle/simple1#4" qsCatId="simple" csTypeId="urn:microsoft.com/office/officeart/2005/8/colors/accent1_2#4" csCatId="accent1" phldr="1"/>
      <dgm:spPr/>
    </dgm:pt>
    <dgm:pt modelId="{AB6B4617-3F98-428E-8546-25EF8EF6FC35}">
      <dgm:prSet phldrT="[Text]"/>
      <dgm:spPr/>
      <dgm:t>
        <a:bodyPr/>
        <a:lstStyle/>
        <a:p>
          <a:r>
            <a:rPr lang="es-AR" smtClean="0"/>
            <a:t>Pyme</a:t>
          </a:r>
          <a:endParaRPr lang="es-AR"/>
        </a:p>
      </dgm:t>
    </dgm:pt>
    <dgm:pt modelId="{629D31F9-2FB6-4AA9-AFB2-0AA4F4E6B645}" type="parTrans" cxnId="{D2D953FE-7730-4258-A82A-F70F7EBE5793}">
      <dgm:prSet/>
      <dgm:spPr/>
      <dgm:t>
        <a:bodyPr/>
        <a:lstStyle/>
        <a:p>
          <a:endParaRPr lang="es-AR"/>
        </a:p>
      </dgm:t>
    </dgm:pt>
    <dgm:pt modelId="{189C0993-E106-4C16-821D-350121EBC4B6}" type="sibTrans" cxnId="{D2D953FE-7730-4258-A82A-F70F7EBE5793}">
      <dgm:prSet/>
      <dgm:spPr/>
      <dgm:t>
        <a:bodyPr/>
        <a:lstStyle/>
        <a:p>
          <a:endParaRPr lang="es-AR"/>
        </a:p>
      </dgm:t>
    </dgm:pt>
    <dgm:pt modelId="{B2F08A76-4B93-4000-91E4-923582B6F6B1}">
      <dgm:prSet phldrT="[Text]"/>
      <dgm:spPr/>
      <dgm:t>
        <a:bodyPr/>
        <a:lstStyle/>
        <a:p>
          <a:r>
            <a:rPr lang="es-AR" smtClean="0"/>
            <a:t>Aislamiento</a:t>
          </a:r>
          <a:endParaRPr lang="es-AR"/>
        </a:p>
      </dgm:t>
    </dgm:pt>
    <dgm:pt modelId="{48666D26-A57A-45A7-9813-51004E77E634}" type="parTrans" cxnId="{BF4DB37A-56AF-4426-B2C3-A537AC2DB8E1}">
      <dgm:prSet/>
      <dgm:spPr/>
      <dgm:t>
        <a:bodyPr/>
        <a:lstStyle/>
        <a:p>
          <a:endParaRPr lang="es-AR"/>
        </a:p>
      </dgm:t>
    </dgm:pt>
    <dgm:pt modelId="{93201316-850B-4EEC-8610-2B2F17AB2CC4}" type="sibTrans" cxnId="{BF4DB37A-56AF-4426-B2C3-A537AC2DB8E1}">
      <dgm:prSet/>
      <dgm:spPr/>
      <dgm:t>
        <a:bodyPr/>
        <a:lstStyle/>
        <a:p>
          <a:endParaRPr lang="es-AR"/>
        </a:p>
      </dgm:t>
    </dgm:pt>
    <dgm:pt modelId="{4019D04F-C712-40C6-BA93-FE3525C17FFF}">
      <dgm:prSet phldrT="[Text]"/>
      <dgm:spPr/>
      <dgm:t>
        <a:bodyPr/>
        <a:lstStyle/>
        <a:p>
          <a:r>
            <a:rPr lang="es-AR" smtClean="0"/>
            <a:t>Desaparición</a:t>
          </a:r>
          <a:endParaRPr lang="es-AR"/>
        </a:p>
      </dgm:t>
    </dgm:pt>
    <dgm:pt modelId="{FD1EFE91-7310-4FC8-8985-403ADFB0A34F}" type="parTrans" cxnId="{E63A1ED9-C0E6-4689-B7BC-E97B07379CA5}">
      <dgm:prSet/>
      <dgm:spPr/>
      <dgm:t>
        <a:bodyPr/>
        <a:lstStyle/>
        <a:p>
          <a:endParaRPr lang="es-AR"/>
        </a:p>
      </dgm:t>
    </dgm:pt>
    <dgm:pt modelId="{BBE9BE57-0A11-4B07-A904-AFDF3BD8B30F}" type="sibTrans" cxnId="{E63A1ED9-C0E6-4689-B7BC-E97B07379CA5}">
      <dgm:prSet/>
      <dgm:spPr/>
      <dgm:t>
        <a:bodyPr/>
        <a:lstStyle/>
        <a:p>
          <a:endParaRPr lang="es-AR"/>
        </a:p>
      </dgm:t>
    </dgm:pt>
    <dgm:pt modelId="{C62CF7FA-647C-4394-A9EF-A70F324879CD}" type="pres">
      <dgm:prSet presAssocID="{89C7448F-ABEC-4C61-99A6-63722574527B}" presName="linearFlow" presStyleCnt="0">
        <dgm:presLayoutVars>
          <dgm:dir/>
          <dgm:resizeHandles val="exact"/>
        </dgm:presLayoutVars>
      </dgm:prSet>
      <dgm:spPr/>
    </dgm:pt>
    <dgm:pt modelId="{67EC4DCF-4E33-4D84-ADDD-FA97654749C5}" type="pres">
      <dgm:prSet presAssocID="{AB6B4617-3F98-428E-8546-25EF8EF6FC35}" presName="node" presStyleLbl="node1" presStyleIdx="0" presStyleCnt="3">
        <dgm:presLayoutVars>
          <dgm:bulletEnabled val="1"/>
        </dgm:presLayoutVars>
      </dgm:prSet>
      <dgm:spPr/>
      <dgm:t>
        <a:bodyPr/>
        <a:lstStyle/>
        <a:p>
          <a:endParaRPr lang="en-US"/>
        </a:p>
      </dgm:t>
    </dgm:pt>
    <dgm:pt modelId="{0798F4F8-6111-4A44-8ED4-17ADC3F00A6F}" type="pres">
      <dgm:prSet presAssocID="{189C0993-E106-4C16-821D-350121EBC4B6}" presName="spacerL" presStyleCnt="0"/>
      <dgm:spPr/>
    </dgm:pt>
    <dgm:pt modelId="{B76BA3D8-C74C-452C-95F5-FB9425DF5241}" type="pres">
      <dgm:prSet presAssocID="{189C0993-E106-4C16-821D-350121EBC4B6}" presName="sibTrans" presStyleLbl="sibTrans2D1" presStyleIdx="0" presStyleCnt="2"/>
      <dgm:spPr/>
      <dgm:t>
        <a:bodyPr/>
        <a:lstStyle/>
        <a:p>
          <a:endParaRPr lang="en-US"/>
        </a:p>
      </dgm:t>
    </dgm:pt>
    <dgm:pt modelId="{CFF86280-6E60-42B9-9CCE-D84AEDEF899E}" type="pres">
      <dgm:prSet presAssocID="{189C0993-E106-4C16-821D-350121EBC4B6}" presName="spacerR" presStyleCnt="0"/>
      <dgm:spPr/>
    </dgm:pt>
    <dgm:pt modelId="{9B93E32D-B510-499E-A581-4054BA570D9F}" type="pres">
      <dgm:prSet presAssocID="{B2F08A76-4B93-4000-91E4-923582B6F6B1}" presName="node" presStyleLbl="node1" presStyleIdx="1" presStyleCnt="3">
        <dgm:presLayoutVars>
          <dgm:bulletEnabled val="1"/>
        </dgm:presLayoutVars>
      </dgm:prSet>
      <dgm:spPr/>
      <dgm:t>
        <a:bodyPr/>
        <a:lstStyle/>
        <a:p>
          <a:endParaRPr lang="en-US"/>
        </a:p>
      </dgm:t>
    </dgm:pt>
    <dgm:pt modelId="{0F50BC4B-0729-4AF3-9F84-DB47BAF92191}" type="pres">
      <dgm:prSet presAssocID="{93201316-850B-4EEC-8610-2B2F17AB2CC4}" presName="spacerL" presStyleCnt="0"/>
      <dgm:spPr/>
    </dgm:pt>
    <dgm:pt modelId="{BE26D3A7-54B3-4D58-A658-4262E2B98CED}" type="pres">
      <dgm:prSet presAssocID="{93201316-850B-4EEC-8610-2B2F17AB2CC4}" presName="sibTrans" presStyleLbl="sibTrans2D1" presStyleIdx="1" presStyleCnt="2"/>
      <dgm:spPr/>
      <dgm:t>
        <a:bodyPr/>
        <a:lstStyle/>
        <a:p>
          <a:endParaRPr lang="en-US"/>
        </a:p>
      </dgm:t>
    </dgm:pt>
    <dgm:pt modelId="{B862AEE5-DB2F-4A9A-A0E6-228ED00738A1}" type="pres">
      <dgm:prSet presAssocID="{93201316-850B-4EEC-8610-2B2F17AB2CC4}" presName="spacerR" presStyleCnt="0"/>
      <dgm:spPr/>
    </dgm:pt>
    <dgm:pt modelId="{E6A9049E-CFAF-4989-8FC8-6B6479F71422}" type="pres">
      <dgm:prSet presAssocID="{4019D04F-C712-40C6-BA93-FE3525C17FFF}" presName="node" presStyleLbl="node1" presStyleIdx="2" presStyleCnt="3">
        <dgm:presLayoutVars>
          <dgm:bulletEnabled val="1"/>
        </dgm:presLayoutVars>
      </dgm:prSet>
      <dgm:spPr/>
      <dgm:t>
        <a:bodyPr/>
        <a:lstStyle/>
        <a:p>
          <a:endParaRPr lang="en-US"/>
        </a:p>
      </dgm:t>
    </dgm:pt>
  </dgm:ptLst>
  <dgm:cxnLst>
    <dgm:cxn modelId="{BF4DB37A-56AF-4426-B2C3-A537AC2DB8E1}" srcId="{89C7448F-ABEC-4C61-99A6-63722574527B}" destId="{B2F08A76-4B93-4000-91E4-923582B6F6B1}" srcOrd="1" destOrd="0" parTransId="{48666D26-A57A-45A7-9813-51004E77E634}" sibTransId="{93201316-850B-4EEC-8610-2B2F17AB2CC4}"/>
    <dgm:cxn modelId="{D2D953FE-7730-4258-A82A-F70F7EBE5793}" srcId="{89C7448F-ABEC-4C61-99A6-63722574527B}" destId="{AB6B4617-3F98-428E-8546-25EF8EF6FC35}" srcOrd="0" destOrd="0" parTransId="{629D31F9-2FB6-4AA9-AFB2-0AA4F4E6B645}" sibTransId="{189C0993-E106-4C16-821D-350121EBC4B6}"/>
    <dgm:cxn modelId="{E63A1ED9-C0E6-4689-B7BC-E97B07379CA5}" srcId="{89C7448F-ABEC-4C61-99A6-63722574527B}" destId="{4019D04F-C712-40C6-BA93-FE3525C17FFF}" srcOrd="2" destOrd="0" parTransId="{FD1EFE91-7310-4FC8-8985-403ADFB0A34F}" sibTransId="{BBE9BE57-0A11-4B07-A904-AFDF3BD8B30F}"/>
    <dgm:cxn modelId="{06F2A449-F9E5-40F0-AC7A-A4CFBB36B630}" type="presOf" srcId="{189C0993-E106-4C16-821D-350121EBC4B6}" destId="{B76BA3D8-C74C-452C-95F5-FB9425DF5241}" srcOrd="0" destOrd="0" presId="urn:microsoft.com/office/officeart/2005/8/layout/equation1"/>
    <dgm:cxn modelId="{2FCE42DC-3B11-4A0E-AAE9-857035C60E2E}" type="presOf" srcId="{AB6B4617-3F98-428E-8546-25EF8EF6FC35}" destId="{67EC4DCF-4E33-4D84-ADDD-FA97654749C5}" srcOrd="0" destOrd="0" presId="urn:microsoft.com/office/officeart/2005/8/layout/equation1"/>
    <dgm:cxn modelId="{8F3D074C-FF16-49E5-A579-854A918E0F60}" type="presOf" srcId="{4019D04F-C712-40C6-BA93-FE3525C17FFF}" destId="{E6A9049E-CFAF-4989-8FC8-6B6479F71422}" srcOrd="0" destOrd="0" presId="urn:microsoft.com/office/officeart/2005/8/layout/equation1"/>
    <dgm:cxn modelId="{9E233D46-7A7E-4C8D-A973-82E324DE6AD9}" type="presOf" srcId="{B2F08A76-4B93-4000-91E4-923582B6F6B1}" destId="{9B93E32D-B510-499E-A581-4054BA570D9F}" srcOrd="0" destOrd="0" presId="urn:microsoft.com/office/officeart/2005/8/layout/equation1"/>
    <dgm:cxn modelId="{BE45F384-5180-452E-A58C-0935C6D916E6}" type="presOf" srcId="{89C7448F-ABEC-4C61-99A6-63722574527B}" destId="{C62CF7FA-647C-4394-A9EF-A70F324879CD}" srcOrd="0" destOrd="0" presId="urn:microsoft.com/office/officeart/2005/8/layout/equation1"/>
    <dgm:cxn modelId="{F97E08A7-80B0-4B1F-B85E-4D38384BA415}" type="presOf" srcId="{93201316-850B-4EEC-8610-2B2F17AB2CC4}" destId="{BE26D3A7-54B3-4D58-A658-4262E2B98CED}" srcOrd="0" destOrd="0" presId="urn:microsoft.com/office/officeart/2005/8/layout/equation1"/>
    <dgm:cxn modelId="{DCC80320-A148-48E1-94FD-53D41EC12F56}" type="presParOf" srcId="{C62CF7FA-647C-4394-A9EF-A70F324879CD}" destId="{67EC4DCF-4E33-4D84-ADDD-FA97654749C5}" srcOrd="0" destOrd="0" presId="urn:microsoft.com/office/officeart/2005/8/layout/equation1"/>
    <dgm:cxn modelId="{93C82974-854C-4CC4-9D2D-2CCE178401B6}" type="presParOf" srcId="{C62CF7FA-647C-4394-A9EF-A70F324879CD}" destId="{0798F4F8-6111-4A44-8ED4-17ADC3F00A6F}" srcOrd="1" destOrd="0" presId="urn:microsoft.com/office/officeart/2005/8/layout/equation1"/>
    <dgm:cxn modelId="{7231BED7-A78A-493A-A351-0B3C94554EFD}" type="presParOf" srcId="{C62CF7FA-647C-4394-A9EF-A70F324879CD}" destId="{B76BA3D8-C74C-452C-95F5-FB9425DF5241}" srcOrd="2" destOrd="0" presId="urn:microsoft.com/office/officeart/2005/8/layout/equation1"/>
    <dgm:cxn modelId="{294BEBA2-DBF2-4591-A743-B5EA67478860}" type="presParOf" srcId="{C62CF7FA-647C-4394-A9EF-A70F324879CD}" destId="{CFF86280-6E60-42B9-9CCE-D84AEDEF899E}" srcOrd="3" destOrd="0" presId="urn:microsoft.com/office/officeart/2005/8/layout/equation1"/>
    <dgm:cxn modelId="{AD3B3F78-6BFC-422E-BF9A-6CF649D65BC3}" type="presParOf" srcId="{C62CF7FA-647C-4394-A9EF-A70F324879CD}" destId="{9B93E32D-B510-499E-A581-4054BA570D9F}" srcOrd="4" destOrd="0" presId="urn:microsoft.com/office/officeart/2005/8/layout/equation1"/>
    <dgm:cxn modelId="{BC5FC8B9-09A9-42EB-952E-B3BACF7F2135}" type="presParOf" srcId="{C62CF7FA-647C-4394-A9EF-A70F324879CD}" destId="{0F50BC4B-0729-4AF3-9F84-DB47BAF92191}" srcOrd="5" destOrd="0" presId="urn:microsoft.com/office/officeart/2005/8/layout/equation1"/>
    <dgm:cxn modelId="{7F38EAFE-0C0B-47CF-8B72-123BA8F546DB}" type="presParOf" srcId="{C62CF7FA-647C-4394-A9EF-A70F324879CD}" destId="{BE26D3A7-54B3-4D58-A658-4262E2B98CED}" srcOrd="6" destOrd="0" presId="urn:microsoft.com/office/officeart/2005/8/layout/equation1"/>
    <dgm:cxn modelId="{6E7B9F1C-E3DA-415B-BB0E-5739B8EDC277}" type="presParOf" srcId="{C62CF7FA-647C-4394-A9EF-A70F324879CD}" destId="{B862AEE5-DB2F-4A9A-A0E6-228ED00738A1}" srcOrd="7" destOrd="0" presId="urn:microsoft.com/office/officeart/2005/8/layout/equation1"/>
    <dgm:cxn modelId="{841F3B98-4EB6-4A32-82F7-7FDD1A0D89A9}" type="presParOf" srcId="{C62CF7FA-647C-4394-A9EF-A70F324879CD}" destId="{E6A9049E-CFAF-4989-8FC8-6B6479F71422}"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C7448F-ABEC-4C61-99A6-63722574527B}" type="doc">
      <dgm:prSet loTypeId="urn:microsoft.com/office/officeart/2005/8/layout/equation1" loCatId="process" qsTypeId="urn:microsoft.com/office/officeart/2005/8/quickstyle/simple1#5" qsCatId="simple" csTypeId="urn:microsoft.com/office/officeart/2005/8/colors/accent1_2#5" csCatId="accent1" phldr="1"/>
      <dgm:spPr/>
      <dgm:t>
        <a:bodyPr/>
        <a:lstStyle/>
        <a:p>
          <a:endParaRPr lang="es-AR"/>
        </a:p>
      </dgm:t>
    </dgm:pt>
    <dgm:pt modelId="{AB6B4617-3F98-428E-8546-25EF8EF6FC35}">
      <dgm:prSet phldrT="[Text]"/>
      <dgm:spPr/>
      <dgm:t>
        <a:bodyPr/>
        <a:lstStyle/>
        <a:p>
          <a:r>
            <a:rPr lang="es-AR" smtClean="0"/>
            <a:t>Pyme</a:t>
          </a:r>
          <a:endParaRPr lang="es-AR"/>
        </a:p>
      </dgm:t>
    </dgm:pt>
    <dgm:pt modelId="{629D31F9-2FB6-4AA9-AFB2-0AA4F4E6B645}" type="parTrans" cxnId="{D2D953FE-7730-4258-A82A-F70F7EBE5793}">
      <dgm:prSet/>
      <dgm:spPr/>
      <dgm:t>
        <a:bodyPr/>
        <a:lstStyle/>
        <a:p>
          <a:endParaRPr lang="es-AR"/>
        </a:p>
      </dgm:t>
    </dgm:pt>
    <dgm:pt modelId="{189C0993-E106-4C16-821D-350121EBC4B6}" type="sibTrans" cxnId="{D2D953FE-7730-4258-A82A-F70F7EBE5793}">
      <dgm:prSet/>
      <dgm:spPr/>
      <dgm:t>
        <a:bodyPr/>
        <a:lstStyle/>
        <a:p>
          <a:endParaRPr lang="es-AR"/>
        </a:p>
      </dgm:t>
    </dgm:pt>
    <dgm:pt modelId="{B2F08A76-4B93-4000-91E4-923582B6F6B1}">
      <dgm:prSet phldrT="[Text]"/>
      <dgm:spPr/>
      <dgm:t>
        <a:bodyPr/>
        <a:lstStyle/>
        <a:p>
          <a:r>
            <a:rPr lang="es-AR" smtClean="0"/>
            <a:t>Dinamismo</a:t>
          </a:r>
          <a:endParaRPr lang="es-AR"/>
        </a:p>
      </dgm:t>
    </dgm:pt>
    <dgm:pt modelId="{48666D26-A57A-45A7-9813-51004E77E634}" type="parTrans" cxnId="{BF4DB37A-56AF-4426-B2C3-A537AC2DB8E1}">
      <dgm:prSet/>
      <dgm:spPr/>
      <dgm:t>
        <a:bodyPr/>
        <a:lstStyle/>
        <a:p>
          <a:endParaRPr lang="es-AR"/>
        </a:p>
      </dgm:t>
    </dgm:pt>
    <dgm:pt modelId="{93201316-850B-4EEC-8610-2B2F17AB2CC4}" type="sibTrans" cxnId="{BF4DB37A-56AF-4426-B2C3-A537AC2DB8E1}">
      <dgm:prSet/>
      <dgm:spPr/>
      <dgm:t>
        <a:bodyPr/>
        <a:lstStyle/>
        <a:p>
          <a:endParaRPr lang="es-AR"/>
        </a:p>
      </dgm:t>
    </dgm:pt>
    <dgm:pt modelId="{4019D04F-C712-40C6-BA93-FE3525C17FFF}">
      <dgm:prSet phldrT="[Text]"/>
      <dgm:spPr/>
      <dgm:t>
        <a:bodyPr/>
        <a:lstStyle/>
        <a:p>
          <a:r>
            <a:rPr lang="es-AR" smtClean="0"/>
            <a:t>Oportunidad</a:t>
          </a:r>
          <a:endParaRPr lang="es-AR"/>
        </a:p>
      </dgm:t>
    </dgm:pt>
    <dgm:pt modelId="{FD1EFE91-7310-4FC8-8985-403ADFB0A34F}" type="parTrans" cxnId="{E63A1ED9-C0E6-4689-B7BC-E97B07379CA5}">
      <dgm:prSet/>
      <dgm:spPr/>
      <dgm:t>
        <a:bodyPr/>
        <a:lstStyle/>
        <a:p>
          <a:endParaRPr lang="es-AR"/>
        </a:p>
      </dgm:t>
    </dgm:pt>
    <dgm:pt modelId="{BBE9BE57-0A11-4B07-A904-AFDF3BD8B30F}" type="sibTrans" cxnId="{E63A1ED9-C0E6-4689-B7BC-E97B07379CA5}">
      <dgm:prSet/>
      <dgm:spPr/>
      <dgm:t>
        <a:bodyPr/>
        <a:lstStyle/>
        <a:p>
          <a:endParaRPr lang="es-AR"/>
        </a:p>
      </dgm:t>
    </dgm:pt>
    <dgm:pt modelId="{AF3D4D21-74E3-458F-A7C7-758475616043}">
      <dgm:prSet phldrT="[Text]"/>
      <dgm:spPr/>
      <dgm:t>
        <a:bodyPr/>
        <a:lstStyle/>
        <a:p>
          <a:r>
            <a:rPr lang="es-AR" smtClean="0"/>
            <a:t>Cambio</a:t>
          </a:r>
          <a:endParaRPr lang="es-AR"/>
        </a:p>
      </dgm:t>
    </dgm:pt>
    <dgm:pt modelId="{F250C3E9-D213-4A2B-920A-3FCD8E3B2CEA}" type="parTrans" cxnId="{82A302B7-1813-4D5F-9A08-CD5ACDF9A891}">
      <dgm:prSet/>
      <dgm:spPr/>
      <dgm:t>
        <a:bodyPr/>
        <a:lstStyle/>
        <a:p>
          <a:endParaRPr lang="es-AR"/>
        </a:p>
      </dgm:t>
    </dgm:pt>
    <dgm:pt modelId="{93F3588D-2FA4-4F41-A1C5-007355A2D664}" type="sibTrans" cxnId="{82A302B7-1813-4D5F-9A08-CD5ACDF9A891}">
      <dgm:prSet/>
      <dgm:spPr/>
      <dgm:t>
        <a:bodyPr/>
        <a:lstStyle/>
        <a:p>
          <a:endParaRPr lang="es-AR"/>
        </a:p>
      </dgm:t>
    </dgm:pt>
    <dgm:pt modelId="{C62CF7FA-647C-4394-A9EF-A70F324879CD}" type="pres">
      <dgm:prSet presAssocID="{89C7448F-ABEC-4C61-99A6-63722574527B}" presName="linearFlow" presStyleCnt="0">
        <dgm:presLayoutVars>
          <dgm:dir/>
          <dgm:resizeHandles val="exact"/>
        </dgm:presLayoutVars>
      </dgm:prSet>
      <dgm:spPr/>
      <dgm:t>
        <a:bodyPr/>
        <a:lstStyle/>
        <a:p>
          <a:endParaRPr lang="en-US"/>
        </a:p>
      </dgm:t>
    </dgm:pt>
    <dgm:pt modelId="{67EC4DCF-4E33-4D84-ADDD-FA97654749C5}" type="pres">
      <dgm:prSet presAssocID="{AB6B4617-3F98-428E-8546-25EF8EF6FC35}" presName="node" presStyleLbl="node1" presStyleIdx="0" presStyleCnt="4">
        <dgm:presLayoutVars>
          <dgm:bulletEnabled val="1"/>
        </dgm:presLayoutVars>
      </dgm:prSet>
      <dgm:spPr/>
      <dgm:t>
        <a:bodyPr/>
        <a:lstStyle/>
        <a:p>
          <a:endParaRPr lang="en-US"/>
        </a:p>
      </dgm:t>
    </dgm:pt>
    <dgm:pt modelId="{0798F4F8-6111-4A44-8ED4-17ADC3F00A6F}" type="pres">
      <dgm:prSet presAssocID="{189C0993-E106-4C16-821D-350121EBC4B6}" presName="spacerL" presStyleCnt="0"/>
      <dgm:spPr/>
    </dgm:pt>
    <dgm:pt modelId="{B76BA3D8-C74C-452C-95F5-FB9425DF5241}" type="pres">
      <dgm:prSet presAssocID="{189C0993-E106-4C16-821D-350121EBC4B6}" presName="sibTrans" presStyleLbl="sibTrans2D1" presStyleIdx="0" presStyleCnt="3"/>
      <dgm:spPr/>
      <dgm:t>
        <a:bodyPr/>
        <a:lstStyle/>
        <a:p>
          <a:endParaRPr lang="en-US"/>
        </a:p>
      </dgm:t>
    </dgm:pt>
    <dgm:pt modelId="{CFF86280-6E60-42B9-9CCE-D84AEDEF899E}" type="pres">
      <dgm:prSet presAssocID="{189C0993-E106-4C16-821D-350121EBC4B6}" presName="spacerR" presStyleCnt="0"/>
      <dgm:spPr/>
    </dgm:pt>
    <dgm:pt modelId="{9B93E32D-B510-499E-A581-4054BA570D9F}" type="pres">
      <dgm:prSet presAssocID="{B2F08A76-4B93-4000-91E4-923582B6F6B1}" presName="node" presStyleLbl="node1" presStyleIdx="1" presStyleCnt="4">
        <dgm:presLayoutVars>
          <dgm:bulletEnabled val="1"/>
        </dgm:presLayoutVars>
      </dgm:prSet>
      <dgm:spPr/>
      <dgm:t>
        <a:bodyPr/>
        <a:lstStyle/>
        <a:p>
          <a:endParaRPr lang="en-US"/>
        </a:p>
      </dgm:t>
    </dgm:pt>
    <dgm:pt modelId="{0F50BC4B-0729-4AF3-9F84-DB47BAF92191}" type="pres">
      <dgm:prSet presAssocID="{93201316-850B-4EEC-8610-2B2F17AB2CC4}" presName="spacerL" presStyleCnt="0"/>
      <dgm:spPr/>
    </dgm:pt>
    <dgm:pt modelId="{BE26D3A7-54B3-4D58-A658-4262E2B98CED}" type="pres">
      <dgm:prSet presAssocID="{93201316-850B-4EEC-8610-2B2F17AB2CC4}" presName="sibTrans" presStyleLbl="sibTrans2D1" presStyleIdx="1" presStyleCnt="3"/>
      <dgm:spPr/>
      <dgm:t>
        <a:bodyPr/>
        <a:lstStyle/>
        <a:p>
          <a:endParaRPr lang="en-US"/>
        </a:p>
      </dgm:t>
    </dgm:pt>
    <dgm:pt modelId="{B862AEE5-DB2F-4A9A-A0E6-228ED00738A1}" type="pres">
      <dgm:prSet presAssocID="{93201316-850B-4EEC-8610-2B2F17AB2CC4}" presName="spacerR" presStyleCnt="0"/>
      <dgm:spPr/>
    </dgm:pt>
    <dgm:pt modelId="{E6A9049E-CFAF-4989-8FC8-6B6479F71422}" type="pres">
      <dgm:prSet presAssocID="{4019D04F-C712-40C6-BA93-FE3525C17FFF}" presName="node" presStyleLbl="node1" presStyleIdx="2" presStyleCnt="4" custLinFactX="150420" custLinFactNeighborX="200000" custLinFactNeighborY="-2785">
        <dgm:presLayoutVars>
          <dgm:bulletEnabled val="1"/>
        </dgm:presLayoutVars>
      </dgm:prSet>
      <dgm:spPr/>
      <dgm:t>
        <a:bodyPr/>
        <a:lstStyle/>
        <a:p>
          <a:endParaRPr lang="es-AR"/>
        </a:p>
      </dgm:t>
    </dgm:pt>
    <dgm:pt modelId="{EA24A867-BC30-48C1-889C-1B15AB0F157C}" type="pres">
      <dgm:prSet presAssocID="{BBE9BE57-0A11-4B07-A904-AFDF3BD8B30F}" presName="spacerL" presStyleCnt="0"/>
      <dgm:spPr/>
    </dgm:pt>
    <dgm:pt modelId="{301F886E-D405-4363-B0B5-934AEC08B635}" type="pres">
      <dgm:prSet presAssocID="{BBE9BE57-0A11-4B07-A904-AFDF3BD8B30F}" presName="sibTrans" presStyleLbl="sibTrans2D1" presStyleIdx="2" presStyleCnt="3"/>
      <dgm:spPr/>
      <dgm:t>
        <a:bodyPr/>
        <a:lstStyle/>
        <a:p>
          <a:endParaRPr lang="en-US"/>
        </a:p>
      </dgm:t>
    </dgm:pt>
    <dgm:pt modelId="{6A4C5ED1-083A-4A96-902B-5EC0139277BB}" type="pres">
      <dgm:prSet presAssocID="{BBE9BE57-0A11-4B07-A904-AFDF3BD8B30F}" presName="spacerR" presStyleCnt="0"/>
      <dgm:spPr/>
    </dgm:pt>
    <dgm:pt modelId="{8D12C5F6-7C06-444D-801B-A1D0BD2EE35A}" type="pres">
      <dgm:prSet presAssocID="{AF3D4D21-74E3-458F-A7C7-758475616043}" presName="node" presStyleLbl="node1" presStyleIdx="3" presStyleCnt="4" custLinFactX="-160719" custLinFactNeighborX="-200000" custLinFactNeighborY="-2785">
        <dgm:presLayoutVars>
          <dgm:bulletEnabled val="1"/>
        </dgm:presLayoutVars>
      </dgm:prSet>
      <dgm:spPr/>
      <dgm:t>
        <a:bodyPr/>
        <a:lstStyle/>
        <a:p>
          <a:endParaRPr lang="en-US"/>
        </a:p>
      </dgm:t>
    </dgm:pt>
  </dgm:ptLst>
  <dgm:cxnLst>
    <dgm:cxn modelId="{57BFCBAB-29FC-4618-8A56-DFA180975BED}" type="presOf" srcId="{189C0993-E106-4C16-821D-350121EBC4B6}" destId="{B76BA3D8-C74C-452C-95F5-FB9425DF5241}" srcOrd="0" destOrd="0" presId="urn:microsoft.com/office/officeart/2005/8/layout/equation1"/>
    <dgm:cxn modelId="{82A302B7-1813-4D5F-9A08-CD5ACDF9A891}" srcId="{89C7448F-ABEC-4C61-99A6-63722574527B}" destId="{AF3D4D21-74E3-458F-A7C7-758475616043}" srcOrd="3" destOrd="0" parTransId="{F250C3E9-D213-4A2B-920A-3FCD8E3B2CEA}" sibTransId="{93F3588D-2FA4-4F41-A1C5-007355A2D664}"/>
    <dgm:cxn modelId="{BF4DB37A-56AF-4426-B2C3-A537AC2DB8E1}" srcId="{89C7448F-ABEC-4C61-99A6-63722574527B}" destId="{B2F08A76-4B93-4000-91E4-923582B6F6B1}" srcOrd="1" destOrd="0" parTransId="{48666D26-A57A-45A7-9813-51004E77E634}" sibTransId="{93201316-850B-4EEC-8610-2B2F17AB2CC4}"/>
    <dgm:cxn modelId="{D2D953FE-7730-4258-A82A-F70F7EBE5793}" srcId="{89C7448F-ABEC-4C61-99A6-63722574527B}" destId="{AB6B4617-3F98-428E-8546-25EF8EF6FC35}" srcOrd="0" destOrd="0" parTransId="{629D31F9-2FB6-4AA9-AFB2-0AA4F4E6B645}" sibTransId="{189C0993-E106-4C16-821D-350121EBC4B6}"/>
    <dgm:cxn modelId="{59AD83CC-47F2-4D3E-95A8-E8BDE9CB16F8}" type="presOf" srcId="{AF3D4D21-74E3-458F-A7C7-758475616043}" destId="{8D12C5F6-7C06-444D-801B-A1D0BD2EE35A}" srcOrd="0" destOrd="0" presId="urn:microsoft.com/office/officeart/2005/8/layout/equation1"/>
    <dgm:cxn modelId="{E63A1ED9-C0E6-4689-B7BC-E97B07379CA5}" srcId="{89C7448F-ABEC-4C61-99A6-63722574527B}" destId="{4019D04F-C712-40C6-BA93-FE3525C17FFF}" srcOrd="2" destOrd="0" parTransId="{FD1EFE91-7310-4FC8-8985-403ADFB0A34F}" sibTransId="{BBE9BE57-0A11-4B07-A904-AFDF3BD8B30F}"/>
    <dgm:cxn modelId="{41DE559E-C7DE-4CB0-8425-B680ABDD88F4}" type="presOf" srcId="{BBE9BE57-0A11-4B07-A904-AFDF3BD8B30F}" destId="{301F886E-D405-4363-B0B5-934AEC08B635}" srcOrd="0" destOrd="0" presId="urn:microsoft.com/office/officeart/2005/8/layout/equation1"/>
    <dgm:cxn modelId="{A8213630-F0A5-40BC-A667-E254EB26C612}" type="presOf" srcId="{89C7448F-ABEC-4C61-99A6-63722574527B}" destId="{C62CF7FA-647C-4394-A9EF-A70F324879CD}" srcOrd="0" destOrd="0" presId="urn:microsoft.com/office/officeart/2005/8/layout/equation1"/>
    <dgm:cxn modelId="{FA9F33CB-958E-4E00-98A4-6B35A198FDE4}" type="presOf" srcId="{93201316-850B-4EEC-8610-2B2F17AB2CC4}" destId="{BE26D3A7-54B3-4D58-A658-4262E2B98CED}" srcOrd="0" destOrd="0" presId="urn:microsoft.com/office/officeart/2005/8/layout/equation1"/>
    <dgm:cxn modelId="{07575B04-4A1E-4BE2-937D-E7D89C956119}" type="presOf" srcId="{B2F08A76-4B93-4000-91E4-923582B6F6B1}" destId="{9B93E32D-B510-499E-A581-4054BA570D9F}" srcOrd="0" destOrd="0" presId="urn:microsoft.com/office/officeart/2005/8/layout/equation1"/>
    <dgm:cxn modelId="{93BB71D8-BAFF-47A9-8398-070DFFFE51E2}" type="presOf" srcId="{4019D04F-C712-40C6-BA93-FE3525C17FFF}" destId="{E6A9049E-CFAF-4989-8FC8-6B6479F71422}" srcOrd="0" destOrd="0" presId="urn:microsoft.com/office/officeart/2005/8/layout/equation1"/>
    <dgm:cxn modelId="{B2F1F582-BBF3-42C4-916D-891A786CB14E}" type="presOf" srcId="{AB6B4617-3F98-428E-8546-25EF8EF6FC35}" destId="{67EC4DCF-4E33-4D84-ADDD-FA97654749C5}" srcOrd="0" destOrd="0" presId="urn:microsoft.com/office/officeart/2005/8/layout/equation1"/>
    <dgm:cxn modelId="{829BA29C-A594-40A4-B947-3112B9B8875A}" type="presParOf" srcId="{C62CF7FA-647C-4394-A9EF-A70F324879CD}" destId="{67EC4DCF-4E33-4D84-ADDD-FA97654749C5}" srcOrd="0" destOrd="0" presId="urn:microsoft.com/office/officeart/2005/8/layout/equation1"/>
    <dgm:cxn modelId="{47E138A1-2F18-4B9A-991B-3D2FBCF9246F}" type="presParOf" srcId="{C62CF7FA-647C-4394-A9EF-A70F324879CD}" destId="{0798F4F8-6111-4A44-8ED4-17ADC3F00A6F}" srcOrd="1" destOrd="0" presId="urn:microsoft.com/office/officeart/2005/8/layout/equation1"/>
    <dgm:cxn modelId="{1B169FD4-6C34-48FF-A42F-887D9213C598}" type="presParOf" srcId="{C62CF7FA-647C-4394-A9EF-A70F324879CD}" destId="{B76BA3D8-C74C-452C-95F5-FB9425DF5241}" srcOrd="2" destOrd="0" presId="urn:microsoft.com/office/officeart/2005/8/layout/equation1"/>
    <dgm:cxn modelId="{41755691-40B9-431A-9CE8-57F7CD05487D}" type="presParOf" srcId="{C62CF7FA-647C-4394-A9EF-A70F324879CD}" destId="{CFF86280-6E60-42B9-9CCE-D84AEDEF899E}" srcOrd="3" destOrd="0" presId="urn:microsoft.com/office/officeart/2005/8/layout/equation1"/>
    <dgm:cxn modelId="{4572DFA0-5449-43E6-9A31-5FF7B4B13F06}" type="presParOf" srcId="{C62CF7FA-647C-4394-A9EF-A70F324879CD}" destId="{9B93E32D-B510-499E-A581-4054BA570D9F}" srcOrd="4" destOrd="0" presId="urn:microsoft.com/office/officeart/2005/8/layout/equation1"/>
    <dgm:cxn modelId="{F768E888-A943-44B1-AE26-CE6956E52CD1}" type="presParOf" srcId="{C62CF7FA-647C-4394-A9EF-A70F324879CD}" destId="{0F50BC4B-0729-4AF3-9F84-DB47BAF92191}" srcOrd="5" destOrd="0" presId="urn:microsoft.com/office/officeart/2005/8/layout/equation1"/>
    <dgm:cxn modelId="{BED96F9E-2607-442E-8A14-9C9608B83370}" type="presParOf" srcId="{C62CF7FA-647C-4394-A9EF-A70F324879CD}" destId="{BE26D3A7-54B3-4D58-A658-4262E2B98CED}" srcOrd="6" destOrd="0" presId="urn:microsoft.com/office/officeart/2005/8/layout/equation1"/>
    <dgm:cxn modelId="{07D95B9B-DA8A-499B-A929-60F57F1B3F14}" type="presParOf" srcId="{C62CF7FA-647C-4394-A9EF-A70F324879CD}" destId="{B862AEE5-DB2F-4A9A-A0E6-228ED00738A1}" srcOrd="7" destOrd="0" presId="urn:microsoft.com/office/officeart/2005/8/layout/equation1"/>
    <dgm:cxn modelId="{F0AE7F44-28DC-488E-9A07-D04CFDBFB200}" type="presParOf" srcId="{C62CF7FA-647C-4394-A9EF-A70F324879CD}" destId="{E6A9049E-CFAF-4989-8FC8-6B6479F71422}" srcOrd="8" destOrd="0" presId="urn:microsoft.com/office/officeart/2005/8/layout/equation1"/>
    <dgm:cxn modelId="{BD7DBC4D-4548-4F29-B8DA-9CE52FDCC9E9}" type="presParOf" srcId="{C62CF7FA-647C-4394-A9EF-A70F324879CD}" destId="{EA24A867-BC30-48C1-889C-1B15AB0F157C}" srcOrd="9" destOrd="0" presId="urn:microsoft.com/office/officeart/2005/8/layout/equation1"/>
    <dgm:cxn modelId="{97F10499-EDA7-457D-8481-EA870E973D45}" type="presParOf" srcId="{C62CF7FA-647C-4394-A9EF-A70F324879CD}" destId="{301F886E-D405-4363-B0B5-934AEC08B635}" srcOrd="10" destOrd="0" presId="urn:microsoft.com/office/officeart/2005/8/layout/equation1"/>
    <dgm:cxn modelId="{AB2B25F5-F2BB-475C-8DBB-72D49AAF0455}" type="presParOf" srcId="{C62CF7FA-647C-4394-A9EF-A70F324879CD}" destId="{6A4C5ED1-083A-4A96-902B-5EC0139277BB}" srcOrd="11" destOrd="0" presId="urn:microsoft.com/office/officeart/2005/8/layout/equation1"/>
    <dgm:cxn modelId="{741DA5F6-95DC-41F6-B3C2-10E61C88EDB6}" type="presParOf" srcId="{C62CF7FA-647C-4394-A9EF-A70F324879CD}" destId="{8D12C5F6-7C06-444D-801B-A1D0BD2EE35A}" srcOrd="12" destOrd="0" presId="urn:microsoft.com/office/officeart/2005/8/layout/equati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A9D730-2B91-4B57-8F8F-570F2AE37202}" type="doc">
      <dgm:prSet loTypeId="urn:microsoft.com/office/officeart/2005/8/layout/chevron2" loCatId="process" qsTypeId="urn:microsoft.com/office/officeart/2005/8/quickstyle/simple1#6" qsCatId="simple" csTypeId="urn:microsoft.com/office/officeart/2005/8/colors/accent1_2#6" csCatId="accent1" phldr="1"/>
      <dgm:spPr/>
      <dgm:t>
        <a:bodyPr/>
        <a:lstStyle/>
        <a:p>
          <a:endParaRPr lang="es-AR"/>
        </a:p>
      </dgm:t>
    </dgm:pt>
    <dgm:pt modelId="{AC956F23-8D17-4341-9265-669BEA386301}">
      <dgm:prSet/>
      <dgm:spPr/>
      <dgm:t>
        <a:bodyPr/>
        <a:lstStyle/>
        <a:p>
          <a:pPr rtl="0"/>
          <a:r>
            <a:rPr lang="es-AR" smtClean="0"/>
            <a:t>Sucesor</a:t>
          </a:r>
          <a:endParaRPr lang="es-AR"/>
        </a:p>
      </dgm:t>
    </dgm:pt>
    <dgm:pt modelId="{620CA7C3-8A1E-4D5B-8548-1429AEB65FAF}" type="parTrans" cxnId="{2B770829-C03C-41D8-B6DD-1AB9F8D1FED3}">
      <dgm:prSet/>
      <dgm:spPr/>
      <dgm:t>
        <a:bodyPr/>
        <a:lstStyle/>
        <a:p>
          <a:endParaRPr lang="es-AR"/>
        </a:p>
      </dgm:t>
    </dgm:pt>
    <dgm:pt modelId="{8755F78A-8660-4B06-8BE7-2D21CA255DB1}" type="sibTrans" cxnId="{2B770829-C03C-41D8-B6DD-1AB9F8D1FED3}">
      <dgm:prSet/>
      <dgm:spPr/>
      <dgm:t>
        <a:bodyPr/>
        <a:lstStyle/>
        <a:p>
          <a:endParaRPr lang="es-AR"/>
        </a:p>
      </dgm:t>
    </dgm:pt>
    <dgm:pt modelId="{67517E23-744A-4D7A-A590-0330E4817E16}">
      <dgm:prSet/>
      <dgm:spPr/>
      <dgm:t>
        <a:bodyPr/>
        <a:lstStyle/>
        <a:p>
          <a:pPr rtl="0"/>
          <a:r>
            <a:rPr lang="es-AR" smtClean="0"/>
            <a:t>Empleados</a:t>
          </a:r>
          <a:endParaRPr lang="es-AR"/>
        </a:p>
      </dgm:t>
    </dgm:pt>
    <dgm:pt modelId="{94EBE89C-7493-485C-8CBD-A69A7663206A}" type="parTrans" cxnId="{072BBC91-9EF6-4141-9B5B-DC96220C5DAA}">
      <dgm:prSet/>
      <dgm:spPr/>
      <dgm:t>
        <a:bodyPr/>
        <a:lstStyle/>
        <a:p>
          <a:endParaRPr lang="es-AR"/>
        </a:p>
      </dgm:t>
    </dgm:pt>
    <dgm:pt modelId="{C800A500-533A-4385-98AE-19B18DACE965}" type="sibTrans" cxnId="{072BBC91-9EF6-4141-9B5B-DC96220C5DAA}">
      <dgm:prSet/>
      <dgm:spPr/>
      <dgm:t>
        <a:bodyPr/>
        <a:lstStyle/>
        <a:p>
          <a:endParaRPr lang="es-AR"/>
        </a:p>
      </dgm:t>
    </dgm:pt>
    <dgm:pt modelId="{0095EFAE-006A-4DF8-B844-2ED4EF8288A4}">
      <dgm:prSet/>
      <dgm:spPr/>
      <dgm:t>
        <a:bodyPr/>
        <a:lstStyle/>
        <a:p>
          <a:pPr rtl="0"/>
          <a:r>
            <a:rPr lang="es-AR" smtClean="0"/>
            <a:t>Sucedido </a:t>
          </a:r>
          <a:endParaRPr lang="es-AR"/>
        </a:p>
      </dgm:t>
    </dgm:pt>
    <dgm:pt modelId="{87020CB3-AB98-42B3-8D78-C697727DC244}" type="sibTrans" cxnId="{A460C481-4C47-4CBB-BE0E-66B4CA8AA9F4}">
      <dgm:prSet/>
      <dgm:spPr/>
      <dgm:t>
        <a:bodyPr/>
        <a:lstStyle/>
        <a:p>
          <a:endParaRPr lang="es-AR"/>
        </a:p>
      </dgm:t>
    </dgm:pt>
    <dgm:pt modelId="{73E00D4F-8AF1-4840-8FBB-7C07F215F039}" type="parTrans" cxnId="{A460C481-4C47-4CBB-BE0E-66B4CA8AA9F4}">
      <dgm:prSet/>
      <dgm:spPr/>
      <dgm:t>
        <a:bodyPr/>
        <a:lstStyle/>
        <a:p>
          <a:endParaRPr lang="es-AR"/>
        </a:p>
      </dgm:t>
    </dgm:pt>
    <dgm:pt modelId="{41151D7B-4618-450A-B596-65888EF73807}">
      <dgm:prSet/>
      <dgm:spPr/>
      <dgm:t>
        <a:bodyPr/>
        <a:lstStyle/>
        <a:p>
          <a:r>
            <a:rPr lang="es-AR" smtClean="0"/>
            <a:t>para que enfrente el retiro y sepa qué hacer con su vida después</a:t>
          </a:r>
          <a:endParaRPr lang="es-AR"/>
        </a:p>
      </dgm:t>
    </dgm:pt>
    <dgm:pt modelId="{FEABC079-98BE-4925-8A5B-6F0BF620AD7B}" type="parTrans" cxnId="{64E6B28C-377E-4EAA-8F76-FD4B0FE5DBEA}">
      <dgm:prSet/>
      <dgm:spPr/>
      <dgm:t>
        <a:bodyPr/>
        <a:lstStyle/>
        <a:p>
          <a:endParaRPr lang="es-AR"/>
        </a:p>
      </dgm:t>
    </dgm:pt>
    <dgm:pt modelId="{A9B91142-D243-4B8A-A361-53A460FDE689}" type="sibTrans" cxnId="{64E6B28C-377E-4EAA-8F76-FD4B0FE5DBEA}">
      <dgm:prSet/>
      <dgm:spPr/>
      <dgm:t>
        <a:bodyPr/>
        <a:lstStyle/>
        <a:p>
          <a:endParaRPr lang="es-AR"/>
        </a:p>
      </dgm:t>
    </dgm:pt>
    <dgm:pt modelId="{E12653F9-CC01-4B69-9951-301725498AF8}">
      <dgm:prSet/>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es-AR" smtClean="0"/>
            <a:t> para que asuma la dirección con responsabilidad y criterio </a:t>
          </a:r>
        </a:p>
        <a:p>
          <a:pPr marL="285750" indent="0" defTabSz="1422400">
            <a:lnSpc>
              <a:spcPct val="90000"/>
            </a:lnSpc>
            <a:spcBef>
              <a:spcPct val="0"/>
            </a:spcBef>
            <a:spcAft>
              <a:spcPct val="15000"/>
            </a:spcAft>
            <a:buNone/>
          </a:pPr>
          <a:endParaRPr lang="es-AR"/>
        </a:p>
      </dgm:t>
    </dgm:pt>
    <dgm:pt modelId="{7F2BB85F-09E3-44D5-888B-2B33A63634AC}" type="parTrans" cxnId="{FF8E6AA3-9BA4-41A0-8878-F17C74AF2085}">
      <dgm:prSet/>
      <dgm:spPr/>
      <dgm:t>
        <a:bodyPr/>
        <a:lstStyle/>
        <a:p>
          <a:endParaRPr lang="es-AR"/>
        </a:p>
      </dgm:t>
    </dgm:pt>
    <dgm:pt modelId="{B61B8E81-6FE7-4244-8284-5AC154F98287}" type="sibTrans" cxnId="{FF8E6AA3-9BA4-41A0-8878-F17C74AF2085}">
      <dgm:prSet/>
      <dgm:spPr/>
      <dgm:t>
        <a:bodyPr/>
        <a:lstStyle/>
        <a:p>
          <a:endParaRPr lang="es-AR"/>
        </a:p>
      </dgm:t>
    </dgm:pt>
    <dgm:pt modelId="{5EEA9A45-1778-49F1-B9C2-C0C9C45EA55D}">
      <dgm:prSet/>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es-AR" smtClean="0"/>
            <a:t> que se adapten al nuevo estilo de liderazgo. </a:t>
          </a:r>
        </a:p>
        <a:p>
          <a:pPr marL="228600" indent="0" defTabSz="1066800">
            <a:lnSpc>
              <a:spcPct val="90000"/>
            </a:lnSpc>
            <a:spcBef>
              <a:spcPct val="0"/>
            </a:spcBef>
            <a:spcAft>
              <a:spcPct val="15000"/>
            </a:spcAft>
            <a:buNone/>
          </a:pPr>
          <a:endParaRPr lang="es-AR"/>
        </a:p>
      </dgm:t>
    </dgm:pt>
    <dgm:pt modelId="{CD409BE3-F98D-4BB5-81A1-31AAE59495C1}" type="parTrans" cxnId="{EAC75434-E38F-46EA-BBAD-BDD9EE921A8A}">
      <dgm:prSet/>
      <dgm:spPr/>
      <dgm:t>
        <a:bodyPr/>
        <a:lstStyle/>
        <a:p>
          <a:endParaRPr lang="es-AR"/>
        </a:p>
      </dgm:t>
    </dgm:pt>
    <dgm:pt modelId="{B2C07146-B373-4712-9FDC-9965334C2FFE}" type="sibTrans" cxnId="{EAC75434-E38F-46EA-BBAD-BDD9EE921A8A}">
      <dgm:prSet/>
      <dgm:spPr/>
      <dgm:t>
        <a:bodyPr/>
        <a:lstStyle/>
        <a:p>
          <a:endParaRPr lang="es-AR"/>
        </a:p>
      </dgm:t>
    </dgm:pt>
    <dgm:pt modelId="{889E76FF-1FBD-493E-8A4F-736DDC680E4B}" type="pres">
      <dgm:prSet presAssocID="{1CA9D730-2B91-4B57-8F8F-570F2AE37202}" presName="linearFlow" presStyleCnt="0">
        <dgm:presLayoutVars>
          <dgm:dir/>
          <dgm:animLvl val="lvl"/>
          <dgm:resizeHandles val="exact"/>
        </dgm:presLayoutVars>
      </dgm:prSet>
      <dgm:spPr/>
      <dgm:t>
        <a:bodyPr/>
        <a:lstStyle/>
        <a:p>
          <a:endParaRPr lang="en-US"/>
        </a:p>
      </dgm:t>
    </dgm:pt>
    <dgm:pt modelId="{20ADB37F-0AC0-40CD-B632-46FE43EC3F80}" type="pres">
      <dgm:prSet presAssocID="{0095EFAE-006A-4DF8-B844-2ED4EF8288A4}" presName="composite" presStyleCnt="0"/>
      <dgm:spPr/>
    </dgm:pt>
    <dgm:pt modelId="{A2E51CC5-EBDC-47FD-B7DA-34BAEDB16FA7}" type="pres">
      <dgm:prSet presAssocID="{0095EFAE-006A-4DF8-B844-2ED4EF8288A4}" presName="parentText" presStyleLbl="alignNode1" presStyleIdx="0" presStyleCnt="3">
        <dgm:presLayoutVars>
          <dgm:chMax val="1"/>
          <dgm:bulletEnabled val="1"/>
        </dgm:presLayoutVars>
      </dgm:prSet>
      <dgm:spPr/>
      <dgm:t>
        <a:bodyPr/>
        <a:lstStyle/>
        <a:p>
          <a:endParaRPr lang="es-AR"/>
        </a:p>
      </dgm:t>
    </dgm:pt>
    <dgm:pt modelId="{1E498DB0-E3A4-4FA4-A052-3423AB71A614}" type="pres">
      <dgm:prSet presAssocID="{0095EFAE-006A-4DF8-B844-2ED4EF8288A4}" presName="descendantText" presStyleLbl="alignAcc1" presStyleIdx="0" presStyleCnt="3">
        <dgm:presLayoutVars>
          <dgm:bulletEnabled val="1"/>
        </dgm:presLayoutVars>
      </dgm:prSet>
      <dgm:spPr/>
      <dgm:t>
        <a:bodyPr/>
        <a:lstStyle/>
        <a:p>
          <a:endParaRPr lang="en-US"/>
        </a:p>
      </dgm:t>
    </dgm:pt>
    <dgm:pt modelId="{31BC4B10-B071-4BFA-B143-BFA3B4510CC3}" type="pres">
      <dgm:prSet presAssocID="{87020CB3-AB98-42B3-8D78-C697727DC244}" presName="sp" presStyleCnt="0"/>
      <dgm:spPr/>
    </dgm:pt>
    <dgm:pt modelId="{B8016FA4-0A2E-4D04-A6C3-355FC8785288}" type="pres">
      <dgm:prSet presAssocID="{AC956F23-8D17-4341-9265-669BEA386301}" presName="composite" presStyleCnt="0"/>
      <dgm:spPr/>
    </dgm:pt>
    <dgm:pt modelId="{8582DA62-A8FB-44AE-893C-D3A28FFB8E13}" type="pres">
      <dgm:prSet presAssocID="{AC956F23-8D17-4341-9265-669BEA386301}" presName="parentText" presStyleLbl="alignNode1" presStyleIdx="1" presStyleCnt="3">
        <dgm:presLayoutVars>
          <dgm:chMax val="1"/>
          <dgm:bulletEnabled val="1"/>
        </dgm:presLayoutVars>
      </dgm:prSet>
      <dgm:spPr/>
      <dgm:t>
        <a:bodyPr/>
        <a:lstStyle/>
        <a:p>
          <a:endParaRPr lang="es-AR"/>
        </a:p>
      </dgm:t>
    </dgm:pt>
    <dgm:pt modelId="{C79D6B46-3626-4501-AA92-ED9B471FE516}" type="pres">
      <dgm:prSet presAssocID="{AC956F23-8D17-4341-9265-669BEA386301}" presName="descendantText" presStyleLbl="alignAcc1" presStyleIdx="1" presStyleCnt="3">
        <dgm:presLayoutVars>
          <dgm:bulletEnabled val="1"/>
        </dgm:presLayoutVars>
      </dgm:prSet>
      <dgm:spPr/>
      <dgm:t>
        <a:bodyPr/>
        <a:lstStyle/>
        <a:p>
          <a:endParaRPr lang="es-AR"/>
        </a:p>
      </dgm:t>
    </dgm:pt>
    <dgm:pt modelId="{DE8E808F-CFAE-470D-9047-5C58436891CB}" type="pres">
      <dgm:prSet presAssocID="{8755F78A-8660-4B06-8BE7-2D21CA255DB1}" presName="sp" presStyleCnt="0"/>
      <dgm:spPr/>
    </dgm:pt>
    <dgm:pt modelId="{71BB236A-B0CF-4FDA-A376-D7D2921488AD}" type="pres">
      <dgm:prSet presAssocID="{67517E23-744A-4D7A-A590-0330E4817E16}" presName="composite" presStyleCnt="0"/>
      <dgm:spPr/>
    </dgm:pt>
    <dgm:pt modelId="{9E71CD3F-205E-4EC2-AEE8-861AC1A6EB9C}" type="pres">
      <dgm:prSet presAssocID="{67517E23-744A-4D7A-A590-0330E4817E16}" presName="parentText" presStyleLbl="alignNode1" presStyleIdx="2" presStyleCnt="3">
        <dgm:presLayoutVars>
          <dgm:chMax val="1"/>
          <dgm:bulletEnabled val="1"/>
        </dgm:presLayoutVars>
      </dgm:prSet>
      <dgm:spPr/>
      <dgm:t>
        <a:bodyPr/>
        <a:lstStyle/>
        <a:p>
          <a:endParaRPr lang="es-AR"/>
        </a:p>
      </dgm:t>
    </dgm:pt>
    <dgm:pt modelId="{0EA85D21-8F2B-4731-816D-314B8D3CF411}" type="pres">
      <dgm:prSet presAssocID="{67517E23-744A-4D7A-A590-0330E4817E16}" presName="descendantText" presStyleLbl="alignAcc1" presStyleIdx="2" presStyleCnt="3">
        <dgm:presLayoutVars>
          <dgm:bulletEnabled val="1"/>
        </dgm:presLayoutVars>
      </dgm:prSet>
      <dgm:spPr/>
      <dgm:t>
        <a:bodyPr/>
        <a:lstStyle/>
        <a:p>
          <a:endParaRPr lang="en-US"/>
        </a:p>
      </dgm:t>
    </dgm:pt>
  </dgm:ptLst>
  <dgm:cxnLst>
    <dgm:cxn modelId="{CAC83EA9-F9EA-4420-9CA1-32185ED1B527}" type="presOf" srcId="{41151D7B-4618-450A-B596-65888EF73807}" destId="{1E498DB0-E3A4-4FA4-A052-3423AB71A614}" srcOrd="0" destOrd="0" presId="urn:microsoft.com/office/officeart/2005/8/layout/chevron2"/>
    <dgm:cxn modelId="{C3BF2260-D578-49B4-A5B7-7D8E0B46BFA1}" type="presOf" srcId="{0095EFAE-006A-4DF8-B844-2ED4EF8288A4}" destId="{A2E51CC5-EBDC-47FD-B7DA-34BAEDB16FA7}" srcOrd="0" destOrd="0" presId="urn:microsoft.com/office/officeart/2005/8/layout/chevron2"/>
    <dgm:cxn modelId="{53327AC7-88B7-470C-82B7-5B726BD5A6ED}" type="presOf" srcId="{E12653F9-CC01-4B69-9951-301725498AF8}" destId="{C79D6B46-3626-4501-AA92-ED9B471FE516}" srcOrd="0" destOrd="0" presId="urn:microsoft.com/office/officeart/2005/8/layout/chevron2"/>
    <dgm:cxn modelId="{EAC75434-E38F-46EA-BBAD-BDD9EE921A8A}" srcId="{67517E23-744A-4D7A-A590-0330E4817E16}" destId="{5EEA9A45-1778-49F1-B9C2-C0C9C45EA55D}" srcOrd="0" destOrd="0" parTransId="{CD409BE3-F98D-4BB5-81A1-31AAE59495C1}" sibTransId="{B2C07146-B373-4712-9FDC-9965334C2FFE}"/>
    <dgm:cxn modelId="{A460C481-4C47-4CBB-BE0E-66B4CA8AA9F4}" srcId="{1CA9D730-2B91-4B57-8F8F-570F2AE37202}" destId="{0095EFAE-006A-4DF8-B844-2ED4EF8288A4}" srcOrd="0" destOrd="0" parTransId="{73E00D4F-8AF1-4840-8FBB-7C07F215F039}" sibTransId="{87020CB3-AB98-42B3-8D78-C697727DC244}"/>
    <dgm:cxn modelId="{072BBC91-9EF6-4141-9B5B-DC96220C5DAA}" srcId="{1CA9D730-2B91-4B57-8F8F-570F2AE37202}" destId="{67517E23-744A-4D7A-A590-0330E4817E16}" srcOrd="2" destOrd="0" parTransId="{94EBE89C-7493-485C-8CBD-A69A7663206A}" sibTransId="{C800A500-533A-4385-98AE-19B18DACE965}"/>
    <dgm:cxn modelId="{42E9E9FF-DA93-451F-B034-7D803C6B717B}" type="presOf" srcId="{67517E23-744A-4D7A-A590-0330E4817E16}" destId="{9E71CD3F-205E-4EC2-AEE8-861AC1A6EB9C}" srcOrd="0" destOrd="0" presId="urn:microsoft.com/office/officeart/2005/8/layout/chevron2"/>
    <dgm:cxn modelId="{59862CF2-F06F-4C26-ADB6-18A73D8328DF}" type="presOf" srcId="{5EEA9A45-1778-49F1-B9C2-C0C9C45EA55D}" destId="{0EA85D21-8F2B-4731-816D-314B8D3CF411}" srcOrd="0" destOrd="0" presId="urn:microsoft.com/office/officeart/2005/8/layout/chevron2"/>
    <dgm:cxn modelId="{70A5AA7C-745F-4D39-8D77-AF2EAEBFF4AE}" type="presOf" srcId="{1CA9D730-2B91-4B57-8F8F-570F2AE37202}" destId="{889E76FF-1FBD-493E-8A4F-736DDC680E4B}" srcOrd="0" destOrd="0" presId="urn:microsoft.com/office/officeart/2005/8/layout/chevron2"/>
    <dgm:cxn modelId="{FF8E6AA3-9BA4-41A0-8878-F17C74AF2085}" srcId="{AC956F23-8D17-4341-9265-669BEA386301}" destId="{E12653F9-CC01-4B69-9951-301725498AF8}" srcOrd="0" destOrd="0" parTransId="{7F2BB85F-09E3-44D5-888B-2B33A63634AC}" sibTransId="{B61B8E81-6FE7-4244-8284-5AC154F98287}"/>
    <dgm:cxn modelId="{2B770829-C03C-41D8-B6DD-1AB9F8D1FED3}" srcId="{1CA9D730-2B91-4B57-8F8F-570F2AE37202}" destId="{AC956F23-8D17-4341-9265-669BEA386301}" srcOrd="1" destOrd="0" parTransId="{620CA7C3-8A1E-4D5B-8548-1429AEB65FAF}" sibTransId="{8755F78A-8660-4B06-8BE7-2D21CA255DB1}"/>
    <dgm:cxn modelId="{04E19060-EA79-435D-9EB9-77EC3D0BC038}" type="presOf" srcId="{AC956F23-8D17-4341-9265-669BEA386301}" destId="{8582DA62-A8FB-44AE-893C-D3A28FFB8E13}" srcOrd="0" destOrd="0" presId="urn:microsoft.com/office/officeart/2005/8/layout/chevron2"/>
    <dgm:cxn modelId="{64E6B28C-377E-4EAA-8F76-FD4B0FE5DBEA}" srcId="{0095EFAE-006A-4DF8-B844-2ED4EF8288A4}" destId="{41151D7B-4618-450A-B596-65888EF73807}" srcOrd="0" destOrd="0" parTransId="{FEABC079-98BE-4925-8A5B-6F0BF620AD7B}" sibTransId="{A9B91142-D243-4B8A-A361-53A460FDE689}"/>
    <dgm:cxn modelId="{0AA7F48B-2C18-4B2D-9F76-585C9E9E29F3}" type="presParOf" srcId="{889E76FF-1FBD-493E-8A4F-736DDC680E4B}" destId="{20ADB37F-0AC0-40CD-B632-46FE43EC3F80}" srcOrd="0" destOrd="0" presId="urn:microsoft.com/office/officeart/2005/8/layout/chevron2"/>
    <dgm:cxn modelId="{E4532DBC-6195-49AE-AE22-F20DC29A16C5}" type="presParOf" srcId="{20ADB37F-0AC0-40CD-B632-46FE43EC3F80}" destId="{A2E51CC5-EBDC-47FD-B7DA-34BAEDB16FA7}" srcOrd="0" destOrd="0" presId="urn:microsoft.com/office/officeart/2005/8/layout/chevron2"/>
    <dgm:cxn modelId="{0B7415E3-093E-44F0-9ECD-BF94D2C139E3}" type="presParOf" srcId="{20ADB37F-0AC0-40CD-B632-46FE43EC3F80}" destId="{1E498DB0-E3A4-4FA4-A052-3423AB71A614}" srcOrd="1" destOrd="0" presId="urn:microsoft.com/office/officeart/2005/8/layout/chevron2"/>
    <dgm:cxn modelId="{C52D083F-A806-4550-9E15-BD4DCF354042}" type="presParOf" srcId="{889E76FF-1FBD-493E-8A4F-736DDC680E4B}" destId="{31BC4B10-B071-4BFA-B143-BFA3B4510CC3}" srcOrd="1" destOrd="0" presId="urn:microsoft.com/office/officeart/2005/8/layout/chevron2"/>
    <dgm:cxn modelId="{174E70A0-549D-4583-AF1D-4ADAEAB17F0F}" type="presParOf" srcId="{889E76FF-1FBD-493E-8A4F-736DDC680E4B}" destId="{B8016FA4-0A2E-4D04-A6C3-355FC8785288}" srcOrd="2" destOrd="0" presId="urn:microsoft.com/office/officeart/2005/8/layout/chevron2"/>
    <dgm:cxn modelId="{DD8B3CBF-1405-4B84-979E-0BFE497A7B69}" type="presParOf" srcId="{B8016FA4-0A2E-4D04-A6C3-355FC8785288}" destId="{8582DA62-A8FB-44AE-893C-D3A28FFB8E13}" srcOrd="0" destOrd="0" presId="urn:microsoft.com/office/officeart/2005/8/layout/chevron2"/>
    <dgm:cxn modelId="{B907A926-2370-4171-9E35-B4DD8A9F2BF1}" type="presParOf" srcId="{B8016FA4-0A2E-4D04-A6C3-355FC8785288}" destId="{C79D6B46-3626-4501-AA92-ED9B471FE516}" srcOrd="1" destOrd="0" presId="urn:microsoft.com/office/officeart/2005/8/layout/chevron2"/>
    <dgm:cxn modelId="{67D197E2-7578-45C3-8661-54DA51B3FEA6}" type="presParOf" srcId="{889E76FF-1FBD-493E-8A4F-736DDC680E4B}" destId="{DE8E808F-CFAE-470D-9047-5C58436891CB}" srcOrd="3" destOrd="0" presId="urn:microsoft.com/office/officeart/2005/8/layout/chevron2"/>
    <dgm:cxn modelId="{CD0B5DE4-EAD2-4658-A4FE-B1FE1F3B0938}" type="presParOf" srcId="{889E76FF-1FBD-493E-8A4F-736DDC680E4B}" destId="{71BB236A-B0CF-4FDA-A376-D7D2921488AD}" srcOrd="4" destOrd="0" presId="urn:microsoft.com/office/officeart/2005/8/layout/chevron2"/>
    <dgm:cxn modelId="{C5848F16-4F94-42F1-8F36-1812897AF867}" type="presParOf" srcId="{71BB236A-B0CF-4FDA-A376-D7D2921488AD}" destId="{9E71CD3F-205E-4EC2-AEE8-861AC1A6EB9C}" srcOrd="0" destOrd="0" presId="urn:microsoft.com/office/officeart/2005/8/layout/chevron2"/>
    <dgm:cxn modelId="{A4486E7D-4F87-4175-8A8A-DD8090AF4E0B}" type="presParOf" srcId="{71BB236A-B0CF-4FDA-A376-D7D2921488AD}" destId="{0EA85D21-8F2B-4731-816D-314B8D3CF41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74B7E7-4FE2-4F22-9A94-4174A160FED6}" type="doc">
      <dgm:prSet loTypeId="urn:microsoft.com/office/officeart/2005/8/layout/hProcess9" loCatId="process" qsTypeId="urn:microsoft.com/office/officeart/2005/8/quickstyle/simple1#7" qsCatId="simple" csTypeId="urn:microsoft.com/office/officeart/2005/8/colors/accent1_2#7" csCatId="accent1"/>
      <dgm:spPr/>
      <dgm:t>
        <a:bodyPr/>
        <a:lstStyle/>
        <a:p>
          <a:endParaRPr lang="es-AR"/>
        </a:p>
      </dgm:t>
    </dgm:pt>
    <dgm:pt modelId="{1C418EA1-1428-4D2E-8DE8-F03923430F40}">
      <dgm:prSet/>
      <dgm:spPr/>
      <dgm:t>
        <a:bodyPr/>
        <a:lstStyle/>
        <a:p>
          <a:pPr rtl="0"/>
          <a:r>
            <a:rPr lang="es-AR" smtClean="0"/>
            <a:t>Fase I, se diseña la arquitectura de la compañía a profesionalizar a partir de su Plan de Negocios</a:t>
          </a:r>
          <a:endParaRPr lang="es-AR"/>
        </a:p>
      </dgm:t>
    </dgm:pt>
    <dgm:pt modelId="{ABFCC479-B42F-4D88-A9FC-C871E2FBE43C}" type="parTrans" cxnId="{AFD70F4D-E7F9-4CF7-AED4-71F6BD0456AF}">
      <dgm:prSet/>
      <dgm:spPr/>
      <dgm:t>
        <a:bodyPr/>
        <a:lstStyle/>
        <a:p>
          <a:endParaRPr lang="es-AR"/>
        </a:p>
      </dgm:t>
    </dgm:pt>
    <dgm:pt modelId="{5988336C-E88D-4F27-8190-1FFBA2F550B8}" type="sibTrans" cxnId="{AFD70F4D-E7F9-4CF7-AED4-71F6BD0456AF}">
      <dgm:prSet/>
      <dgm:spPr/>
      <dgm:t>
        <a:bodyPr/>
        <a:lstStyle/>
        <a:p>
          <a:endParaRPr lang="es-AR"/>
        </a:p>
      </dgm:t>
    </dgm:pt>
    <dgm:pt modelId="{F1E389AA-0849-43F4-BDC3-F97935E5ED2A}">
      <dgm:prSet/>
      <dgm:spPr/>
      <dgm:t>
        <a:bodyPr/>
        <a:lstStyle/>
        <a:p>
          <a:pPr rtl="0"/>
          <a:r>
            <a:rPr lang="es-AR" smtClean="0"/>
            <a:t>Fase II, se la construye.</a:t>
          </a:r>
          <a:endParaRPr lang="es-AR"/>
        </a:p>
      </dgm:t>
    </dgm:pt>
    <dgm:pt modelId="{0C6954AA-7838-4CCD-AE6D-54033C004D8A}" type="parTrans" cxnId="{F0971A98-2F33-48B7-8260-8905FC44B801}">
      <dgm:prSet/>
      <dgm:spPr/>
      <dgm:t>
        <a:bodyPr/>
        <a:lstStyle/>
        <a:p>
          <a:endParaRPr lang="es-AR"/>
        </a:p>
      </dgm:t>
    </dgm:pt>
    <dgm:pt modelId="{8FC3FF2D-7EF8-4A92-A721-E49F2C7E1F59}" type="sibTrans" cxnId="{F0971A98-2F33-48B7-8260-8905FC44B801}">
      <dgm:prSet/>
      <dgm:spPr/>
      <dgm:t>
        <a:bodyPr/>
        <a:lstStyle/>
        <a:p>
          <a:endParaRPr lang="es-AR"/>
        </a:p>
      </dgm:t>
    </dgm:pt>
    <dgm:pt modelId="{DAF90E86-DE8F-46D7-AA1A-434A6897EFD1}" type="pres">
      <dgm:prSet presAssocID="{FF74B7E7-4FE2-4F22-9A94-4174A160FED6}" presName="CompostProcess" presStyleCnt="0">
        <dgm:presLayoutVars>
          <dgm:dir/>
          <dgm:resizeHandles val="exact"/>
        </dgm:presLayoutVars>
      </dgm:prSet>
      <dgm:spPr/>
      <dgm:t>
        <a:bodyPr/>
        <a:lstStyle/>
        <a:p>
          <a:endParaRPr lang="en-US"/>
        </a:p>
      </dgm:t>
    </dgm:pt>
    <dgm:pt modelId="{CCC7E8F4-6AC8-4B26-BAD5-7CBA949C09B4}" type="pres">
      <dgm:prSet presAssocID="{FF74B7E7-4FE2-4F22-9A94-4174A160FED6}" presName="arrow" presStyleLbl="bgShp" presStyleIdx="0" presStyleCnt="1"/>
      <dgm:spPr/>
    </dgm:pt>
    <dgm:pt modelId="{0E226C69-AD16-44DB-BAFF-F199D91D8350}" type="pres">
      <dgm:prSet presAssocID="{FF74B7E7-4FE2-4F22-9A94-4174A160FED6}" presName="linearProcess" presStyleCnt="0"/>
      <dgm:spPr/>
    </dgm:pt>
    <dgm:pt modelId="{3715825E-5DF1-419F-BD1C-0BDEE2CF1AAC}" type="pres">
      <dgm:prSet presAssocID="{1C418EA1-1428-4D2E-8DE8-F03923430F40}" presName="textNode" presStyleLbl="node1" presStyleIdx="0" presStyleCnt="2">
        <dgm:presLayoutVars>
          <dgm:bulletEnabled val="1"/>
        </dgm:presLayoutVars>
      </dgm:prSet>
      <dgm:spPr/>
      <dgm:t>
        <a:bodyPr/>
        <a:lstStyle/>
        <a:p>
          <a:endParaRPr lang="en-US"/>
        </a:p>
      </dgm:t>
    </dgm:pt>
    <dgm:pt modelId="{EC0EDACA-2EA3-4196-8EE9-69CDBEBD6FB2}" type="pres">
      <dgm:prSet presAssocID="{5988336C-E88D-4F27-8190-1FFBA2F550B8}" presName="sibTrans" presStyleCnt="0"/>
      <dgm:spPr/>
    </dgm:pt>
    <dgm:pt modelId="{9AA731B2-FA9B-4610-BD02-41B38C07C57D}" type="pres">
      <dgm:prSet presAssocID="{F1E389AA-0849-43F4-BDC3-F97935E5ED2A}" presName="textNode" presStyleLbl="node1" presStyleIdx="1" presStyleCnt="2">
        <dgm:presLayoutVars>
          <dgm:bulletEnabled val="1"/>
        </dgm:presLayoutVars>
      </dgm:prSet>
      <dgm:spPr/>
      <dgm:t>
        <a:bodyPr/>
        <a:lstStyle/>
        <a:p>
          <a:endParaRPr lang="en-US"/>
        </a:p>
      </dgm:t>
    </dgm:pt>
  </dgm:ptLst>
  <dgm:cxnLst>
    <dgm:cxn modelId="{AFD70F4D-E7F9-4CF7-AED4-71F6BD0456AF}" srcId="{FF74B7E7-4FE2-4F22-9A94-4174A160FED6}" destId="{1C418EA1-1428-4D2E-8DE8-F03923430F40}" srcOrd="0" destOrd="0" parTransId="{ABFCC479-B42F-4D88-A9FC-C871E2FBE43C}" sibTransId="{5988336C-E88D-4F27-8190-1FFBA2F550B8}"/>
    <dgm:cxn modelId="{3F96E676-51FF-4846-9C88-227920121705}" type="presOf" srcId="{FF74B7E7-4FE2-4F22-9A94-4174A160FED6}" destId="{DAF90E86-DE8F-46D7-AA1A-434A6897EFD1}" srcOrd="0" destOrd="0" presId="urn:microsoft.com/office/officeart/2005/8/layout/hProcess9"/>
    <dgm:cxn modelId="{2622C6C9-A75B-40D9-9E5B-0896BD993A28}" type="presOf" srcId="{1C418EA1-1428-4D2E-8DE8-F03923430F40}" destId="{3715825E-5DF1-419F-BD1C-0BDEE2CF1AAC}" srcOrd="0" destOrd="0" presId="urn:microsoft.com/office/officeart/2005/8/layout/hProcess9"/>
    <dgm:cxn modelId="{29104044-0448-4863-9018-8512028894F2}" type="presOf" srcId="{F1E389AA-0849-43F4-BDC3-F97935E5ED2A}" destId="{9AA731B2-FA9B-4610-BD02-41B38C07C57D}" srcOrd="0" destOrd="0" presId="urn:microsoft.com/office/officeart/2005/8/layout/hProcess9"/>
    <dgm:cxn modelId="{F0971A98-2F33-48B7-8260-8905FC44B801}" srcId="{FF74B7E7-4FE2-4F22-9A94-4174A160FED6}" destId="{F1E389AA-0849-43F4-BDC3-F97935E5ED2A}" srcOrd="1" destOrd="0" parTransId="{0C6954AA-7838-4CCD-AE6D-54033C004D8A}" sibTransId="{8FC3FF2D-7EF8-4A92-A721-E49F2C7E1F59}"/>
    <dgm:cxn modelId="{8984AD62-86C1-4DFA-8E8E-29642D9E61A7}" type="presParOf" srcId="{DAF90E86-DE8F-46D7-AA1A-434A6897EFD1}" destId="{CCC7E8F4-6AC8-4B26-BAD5-7CBA949C09B4}" srcOrd="0" destOrd="0" presId="urn:microsoft.com/office/officeart/2005/8/layout/hProcess9"/>
    <dgm:cxn modelId="{A226CB7C-9CA5-4A9D-88A6-048CBE69982F}" type="presParOf" srcId="{DAF90E86-DE8F-46D7-AA1A-434A6897EFD1}" destId="{0E226C69-AD16-44DB-BAFF-F199D91D8350}" srcOrd="1" destOrd="0" presId="urn:microsoft.com/office/officeart/2005/8/layout/hProcess9"/>
    <dgm:cxn modelId="{5E3C4E5D-888F-47C9-B252-BDE789215B43}" type="presParOf" srcId="{0E226C69-AD16-44DB-BAFF-F199D91D8350}" destId="{3715825E-5DF1-419F-BD1C-0BDEE2CF1AAC}" srcOrd="0" destOrd="0" presId="urn:microsoft.com/office/officeart/2005/8/layout/hProcess9"/>
    <dgm:cxn modelId="{D1AFE70B-7708-4808-B6A2-113F710AA85A}" type="presParOf" srcId="{0E226C69-AD16-44DB-BAFF-F199D91D8350}" destId="{EC0EDACA-2EA3-4196-8EE9-69CDBEBD6FB2}" srcOrd="1" destOrd="0" presId="urn:microsoft.com/office/officeart/2005/8/layout/hProcess9"/>
    <dgm:cxn modelId="{C847DABF-AB52-45AD-89A2-283C6EA8D194}" type="presParOf" srcId="{0E226C69-AD16-44DB-BAFF-F199D91D8350}" destId="{9AA731B2-FA9B-4610-BD02-41B38C07C57D}"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927466-3B3E-4D99-9C24-11D6E1A94CA0}" type="doc">
      <dgm:prSet loTypeId="urn:microsoft.com/office/officeart/2005/8/layout/vList2" loCatId="list" qsTypeId="urn:microsoft.com/office/officeart/2005/8/quickstyle/simple1#8" qsCatId="simple" csTypeId="urn:microsoft.com/office/officeart/2005/8/colors/accent1_2#8" csCatId="accent1"/>
      <dgm:spPr/>
      <dgm:t>
        <a:bodyPr/>
        <a:lstStyle/>
        <a:p>
          <a:endParaRPr lang="es-AR"/>
        </a:p>
      </dgm:t>
    </dgm:pt>
    <dgm:pt modelId="{7BA6BBEF-3DB3-4352-983E-8C253158BFF5}">
      <dgm:prSet custT="1"/>
      <dgm:spPr/>
      <dgm:t>
        <a:bodyPr/>
        <a:lstStyle/>
        <a:p>
          <a:pPr rtl="0"/>
          <a:r>
            <a:rPr lang="es-AR" sz="2800" smtClean="0"/>
            <a:t>Muchas pequeñas y medianas empresas familiares fracasan, no porque no tengan un buen producto, sino por su incapacidad para implementar herramientas efectivas de gestión. </a:t>
          </a:r>
          <a:endParaRPr lang="es-AR" sz="2800"/>
        </a:p>
      </dgm:t>
    </dgm:pt>
    <dgm:pt modelId="{AAD76A25-3CB5-4DCD-B6D7-D85AFA5049EA}" type="parTrans" cxnId="{6E2E8A73-B948-461A-8ECD-6F3DDF8FF167}">
      <dgm:prSet/>
      <dgm:spPr/>
      <dgm:t>
        <a:bodyPr/>
        <a:lstStyle/>
        <a:p>
          <a:endParaRPr lang="es-AR"/>
        </a:p>
      </dgm:t>
    </dgm:pt>
    <dgm:pt modelId="{14FFA9C4-CAC8-4E8C-9771-A8908B7E71D4}" type="sibTrans" cxnId="{6E2E8A73-B948-461A-8ECD-6F3DDF8FF167}">
      <dgm:prSet/>
      <dgm:spPr/>
      <dgm:t>
        <a:bodyPr/>
        <a:lstStyle/>
        <a:p>
          <a:endParaRPr lang="es-AR"/>
        </a:p>
      </dgm:t>
    </dgm:pt>
    <dgm:pt modelId="{DA8ACEE8-848F-4C09-A798-142A1842DC0B}" type="pres">
      <dgm:prSet presAssocID="{44927466-3B3E-4D99-9C24-11D6E1A94CA0}" presName="linear" presStyleCnt="0">
        <dgm:presLayoutVars>
          <dgm:animLvl val="lvl"/>
          <dgm:resizeHandles val="exact"/>
        </dgm:presLayoutVars>
      </dgm:prSet>
      <dgm:spPr/>
      <dgm:t>
        <a:bodyPr/>
        <a:lstStyle/>
        <a:p>
          <a:endParaRPr lang="en-US"/>
        </a:p>
      </dgm:t>
    </dgm:pt>
    <dgm:pt modelId="{27578D3E-1EA3-46EC-8BF5-625DA8D2D8EA}" type="pres">
      <dgm:prSet presAssocID="{7BA6BBEF-3DB3-4352-983E-8C253158BFF5}" presName="parentText" presStyleLbl="node1" presStyleIdx="0" presStyleCnt="1">
        <dgm:presLayoutVars>
          <dgm:chMax val="0"/>
          <dgm:bulletEnabled val="1"/>
        </dgm:presLayoutVars>
      </dgm:prSet>
      <dgm:spPr/>
      <dgm:t>
        <a:bodyPr/>
        <a:lstStyle/>
        <a:p>
          <a:endParaRPr lang="en-US"/>
        </a:p>
      </dgm:t>
    </dgm:pt>
  </dgm:ptLst>
  <dgm:cxnLst>
    <dgm:cxn modelId="{6E2E8A73-B948-461A-8ECD-6F3DDF8FF167}" srcId="{44927466-3B3E-4D99-9C24-11D6E1A94CA0}" destId="{7BA6BBEF-3DB3-4352-983E-8C253158BFF5}" srcOrd="0" destOrd="0" parTransId="{AAD76A25-3CB5-4DCD-B6D7-D85AFA5049EA}" sibTransId="{14FFA9C4-CAC8-4E8C-9771-A8908B7E71D4}"/>
    <dgm:cxn modelId="{2BE4C796-84EA-427C-A8C7-A9101FF22689}" type="presOf" srcId="{7BA6BBEF-3DB3-4352-983E-8C253158BFF5}" destId="{27578D3E-1EA3-46EC-8BF5-625DA8D2D8EA}" srcOrd="0" destOrd="0" presId="urn:microsoft.com/office/officeart/2005/8/layout/vList2"/>
    <dgm:cxn modelId="{0656BF5C-C195-4739-BFAF-AA52D49CF7EF}" type="presOf" srcId="{44927466-3B3E-4D99-9C24-11D6E1A94CA0}" destId="{DA8ACEE8-848F-4C09-A798-142A1842DC0B}" srcOrd="0" destOrd="0" presId="urn:microsoft.com/office/officeart/2005/8/layout/vList2"/>
    <dgm:cxn modelId="{00F7ACDD-EC98-4993-9FD6-6CA215D2FB88}" type="presParOf" srcId="{DA8ACEE8-848F-4C09-A798-142A1842DC0B}" destId="{27578D3E-1EA3-46EC-8BF5-625DA8D2D8E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55EE0DD-0744-44FF-BCD8-F01E9127B2DF}" type="doc">
      <dgm:prSet loTypeId="urn:microsoft.com/office/officeart/2005/8/layout/venn1" loCatId="relationship" qsTypeId="urn:microsoft.com/office/officeart/2005/8/quickstyle/simple1#9" qsCatId="simple" csTypeId="urn:microsoft.com/office/officeart/2005/8/colors/accent1_2#9" csCatId="accent1"/>
      <dgm:spPr/>
      <dgm:t>
        <a:bodyPr/>
        <a:lstStyle/>
        <a:p>
          <a:endParaRPr lang="es-AR"/>
        </a:p>
      </dgm:t>
    </dgm:pt>
    <dgm:pt modelId="{E2195BBA-CC5B-4160-BA4E-78C23F7A2658}">
      <dgm:prSet/>
      <dgm:spPr/>
      <dgm:t>
        <a:bodyPr/>
        <a:lstStyle/>
        <a:p>
          <a:pPr rtl="0"/>
          <a:r>
            <a:rPr lang="es-AR" b="1" smtClean="0"/>
            <a:t>Producto</a:t>
          </a:r>
          <a:endParaRPr lang="es-AR"/>
        </a:p>
      </dgm:t>
    </dgm:pt>
    <dgm:pt modelId="{183107C6-0EA0-41B4-8263-6FFEF160203B}" type="parTrans" cxnId="{DA3821F6-9D8B-4C8B-9819-D8D42B8FB9F0}">
      <dgm:prSet/>
      <dgm:spPr/>
      <dgm:t>
        <a:bodyPr/>
        <a:lstStyle/>
        <a:p>
          <a:endParaRPr lang="es-AR"/>
        </a:p>
      </dgm:t>
    </dgm:pt>
    <dgm:pt modelId="{EF9B7184-C024-490F-945F-55FE7AAD4069}" type="sibTrans" cxnId="{DA3821F6-9D8B-4C8B-9819-D8D42B8FB9F0}">
      <dgm:prSet/>
      <dgm:spPr/>
      <dgm:t>
        <a:bodyPr/>
        <a:lstStyle/>
        <a:p>
          <a:endParaRPr lang="es-AR"/>
        </a:p>
      </dgm:t>
    </dgm:pt>
    <dgm:pt modelId="{A67259A8-B2BB-4AC5-B8E6-21012656AB59}">
      <dgm:prSet/>
      <dgm:spPr/>
      <dgm:t>
        <a:bodyPr/>
        <a:lstStyle/>
        <a:p>
          <a:pPr rtl="0"/>
          <a:r>
            <a:rPr lang="es-AR" b="1" smtClean="0"/>
            <a:t>Empresa</a:t>
          </a:r>
          <a:endParaRPr lang="es-AR"/>
        </a:p>
      </dgm:t>
    </dgm:pt>
    <dgm:pt modelId="{173D05E8-B4AE-44D5-9B9A-D17B736CB8F9}" type="parTrans" cxnId="{E0E265A6-BD5E-4BB1-B190-C17CCCFFC221}">
      <dgm:prSet/>
      <dgm:spPr/>
      <dgm:t>
        <a:bodyPr/>
        <a:lstStyle/>
        <a:p>
          <a:endParaRPr lang="es-AR"/>
        </a:p>
      </dgm:t>
    </dgm:pt>
    <dgm:pt modelId="{AC22FAE2-996C-454C-A63B-1518C6D37D62}" type="sibTrans" cxnId="{E0E265A6-BD5E-4BB1-B190-C17CCCFFC221}">
      <dgm:prSet/>
      <dgm:spPr/>
      <dgm:t>
        <a:bodyPr/>
        <a:lstStyle/>
        <a:p>
          <a:endParaRPr lang="es-AR"/>
        </a:p>
      </dgm:t>
    </dgm:pt>
    <dgm:pt modelId="{3CF12283-D058-4D16-AF50-8514C1DF4FE7}">
      <dgm:prSet/>
      <dgm:spPr/>
      <dgm:t>
        <a:bodyPr/>
        <a:lstStyle/>
        <a:p>
          <a:pPr rtl="0"/>
          <a:r>
            <a:rPr lang="es-AR" b="1" smtClean="0"/>
            <a:t>Mercado</a:t>
          </a:r>
          <a:endParaRPr lang="es-AR"/>
        </a:p>
      </dgm:t>
    </dgm:pt>
    <dgm:pt modelId="{60BD2D7A-A6E0-4EEB-9F15-DD4F17367CD5}" type="parTrans" cxnId="{8AAEA5D0-2E06-4789-95B8-91210D50BAF0}">
      <dgm:prSet/>
      <dgm:spPr/>
      <dgm:t>
        <a:bodyPr/>
        <a:lstStyle/>
        <a:p>
          <a:endParaRPr lang="es-AR"/>
        </a:p>
      </dgm:t>
    </dgm:pt>
    <dgm:pt modelId="{0D31A9B8-06CC-44A2-9E91-6E51DC643EB7}" type="sibTrans" cxnId="{8AAEA5D0-2E06-4789-95B8-91210D50BAF0}">
      <dgm:prSet/>
      <dgm:spPr/>
      <dgm:t>
        <a:bodyPr/>
        <a:lstStyle/>
        <a:p>
          <a:endParaRPr lang="es-AR"/>
        </a:p>
      </dgm:t>
    </dgm:pt>
    <dgm:pt modelId="{1EE3EFAC-EE8C-4E8D-AE8B-A24FF3D5565F}" type="pres">
      <dgm:prSet presAssocID="{655EE0DD-0744-44FF-BCD8-F01E9127B2DF}" presName="compositeShape" presStyleCnt="0">
        <dgm:presLayoutVars>
          <dgm:chMax val="7"/>
          <dgm:dir/>
          <dgm:resizeHandles val="exact"/>
        </dgm:presLayoutVars>
      </dgm:prSet>
      <dgm:spPr/>
      <dgm:t>
        <a:bodyPr/>
        <a:lstStyle/>
        <a:p>
          <a:endParaRPr lang="en-US"/>
        </a:p>
      </dgm:t>
    </dgm:pt>
    <dgm:pt modelId="{2DC1CE12-1EA2-43F3-912D-1C035F43ECA5}" type="pres">
      <dgm:prSet presAssocID="{E2195BBA-CC5B-4160-BA4E-78C23F7A2658}" presName="circ1" presStyleLbl="vennNode1" presStyleIdx="0" presStyleCnt="3"/>
      <dgm:spPr/>
      <dgm:t>
        <a:bodyPr/>
        <a:lstStyle/>
        <a:p>
          <a:endParaRPr lang="en-US"/>
        </a:p>
      </dgm:t>
    </dgm:pt>
    <dgm:pt modelId="{6DC752D4-4FB0-4393-ABA7-CAD626D64FA3}" type="pres">
      <dgm:prSet presAssocID="{E2195BBA-CC5B-4160-BA4E-78C23F7A2658}" presName="circ1Tx" presStyleLbl="revTx" presStyleIdx="0" presStyleCnt="0">
        <dgm:presLayoutVars>
          <dgm:chMax val="0"/>
          <dgm:chPref val="0"/>
          <dgm:bulletEnabled val="1"/>
        </dgm:presLayoutVars>
      </dgm:prSet>
      <dgm:spPr/>
      <dgm:t>
        <a:bodyPr/>
        <a:lstStyle/>
        <a:p>
          <a:endParaRPr lang="en-US"/>
        </a:p>
      </dgm:t>
    </dgm:pt>
    <dgm:pt modelId="{54D51932-4BD5-4A44-8BFD-FDB0EB361056}" type="pres">
      <dgm:prSet presAssocID="{A67259A8-B2BB-4AC5-B8E6-21012656AB59}" presName="circ2" presStyleLbl="vennNode1" presStyleIdx="1" presStyleCnt="3"/>
      <dgm:spPr/>
      <dgm:t>
        <a:bodyPr/>
        <a:lstStyle/>
        <a:p>
          <a:endParaRPr lang="en-US"/>
        </a:p>
      </dgm:t>
    </dgm:pt>
    <dgm:pt modelId="{A061CD8E-D984-4C9F-A17D-102FA6829984}" type="pres">
      <dgm:prSet presAssocID="{A67259A8-B2BB-4AC5-B8E6-21012656AB59}" presName="circ2Tx" presStyleLbl="revTx" presStyleIdx="0" presStyleCnt="0">
        <dgm:presLayoutVars>
          <dgm:chMax val="0"/>
          <dgm:chPref val="0"/>
          <dgm:bulletEnabled val="1"/>
        </dgm:presLayoutVars>
      </dgm:prSet>
      <dgm:spPr/>
      <dgm:t>
        <a:bodyPr/>
        <a:lstStyle/>
        <a:p>
          <a:endParaRPr lang="en-US"/>
        </a:p>
      </dgm:t>
    </dgm:pt>
    <dgm:pt modelId="{9C5E32B8-2B78-4D50-957F-F5A92A06E7FE}" type="pres">
      <dgm:prSet presAssocID="{3CF12283-D058-4D16-AF50-8514C1DF4FE7}" presName="circ3" presStyleLbl="vennNode1" presStyleIdx="2" presStyleCnt="3"/>
      <dgm:spPr/>
      <dgm:t>
        <a:bodyPr/>
        <a:lstStyle/>
        <a:p>
          <a:endParaRPr lang="en-US"/>
        </a:p>
      </dgm:t>
    </dgm:pt>
    <dgm:pt modelId="{31013A44-871C-4BA1-A542-995C2913FBF2}" type="pres">
      <dgm:prSet presAssocID="{3CF12283-D058-4D16-AF50-8514C1DF4FE7}" presName="circ3Tx" presStyleLbl="revTx" presStyleIdx="0" presStyleCnt="0">
        <dgm:presLayoutVars>
          <dgm:chMax val="0"/>
          <dgm:chPref val="0"/>
          <dgm:bulletEnabled val="1"/>
        </dgm:presLayoutVars>
      </dgm:prSet>
      <dgm:spPr/>
      <dgm:t>
        <a:bodyPr/>
        <a:lstStyle/>
        <a:p>
          <a:endParaRPr lang="en-US"/>
        </a:p>
      </dgm:t>
    </dgm:pt>
  </dgm:ptLst>
  <dgm:cxnLst>
    <dgm:cxn modelId="{46CE37C2-A25B-4C4A-BBB5-2024FA808945}" type="presOf" srcId="{A67259A8-B2BB-4AC5-B8E6-21012656AB59}" destId="{A061CD8E-D984-4C9F-A17D-102FA6829984}" srcOrd="1" destOrd="0" presId="urn:microsoft.com/office/officeart/2005/8/layout/venn1"/>
    <dgm:cxn modelId="{BA5E236F-CF58-48FC-8FE7-AA3F9B6DA6E4}" type="presOf" srcId="{E2195BBA-CC5B-4160-BA4E-78C23F7A2658}" destId="{6DC752D4-4FB0-4393-ABA7-CAD626D64FA3}" srcOrd="1" destOrd="0" presId="urn:microsoft.com/office/officeart/2005/8/layout/venn1"/>
    <dgm:cxn modelId="{FAB7C9E0-813D-4516-B68B-363C9FF4739F}" type="presOf" srcId="{A67259A8-B2BB-4AC5-B8E6-21012656AB59}" destId="{54D51932-4BD5-4A44-8BFD-FDB0EB361056}" srcOrd="0" destOrd="0" presId="urn:microsoft.com/office/officeart/2005/8/layout/venn1"/>
    <dgm:cxn modelId="{DA3821F6-9D8B-4C8B-9819-D8D42B8FB9F0}" srcId="{655EE0DD-0744-44FF-BCD8-F01E9127B2DF}" destId="{E2195BBA-CC5B-4160-BA4E-78C23F7A2658}" srcOrd="0" destOrd="0" parTransId="{183107C6-0EA0-41B4-8263-6FFEF160203B}" sibTransId="{EF9B7184-C024-490F-945F-55FE7AAD4069}"/>
    <dgm:cxn modelId="{CA4A31AA-FA08-41AD-B007-4E89C8878915}" type="presOf" srcId="{E2195BBA-CC5B-4160-BA4E-78C23F7A2658}" destId="{2DC1CE12-1EA2-43F3-912D-1C035F43ECA5}" srcOrd="0" destOrd="0" presId="urn:microsoft.com/office/officeart/2005/8/layout/venn1"/>
    <dgm:cxn modelId="{E0E265A6-BD5E-4BB1-B190-C17CCCFFC221}" srcId="{655EE0DD-0744-44FF-BCD8-F01E9127B2DF}" destId="{A67259A8-B2BB-4AC5-B8E6-21012656AB59}" srcOrd="1" destOrd="0" parTransId="{173D05E8-B4AE-44D5-9B9A-D17B736CB8F9}" sibTransId="{AC22FAE2-996C-454C-A63B-1518C6D37D62}"/>
    <dgm:cxn modelId="{1E68FD56-3A7B-4E78-9B30-6E7511C64C1A}" type="presOf" srcId="{655EE0DD-0744-44FF-BCD8-F01E9127B2DF}" destId="{1EE3EFAC-EE8C-4E8D-AE8B-A24FF3D5565F}" srcOrd="0" destOrd="0" presId="urn:microsoft.com/office/officeart/2005/8/layout/venn1"/>
    <dgm:cxn modelId="{4DB25B8C-7450-4ED9-8F5B-D33DBA487E63}" type="presOf" srcId="{3CF12283-D058-4D16-AF50-8514C1DF4FE7}" destId="{31013A44-871C-4BA1-A542-995C2913FBF2}" srcOrd="1" destOrd="0" presId="urn:microsoft.com/office/officeart/2005/8/layout/venn1"/>
    <dgm:cxn modelId="{C8372E46-E1A1-4BAF-9F4B-6D91864229D9}" type="presOf" srcId="{3CF12283-D058-4D16-AF50-8514C1DF4FE7}" destId="{9C5E32B8-2B78-4D50-957F-F5A92A06E7FE}" srcOrd="0" destOrd="0" presId="urn:microsoft.com/office/officeart/2005/8/layout/venn1"/>
    <dgm:cxn modelId="{8AAEA5D0-2E06-4789-95B8-91210D50BAF0}" srcId="{655EE0DD-0744-44FF-BCD8-F01E9127B2DF}" destId="{3CF12283-D058-4D16-AF50-8514C1DF4FE7}" srcOrd="2" destOrd="0" parTransId="{60BD2D7A-A6E0-4EEB-9F15-DD4F17367CD5}" sibTransId="{0D31A9B8-06CC-44A2-9E91-6E51DC643EB7}"/>
    <dgm:cxn modelId="{22F210D6-7A2E-40C7-ADCB-9A8F89A05245}" type="presParOf" srcId="{1EE3EFAC-EE8C-4E8D-AE8B-A24FF3D5565F}" destId="{2DC1CE12-1EA2-43F3-912D-1C035F43ECA5}" srcOrd="0" destOrd="0" presId="urn:microsoft.com/office/officeart/2005/8/layout/venn1"/>
    <dgm:cxn modelId="{BC20CECF-AE2D-4F18-A097-69572B114C58}" type="presParOf" srcId="{1EE3EFAC-EE8C-4E8D-AE8B-A24FF3D5565F}" destId="{6DC752D4-4FB0-4393-ABA7-CAD626D64FA3}" srcOrd="1" destOrd="0" presId="urn:microsoft.com/office/officeart/2005/8/layout/venn1"/>
    <dgm:cxn modelId="{753A57D8-924C-4A56-8C0F-EE0FD5922C91}" type="presParOf" srcId="{1EE3EFAC-EE8C-4E8D-AE8B-A24FF3D5565F}" destId="{54D51932-4BD5-4A44-8BFD-FDB0EB361056}" srcOrd="2" destOrd="0" presId="urn:microsoft.com/office/officeart/2005/8/layout/venn1"/>
    <dgm:cxn modelId="{291101FF-CC33-4EA5-9892-14A913DEB866}" type="presParOf" srcId="{1EE3EFAC-EE8C-4E8D-AE8B-A24FF3D5565F}" destId="{A061CD8E-D984-4C9F-A17D-102FA6829984}" srcOrd="3" destOrd="0" presId="urn:microsoft.com/office/officeart/2005/8/layout/venn1"/>
    <dgm:cxn modelId="{F001AF7F-48CA-44D9-8010-3E839B33E053}" type="presParOf" srcId="{1EE3EFAC-EE8C-4E8D-AE8B-A24FF3D5565F}" destId="{9C5E32B8-2B78-4D50-957F-F5A92A06E7FE}" srcOrd="4" destOrd="0" presId="urn:microsoft.com/office/officeart/2005/8/layout/venn1"/>
    <dgm:cxn modelId="{D6967F0D-3B5C-4A36-84DB-3D135903C660}" type="presParOf" srcId="{1EE3EFAC-EE8C-4E8D-AE8B-A24FF3D5565F}" destId="{31013A44-871C-4BA1-A542-995C2913FBF2}"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66EAA-9580-470B-BDD2-EDA316D68DD1}">
      <dsp:nvSpPr>
        <dsp:cNvPr id="0" name=""/>
        <dsp:cNvSpPr/>
      </dsp:nvSpPr>
      <dsp:spPr>
        <a:xfrm>
          <a:off x="591621" y="0"/>
          <a:ext cx="6705043" cy="525509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14C00-03D4-49E8-981A-D1C9EC98D01D}">
      <dsp:nvSpPr>
        <dsp:cNvPr id="0" name=""/>
        <dsp:cNvSpPr/>
      </dsp:nvSpPr>
      <dsp:spPr>
        <a:xfrm>
          <a:off x="0" y="1576528"/>
          <a:ext cx="2366486" cy="210203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s-AR" sz="1800" kern="1200" smtClean="0"/>
            <a:t>En los 70’s </a:t>
          </a:r>
          <a:r>
            <a:rPr lang="es-AR" sz="1800" kern="1200" smtClean="0">
              <a:sym typeface="Wingdings"/>
            </a:rPr>
            <a:t></a:t>
          </a:r>
          <a:r>
            <a:rPr lang="es-AR" sz="1800" kern="1200" smtClean="0"/>
            <a:t> Inestabilidad</a:t>
          </a:r>
          <a:endParaRPr lang="es-AR" sz="1800" kern="1200"/>
        </a:p>
      </dsp:txBody>
      <dsp:txXfrm>
        <a:off x="102613" y="1679141"/>
        <a:ext cx="2161260" cy="1896812"/>
      </dsp:txXfrm>
    </dsp:sp>
    <dsp:sp modelId="{FE1584E6-D3B3-44CB-A4DE-8C70C97C2ED2}">
      <dsp:nvSpPr>
        <dsp:cNvPr id="0" name=""/>
        <dsp:cNvSpPr/>
      </dsp:nvSpPr>
      <dsp:spPr>
        <a:xfrm>
          <a:off x="2760900" y="1576528"/>
          <a:ext cx="2366486" cy="210203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s-AR" sz="1800" kern="1200" smtClean="0"/>
            <a:t>En los 80’s </a:t>
          </a:r>
          <a:r>
            <a:rPr lang="es-AR" sz="1800" kern="1200" smtClean="0">
              <a:sym typeface="Wingdings"/>
            </a:rPr>
            <a:t></a:t>
          </a:r>
          <a:r>
            <a:rPr lang="es-AR" sz="1800" kern="1200" smtClean="0"/>
            <a:t> Crisis</a:t>
          </a:r>
          <a:endParaRPr lang="es-AR" sz="1800" kern="1200"/>
        </a:p>
      </dsp:txBody>
      <dsp:txXfrm>
        <a:off x="2863513" y="1679141"/>
        <a:ext cx="2161260" cy="1896812"/>
      </dsp:txXfrm>
    </dsp:sp>
    <dsp:sp modelId="{C98A551D-77B3-41CE-A697-2ADEA4506DDC}">
      <dsp:nvSpPr>
        <dsp:cNvPr id="0" name=""/>
        <dsp:cNvSpPr/>
      </dsp:nvSpPr>
      <dsp:spPr>
        <a:xfrm>
          <a:off x="5521800" y="1576528"/>
          <a:ext cx="2366486" cy="210203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s-AR" sz="1800" kern="1200" smtClean="0"/>
            <a:t>A partir de 1999 </a:t>
          </a:r>
        </a:p>
        <a:p>
          <a:pPr lvl="0" algn="ctr" defTabSz="800100" rtl="0">
            <a:lnSpc>
              <a:spcPct val="90000"/>
            </a:lnSpc>
            <a:spcBef>
              <a:spcPct val="0"/>
            </a:spcBef>
            <a:spcAft>
              <a:spcPct val="35000"/>
            </a:spcAft>
          </a:pPr>
          <a:r>
            <a:rPr lang="es-AR" sz="1800" kern="1200" smtClean="0">
              <a:sym typeface="Wingdings"/>
            </a:rPr>
            <a:t></a:t>
          </a:r>
          <a:r>
            <a:rPr lang="es-AR" sz="1800" kern="1200" smtClean="0"/>
            <a:t> Nueva etapa de crecimiento</a:t>
          </a:r>
          <a:endParaRPr lang="es-AR" sz="1800" kern="1200"/>
        </a:p>
      </dsp:txBody>
      <dsp:txXfrm>
        <a:off x="5624413" y="1679141"/>
        <a:ext cx="2161260" cy="18968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B9FC2-04AF-485D-AD8F-98E613D115D1}">
      <dsp:nvSpPr>
        <dsp:cNvPr id="0" name=""/>
        <dsp:cNvSpPr/>
      </dsp:nvSpPr>
      <dsp:spPr>
        <a:xfrm>
          <a:off x="3367338" y="1851350"/>
          <a:ext cx="1408378" cy="14083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err="1" smtClean="0"/>
            <a:t>Cultura</a:t>
          </a:r>
          <a:endParaRPr lang="es-AR" sz="2300" kern="1200"/>
        </a:p>
      </dsp:txBody>
      <dsp:txXfrm>
        <a:off x="3573590" y="2057602"/>
        <a:ext cx="995874" cy="995874"/>
      </dsp:txXfrm>
    </dsp:sp>
    <dsp:sp modelId="{2DF4CADF-D51B-4EC5-A427-A21942C4BD18}">
      <dsp:nvSpPr>
        <dsp:cNvPr id="0" name=""/>
        <dsp:cNvSpPr/>
      </dsp:nvSpPr>
      <dsp:spPr>
        <a:xfrm rot="16200000">
          <a:off x="3859119" y="1623376"/>
          <a:ext cx="424816" cy="31131"/>
        </a:xfrm>
        <a:custGeom>
          <a:avLst/>
          <a:gdLst/>
          <a:ahLst/>
          <a:cxnLst/>
          <a:rect l="0" t="0" r="0" b="0"/>
          <a:pathLst>
            <a:path>
              <a:moveTo>
                <a:pt x="0" y="15565"/>
              </a:moveTo>
              <a:lnTo>
                <a:pt x="424816" y="155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AR" sz="500" kern="1200"/>
        </a:p>
      </dsp:txBody>
      <dsp:txXfrm>
        <a:off x="4060907" y="1628321"/>
        <a:ext cx="21240" cy="21240"/>
      </dsp:txXfrm>
    </dsp:sp>
    <dsp:sp modelId="{CD3701CF-51B4-4498-9736-8EC8D2044A61}">
      <dsp:nvSpPr>
        <dsp:cNvPr id="0" name=""/>
        <dsp:cNvSpPr/>
      </dsp:nvSpPr>
      <dsp:spPr>
        <a:xfrm>
          <a:off x="3367338" y="18155"/>
          <a:ext cx="1408378" cy="14083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err="1" smtClean="0"/>
            <a:t>Conocimientos</a:t>
          </a:r>
          <a:endParaRPr lang="es-AR" sz="1100" kern="1200"/>
        </a:p>
      </dsp:txBody>
      <dsp:txXfrm>
        <a:off x="3573590" y="224407"/>
        <a:ext cx="995874" cy="995874"/>
      </dsp:txXfrm>
    </dsp:sp>
    <dsp:sp modelId="{3BD999CC-569D-4162-A27E-AD2B63E87397}">
      <dsp:nvSpPr>
        <dsp:cNvPr id="0" name=""/>
        <dsp:cNvSpPr/>
      </dsp:nvSpPr>
      <dsp:spPr>
        <a:xfrm rot="19800000">
          <a:off x="4652916" y="2081675"/>
          <a:ext cx="424816" cy="31131"/>
        </a:xfrm>
        <a:custGeom>
          <a:avLst/>
          <a:gdLst/>
          <a:ahLst/>
          <a:cxnLst/>
          <a:rect l="0" t="0" r="0" b="0"/>
          <a:pathLst>
            <a:path>
              <a:moveTo>
                <a:pt x="0" y="15565"/>
              </a:moveTo>
              <a:lnTo>
                <a:pt x="424816" y="155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AR" sz="500" kern="1200"/>
        </a:p>
      </dsp:txBody>
      <dsp:txXfrm>
        <a:off x="4854704" y="2086620"/>
        <a:ext cx="21240" cy="21240"/>
      </dsp:txXfrm>
    </dsp:sp>
    <dsp:sp modelId="{013E6447-3262-472D-99ED-0D7E6128541F}">
      <dsp:nvSpPr>
        <dsp:cNvPr id="0" name=""/>
        <dsp:cNvSpPr/>
      </dsp:nvSpPr>
      <dsp:spPr>
        <a:xfrm>
          <a:off x="4954932" y="934753"/>
          <a:ext cx="1408378" cy="14083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smtClean="0"/>
            <a:t>Moral</a:t>
          </a:r>
          <a:endParaRPr lang="es-AR" sz="1100" kern="1200"/>
        </a:p>
      </dsp:txBody>
      <dsp:txXfrm>
        <a:off x="5161184" y="1141005"/>
        <a:ext cx="995874" cy="995874"/>
      </dsp:txXfrm>
    </dsp:sp>
    <dsp:sp modelId="{E3146D9D-DF16-4173-8F20-7DAEEA3120A8}">
      <dsp:nvSpPr>
        <dsp:cNvPr id="0" name=""/>
        <dsp:cNvSpPr/>
      </dsp:nvSpPr>
      <dsp:spPr>
        <a:xfrm rot="1800000">
          <a:off x="4652916" y="2998272"/>
          <a:ext cx="424816" cy="31131"/>
        </a:xfrm>
        <a:custGeom>
          <a:avLst/>
          <a:gdLst/>
          <a:ahLst/>
          <a:cxnLst/>
          <a:rect l="0" t="0" r="0" b="0"/>
          <a:pathLst>
            <a:path>
              <a:moveTo>
                <a:pt x="0" y="15565"/>
              </a:moveTo>
              <a:lnTo>
                <a:pt x="424816" y="155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AR" sz="500" kern="1200"/>
        </a:p>
      </dsp:txBody>
      <dsp:txXfrm>
        <a:off x="4854704" y="3003218"/>
        <a:ext cx="21240" cy="21240"/>
      </dsp:txXfrm>
    </dsp:sp>
    <dsp:sp modelId="{A820BED5-9BE4-4EEF-B849-7C3768B218CD}">
      <dsp:nvSpPr>
        <dsp:cNvPr id="0" name=""/>
        <dsp:cNvSpPr/>
      </dsp:nvSpPr>
      <dsp:spPr>
        <a:xfrm>
          <a:off x="4954932" y="2767948"/>
          <a:ext cx="1408378" cy="14083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err="1" smtClean="0"/>
            <a:t>Capacidades</a:t>
          </a:r>
          <a:endParaRPr lang="es-AR" sz="1100" kern="1200"/>
        </a:p>
      </dsp:txBody>
      <dsp:txXfrm>
        <a:off x="5161184" y="2974200"/>
        <a:ext cx="995874" cy="995874"/>
      </dsp:txXfrm>
    </dsp:sp>
    <dsp:sp modelId="{2E212248-5219-405D-8B3A-04852525CE5D}">
      <dsp:nvSpPr>
        <dsp:cNvPr id="0" name=""/>
        <dsp:cNvSpPr/>
      </dsp:nvSpPr>
      <dsp:spPr>
        <a:xfrm rot="5400000">
          <a:off x="3859119" y="3456571"/>
          <a:ext cx="424816" cy="31131"/>
        </a:xfrm>
        <a:custGeom>
          <a:avLst/>
          <a:gdLst/>
          <a:ahLst/>
          <a:cxnLst/>
          <a:rect l="0" t="0" r="0" b="0"/>
          <a:pathLst>
            <a:path>
              <a:moveTo>
                <a:pt x="0" y="15565"/>
              </a:moveTo>
              <a:lnTo>
                <a:pt x="424816" y="155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AR" sz="500" kern="1200"/>
        </a:p>
      </dsp:txBody>
      <dsp:txXfrm>
        <a:off x="4060907" y="3461517"/>
        <a:ext cx="21240" cy="21240"/>
      </dsp:txXfrm>
    </dsp:sp>
    <dsp:sp modelId="{A00BAD45-E6D5-429F-AC5B-DA89D6F25623}">
      <dsp:nvSpPr>
        <dsp:cNvPr id="0" name=""/>
        <dsp:cNvSpPr/>
      </dsp:nvSpPr>
      <dsp:spPr>
        <a:xfrm>
          <a:off x="3367338" y="3684545"/>
          <a:ext cx="1408378" cy="14083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err="1" smtClean="0"/>
            <a:t>Costumbres</a:t>
          </a:r>
          <a:endParaRPr lang="es-AR" sz="1100" kern="1200"/>
        </a:p>
      </dsp:txBody>
      <dsp:txXfrm>
        <a:off x="3573590" y="3890797"/>
        <a:ext cx="995874" cy="995874"/>
      </dsp:txXfrm>
    </dsp:sp>
    <dsp:sp modelId="{21F1A50A-B658-4FC7-980B-C800E5BDFD83}">
      <dsp:nvSpPr>
        <dsp:cNvPr id="0" name=""/>
        <dsp:cNvSpPr/>
      </dsp:nvSpPr>
      <dsp:spPr>
        <a:xfrm rot="9000000">
          <a:off x="3065322" y="2998272"/>
          <a:ext cx="424816" cy="31131"/>
        </a:xfrm>
        <a:custGeom>
          <a:avLst/>
          <a:gdLst/>
          <a:ahLst/>
          <a:cxnLst/>
          <a:rect l="0" t="0" r="0" b="0"/>
          <a:pathLst>
            <a:path>
              <a:moveTo>
                <a:pt x="0" y="15565"/>
              </a:moveTo>
              <a:lnTo>
                <a:pt x="424816" y="155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AR" sz="500" kern="1200"/>
        </a:p>
      </dsp:txBody>
      <dsp:txXfrm rot="10800000">
        <a:off x="3267110" y="3003218"/>
        <a:ext cx="21240" cy="21240"/>
      </dsp:txXfrm>
    </dsp:sp>
    <dsp:sp modelId="{6D3EB9BA-EC88-44A2-BA1A-EEB862FD3B6F}">
      <dsp:nvSpPr>
        <dsp:cNvPr id="0" name=""/>
        <dsp:cNvSpPr/>
      </dsp:nvSpPr>
      <dsp:spPr>
        <a:xfrm>
          <a:off x="1779745" y="2767948"/>
          <a:ext cx="1408378" cy="14083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err="1" smtClean="0"/>
            <a:t>Ley</a:t>
          </a:r>
          <a:endParaRPr lang="es-AR" sz="1100" kern="1200"/>
        </a:p>
      </dsp:txBody>
      <dsp:txXfrm>
        <a:off x="1985997" y="2974200"/>
        <a:ext cx="995874" cy="995874"/>
      </dsp:txXfrm>
    </dsp:sp>
    <dsp:sp modelId="{90078C14-D778-41BF-9CF5-29842AAF68BA}">
      <dsp:nvSpPr>
        <dsp:cNvPr id="0" name=""/>
        <dsp:cNvSpPr/>
      </dsp:nvSpPr>
      <dsp:spPr>
        <a:xfrm rot="12600000">
          <a:off x="3065322" y="2081675"/>
          <a:ext cx="424816" cy="31131"/>
        </a:xfrm>
        <a:custGeom>
          <a:avLst/>
          <a:gdLst/>
          <a:ahLst/>
          <a:cxnLst/>
          <a:rect l="0" t="0" r="0" b="0"/>
          <a:pathLst>
            <a:path>
              <a:moveTo>
                <a:pt x="0" y="15565"/>
              </a:moveTo>
              <a:lnTo>
                <a:pt x="424816" y="155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AR" sz="500" kern="1200"/>
        </a:p>
      </dsp:txBody>
      <dsp:txXfrm rot="10800000">
        <a:off x="3267110" y="2086620"/>
        <a:ext cx="21240" cy="21240"/>
      </dsp:txXfrm>
    </dsp:sp>
    <dsp:sp modelId="{8D4946E7-7457-4915-993E-00D17D54170C}">
      <dsp:nvSpPr>
        <dsp:cNvPr id="0" name=""/>
        <dsp:cNvSpPr/>
      </dsp:nvSpPr>
      <dsp:spPr>
        <a:xfrm>
          <a:off x="1779745" y="934753"/>
          <a:ext cx="1408378" cy="14083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err="1" smtClean="0"/>
            <a:t>Creencias</a:t>
          </a:r>
          <a:endParaRPr lang="es-AR" sz="1100" kern="1200"/>
        </a:p>
      </dsp:txBody>
      <dsp:txXfrm>
        <a:off x="1985997" y="1141005"/>
        <a:ext cx="995874" cy="99587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0F6A4-4E6A-499E-BA36-B426E3259A02}">
      <dsp:nvSpPr>
        <dsp:cNvPr id="0" name=""/>
        <dsp:cNvSpPr/>
      </dsp:nvSpPr>
      <dsp:spPr>
        <a:xfrm>
          <a:off x="0" y="5379"/>
          <a:ext cx="7560840" cy="46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err="1" smtClean="0"/>
            <a:t>Definición</a:t>
          </a:r>
          <a:endParaRPr lang="es-AR" sz="2000" kern="1200"/>
        </a:p>
      </dsp:txBody>
      <dsp:txXfrm>
        <a:off x="22846" y="28225"/>
        <a:ext cx="7515148" cy="422308"/>
      </dsp:txXfrm>
    </dsp:sp>
    <dsp:sp modelId="{79319302-9C86-46D0-A7FB-F3C1C9F587A2}">
      <dsp:nvSpPr>
        <dsp:cNvPr id="0" name=""/>
        <dsp:cNvSpPr/>
      </dsp:nvSpPr>
      <dsp:spPr>
        <a:xfrm>
          <a:off x="0" y="473379"/>
          <a:ext cx="7560840" cy="122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57" tIns="20320" rIns="113792" bIns="20320" numCol="1" spcCol="1270" anchor="t" anchorCtr="0">
          <a:noAutofit/>
        </a:bodyPr>
        <a:lstStyle/>
        <a:p>
          <a:pPr marL="171450" lvl="1" indent="-171450" algn="just" defTabSz="711200">
            <a:lnSpc>
              <a:spcPct val="90000"/>
            </a:lnSpc>
            <a:spcBef>
              <a:spcPct val="0"/>
            </a:spcBef>
            <a:spcAft>
              <a:spcPct val="20000"/>
            </a:spcAft>
            <a:buChar char="••"/>
          </a:pPr>
          <a:r>
            <a:rPr lang="es-ES" sz="1600" i="1" kern="1200" smtClean="0"/>
            <a:t>Es el conjunto de filosofía, valores, creencias, ideologías, actitudes, motivaciones y deseos que tienen un significado común para los miembros de una organización y que la distingue de otras”, </a:t>
          </a:r>
          <a:r>
            <a:rPr lang="es-ES" sz="1600" kern="1200" smtClean="0"/>
            <a:t>E. </a:t>
          </a:r>
          <a:r>
            <a:rPr lang="es-ES" sz="1600" kern="1200" err="1" smtClean="0"/>
            <a:t>Zwarycz</a:t>
          </a:r>
          <a:endParaRPr lang="es-AR" sz="1600" kern="1200"/>
        </a:p>
        <a:p>
          <a:pPr marL="171450" lvl="1" indent="-171450" algn="l" defTabSz="755650">
            <a:lnSpc>
              <a:spcPct val="90000"/>
            </a:lnSpc>
            <a:spcBef>
              <a:spcPct val="0"/>
            </a:spcBef>
            <a:spcAft>
              <a:spcPct val="20000"/>
            </a:spcAft>
            <a:buChar char="••"/>
          </a:pPr>
          <a:endParaRPr lang="es-AR" sz="1700" kern="1200"/>
        </a:p>
        <a:p>
          <a:pPr marL="171450" lvl="1" indent="-171450" algn="l" defTabSz="755650">
            <a:lnSpc>
              <a:spcPct val="90000"/>
            </a:lnSpc>
            <a:spcBef>
              <a:spcPct val="0"/>
            </a:spcBef>
            <a:spcAft>
              <a:spcPct val="20000"/>
            </a:spcAft>
            <a:buChar char="••"/>
          </a:pPr>
          <a:endParaRPr lang="es-AR" sz="1700" kern="1200"/>
        </a:p>
      </dsp:txBody>
      <dsp:txXfrm>
        <a:off x="0" y="473379"/>
        <a:ext cx="7560840" cy="1221300"/>
      </dsp:txXfrm>
    </dsp:sp>
    <dsp:sp modelId="{5ED18A77-9A2F-4DFF-A91D-6CF7E8CBB0FA}">
      <dsp:nvSpPr>
        <dsp:cNvPr id="0" name=""/>
        <dsp:cNvSpPr/>
      </dsp:nvSpPr>
      <dsp:spPr>
        <a:xfrm>
          <a:off x="0" y="1694680"/>
          <a:ext cx="7560840" cy="46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err="1" smtClean="0"/>
            <a:t>Características</a:t>
          </a:r>
          <a:endParaRPr lang="es-AR" sz="2000" kern="1200" dirty="0"/>
        </a:p>
      </dsp:txBody>
      <dsp:txXfrm>
        <a:off x="22846" y="1717526"/>
        <a:ext cx="7515148" cy="422308"/>
      </dsp:txXfrm>
    </dsp:sp>
    <dsp:sp modelId="{66151377-CE5C-4530-AC42-B7E64963A17F}">
      <dsp:nvSpPr>
        <dsp:cNvPr id="0" name=""/>
        <dsp:cNvSpPr/>
      </dsp:nvSpPr>
      <dsp:spPr>
        <a:xfrm>
          <a:off x="0" y="2162680"/>
          <a:ext cx="7560840"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5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smtClean="0"/>
            <a:t>Se </a:t>
          </a:r>
          <a:r>
            <a:rPr lang="en-US" sz="1600" kern="1200" err="1" smtClean="0"/>
            <a:t>instalan</a:t>
          </a:r>
          <a:r>
            <a:rPr lang="en-US" sz="1600" kern="1200" smtClean="0"/>
            <a:t> </a:t>
          </a:r>
          <a:r>
            <a:rPr lang="en-US" sz="1600" kern="1200" err="1" smtClean="0"/>
            <a:t>por</a:t>
          </a:r>
          <a:r>
            <a:rPr lang="en-US" sz="1600" kern="1200" smtClean="0"/>
            <a:t> </a:t>
          </a:r>
          <a:r>
            <a:rPr lang="en-US" sz="1600" kern="1200" err="1" smtClean="0"/>
            <a:t>imitación</a:t>
          </a:r>
          <a:r>
            <a:rPr lang="en-US" sz="1600" kern="1200" smtClean="0"/>
            <a:t>, </a:t>
          </a:r>
          <a:r>
            <a:rPr lang="en-US" sz="1600" kern="1200" err="1" smtClean="0"/>
            <a:t>interacción</a:t>
          </a:r>
          <a:r>
            <a:rPr lang="en-US" sz="1600" kern="1200" smtClean="0"/>
            <a:t> y </a:t>
          </a:r>
          <a:r>
            <a:rPr lang="en-US" sz="1600" kern="1200" err="1" smtClean="0"/>
            <a:t>aprendizaje</a:t>
          </a:r>
          <a:endParaRPr lang="es-AR" sz="1600" kern="1200"/>
        </a:p>
        <a:p>
          <a:pPr marL="171450" lvl="1" indent="-171450" algn="l" defTabSz="711200">
            <a:lnSpc>
              <a:spcPct val="90000"/>
            </a:lnSpc>
            <a:spcBef>
              <a:spcPct val="0"/>
            </a:spcBef>
            <a:spcAft>
              <a:spcPct val="20000"/>
            </a:spcAft>
            <a:buChar char="••"/>
          </a:pPr>
          <a:r>
            <a:rPr lang="en-US" sz="1600" kern="1200" smtClean="0"/>
            <a:t>Son </a:t>
          </a:r>
          <a:r>
            <a:rPr lang="en-US" sz="1600" kern="1200" err="1" smtClean="0"/>
            <a:t>dinámicas</a:t>
          </a:r>
          <a:endParaRPr lang="es-AR" sz="1600" kern="1200"/>
        </a:p>
        <a:p>
          <a:pPr marL="171450" lvl="1" indent="-171450" algn="l" defTabSz="711200">
            <a:lnSpc>
              <a:spcPct val="90000"/>
            </a:lnSpc>
            <a:spcBef>
              <a:spcPct val="0"/>
            </a:spcBef>
            <a:spcAft>
              <a:spcPct val="20000"/>
            </a:spcAft>
            <a:buChar char="••"/>
          </a:pPr>
          <a:r>
            <a:rPr lang="en-US" sz="1600" kern="1200" dirty="0" err="1" smtClean="0"/>
            <a:t>Suelen</a:t>
          </a:r>
          <a:r>
            <a:rPr lang="en-US" sz="1600" kern="1200" dirty="0" smtClean="0"/>
            <a:t> </a:t>
          </a:r>
          <a:r>
            <a:rPr lang="en-US" sz="1600" kern="1200" dirty="0" err="1" smtClean="0"/>
            <a:t>escapar</a:t>
          </a:r>
          <a:r>
            <a:rPr lang="en-US" sz="1600" kern="1200" dirty="0" smtClean="0"/>
            <a:t> al control de la </a:t>
          </a:r>
          <a:r>
            <a:rPr lang="en-US" sz="1600" kern="1200" dirty="0" err="1" smtClean="0"/>
            <a:t>Dirección</a:t>
          </a:r>
          <a:endParaRPr lang="es-AR" sz="1600" kern="1200" dirty="0"/>
        </a:p>
        <a:p>
          <a:pPr marL="171450" lvl="1" indent="-171450" algn="l" defTabSz="711200">
            <a:lnSpc>
              <a:spcPct val="90000"/>
            </a:lnSpc>
            <a:spcBef>
              <a:spcPct val="0"/>
            </a:spcBef>
            <a:spcAft>
              <a:spcPct val="20000"/>
            </a:spcAft>
            <a:buChar char="••"/>
          </a:pPr>
          <a:r>
            <a:rPr lang="en-US" sz="1600" kern="1200" err="1" smtClean="0"/>
            <a:t>Interacción</a:t>
          </a:r>
          <a:r>
            <a:rPr lang="en-US" sz="1600" kern="1200" smtClean="0"/>
            <a:t> </a:t>
          </a:r>
          <a:r>
            <a:rPr lang="en-US" sz="1600" kern="1200" err="1" smtClean="0"/>
            <a:t>recíproca</a:t>
          </a:r>
          <a:r>
            <a:rPr lang="en-US" sz="1600" kern="1200" smtClean="0"/>
            <a:t> con el </a:t>
          </a:r>
          <a:r>
            <a:rPr lang="en-US" sz="1600" kern="1200" err="1" smtClean="0"/>
            <a:t>entorno</a:t>
          </a:r>
          <a:endParaRPr lang="es-AR" sz="1600" kern="1200"/>
        </a:p>
        <a:p>
          <a:pPr marL="171450" lvl="1" indent="-171450" algn="l" defTabSz="711200">
            <a:lnSpc>
              <a:spcPct val="90000"/>
            </a:lnSpc>
            <a:spcBef>
              <a:spcPct val="0"/>
            </a:spcBef>
            <a:spcAft>
              <a:spcPct val="20000"/>
            </a:spcAft>
            <a:buChar char="••"/>
          </a:pPr>
          <a:r>
            <a:rPr lang="en-US" sz="1600" kern="1200" dirty="0" smtClean="0"/>
            <a:t>La </a:t>
          </a:r>
          <a:r>
            <a:rPr lang="en-US" sz="1600" kern="1200" dirty="0" err="1" smtClean="0"/>
            <a:t>dirección</a:t>
          </a:r>
          <a:r>
            <a:rPr lang="en-US" sz="1600" kern="1200" dirty="0" smtClean="0"/>
            <a:t> </a:t>
          </a:r>
          <a:r>
            <a:rPr lang="en-US" sz="1600" kern="1200" dirty="0" err="1" smtClean="0"/>
            <a:t>es</a:t>
          </a:r>
          <a:r>
            <a:rPr lang="en-US" sz="1600" kern="1200" dirty="0" smtClean="0"/>
            <a:t> un </a:t>
          </a:r>
          <a:r>
            <a:rPr lang="en-US" sz="1600" kern="1200" dirty="0" err="1" smtClean="0"/>
            <a:t>elemento</a:t>
          </a:r>
          <a:r>
            <a:rPr lang="en-US" sz="1600" kern="1200" dirty="0" smtClean="0"/>
            <a:t> </a:t>
          </a:r>
          <a:r>
            <a:rPr lang="en-US" sz="1600" kern="1200" dirty="0" err="1" smtClean="0"/>
            <a:t>importante</a:t>
          </a:r>
          <a:r>
            <a:rPr lang="en-US" sz="1600" kern="1200" dirty="0" smtClean="0"/>
            <a:t> </a:t>
          </a:r>
          <a:r>
            <a:rPr lang="en-US" sz="1600" kern="1200" dirty="0" err="1" smtClean="0"/>
            <a:t>para</a:t>
          </a:r>
          <a:r>
            <a:rPr lang="en-US" sz="1600" kern="1200" dirty="0" smtClean="0"/>
            <a:t> </a:t>
          </a:r>
          <a:r>
            <a:rPr lang="en-US" sz="1600" kern="1200" dirty="0" err="1" smtClean="0"/>
            <a:t>su</a:t>
          </a:r>
          <a:r>
            <a:rPr lang="en-US" sz="1600" kern="1200" dirty="0" smtClean="0"/>
            <a:t> </a:t>
          </a:r>
          <a:r>
            <a:rPr lang="en-US" sz="1600" kern="1200" dirty="0" err="1" smtClean="0"/>
            <a:t>conformación</a:t>
          </a:r>
          <a:r>
            <a:rPr lang="en-US" sz="1600" kern="1200" dirty="0" smtClean="0"/>
            <a:t>.</a:t>
          </a:r>
          <a:endParaRPr lang="es-AR" sz="1600" kern="1200" dirty="0"/>
        </a:p>
      </dsp:txBody>
      <dsp:txXfrm>
        <a:off x="0" y="2162680"/>
        <a:ext cx="7560840" cy="130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29312-E498-46DC-9CC2-DAC99BA89384}">
      <dsp:nvSpPr>
        <dsp:cNvPr id="0" name=""/>
        <dsp:cNvSpPr/>
      </dsp:nvSpPr>
      <dsp:spPr>
        <a:xfrm>
          <a:off x="0" y="429387"/>
          <a:ext cx="7888287" cy="842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ES" sz="1600" kern="1200" smtClean="0"/>
            <a:t>Según datos disponibles, las PYMES aportan el 47% del producto nacional, ocupan el 61% del personal y representan el 99% del total de los establecimientos manufactureros.</a:t>
          </a:r>
          <a:endParaRPr lang="es-AR" sz="1600" kern="1200"/>
        </a:p>
      </dsp:txBody>
      <dsp:txXfrm>
        <a:off x="41123" y="470510"/>
        <a:ext cx="7806041" cy="760154"/>
      </dsp:txXfrm>
    </dsp:sp>
    <dsp:sp modelId="{5D5F975B-3FEB-48FB-B193-30DF9C96527A}">
      <dsp:nvSpPr>
        <dsp:cNvPr id="0" name=""/>
        <dsp:cNvSpPr/>
      </dsp:nvSpPr>
      <dsp:spPr>
        <a:xfrm>
          <a:off x="0" y="1317867"/>
          <a:ext cx="7888287" cy="842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ES" sz="1600" kern="1200" smtClean="0"/>
            <a:t>Las medianas empresas representan el 6% de los establecimientos, el 29% del personal ocupado en la industria y el 30% de la producción del sector.</a:t>
          </a:r>
          <a:endParaRPr lang="es-AR" sz="1600" kern="1200"/>
        </a:p>
      </dsp:txBody>
      <dsp:txXfrm>
        <a:off x="41123" y="1358990"/>
        <a:ext cx="7806041" cy="760154"/>
      </dsp:txXfrm>
    </dsp:sp>
    <dsp:sp modelId="{9D0C1678-ED74-4C2B-9F43-1581E1A54692}">
      <dsp:nvSpPr>
        <dsp:cNvPr id="0" name=""/>
        <dsp:cNvSpPr/>
      </dsp:nvSpPr>
      <dsp:spPr>
        <a:xfrm>
          <a:off x="0" y="2206348"/>
          <a:ext cx="7888287" cy="842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ES" sz="1600" kern="1200" smtClean="0"/>
            <a:t>El 91% de ellas está ubicado en los grandes polos geográficos de desarrollo, lo cual permite una asistencia eventual más eficaz si se realiza concentrada en esas zonas.</a:t>
          </a:r>
          <a:endParaRPr lang="es-AR" sz="1600" kern="1200"/>
        </a:p>
      </dsp:txBody>
      <dsp:txXfrm>
        <a:off x="41123" y="2247471"/>
        <a:ext cx="7806041" cy="760154"/>
      </dsp:txXfrm>
    </dsp:sp>
    <dsp:sp modelId="{EF5AD417-3BF6-422B-BB5A-DE598938695A}">
      <dsp:nvSpPr>
        <dsp:cNvPr id="0" name=""/>
        <dsp:cNvSpPr/>
      </dsp:nvSpPr>
      <dsp:spPr>
        <a:xfrm>
          <a:off x="0" y="3094828"/>
          <a:ext cx="7888287" cy="842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ES" sz="1600" kern="1200" smtClean="0"/>
            <a:t>La productividad laboral industrial de las empresas de menor dimensión en la Argentina en de carácter intermedio y si se las compara con situaciones externas: economías altamente industrializadas y economías no industrializadas.</a:t>
          </a:r>
          <a:endParaRPr lang="es-AR" sz="1600" kern="1200"/>
        </a:p>
      </dsp:txBody>
      <dsp:txXfrm>
        <a:off x="41123" y="3135951"/>
        <a:ext cx="7806041" cy="760154"/>
      </dsp:txXfrm>
    </dsp:sp>
    <dsp:sp modelId="{DBE82677-6B1C-48C8-A0D0-08F769463966}">
      <dsp:nvSpPr>
        <dsp:cNvPr id="0" name=""/>
        <dsp:cNvSpPr/>
      </dsp:nvSpPr>
      <dsp:spPr>
        <a:xfrm>
          <a:off x="0" y="3983308"/>
          <a:ext cx="7888287" cy="842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smtClean="0"/>
            <a:t>Hoy es la etapa de “Emprendorismo”, esto hace que sigan apareciendo nuevas Pymes constantemente.</a:t>
          </a:r>
          <a:endParaRPr lang="es-AR" sz="1600" kern="1200"/>
        </a:p>
      </dsp:txBody>
      <dsp:txXfrm>
        <a:off x="41123" y="4024431"/>
        <a:ext cx="7806041" cy="7601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088EF-8C24-4558-9898-13522C78B017}">
      <dsp:nvSpPr>
        <dsp:cNvPr id="0" name=""/>
        <dsp:cNvSpPr/>
      </dsp:nvSpPr>
      <dsp:spPr>
        <a:xfrm>
          <a:off x="870253" y="288031"/>
          <a:ext cx="6147779" cy="467903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44600" rtl="0">
            <a:lnSpc>
              <a:spcPct val="90000"/>
            </a:lnSpc>
            <a:spcBef>
              <a:spcPct val="0"/>
            </a:spcBef>
            <a:spcAft>
              <a:spcPct val="35000"/>
            </a:spcAft>
          </a:pPr>
          <a:r>
            <a:rPr lang="es-AR" sz="2800" kern="1200" smtClean="0"/>
            <a:t>“Todo lo bueno que tiene su empresa es generado por usted, y, lamentablemente, todo lo malo, también es generado por usted”</a:t>
          </a:r>
          <a:endParaRPr lang="es-AR" sz="2800" kern="1200"/>
        </a:p>
      </dsp:txBody>
      <dsp:txXfrm>
        <a:off x="1770574" y="973259"/>
        <a:ext cx="4347137" cy="33085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C4DCF-4E33-4D84-ADDD-FA97654749C5}">
      <dsp:nvSpPr>
        <dsp:cNvPr id="0" name=""/>
        <dsp:cNvSpPr/>
      </dsp:nvSpPr>
      <dsp:spPr>
        <a:xfrm>
          <a:off x="1025" y="372603"/>
          <a:ext cx="1358800" cy="13588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AR" sz="1200" kern="1200" smtClean="0"/>
            <a:t>Pyme</a:t>
          </a:r>
          <a:endParaRPr lang="es-AR" sz="1200" kern="1200"/>
        </a:p>
      </dsp:txBody>
      <dsp:txXfrm>
        <a:off x="200017" y="571595"/>
        <a:ext cx="960816" cy="960816"/>
      </dsp:txXfrm>
    </dsp:sp>
    <dsp:sp modelId="{B76BA3D8-C74C-452C-95F5-FB9425DF5241}">
      <dsp:nvSpPr>
        <dsp:cNvPr id="0" name=""/>
        <dsp:cNvSpPr/>
      </dsp:nvSpPr>
      <dsp:spPr>
        <a:xfrm>
          <a:off x="1470160" y="657951"/>
          <a:ext cx="788104" cy="78810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AR" sz="1000" kern="1200"/>
        </a:p>
      </dsp:txBody>
      <dsp:txXfrm>
        <a:off x="1574623" y="959322"/>
        <a:ext cx="579178" cy="185362"/>
      </dsp:txXfrm>
    </dsp:sp>
    <dsp:sp modelId="{9B93E32D-B510-499E-A581-4054BA570D9F}">
      <dsp:nvSpPr>
        <dsp:cNvPr id="0" name=""/>
        <dsp:cNvSpPr/>
      </dsp:nvSpPr>
      <dsp:spPr>
        <a:xfrm>
          <a:off x="2368599" y="372603"/>
          <a:ext cx="1358800" cy="13588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AR" sz="1200" kern="1200" smtClean="0"/>
            <a:t>Aislamiento</a:t>
          </a:r>
          <a:endParaRPr lang="es-AR" sz="1200" kern="1200"/>
        </a:p>
      </dsp:txBody>
      <dsp:txXfrm>
        <a:off x="2567591" y="571595"/>
        <a:ext cx="960816" cy="960816"/>
      </dsp:txXfrm>
    </dsp:sp>
    <dsp:sp modelId="{BE26D3A7-54B3-4D58-A658-4262E2B98CED}">
      <dsp:nvSpPr>
        <dsp:cNvPr id="0" name=""/>
        <dsp:cNvSpPr/>
      </dsp:nvSpPr>
      <dsp:spPr>
        <a:xfrm>
          <a:off x="3837735" y="657951"/>
          <a:ext cx="788104" cy="788104"/>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AR" sz="1000" kern="1200"/>
        </a:p>
      </dsp:txBody>
      <dsp:txXfrm>
        <a:off x="3942198" y="820300"/>
        <a:ext cx="579178" cy="463406"/>
      </dsp:txXfrm>
    </dsp:sp>
    <dsp:sp modelId="{E6A9049E-CFAF-4989-8FC8-6B6479F71422}">
      <dsp:nvSpPr>
        <dsp:cNvPr id="0" name=""/>
        <dsp:cNvSpPr/>
      </dsp:nvSpPr>
      <dsp:spPr>
        <a:xfrm>
          <a:off x="4736174" y="372603"/>
          <a:ext cx="1358800" cy="13588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AR" sz="1200" kern="1200" smtClean="0"/>
            <a:t>Desaparición</a:t>
          </a:r>
          <a:endParaRPr lang="es-AR" sz="1200" kern="1200"/>
        </a:p>
      </dsp:txBody>
      <dsp:txXfrm>
        <a:off x="4935166" y="571595"/>
        <a:ext cx="960816" cy="9608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C4DCF-4E33-4D84-ADDD-FA97654749C5}">
      <dsp:nvSpPr>
        <dsp:cNvPr id="0" name=""/>
        <dsp:cNvSpPr/>
      </dsp:nvSpPr>
      <dsp:spPr>
        <a:xfrm>
          <a:off x="4531" y="990698"/>
          <a:ext cx="1258962" cy="125896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AR" sz="1200" kern="1200" smtClean="0"/>
            <a:t>Pyme</a:t>
          </a:r>
          <a:endParaRPr lang="es-AR" sz="1200" kern="1200"/>
        </a:p>
      </dsp:txBody>
      <dsp:txXfrm>
        <a:off x="188902" y="1175069"/>
        <a:ext cx="890220" cy="890220"/>
      </dsp:txXfrm>
    </dsp:sp>
    <dsp:sp modelId="{B76BA3D8-C74C-452C-95F5-FB9425DF5241}">
      <dsp:nvSpPr>
        <dsp:cNvPr id="0" name=""/>
        <dsp:cNvSpPr/>
      </dsp:nvSpPr>
      <dsp:spPr>
        <a:xfrm>
          <a:off x="1365721" y="1255080"/>
          <a:ext cx="730198" cy="730198"/>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AR" sz="1000" kern="1200"/>
        </a:p>
      </dsp:txBody>
      <dsp:txXfrm>
        <a:off x="1462509" y="1534308"/>
        <a:ext cx="536622" cy="171742"/>
      </dsp:txXfrm>
    </dsp:sp>
    <dsp:sp modelId="{9B93E32D-B510-499E-A581-4054BA570D9F}">
      <dsp:nvSpPr>
        <dsp:cNvPr id="0" name=""/>
        <dsp:cNvSpPr/>
      </dsp:nvSpPr>
      <dsp:spPr>
        <a:xfrm>
          <a:off x="2198147" y="990698"/>
          <a:ext cx="1258962" cy="125896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AR" sz="1200" kern="1200" smtClean="0"/>
            <a:t>Dinamismo</a:t>
          </a:r>
          <a:endParaRPr lang="es-AR" sz="1200" kern="1200"/>
        </a:p>
      </dsp:txBody>
      <dsp:txXfrm>
        <a:off x="2382518" y="1175069"/>
        <a:ext cx="890220" cy="890220"/>
      </dsp:txXfrm>
    </dsp:sp>
    <dsp:sp modelId="{BE26D3A7-54B3-4D58-A658-4262E2B98CED}">
      <dsp:nvSpPr>
        <dsp:cNvPr id="0" name=""/>
        <dsp:cNvSpPr/>
      </dsp:nvSpPr>
      <dsp:spPr>
        <a:xfrm>
          <a:off x="3559336" y="1255080"/>
          <a:ext cx="730198" cy="730198"/>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AR" sz="1000" kern="1200"/>
        </a:p>
      </dsp:txBody>
      <dsp:txXfrm>
        <a:off x="3656124" y="1534308"/>
        <a:ext cx="536622" cy="171742"/>
      </dsp:txXfrm>
    </dsp:sp>
    <dsp:sp modelId="{E6A9049E-CFAF-4989-8FC8-6B6479F71422}">
      <dsp:nvSpPr>
        <dsp:cNvPr id="0" name=""/>
        <dsp:cNvSpPr/>
      </dsp:nvSpPr>
      <dsp:spPr>
        <a:xfrm>
          <a:off x="6489949" y="955636"/>
          <a:ext cx="1258962" cy="125896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AR" sz="1200" kern="1200" smtClean="0"/>
            <a:t>Oportunidad</a:t>
          </a:r>
          <a:endParaRPr lang="es-AR" sz="1200" kern="1200"/>
        </a:p>
      </dsp:txBody>
      <dsp:txXfrm>
        <a:off x="6674320" y="1140007"/>
        <a:ext cx="890220" cy="890220"/>
      </dsp:txXfrm>
    </dsp:sp>
    <dsp:sp modelId="{301F886E-D405-4363-B0B5-934AEC08B635}">
      <dsp:nvSpPr>
        <dsp:cNvPr id="0" name=""/>
        <dsp:cNvSpPr/>
      </dsp:nvSpPr>
      <dsp:spPr>
        <a:xfrm>
          <a:off x="5752952" y="1255080"/>
          <a:ext cx="730198" cy="730198"/>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AR" sz="1000" kern="1200"/>
        </a:p>
      </dsp:txBody>
      <dsp:txXfrm>
        <a:off x="5849740" y="1405501"/>
        <a:ext cx="536622" cy="429356"/>
      </dsp:txXfrm>
    </dsp:sp>
    <dsp:sp modelId="{8D12C5F6-7C06-444D-801B-A1D0BD2EE35A}">
      <dsp:nvSpPr>
        <dsp:cNvPr id="0" name=""/>
        <dsp:cNvSpPr/>
      </dsp:nvSpPr>
      <dsp:spPr>
        <a:xfrm>
          <a:off x="4357531" y="955636"/>
          <a:ext cx="1258962" cy="125896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AR" sz="1200" kern="1200" smtClean="0"/>
            <a:t>Cambio</a:t>
          </a:r>
          <a:endParaRPr lang="es-AR" sz="1200" kern="1200"/>
        </a:p>
      </dsp:txBody>
      <dsp:txXfrm>
        <a:off x="4541902" y="1140007"/>
        <a:ext cx="890220" cy="8902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1CC5-EBDC-47FD-B7DA-34BAEDB16FA7}">
      <dsp:nvSpPr>
        <dsp:cNvPr id="0" name=""/>
        <dsp:cNvSpPr/>
      </dsp:nvSpPr>
      <dsp:spPr>
        <a:xfrm rot="5400000">
          <a:off x="-270899" y="273428"/>
          <a:ext cx="1805995" cy="12641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s-AR" sz="1900" kern="1200" smtClean="0"/>
            <a:t>Sucedido </a:t>
          </a:r>
          <a:endParaRPr lang="es-AR" sz="1900" kern="1200"/>
        </a:p>
      </dsp:txBody>
      <dsp:txXfrm rot="-5400000">
        <a:off x="1" y="634626"/>
        <a:ext cx="1264196" cy="541799"/>
      </dsp:txXfrm>
    </dsp:sp>
    <dsp:sp modelId="{1E498DB0-E3A4-4FA4-A052-3423AB71A614}">
      <dsp:nvSpPr>
        <dsp:cNvPr id="0" name=""/>
        <dsp:cNvSpPr/>
      </dsp:nvSpPr>
      <dsp:spPr>
        <a:xfrm rot="5400000">
          <a:off x="3989293" y="-2722566"/>
          <a:ext cx="1173897" cy="662409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AR" sz="2400" kern="1200" smtClean="0"/>
            <a:t>para que enfrente el retiro y sepa qué hacer con su vida después</a:t>
          </a:r>
          <a:endParaRPr lang="es-AR" sz="2400" kern="1200"/>
        </a:p>
      </dsp:txBody>
      <dsp:txXfrm rot="-5400000">
        <a:off x="1264197" y="59835"/>
        <a:ext cx="6566785" cy="1059287"/>
      </dsp:txXfrm>
    </dsp:sp>
    <dsp:sp modelId="{8582DA62-A8FB-44AE-893C-D3A28FFB8E13}">
      <dsp:nvSpPr>
        <dsp:cNvPr id="0" name=""/>
        <dsp:cNvSpPr/>
      </dsp:nvSpPr>
      <dsp:spPr>
        <a:xfrm rot="5400000">
          <a:off x="-270899" y="1887437"/>
          <a:ext cx="1805995" cy="12641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s-AR" sz="1900" kern="1200" smtClean="0"/>
            <a:t>Sucesor</a:t>
          </a:r>
          <a:endParaRPr lang="es-AR" sz="1900" kern="1200"/>
        </a:p>
      </dsp:txBody>
      <dsp:txXfrm rot="-5400000">
        <a:off x="1" y="2248635"/>
        <a:ext cx="1264196" cy="541799"/>
      </dsp:txXfrm>
    </dsp:sp>
    <dsp:sp modelId="{C79D6B46-3626-4501-AA92-ED9B471FE516}">
      <dsp:nvSpPr>
        <dsp:cNvPr id="0" name=""/>
        <dsp:cNvSpPr/>
      </dsp:nvSpPr>
      <dsp:spPr>
        <a:xfrm rot="5400000">
          <a:off x="3989293" y="-1108558"/>
          <a:ext cx="1173897" cy="662409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0" marR="0" lvl="1" indent="0" algn="l" defTabSz="914400" rtl="0" eaLnBrk="1" fontAlgn="auto" latinLnBrk="0" hangingPunct="1">
            <a:lnSpc>
              <a:spcPct val="100000"/>
            </a:lnSpc>
            <a:spcBef>
              <a:spcPct val="0"/>
            </a:spcBef>
            <a:spcAft>
              <a:spcPts val="0"/>
            </a:spcAft>
            <a:buClrTx/>
            <a:buSzTx/>
            <a:buFontTx/>
            <a:buChar char="••"/>
            <a:tabLst/>
            <a:defRPr/>
          </a:pPr>
          <a:r>
            <a:rPr lang="es-AR" sz="2400" kern="1200" smtClean="0"/>
            <a:t> para que asuma la dirección con responsabilidad y criterio </a:t>
          </a:r>
        </a:p>
        <a:p>
          <a:pPr marL="285750" lvl="1" indent="0" algn="l" defTabSz="1422400">
            <a:lnSpc>
              <a:spcPct val="90000"/>
            </a:lnSpc>
            <a:spcBef>
              <a:spcPct val="0"/>
            </a:spcBef>
            <a:spcAft>
              <a:spcPct val="15000"/>
            </a:spcAft>
            <a:buChar char="••"/>
          </a:pPr>
          <a:endParaRPr lang="es-AR" sz="2400" kern="1200"/>
        </a:p>
      </dsp:txBody>
      <dsp:txXfrm rot="-5400000">
        <a:off x="1264197" y="1673843"/>
        <a:ext cx="6566785" cy="1059287"/>
      </dsp:txXfrm>
    </dsp:sp>
    <dsp:sp modelId="{9E71CD3F-205E-4EC2-AEE8-861AC1A6EB9C}">
      <dsp:nvSpPr>
        <dsp:cNvPr id="0" name=""/>
        <dsp:cNvSpPr/>
      </dsp:nvSpPr>
      <dsp:spPr>
        <a:xfrm rot="5400000">
          <a:off x="-270899" y="3501446"/>
          <a:ext cx="1805995" cy="12641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s-AR" sz="1900" kern="1200" smtClean="0"/>
            <a:t>Empleados</a:t>
          </a:r>
          <a:endParaRPr lang="es-AR" sz="1900" kern="1200"/>
        </a:p>
      </dsp:txBody>
      <dsp:txXfrm rot="-5400000">
        <a:off x="1" y="3862644"/>
        <a:ext cx="1264196" cy="541799"/>
      </dsp:txXfrm>
    </dsp:sp>
    <dsp:sp modelId="{0EA85D21-8F2B-4731-816D-314B8D3CF411}">
      <dsp:nvSpPr>
        <dsp:cNvPr id="0" name=""/>
        <dsp:cNvSpPr/>
      </dsp:nvSpPr>
      <dsp:spPr>
        <a:xfrm rot="5400000">
          <a:off x="3989293" y="505450"/>
          <a:ext cx="1173897" cy="662409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0" marR="0" lvl="1" indent="0" algn="l" defTabSz="914400" rtl="0" eaLnBrk="1" fontAlgn="auto" latinLnBrk="0" hangingPunct="1">
            <a:lnSpc>
              <a:spcPct val="100000"/>
            </a:lnSpc>
            <a:spcBef>
              <a:spcPct val="0"/>
            </a:spcBef>
            <a:spcAft>
              <a:spcPts val="0"/>
            </a:spcAft>
            <a:buClrTx/>
            <a:buSzTx/>
            <a:buFontTx/>
            <a:buChar char="••"/>
            <a:tabLst/>
            <a:defRPr/>
          </a:pPr>
          <a:r>
            <a:rPr lang="es-AR" sz="2400" kern="1200" smtClean="0"/>
            <a:t> que se adapten al nuevo estilo de liderazgo. </a:t>
          </a:r>
        </a:p>
        <a:p>
          <a:pPr marL="228600" lvl="1" indent="0" algn="l" defTabSz="1066800">
            <a:lnSpc>
              <a:spcPct val="90000"/>
            </a:lnSpc>
            <a:spcBef>
              <a:spcPct val="0"/>
            </a:spcBef>
            <a:spcAft>
              <a:spcPct val="15000"/>
            </a:spcAft>
            <a:buChar char="••"/>
          </a:pPr>
          <a:endParaRPr lang="es-AR" sz="2400" kern="1200"/>
        </a:p>
      </dsp:txBody>
      <dsp:txXfrm rot="-5400000">
        <a:off x="1264197" y="3287852"/>
        <a:ext cx="6566785" cy="10592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7E8F4-6AC8-4B26-BAD5-7CBA949C09B4}">
      <dsp:nvSpPr>
        <dsp:cNvPr id="0" name=""/>
        <dsp:cNvSpPr/>
      </dsp:nvSpPr>
      <dsp:spPr>
        <a:xfrm>
          <a:off x="591621" y="0"/>
          <a:ext cx="6705043" cy="482453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15825E-5DF1-419F-BD1C-0BDEE2CF1AAC}">
      <dsp:nvSpPr>
        <dsp:cNvPr id="0" name=""/>
        <dsp:cNvSpPr/>
      </dsp:nvSpPr>
      <dsp:spPr>
        <a:xfrm>
          <a:off x="273567" y="1447360"/>
          <a:ext cx="3574380" cy="19298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s-AR" sz="2300" kern="1200" smtClean="0"/>
            <a:t>Fase I, se diseña la arquitectura de la compañía a profesionalizar a partir de su Plan de Negocios</a:t>
          </a:r>
          <a:endParaRPr lang="es-AR" sz="2300" kern="1200"/>
        </a:p>
      </dsp:txBody>
      <dsp:txXfrm>
        <a:off x="367773" y="1541566"/>
        <a:ext cx="3385968" cy="1741402"/>
      </dsp:txXfrm>
    </dsp:sp>
    <dsp:sp modelId="{9AA731B2-FA9B-4610-BD02-41B38C07C57D}">
      <dsp:nvSpPr>
        <dsp:cNvPr id="0" name=""/>
        <dsp:cNvSpPr/>
      </dsp:nvSpPr>
      <dsp:spPr>
        <a:xfrm>
          <a:off x="4040339" y="1447360"/>
          <a:ext cx="3574380" cy="19298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s-AR" sz="2300" kern="1200" smtClean="0"/>
            <a:t>Fase II, se la construye.</a:t>
          </a:r>
          <a:endParaRPr lang="es-AR" sz="2300" kern="1200"/>
        </a:p>
      </dsp:txBody>
      <dsp:txXfrm>
        <a:off x="4134545" y="1541566"/>
        <a:ext cx="3385968" cy="17414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78D3E-1EA3-46EC-8BF5-625DA8D2D8EA}">
      <dsp:nvSpPr>
        <dsp:cNvPr id="0" name=""/>
        <dsp:cNvSpPr/>
      </dsp:nvSpPr>
      <dsp:spPr>
        <a:xfrm>
          <a:off x="0" y="1271518"/>
          <a:ext cx="7888287" cy="2281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s-AR" sz="2800" kern="1200" smtClean="0"/>
            <a:t>Muchas pequeñas y medianas empresas familiares fracasan, no porque no tengan un buen producto, sino por su incapacidad para implementar herramientas efectivas de gestión. </a:t>
          </a:r>
          <a:endParaRPr lang="es-AR" sz="2800" kern="1200"/>
        </a:p>
      </dsp:txBody>
      <dsp:txXfrm>
        <a:off x="111374" y="1382892"/>
        <a:ext cx="7665539" cy="20587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1CE12-1EA2-43F3-912D-1C035F43ECA5}">
      <dsp:nvSpPr>
        <dsp:cNvPr id="0" name=""/>
        <dsp:cNvSpPr/>
      </dsp:nvSpPr>
      <dsp:spPr>
        <a:xfrm>
          <a:off x="2496782" y="60306"/>
          <a:ext cx="2894721" cy="289472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rtl="0">
            <a:lnSpc>
              <a:spcPct val="90000"/>
            </a:lnSpc>
            <a:spcBef>
              <a:spcPct val="0"/>
            </a:spcBef>
            <a:spcAft>
              <a:spcPct val="35000"/>
            </a:spcAft>
          </a:pPr>
          <a:r>
            <a:rPr lang="es-AR" sz="3200" b="1" kern="1200" smtClean="0"/>
            <a:t>Producto</a:t>
          </a:r>
          <a:endParaRPr lang="es-AR" sz="3200" kern="1200"/>
        </a:p>
      </dsp:txBody>
      <dsp:txXfrm>
        <a:off x="2882745" y="566882"/>
        <a:ext cx="2122795" cy="1302624"/>
      </dsp:txXfrm>
    </dsp:sp>
    <dsp:sp modelId="{54D51932-4BD5-4A44-8BFD-FDB0EB361056}">
      <dsp:nvSpPr>
        <dsp:cNvPr id="0" name=""/>
        <dsp:cNvSpPr/>
      </dsp:nvSpPr>
      <dsp:spPr>
        <a:xfrm>
          <a:off x="3541294" y="1869507"/>
          <a:ext cx="2894721" cy="289472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rtl="0">
            <a:lnSpc>
              <a:spcPct val="90000"/>
            </a:lnSpc>
            <a:spcBef>
              <a:spcPct val="0"/>
            </a:spcBef>
            <a:spcAft>
              <a:spcPct val="35000"/>
            </a:spcAft>
          </a:pPr>
          <a:r>
            <a:rPr lang="es-AR" sz="3200" b="1" kern="1200" smtClean="0"/>
            <a:t>Empresa</a:t>
          </a:r>
          <a:endParaRPr lang="es-AR" sz="3200" kern="1200"/>
        </a:p>
      </dsp:txBody>
      <dsp:txXfrm>
        <a:off x="4426597" y="2617310"/>
        <a:ext cx="1736832" cy="1592096"/>
      </dsp:txXfrm>
    </dsp:sp>
    <dsp:sp modelId="{9C5E32B8-2B78-4D50-957F-F5A92A06E7FE}">
      <dsp:nvSpPr>
        <dsp:cNvPr id="0" name=""/>
        <dsp:cNvSpPr/>
      </dsp:nvSpPr>
      <dsp:spPr>
        <a:xfrm>
          <a:off x="1452270" y="1869507"/>
          <a:ext cx="2894721" cy="289472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rtl="0">
            <a:lnSpc>
              <a:spcPct val="90000"/>
            </a:lnSpc>
            <a:spcBef>
              <a:spcPct val="0"/>
            </a:spcBef>
            <a:spcAft>
              <a:spcPct val="35000"/>
            </a:spcAft>
          </a:pPr>
          <a:r>
            <a:rPr lang="es-AR" sz="3200" b="1" kern="1200" smtClean="0"/>
            <a:t>Mercado</a:t>
          </a:r>
          <a:endParaRPr lang="es-AR" sz="3200" kern="1200"/>
        </a:p>
      </dsp:txBody>
      <dsp:txXfrm>
        <a:off x="1724856" y="2617310"/>
        <a:ext cx="1736832" cy="15920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C4AD443-7F3E-4D6E-9EDA-AA2F1D70A9DE}" type="datetimeFigureOut">
              <a:rPr lang="es-AR"/>
              <a:pPr>
                <a:defRPr/>
              </a:pPr>
              <a:t>10/09/2010</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A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s-AR"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708A2B7-1C05-491D-97FB-ABF385CE63F0}" type="slidenum">
              <a:rPr lang="es-AR"/>
              <a:pPr>
                <a:defRPr/>
              </a:pPr>
              <a:t>‹#›</a:t>
            </a:fld>
            <a:endParaRPr lang="es-AR"/>
          </a:p>
        </p:txBody>
      </p:sp>
    </p:spTree>
    <p:extLst>
      <p:ext uri="{BB962C8B-B14F-4D97-AF65-F5344CB8AC3E}">
        <p14:creationId xmlns:p14="http://schemas.microsoft.com/office/powerpoint/2010/main" val="37774977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a:latin typeface="+mn-lt"/>
              <a:cs typeface="+mn-cs"/>
            </a:endParaRPr>
          </a:p>
        </p:txBody>
      </p:sp>
      <p:sp>
        <p:nvSpPr>
          <p:cNvPr id="5" name="Rectangle 3"/>
          <p:cNvSpPr>
            <a:spLocks noChangeArrowheads="1"/>
          </p:cNvSpPr>
          <p:nvPr/>
        </p:nvSpPr>
        <p:spPr bwMode="auto">
          <a:xfrm>
            <a:off x="0" y="0"/>
            <a:ext cx="9144000" cy="592138"/>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a:latin typeface="+mn-lt"/>
              <a:cs typeface="+mn-cs"/>
            </a:endParaRPr>
          </a:p>
        </p:txBody>
      </p:sp>
      <p:sp>
        <p:nvSpPr>
          <p:cNvPr id="6" name="Rectangle 7"/>
          <p:cNvSpPr>
            <a:spLocks noChangeArrowheads="1"/>
          </p:cNvSpPr>
          <p:nvPr/>
        </p:nvSpPr>
        <p:spPr bwMode="auto">
          <a:xfrm flipH="1">
            <a:off x="0" y="569913"/>
            <a:ext cx="179388" cy="6288087"/>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8" name="Rectangle 11"/>
          <p:cNvSpPr>
            <a:spLocks noChangeArrowheads="1"/>
          </p:cNvSpPr>
          <p:nvPr/>
        </p:nvSpPr>
        <p:spPr bwMode="auto">
          <a:xfrm flipH="1">
            <a:off x="0" y="0"/>
            <a:ext cx="179388" cy="5969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676EA860-D77A-4EEF-BD71-8D7117FDB93C}" type="datetimeFigureOut">
              <a:rPr lang="en-US"/>
              <a:pPr>
                <a:defRPr/>
              </a:pPr>
              <a:t>9/10/2010</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a:latin typeface="+mn-lt"/>
              <a:cs typeface="+mn-cs"/>
            </a:endParaRPr>
          </a:p>
        </p:txBody>
      </p:sp>
      <p:sp>
        <p:nvSpPr>
          <p:cNvPr id="3" name="Rectangle 4"/>
          <p:cNvSpPr>
            <a:spLocks noChangeArrowheads="1"/>
          </p:cNvSpPr>
          <p:nvPr/>
        </p:nvSpPr>
        <p:spPr bwMode="auto">
          <a:xfrm>
            <a:off x="153988" y="6184900"/>
            <a:ext cx="8990012" cy="61913"/>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pic>
        <p:nvPicPr>
          <p:cNvPr id="4" name="Picture 5" descr="logoHx"/>
          <p:cNvPicPr>
            <a:picLocks noChangeAspect="1" noChangeArrowheads="1"/>
          </p:cNvPicPr>
          <p:nvPr/>
        </p:nvPicPr>
        <p:blipFill>
          <a:blip r:embed="rId2" cstate="print"/>
          <a:srcRect/>
          <a:stretch>
            <a:fillRect/>
          </a:stretch>
        </p:blipFill>
        <p:spPr bwMode="auto">
          <a:xfrm>
            <a:off x="6973888" y="5813425"/>
            <a:ext cx="1436687" cy="323850"/>
          </a:xfrm>
          <a:prstGeom prst="rect">
            <a:avLst/>
          </a:prstGeom>
          <a:noFill/>
          <a:ln w="9525">
            <a:noFill/>
            <a:miter lim="800000"/>
            <a:headEnd/>
            <a:tailEnd/>
          </a:ln>
        </p:spPr>
      </p:pic>
      <p:sp>
        <p:nvSpPr>
          <p:cNvPr id="5" name="Rectangle 6"/>
          <p:cNvSpPr>
            <a:spLocks noChangeArrowheads="1"/>
          </p:cNvSpPr>
          <p:nvPr/>
        </p:nvSpPr>
        <p:spPr bwMode="auto">
          <a:xfrm flipH="1">
            <a:off x="0" y="0"/>
            <a:ext cx="179388" cy="5969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7"/>
          <p:cNvSpPr>
            <a:spLocks noChangeArrowheads="1"/>
          </p:cNvSpPr>
          <p:nvPr/>
        </p:nvSpPr>
        <p:spPr bwMode="auto">
          <a:xfrm flipH="1">
            <a:off x="0" y="590550"/>
            <a:ext cx="179388" cy="6267450"/>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9"/>
          <p:cNvSpPr>
            <a:spLocks noChangeArrowheads="1"/>
          </p:cNvSpPr>
          <p:nvPr/>
        </p:nvSpPr>
        <p:spPr bwMode="auto">
          <a:xfrm>
            <a:off x="730250" y="1752600"/>
            <a:ext cx="5156200" cy="4232275"/>
          </a:xfrm>
          <a:prstGeom prst="rect">
            <a:avLst/>
          </a:prstGeom>
          <a:noFill/>
          <a:ln w="9525">
            <a:noFill/>
            <a:miter lim="800000"/>
            <a:headEnd/>
            <a:tailEnd/>
          </a:ln>
          <a:effectLst/>
        </p:spPr>
        <p:txBody>
          <a:bodyPr lIns="0" tIns="0" rIns="0" bIns="0">
            <a:spAutoFit/>
          </a:bodyPr>
          <a:lstStyle/>
          <a:p>
            <a:pPr marL="342900" indent="-342900" fontAlgn="auto">
              <a:spcBef>
                <a:spcPct val="20000"/>
              </a:spcBef>
              <a:spcAft>
                <a:spcPts val="0"/>
              </a:spcAft>
              <a:defRPr/>
            </a:pPr>
            <a:r>
              <a:rPr lang="es-AR" sz="1100">
                <a:solidFill>
                  <a:srgbClr val="000000"/>
                </a:solidFill>
                <a:latin typeface="+mn-lt"/>
                <a:cs typeface="+mn-cs"/>
              </a:rPr>
              <a:t>ARGENTINA</a:t>
            </a:r>
          </a:p>
          <a:p>
            <a:pPr marL="342900" indent="-342900" fontAlgn="auto">
              <a:spcBef>
                <a:spcPct val="20000"/>
              </a:spcBef>
              <a:spcAft>
                <a:spcPts val="0"/>
              </a:spcAft>
              <a:defRPr/>
            </a:pPr>
            <a:r>
              <a:rPr lang="es-AR" sz="1100" err="1">
                <a:solidFill>
                  <a:srgbClr val="000000"/>
                </a:solidFill>
                <a:latin typeface="+mn-lt"/>
                <a:cs typeface="+mn-cs"/>
              </a:rPr>
              <a:t>Arguibel</a:t>
            </a:r>
            <a:r>
              <a:rPr lang="es-AR" sz="1100">
                <a:solidFill>
                  <a:srgbClr val="000000"/>
                </a:solidFill>
                <a:latin typeface="+mn-lt"/>
                <a:cs typeface="+mn-cs"/>
              </a:rPr>
              <a:t> 2860</a:t>
            </a:r>
          </a:p>
          <a:p>
            <a:pPr marL="342900" indent="-342900" fontAlgn="auto">
              <a:spcBef>
                <a:spcPct val="20000"/>
              </a:spcBef>
              <a:spcAft>
                <a:spcPts val="0"/>
              </a:spcAft>
              <a:defRPr/>
            </a:pPr>
            <a:r>
              <a:rPr lang="es-AR" sz="1100">
                <a:solidFill>
                  <a:srgbClr val="000000"/>
                </a:solidFill>
                <a:latin typeface="+mn-lt"/>
                <a:cs typeface="+mn-cs"/>
              </a:rPr>
              <a:t>Buenos Aires (C1426DKB) </a:t>
            </a:r>
          </a:p>
          <a:p>
            <a:pPr marL="342900" indent="-342900" fontAlgn="auto">
              <a:spcBef>
                <a:spcPct val="20000"/>
              </a:spcBef>
              <a:spcAft>
                <a:spcPts val="0"/>
              </a:spcAft>
              <a:defRPr/>
            </a:pPr>
            <a:r>
              <a:rPr lang="es-AR" sz="1100" err="1">
                <a:solidFill>
                  <a:srgbClr val="000000"/>
                </a:solidFill>
                <a:latin typeface="+mn-lt"/>
                <a:cs typeface="+mn-cs"/>
              </a:rPr>
              <a:t>tel</a:t>
            </a:r>
            <a:r>
              <a:rPr lang="es-AR" sz="1100">
                <a:solidFill>
                  <a:srgbClr val="000000"/>
                </a:solidFill>
                <a:latin typeface="+mn-lt"/>
                <a:cs typeface="+mn-cs"/>
              </a:rPr>
              <a:t>: 54+11+4779 6400</a:t>
            </a:r>
          </a:p>
          <a:p>
            <a:pPr marL="342900" indent="-342900" fontAlgn="auto">
              <a:spcBef>
                <a:spcPct val="20000"/>
              </a:spcBef>
              <a:spcAft>
                <a:spcPts val="0"/>
              </a:spcAft>
              <a:defRPr/>
            </a:pPr>
            <a:endParaRPr lang="es-AR" sz="1100">
              <a:solidFill>
                <a:srgbClr val="000000"/>
              </a:solidFill>
              <a:latin typeface="+mn-lt"/>
              <a:cs typeface="+mn-cs"/>
            </a:endParaRPr>
          </a:p>
          <a:p>
            <a:pPr marL="342900" indent="-342900" fontAlgn="auto">
              <a:spcBef>
                <a:spcPct val="20000"/>
              </a:spcBef>
              <a:spcAft>
                <a:spcPts val="0"/>
              </a:spcAft>
              <a:defRPr/>
            </a:pPr>
            <a:r>
              <a:rPr lang="es-AR" sz="1100">
                <a:solidFill>
                  <a:srgbClr val="000000"/>
                </a:solidFill>
                <a:latin typeface="+mn-lt"/>
                <a:cs typeface="+mn-cs"/>
              </a:rPr>
              <a:t>BRASIL</a:t>
            </a:r>
          </a:p>
          <a:p>
            <a:pPr marL="342900" indent="-342900" fontAlgn="auto">
              <a:spcBef>
                <a:spcPct val="20000"/>
              </a:spcBef>
              <a:spcAft>
                <a:spcPts val="0"/>
              </a:spcAft>
              <a:defRPr/>
            </a:pPr>
            <a:r>
              <a:rPr lang="es-AR" sz="1100">
                <a:solidFill>
                  <a:srgbClr val="000000"/>
                </a:solidFill>
                <a:latin typeface="+mn-lt"/>
                <a:cs typeface="+mn-cs"/>
              </a:rPr>
              <a:t>Cardoso de Melo 1470 – 8, Vila Olimpia </a:t>
            </a:r>
          </a:p>
          <a:p>
            <a:pPr marL="342900" indent="-342900" fontAlgn="auto">
              <a:spcBef>
                <a:spcPct val="20000"/>
              </a:spcBef>
              <a:spcAft>
                <a:spcPts val="0"/>
              </a:spcAft>
              <a:defRPr/>
            </a:pPr>
            <a:r>
              <a:rPr lang="es-AR" sz="1100">
                <a:solidFill>
                  <a:srgbClr val="000000"/>
                </a:solidFill>
                <a:latin typeface="+mn-lt"/>
                <a:cs typeface="+mn-cs"/>
              </a:rPr>
              <a:t>San Pablo (04548004)</a:t>
            </a:r>
          </a:p>
          <a:p>
            <a:pPr marL="342900" indent="-342900" fontAlgn="auto">
              <a:spcBef>
                <a:spcPct val="20000"/>
              </a:spcBef>
              <a:spcAft>
                <a:spcPts val="0"/>
              </a:spcAft>
              <a:defRPr/>
            </a:pPr>
            <a:r>
              <a:rPr lang="es-AR" sz="1100" err="1">
                <a:solidFill>
                  <a:srgbClr val="000000"/>
                </a:solidFill>
                <a:latin typeface="+mn-lt"/>
                <a:cs typeface="+mn-cs"/>
              </a:rPr>
              <a:t>tel</a:t>
            </a:r>
            <a:r>
              <a:rPr lang="es-AR" sz="1100">
                <a:solidFill>
                  <a:srgbClr val="000000"/>
                </a:solidFill>
                <a:latin typeface="+mn-lt"/>
                <a:cs typeface="+mn-cs"/>
              </a:rPr>
              <a:t>: </a:t>
            </a:r>
            <a:r>
              <a:rPr lang="en-US" sz="1100">
                <a:solidFill>
                  <a:srgbClr val="000000"/>
                </a:solidFill>
                <a:latin typeface="+mn-lt"/>
                <a:cs typeface="+mn-cs"/>
              </a:rPr>
              <a:t>55+11+3045 2193</a:t>
            </a:r>
          </a:p>
          <a:p>
            <a:pPr marL="342900" indent="-342900" fontAlgn="auto">
              <a:spcBef>
                <a:spcPct val="20000"/>
              </a:spcBef>
              <a:spcAft>
                <a:spcPts val="0"/>
              </a:spcAft>
              <a:defRPr/>
            </a:pPr>
            <a:endParaRPr lang="es-AR" sz="1100">
              <a:solidFill>
                <a:srgbClr val="000000"/>
              </a:solidFill>
              <a:latin typeface="+mn-lt"/>
              <a:cs typeface="+mn-cs"/>
            </a:endParaRPr>
          </a:p>
          <a:p>
            <a:pPr marL="342900" indent="-342900" fontAlgn="auto">
              <a:spcBef>
                <a:spcPct val="20000"/>
              </a:spcBef>
              <a:spcAft>
                <a:spcPts val="0"/>
              </a:spcAft>
              <a:defRPr/>
            </a:pPr>
            <a:r>
              <a:rPr lang="es-AR" sz="1100">
                <a:solidFill>
                  <a:srgbClr val="000000"/>
                </a:solidFill>
                <a:latin typeface="+mn-lt"/>
                <a:cs typeface="+mn-cs"/>
              </a:rPr>
              <a:t>URUGUAY</a:t>
            </a:r>
          </a:p>
          <a:p>
            <a:pPr marL="342900" indent="-342900" fontAlgn="auto">
              <a:spcBef>
                <a:spcPct val="20000"/>
              </a:spcBef>
              <a:spcAft>
                <a:spcPts val="0"/>
              </a:spcAft>
              <a:defRPr/>
            </a:pPr>
            <a:r>
              <a:rPr lang="es-AR" sz="1100">
                <a:solidFill>
                  <a:srgbClr val="000000"/>
                </a:solidFill>
                <a:latin typeface="+mn-lt"/>
                <a:cs typeface="+mn-cs"/>
              </a:rPr>
              <a:t>Roque Graseras 857</a:t>
            </a:r>
          </a:p>
          <a:p>
            <a:pPr marL="342900" indent="-342900" fontAlgn="auto">
              <a:spcBef>
                <a:spcPct val="20000"/>
              </a:spcBef>
              <a:spcAft>
                <a:spcPts val="0"/>
              </a:spcAft>
              <a:defRPr/>
            </a:pPr>
            <a:r>
              <a:rPr lang="es-AR" sz="1100">
                <a:solidFill>
                  <a:srgbClr val="000000"/>
                </a:solidFill>
                <a:latin typeface="+mn-lt"/>
                <a:cs typeface="+mn-cs"/>
              </a:rPr>
              <a:t>Montevideo (11300)</a:t>
            </a:r>
          </a:p>
          <a:p>
            <a:pPr marL="342900" indent="-342900" fontAlgn="auto">
              <a:spcBef>
                <a:spcPct val="20000"/>
              </a:spcBef>
              <a:spcAft>
                <a:spcPts val="0"/>
              </a:spcAft>
              <a:defRPr/>
            </a:pPr>
            <a:r>
              <a:rPr lang="es-AR" sz="1100" err="1">
                <a:solidFill>
                  <a:srgbClr val="000000"/>
                </a:solidFill>
                <a:latin typeface="+mn-lt"/>
                <a:cs typeface="+mn-cs"/>
              </a:rPr>
              <a:t>tel</a:t>
            </a:r>
            <a:r>
              <a:rPr lang="es-AR" sz="1100">
                <a:solidFill>
                  <a:srgbClr val="000000"/>
                </a:solidFill>
                <a:latin typeface="+mn-lt"/>
                <a:cs typeface="+mn-cs"/>
              </a:rPr>
              <a:t>: 598+2+7117879</a:t>
            </a:r>
          </a:p>
          <a:p>
            <a:pPr marL="342900" indent="-342900" fontAlgn="auto">
              <a:spcBef>
                <a:spcPct val="20000"/>
              </a:spcBef>
              <a:spcAft>
                <a:spcPts val="0"/>
              </a:spcAft>
              <a:defRPr/>
            </a:pPr>
            <a:endParaRPr lang="es-AR" sz="1100">
              <a:solidFill>
                <a:srgbClr val="000000"/>
              </a:solidFill>
              <a:latin typeface="+mn-lt"/>
              <a:cs typeface="+mn-cs"/>
            </a:endParaRPr>
          </a:p>
          <a:p>
            <a:pPr marL="342900" indent="-342900" fontAlgn="auto">
              <a:spcBef>
                <a:spcPct val="20000"/>
              </a:spcBef>
              <a:spcAft>
                <a:spcPts val="0"/>
              </a:spcAft>
              <a:defRPr/>
            </a:pPr>
            <a:r>
              <a:rPr lang="en-US" sz="1100">
                <a:solidFill>
                  <a:srgbClr val="000000"/>
                </a:solidFill>
                <a:latin typeface="+mn-lt"/>
                <a:cs typeface="+mn-cs"/>
              </a:rPr>
              <a:t>USA</a:t>
            </a:r>
          </a:p>
          <a:p>
            <a:pPr marL="342900" indent="-342900" fontAlgn="auto">
              <a:spcBef>
                <a:spcPct val="20000"/>
              </a:spcBef>
              <a:spcAft>
                <a:spcPts val="0"/>
              </a:spcAft>
              <a:defRPr/>
            </a:pPr>
            <a:r>
              <a:rPr lang="en-US" sz="1100">
                <a:solidFill>
                  <a:srgbClr val="000000"/>
                </a:solidFill>
                <a:latin typeface="+mn-lt"/>
                <a:cs typeface="+mn-cs"/>
              </a:rPr>
              <a:t>12105 Sundance Ct.</a:t>
            </a:r>
          </a:p>
          <a:p>
            <a:pPr marL="342900" indent="-342900" fontAlgn="auto">
              <a:spcBef>
                <a:spcPct val="20000"/>
              </a:spcBef>
              <a:spcAft>
                <a:spcPts val="0"/>
              </a:spcAft>
              <a:defRPr/>
            </a:pPr>
            <a:r>
              <a:rPr lang="en-US" sz="1100">
                <a:solidFill>
                  <a:srgbClr val="000000"/>
                </a:solidFill>
                <a:latin typeface="+mn-lt"/>
                <a:cs typeface="+mn-cs"/>
              </a:rPr>
              <a:t>Reston (20194)</a:t>
            </a:r>
          </a:p>
          <a:p>
            <a:pPr marL="342900" indent="-342900" fontAlgn="auto">
              <a:spcBef>
                <a:spcPct val="20000"/>
              </a:spcBef>
              <a:spcAft>
                <a:spcPts val="0"/>
              </a:spcAft>
              <a:defRPr/>
            </a:pPr>
            <a:r>
              <a:rPr lang="en-US" sz="1100" err="1">
                <a:solidFill>
                  <a:srgbClr val="000000"/>
                </a:solidFill>
                <a:latin typeface="+mn-lt"/>
                <a:cs typeface="+mn-cs"/>
              </a:rPr>
              <a:t>tel</a:t>
            </a:r>
            <a:r>
              <a:rPr lang="en-US" sz="1100">
                <a:solidFill>
                  <a:srgbClr val="000000"/>
                </a:solidFill>
                <a:latin typeface="+mn-lt"/>
                <a:cs typeface="+mn-cs"/>
              </a:rPr>
              <a:t>:+703 842 9455</a:t>
            </a:r>
            <a:endParaRPr lang="es-AR" sz="1100">
              <a:solidFill>
                <a:srgbClr val="000000"/>
              </a:solidFill>
              <a:latin typeface="+mn-lt"/>
              <a:cs typeface="+mn-cs"/>
            </a:endParaRPr>
          </a:p>
          <a:p>
            <a:pPr marL="342900" indent="-342900" fontAlgn="auto">
              <a:spcBef>
                <a:spcPct val="20000"/>
              </a:spcBef>
              <a:spcAft>
                <a:spcPts val="0"/>
              </a:spcAft>
              <a:defRPr/>
            </a:pPr>
            <a:endParaRPr lang="es-AR" sz="1100">
              <a:solidFill>
                <a:srgbClr val="000000"/>
              </a:solidFill>
              <a:latin typeface="+mn-lt"/>
              <a:cs typeface="+mn-cs"/>
            </a:endParaRPr>
          </a:p>
          <a:p>
            <a:pPr marL="342900" indent="-342900" fontAlgn="auto">
              <a:spcBef>
                <a:spcPct val="20000"/>
              </a:spcBef>
              <a:spcAft>
                <a:spcPts val="0"/>
              </a:spcAft>
              <a:defRPr/>
            </a:pPr>
            <a:r>
              <a:rPr lang="es-AR" sz="1100">
                <a:solidFill>
                  <a:srgbClr val="000000"/>
                </a:solidFill>
                <a:latin typeface="+mn-lt"/>
                <a:cs typeface="+mn-cs"/>
                <a:hlinkClick r:id="rId3"/>
              </a:rPr>
              <a:t>www.hexacta.com</a:t>
            </a:r>
            <a:endParaRPr lang="en-US" sz="1100">
              <a:solidFill>
                <a:srgbClr val="000000"/>
              </a:solidFill>
              <a:latin typeface="+mn-lt"/>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Click to edit Master text styles</a:t>
            </a:r>
          </a:p>
        </p:txBody>
      </p:sp>
      <p:sp>
        <p:nvSpPr>
          <p:cNvPr id="5" name="Slide Number Placeholder 5"/>
          <p:cNvSpPr>
            <a:spLocks noGrp="1"/>
          </p:cNvSpPr>
          <p:nvPr>
            <p:ph type="sldNum" sz="quarter" idx="14"/>
          </p:nvPr>
        </p:nvSpPr>
        <p:spPr/>
        <p:txBody>
          <a:bodyPr/>
          <a:lstStyle>
            <a:lvl1pPr>
              <a:defRPr/>
            </a:lvl1pPr>
          </a:lstStyle>
          <a:p>
            <a:pPr>
              <a:defRPr/>
            </a:pPr>
            <a:fld id="{EBA44AA6-13A4-4AFE-AF6D-3F354E2895DC}" type="slidenum">
              <a:rPr lang="es-AR"/>
              <a:pPr>
                <a:defRPr/>
              </a:pPr>
              <a:t>‹#›</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3" name="Rectangle 2"/>
          <p:cNvSpPr>
            <a:spLocks noChangeArrowheads="1"/>
          </p:cNvSpPr>
          <p:nvPr/>
        </p:nvSpPr>
        <p:spPr bwMode="auto">
          <a:xfrm flipH="1">
            <a:off x="0" y="0"/>
            <a:ext cx="179388" cy="5969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4" name="Rectangle 8"/>
          <p:cNvSpPr>
            <a:spLocks noChangeArrowheads="1"/>
          </p:cNvSpPr>
          <p:nvPr/>
        </p:nvSpPr>
        <p:spPr bwMode="auto">
          <a:xfrm flipH="1">
            <a:off x="0" y="590550"/>
            <a:ext cx="179388" cy="6267450"/>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9"/>
          <p:cNvSpPr>
            <a:spLocks noChangeArrowheads="1"/>
          </p:cNvSpPr>
          <p:nvPr/>
        </p:nvSpPr>
        <p:spPr bwMode="auto">
          <a:xfrm>
            <a:off x="730250" y="6581775"/>
            <a:ext cx="6081713" cy="122238"/>
          </a:xfrm>
          <a:prstGeom prst="rect">
            <a:avLst/>
          </a:prstGeom>
          <a:noFill/>
          <a:ln w="9525">
            <a:noFill/>
            <a:miter lim="800000"/>
            <a:headEnd/>
            <a:tailEnd/>
          </a:ln>
          <a:effectLst/>
        </p:spPr>
        <p:txBody>
          <a:bodyPr lIns="0" tIns="0" rIns="0" bIns="0">
            <a:spAutoFit/>
          </a:bodyPr>
          <a:lstStyle/>
          <a:p>
            <a:pPr fontAlgn="auto">
              <a:spcAft>
                <a:spcPts val="0"/>
              </a:spcAft>
              <a:defRPr/>
            </a:pPr>
            <a:r>
              <a:rPr lang="es-ES" sz="800">
                <a:solidFill>
                  <a:schemeClr val="tx1">
                    <a:lumMod val="65000"/>
                    <a:lumOff val="35000"/>
                  </a:schemeClr>
                </a:solidFill>
                <a:latin typeface="+mn-lt"/>
                <a:cs typeface="+mn-cs"/>
              </a:rPr>
              <a:t>No imprima este documento si no es necesario. Protejamos el medio ambiente.</a:t>
            </a:r>
            <a:endParaRPr lang="en-US" sz="800">
              <a:solidFill>
                <a:schemeClr val="tx1">
                  <a:lumMod val="65000"/>
                  <a:lumOff val="35000"/>
                </a:schemeClr>
              </a:solidFill>
              <a:latin typeface="+mn-lt"/>
              <a:cs typeface="+mn-cs"/>
            </a:endParaRPr>
          </a:p>
        </p:txBody>
      </p:sp>
      <p:sp>
        <p:nvSpPr>
          <p:cNvPr id="6" name="Rectangle 3"/>
          <p:cNvSpPr>
            <a:spLocks noChangeArrowheads="1"/>
          </p:cNvSpPr>
          <p:nvPr/>
        </p:nvSpPr>
        <p:spPr bwMode="auto">
          <a:xfrm>
            <a:off x="153988" y="6184900"/>
            <a:ext cx="8990012" cy="61913"/>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9"/>
          <p:cNvSpPr>
            <a:spLocks noChangeArrowheads="1"/>
          </p:cNvSpPr>
          <p:nvPr/>
        </p:nvSpPr>
        <p:spPr bwMode="auto">
          <a:xfrm>
            <a:off x="730250" y="6373813"/>
            <a:ext cx="6565900" cy="215900"/>
          </a:xfrm>
          <a:prstGeom prst="rect">
            <a:avLst/>
          </a:prstGeom>
          <a:noFill/>
          <a:ln w="9525">
            <a:noFill/>
            <a:miter lim="800000"/>
            <a:headEnd/>
            <a:tailEnd/>
          </a:ln>
          <a:effectLst/>
        </p:spPr>
        <p:txBody>
          <a:bodyPr lIns="0" tIns="0" rIns="0" bIns="0">
            <a:spAutoFit/>
          </a:bodyPr>
          <a:lstStyle/>
          <a:p>
            <a:pPr>
              <a:defRPr/>
            </a:pPr>
            <a:r>
              <a:rPr lang="en-US" sz="1400">
                <a:solidFill>
                  <a:srgbClr val="595959"/>
                </a:solidFill>
                <a:latin typeface="HelveticaNeueLT Std" pitchFamily="34" charset="0"/>
                <a:cs typeface="+mn-cs"/>
              </a:rPr>
              <a:t>Las </a:t>
            </a:r>
            <a:r>
              <a:rPr lang="en-US" sz="1400" err="1">
                <a:solidFill>
                  <a:srgbClr val="595959"/>
                </a:solidFill>
                <a:latin typeface="HelveticaNeueLT Std" pitchFamily="34" charset="0"/>
                <a:cs typeface="+mn-cs"/>
              </a:rPr>
              <a:t>Pymes</a:t>
            </a:r>
            <a:r>
              <a:rPr lang="en-US" sz="1400">
                <a:solidFill>
                  <a:srgbClr val="595959"/>
                </a:solidFill>
                <a:latin typeface="HelveticaNeueLT Std" pitchFamily="34" charset="0"/>
                <a:cs typeface="+mn-cs"/>
              </a:rPr>
              <a:t> | </a:t>
            </a:r>
            <a:r>
              <a:rPr lang="en-US" sz="1400" err="1">
                <a:solidFill>
                  <a:srgbClr val="595959"/>
                </a:solidFill>
                <a:latin typeface="HelveticaNeueLT Std" pitchFamily="34" charset="0"/>
                <a:cs typeface="+mn-cs"/>
              </a:rPr>
              <a:t>Septiembre</a:t>
            </a:r>
            <a:r>
              <a:rPr lang="en-US" sz="1400">
                <a:solidFill>
                  <a:srgbClr val="595959"/>
                </a:solidFill>
                <a:latin typeface="HelveticaNeueLT Std" pitchFamily="34" charset="0"/>
                <a:cs typeface="+mn-cs"/>
              </a:rPr>
              <a:t> del 2010</a:t>
            </a:r>
          </a:p>
        </p:txBody>
      </p:sp>
      <p:sp>
        <p:nvSpPr>
          <p:cNvPr id="8" name="Rectangle 2"/>
          <p:cNvSpPr>
            <a:spLocks noChangeArrowheads="1"/>
          </p:cNvSpPr>
          <p:nvPr/>
        </p:nvSpPr>
        <p:spPr bwMode="auto">
          <a:xfrm>
            <a:off x="2976563" y="0"/>
            <a:ext cx="6167437" cy="6215063"/>
          </a:xfrm>
          <a:prstGeom prst="rect">
            <a:avLst/>
          </a:prstGeom>
          <a:solidFill>
            <a:schemeClr val="tx2"/>
          </a:solidFill>
          <a:ln w="9525">
            <a:noFill/>
            <a:miter lim="800000"/>
            <a:headEnd/>
            <a:tailEnd/>
          </a:ln>
        </p:spPr>
        <p:txBody>
          <a:bodyPr/>
          <a:lstStyle/>
          <a:p>
            <a:pPr fontAlgn="auto">
              <a:spcBef>
                <a:spcPts val="0"/>
              </a:spcBef>
              <a:spcAft>
                <a:spcPts val="0"/>
              </a:spcAft>
              <a:defRPr/>
            </a:pPr>
            <a:endParaRPr lang="en-US">
              <a:latin typeface="+mn-lt"/>
              <a:cs typeface="+mn-cs"/>
            </a:endParaRPr>
          </a:p>
        </p:txBody>
      </p:sp>
      <p:sp>
        <p:nvSpPr>
          <p:cNvPr id="9" name="Rectangle 4"/>
          <p:cNvSpPr>
            <a:spLocks noChangeArrowheads="1"/>
          </p:cNvSpPr>
          <p:nvPr/>
        </p:nvSpPr>
        <p:spPr bwMode="auto">
          <a:xfrm>
            <a:off x="153988" y="6184900"/>
            <a:ext cx="8990012" cy="61913"/>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7"/>
          <p:cNvSpPr>
            <a:spLocks noChangeArrowheads="1"/>
          </p:cNvSpPr>
          <p:nvPr/>
        </p:nvSpPr>
        <p:spPr bwMode="auto">
          <a:xfrm flipH="1">
            <a:off x="0" y="590550"/>
            <a:ext cx="179388" cy="6267450"/>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1"/>
          <p:cNvSpPr>
            <a:spLocks noChangeArrowheads="1"/>
          </p:cNvSpPr>
          <p:nvPr/>
        </p:nvSpPr>
        <p:spPr bwMode="auto">
          <a:xfrm flipH="1">
            <a:off x="0" y="0"/>
            <a:ext cx="179388" cy="5969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3" name="TextBox 15"/>
          <p:cNvSpPr txBox="1"/>
          <p:nvPr/>
        </p:nvSpPr>
        <p:spPr>
          <a:xfrm>
            <a:off x="722313" y="1476375"/>
            <a:ext cx="982662" cy="323850"/>
          </a:xfrm>
          <a:prstGeom prst="rect">
            <a:avLst/>
          </a:prstGeom>
          <a:noFill/>
        </p:spPr>
        <p:txBody>
          <a:bodyPr wrap="none" lIns="0" tIns="0" rIns="0" bIns="0">
            <a:spAutoFit/>
          </a:bodyPr>
          <a:lstStyle/>
          <a:p>
            <a:pPr fontAlgn="auto">
              <a:spcBef>
                <a:spcPts val="0"/>
              </a:spcBef>
              <a:spcAft>
                <a:spcPts val="0"/>
              </a:spcAft>
              <a:defRPr/>
            </a:pPr>
            <a:r>
              <a:rPr lang="en-US" sz="2100" b="1">
                <a:solidFill>
                  <a:schemeClr val="accent1"/>
                </a:solidFill>
                <a:latin typeface="+mn-lt"/>
                <a:cs typeface="+mn-cs"/>
              </a:rPr>
              <a:t>Agenda</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7B9009AC-5080-43D7-9A0D-0A03FDAEE0C7}" type="slidenum">
              <a:rPr lang="es-AR"/>
              <a:pPr>
                <a:defRPr/>
              </a:pPr>
              <a:t>‹#›</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597F173D-71C8-4644-80E4-94770B2C7D50}" type="slidenum">
              <a:rPr lang="es-AR"/>
              <a:pPr>
                <a:defRPr/>
              </a:pPr>
              <a:t>‹#›</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86F59E31-8ABA-4461-A529-82271721EB8D}" type="slidenum">
              <a:rPr lang="es-AR"/>
              <a:pPr>
                <a:defRPr/>
              </a:pPr>
              <a:t>‹#›</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E1C5792D-361B-4F81-A1C5-BCF219426AD7}" type="slidenum">
              <a:rPr lang="es-AR"/>
              <a:pPr>
                <a:defRPr/>
              </a:pPr>
              <a:t>‹#›</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10B9DC11-3833-4FBE-BE74-7B8C4CAB05B7}" type="slidenum">
              <a:rPr lang="es-AR"/>
              <a:pPr>
                <a:defRPr/>
              </a:pPr>
              <a:t>‹#›</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944C37DA-D1DE-4CCC-B24C-16A11419781A}" type="slidenum">
              <a:rPr lang="es-AR"/>
              <a:pPr>
                <a:defRPr/>
              </a:pPr>
              <a:t>‹#›</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58" name="Title Placeholder 1"/>
          <p:cNvSpPr>
            <a:spLocks noGrp="1"/>
          </p:cNvSpPr>
          <p:nvPr>
            <p:ph type="title"/>
          </p:nvPr>
        </p:nvSpPr>
        <p:spPr bwMode="auto">
          <a:xfrm>
            <a:off x="476250" y="347663"/>
            <a:ext cx="8448675" cy="2968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9459" name="Text Placeholder 2"/>
          <p:cNvSpPr>
            <a:spLocks noGrp="1"/>
          </p:cNvSpPr>
          <p:nvPr>
            <p:ph type="body" idx="1"/>
          </p:nvPr>
        </p:nvSpPr>
        <p:spPr bwMode="auto">
          <a:xfrm>
            <a:off x="722313" y="1446213"/>
            <a:ext cx="7888287" cy="45735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A0232EFF-6FF3-445F-A184-B116D78F05CF}" type="slidenum">
              <a:rPr lang="es-AR"/>
              <a:pPr>
                <a:defRPr/>
              </a:pPr>
              <a:t>‹#›</a:t>
            </a:fld>
            <a:endParaRPr lang="es-AR"/>
          </a:p>
        </p:txBody>
      </p:sp>
      <p:sp>
        <p:nvSpPr>
          <p:cNvPr id="7" name="Rectangle 2"/>
          <p:cNvSpPr>
            <a:spLocks noChangeArrowheads="1"/>
          </p:cNvSpPr>
          <p:nvPr/>
        </p:nvSpPr>
        <p:spPr bwMode="auto">
          <a:xfrm flipH="1">
            <a:off x="0" y="0"/>
            <a:ext cx="179388" cy="5969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8"/>
          <p:cNvSpPr>
            <a:spLocks noChangeArrowheads="1"/>
          </p:cNvSpPr>
          <p:nvPr/>
        </p:nvSpPr>
        <p:spPr bwMode="auto">
          <a:xfrm flipH="1">
            <a:off x="0" y="590550"/>
            <a:ext cx="179388" cy="6267450"/>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9"/>
          <p:cNvSpPr>
            <a:spLocks noChangeArrowheads="1"/>
          </p:cNvSpPr>
          <p:nvPr/>
        </p:nvSpPr>
        <p:spPr bwMode="auto">
          <a:xfrm>
            <a:off x="730250" y="6581775"/>
            <a:ext cx="6081713" cy="122238"/>
          </a:xfrm>
          <a:prstGeom prst="rect">
            <a:avLst/>
          </a:prstGeom>
          <a:noFill/>
          <a:ln w="9525">
            <a:noFill/>
            <a:miter lim="800000"/>
            <a:headEnd/>
            <a:tailEnd/>
          </a:ln>
          <a:effectLst/>
        </p:spPr>
        <p:txBody>
          <a:bodyPr lIns="0" tIns="0" rIns="0" bIns="0">
            <a:spAutoFit/>
          </a:bodyPr>
          <a:lstStyle/>
          <a:p>
            <a:pPr fontAlgn="auto">
              <a:spcAft>
                <a:spcPts val="0"/>
              </a:spcAft>
              <a:defRPr/>
            </a:pPr>
            <a:r>
              <a:rPr lang="es-ES" sz="800">
                <a:solidFill>
                  <a:schemeClr val="tx1">
                    <a:lumMod val="65000"/>
                    <a:lumOff val="35000"/>
                  </a:schemeClr>
                </a:solidFill>
                <a:latin typeface="+mn-lt"/>
                <a:cs typeface="+mn-cs"/>
              </a:rPr>
              <a:t>No imprima este documento si no es necesario. Protejamos el medio ambiente.</a:t>
            </a:r>
            <a:endParaRPr lang="en-US" sz="800">
              <a:solidFill>
                <a:schemeClr val="tx1">
                  <a:lumMod val="65000"/>
                  <a:lumOff val="35000"/>
                </a:schemeClr>
              </a:solidFill>
              <a:latin typeface="+mn-lt"/>
              <a:cs typeface="+mn-cs"/>
            </a:endParaRPr>
          </a:p>
        </p:txBody>
      </p:sp>
      <p:sp>
        <p:nvSpPr>
          <p:cNvPr id="11" name="Rectangle 3"/>
          <p:cNvSpPr>
            <a:spLocks noChangeArrowheads="1"/>
          </p:cNvSpPr>
          <p:nvPr/>
        </p:nvSpPr>
        <p:spPr bwMode="auto">
          <a:xfrm>
            <a:off x="153988" y="6184900"/>
            <a:ext cx="8990012" cy="61913"/>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9"/>
          <p:cNvSpPr>
            <a:spLocks noChangeArrowheads="1"/>
          </p:cNvSpPr>
          <p:nvPr/>
        </p:nvSpPr>
        <p:spPr bwMode="auto">
          <a:xfrm>
            <a:off x="730250" y="6373813"/>
            <a:ext cx="6565900" cy="215900"/>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400">
                <a:solidFill>
                  <a:schemeClr val="tx1">
                    <a:lumMod val="65000"/>
                    <a:lumOff val="35000"/>
                  </a:schemeClr>
                </a:solidFill>
                <a:latin typeface="+mn-lt"/>
                <a:cs typeface="+mn-cs"/>
              </a:rPr>
              <a:t>Las </a:t>
            </a:r>
            <a:r>
              <a:rPr lang="en-US" sz="1400" err="1">
                <a:solidFill>
                  <a:schemeClr val="tx1">
                    <a:lumMod val="65000"/>
                    <a:lumOff val="35000"/>
                  </a:schemeClr>
                </a:solidFill>
                <a:latin typeface="+mn-lt"/>
                <a:cs typeface="+mn-cs"/>
              </a:rPr>
              <a:t>Pymes</a:t>
            </a:r>
            <a:r>
              <a:rPr lang="en-US" sz="1400">
                <a:solidFill>
                  <a:schemeClr val="tx1">
                    <a:lumMod val="65000"/>
                    <a:lumOff val="35000"/>
                  </a:schemeClr>
                </a:solidFill>
                <a:latin typeface="+mn-lt"/>
                <a:cs typeface="+mn-cs"/>
              </a:rPr>
              <a:t> | </a:t>
            </a:r>
            <a:r>
              <a:rPr lang="en-US" sz="1400" err="1">
                <a:solidFill>
                  <a:schemeClr val="tx1">
                    <a:lumMod val="65000"/>
                    <a:lumOff val="35000"/>
                  </a:schemeClr>
                </a:solidFill>
                <a:latin typeface="+mn-lt"/>
                <a:cs typeface="+mn-cs"/>
              </a:rPr>
              <a:t>Septiembre</a:t>
            </a:r>
            <a:r>
              <a:rPr lang="en-US" sz="1400">
                <a:solidFill>
                  <a:schemeClr val="tx1">
                    <a:lumMod val="65000"/>
                    <a:lumOff val="35000"/>
                  </a:schemeClr>
                </a:solidFill>
                <a:latin typeface="+mn-lt"/>
                <a:cs typeface="+mn-cs"/>
              </a:rPr>
              <a:t> 2010</a:t>
            </a:r>
          </a:p>
        </p:txBody>
      </p:sp>
    </p:spTree>
  </p:cSld>
  <p:clrMap bg1="lt1" tx1="dk1" bg2="lt2" tx2="dk2" accent1="accent1" accent2="accent2" accent3="accent3" accent4="accent4" accent5="accent5" accent6="accent6" hlink="hlink" folHlink="folHlink"/>
  <p:sldLayoutIdLst>
    <p:sldLayoutId id="2147483671" r:id="rId1"/>
    <p:sldLayoutId id="2147483664" r:id="rId2"/>
    <p:sldLayoutId id="2147483672" r:id="rId3"/>
    <p:sldLayoutId id="2147483665" r:id="rId4"/>
    <p:sldLayoutId id="2147483666" r:id="rId5"/>
    <p:sldLayoutId id="2147483667" r:id="rId6"/>
    <p:sldLayoutId id="2147483668" r:id="rId7"/>
    <p:sldLayoutId id="2147483669" r:id="rId8"/>
    <p:sldLayoutId id="2147483670" r:id="rId9"/>
    <p:sldLayoutId id="2147483673"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pitchFamily="34" charset="0"/>
        </a:defRPr>
      </a:lvl2pPr>
      <a:lvl3pPr algn="l" rtl="0" eaLnBrk="0" fontAlgn="base" hangingPunct="0">
        <a:spcBef>
          <a:spcPct val="0"/>
        </a:spcBef>
        <a:spcAft>
          <a:spcPct val="0"/>
        </a:spcAft>
        <a:defRPr sz="2000">
          <a:solidFill>
            <a:schemeClr val="accent1"/>
          </a:solidFill>
          <a:latin typeface="HelveticaNeueLT Std" pitchFamily="34" charset="0"/>
        </a:defRPr>
      </a:lvl3pPr>
      <a:lvl4pPr algn="l" rtl="0" eaLnBrk="0" fontAlgn="base" hangingPunct="0">
        <a:spcBef>
          <a:spcPct val="0"/>
        </a:spcBef>
        <a:spcAft>
          <a:spcPct val="0"/>
        </a:spcAft>
        <a:defRPr sz="2000">
          <a:solidFill>
            <a:schemeClr val="accent1"/>
          </a:solidFill>
          <a:latin typeface="HelveticaNeueLT Std" pitchFamily="34" charset="0"/>
        </a:defRPr>
      </a:lvl4pPr>
      <a:lvl5pPr algn="l" rtl="0" eaLnBrk="0" fontAlgn="base" hangingPunct="0">
        <a:spcBef>
          <a:spcPct val="0"/>
        </a:spcBef>
        <a:spcAft>
          <a:spcPct val="0"/>
        </a:spcAft>
        <a:defRPr sz="2000">
          <a:solidFill>
            <a:schemeClr val="accent1"/>
          </a:solidFill>
          <a:latin typeface="HelveticaNeueLT Std" pitchFamily="34" charset="0"/>
        </a:defRPr>
      </a:lvl5pPr>
      <a:lvl6pPr marL="457200" algn="l" rtl="0" fontAlgn="base">
        <a:spcBef>
          <a:spcPct val="0"/>
        </a:spcBef>
        <a:spcAft>
          <a:spcPct val="0"/>
        </a:spcAft>
        <a:defRPr sz="2000">
          <a:solidFill>
            <a:schemeClr val="accent1"/>
          </a:solidFill>
          <a:latin typeface="HelveticaNeueLT Std" pitchFamily="34" charset="0"/>
        </a:defRPr>
      </a:lvl6pPr>
      <a:lvl7pPr marL="914400" algn="l" rtl="0" fontAlgn="base">
        <a:spcBef>
          <a:spcPct val="0"/>
        </a:spcBef>
        <a:spcAft>
          <a:spcPct val="0"/>
        </a:spcAft>
        <a:defRPr sz="2000">
          <a:solidFill>
            <a:schemeClr val="accent1"/>
          </a:solidFill>
          <a:latin typeface="HelveticaNeueLT Std" pitchFamily="34" charset="0"/>
        </a:defRPr>
      </a:lvl7pPr>
      <a:lvl8pPr marL="1371600" algn="l" rtl="0" fontAlgn="base">
        <a:spcBef>
          <a:spcPct val="0"/>
        </a:spcBef>
        <a:spcAft>
          <a:spcPct val="0"/>
        </a:spcAft>
        <a:defRPr sz="2000">
          <a:solidFill>
            <a:schemeClr val="accent1"/>
          </a:solidFill>
          <a:latin typeface="HelveticaNeueLT Std" pitchFamily="34" charset="0"/>
        </a:defRPr>
      </a:lvl8pPr>
      <a:lvl9pPr marL="1828800" algn="l" rtl="0" fontAlgn="base">
        <a:spcBef>
          <a:spcPct val="0"/>
        </a:spcBef>
        <a:spcAft>
          <a:spcPct val="0"/>
        </a:spcAft>
        <a:defRPr sz="2000">
          <a:solidFill>
            <a:schemeClr val="accent1"/>
          </a:solidFill>
          <a:latin typeface="HelveticaNeueLT Std" pitchFamily="34" charset="0"/>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bin"/><Relationship Id="rId7" Type="http://schemas.openxmlformats.org/officeDocument/2006/relationships/oleObject" Target="../embeddings/Microsoft_Excel_97-2003_Worksheet3.xls"/><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png"/><Relationship Id="rId4" Type="http://schemas.openxmlformats.org/officeDocument/2006/relationships/oleObject" Target="../embeddings/Microsoft_Excel_97-2003_Worksheet2.xls"/></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hyperlink" Target="http://www.materiabiz.com/mbz/capitalhumano/nota.vsp?nid=34426" TargetMode="External"/><Relationship Id="rId2" Type="http://schemas.openxmlformats.org/officeDocument/2006/relationships/hyperlink" Target="http://www.materiabiz.com/mbz/capitalhumano/nota.vsp?nid=22923"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gif"/><Relationship Id="rId7" Type="http://schemas.openxmlformats.org/officeDocument/2006/relationships/image" Target="../media/image12.gif"/><Relationship Id="rId12" Type="http://schemas.openxmlformats.org/officeDocument/2006/relationships/image" Target="../media/image17.gif"/><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gif"/><Relationship Id="rId11" Type="http://schemas.openxmlformats.org/officeDocument/2006/relationships/image" Target="../media/image16.gif"/><Relationship Id="rId5" Type="http://schemas.openxmlformats.org/officeDocument/2006/relationships/image" Target="../media/image10.gif"/><Relationship Id="rId10" Type="http://schemas.openxmlformats.org/officeDocument/2006/relationships/image" Target="../media/image15.gif"/><Relationship Id="rId4" Type="http://schemas.openxmlformats.org/officeDocument/2006/relationships/image" Target="../media/image9.gif"/><Relationship Id="rId9" Type="http://schemas.openxmlformats.org/officeDocument/2006/relationships/image" Target="../media/image14.gif"/></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Microsoft_Excel_97-2003_Worksheet1.xls"/></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pPr eaLnBrk="1" hangingPunct="1"/>
            <a:r>
              <a:rPr lang="en-US" dirty="0" smtClean="0"/>
              <a:t>Las </a:t>
            </a:r>
            <a:r>
              <a:rPr lang="en-US" dirty="0" err="1" smtClean="0"/>
              <a:t>Pymes</a:t>
            </a:r>
            <a:endParaRPr lang="es-AR" smtClean="0"/>
          </a:p>
        </p:txBody>
      </p:sp>
      <p:sp>
        <p:nvSpPr>
          <p:cNvPr id="2" name="Subtitle 1"/>
          <p:cNvSpPr>
            <a:spLocks noGrp="1"/>
          </p:cNvSpPr>
          <p:nvPr>
            <p:ph type="subTitle" idx="1"/>
          </p:nvPr>
        </p:nvSpPr>
        <p:spPr>
          <a:xfrm>
            <a:off x="722313" y="2003425"/>
            <a:ext cx="5392737" cy="276225"/>
          </a:xfrm>
        </p:spPr>
        <p:txBody>
          <a:bodyPr/>
          <a:lstStyle/>
          <a:p>
            <a:pPr eaLnBrk="1" hangingPunct="1">
              <a:defRPr/>
            </a:pPr>
            <a:r>
              <a:rPr lang="es-AR" smtClean="0"/>
              <a:t>Presentación, Modelos Organizacionales</a:t>
            </a:r>
            <a:endParaRPr lang="es-AR"/>
          </a:p>
        </p:txBody>
      </p:sp>
      <p:sp>
        <p:nvSpPr>
          <p:cNvPr id="13315" name="Subtitle 1"/>
          <p:cNvSpPr txBox="1">
            <a:spLocks/>
          </p:cNvSpPr>
          <p:nvPr/>
        </p:nvSpPr>
        <p:spPr bwMode="auto">
          <a:xfrm>
            <a:off x="755650" y="2441575"/>
            <a:ext cx="5392738" cy="3933384"/>
          </a:xfrm>
          <a:prstGeom prst="rect">
            <a:avLst/>
          </a:prstGeom>
          <a:noFill/>
          <a:ln w="9525">
            <a:noFill/>
            <a:miter lim="800000"/>
            <a:headEnd/>
            <a:tailEnd/>
          </a:ln>
        </p:spPr>
        <p:txBody>
          <a:bodyPr lIns="0" tIns="0" rIns="0" bIns="0">
            <a:spAutoFit/>
          </a:bodyPr>
          <a:lstStyle/>
          <a:p>
            <a:pPr>
              <a:spcBef>
                <a:spcPct val="20000"/>
              </a:spcBef>
            </a:pPr>
            <a:r>
              <a:rPr lang="es-AR" dirty="0">
                <a:solidFill>
                  <a:srgbClr val="7F7F7F"/>
                </a:solidFill>
                <a:latin typeface="HelveticaNeueLT Std"/>
              </a:rPr>
              <a:t>Grupo A, Septiembre de </a:t>
            </a:r>
            <a:r>
              <a:rPr lang="es-AR" dirty="0" smtClean="0">
                <a:solidFill>
                  <a:srgbClr val="7F7F7F"/>
                </a:solidFill>
                <a:latin typeface="HelveticaNeueLT Std"/>
              </a:rPr>
              <a:t>2010</a:t>
            </a:r>
          </a:p>
          <a:p>
            <a:pPr>
              <a:spcBef>
                <a:spcPct val="20000"/>
              </a:spcBef>
            </a:pPr>
            <a:endParaRPr lang="es-AR" dirty="0" smtClean="0">
              <a:solidFill>
                <a:srgbClr val="7F7F7F"/>
              </a:solidFill>
              <a:latin typeface="HelveticaNeueLT Std"/>
            </a:endParaRPr>
          </a:p>
          <a:p>
            <a:pPr>
              <a:spcBef>
                <a:spcPct val="20000"/>
              </a:spcBef>
            </a:pPr>
            <a:r>
              <a:rPr lang="es-AR" dirty="0" err="1" smtClean="0">
                <a:solidFill>
                  <a:srgbClr val="7F7F7F"/>
                </a:solidFill>
                <a:latin typeface="HelveticaNeueLT Std"/>
              </a:rPr>
              <a:t>Vaamonde</a:t>
            </a:r>
            <a:endParaRPr lang="es-AR" dirty="0" smtClean="0">
              <a:solidFill>
                <a:srgbClr val="7F7F7F"/>
              </a:solidFill>
              <a:latin typeface="HelveticaNeueLT Std"/>
            </a:endParaRPr>
          </a:p>
          <a:p>
            <a:pPr>
              <a:spcBef>
                <a:spcPct val="20000"/>
              </a:spcBef>
            </a:pPr>
            <a:r>
              <a:rPr lang="es-AR" smtClean="0">
                <a:solidFill>
                  <a:srgbClr val="7F7F7F"/>
                </a:solidFill>
                <a:latin typeface="HelveticaNeueLT Std"/>
              </a:rPr>
              <a:t>Ariel</a:t>
            </a:r>
          </a:p>
          <a:p>
            <a:pPr>
              <a:spcBef>
                <a:spcPct val="20000"/>
              </a:spcBef>
            </a:pPr>
            <a:endParaRPr lang="es-AR" dirty="0" smtClean="0">
              <a:solidFill>
                <a:srgbClr val="7F7F7F"/>
              </a:solidFill>
              <a:latin typeface="HelveticaNeueLT Std"/>
            </a:endParaRPr>
          </a:p>
          <a:p>
            <a:pPr>
              <a:spcBef>
                <a:spcPct val="20000"/>
              </a:spcBef>
            </a:pPr>
            <a:r>
              <a:rPr lang="es-AR" dirty="0" smtClean="0">
                <a:solidFill>
                  <a:srgbClr val="7F7F7F"/>
                </a:solidFill>
                <a:latin typeface="HelveticaNeueLT Std"/>
              </a:rPr>
              <a:t>Meléndez</a:t>
            </a:r>
          </a:p>
          <a:p>
            <a:pPr>
              <a:spcBef>
                <a:spcPct val="20000"/>
              </a:spcBef>
            </a:pPr>
            <a:r>
              <a:rPr lang="es-AR" dirty="0" smtClean="0">
                <a:solidFill>
                  <a:srgbClr val="7F7F7F"/>
                </a:solidFill>
                <a:latin typeface="HelveticaNeueLT Std"/>
              </a:rPr>
              <a:t>Marina</a:t>
            </a:r>
          </a:p>
          <a:p>
            <a:pPr>
              <a:spcBef>
                <a:spcPct val="20000"/>
              </a:spcBef>
            </a:pPr>
            <a:r>
              <a:rPr lang="es-AR" dirty="0" err="1" smtClean="0">
                <a:solidFill>
                  <a:srgbClr val="7F7F7F"/>
                </a:solidFill>
                <a:latin typeface="HelveticaNeueLT Std"/>
              </a:rPr>
              <a:t>Fandiño</a:t>
            </a:r>
            <a:endParaRPr lang="es-AR" dirty="0" smtClean="0">
              <a:solidFill>
                <a:srgbClr val="7F7F7F"/>
              </a:solidFill>
              <a:latin typeface="HelveticaNeueLT Std"/>
            </a:endParaRPr>
          </a:p>
          <a:p>
            <a:pPr>
              <a:spcBef>
                <a:spcPct val="20000"/>
              </a:spcBef>
            </a:pPr>
            <a:endParaRPr lang="es-AR" dirty="0">
              <a:solidFill>
                <a:srgbClr val="7F7F7F"/>
              </a:solidFill>
              <a:latin typeface="HelveticaNeueLT Std"/>
            </a:endParaRPr>
          </a:p>
          <a:p>
            <a:pPr>
              <a:spcBef>
                <a:spcPct val="20000"/>
              </a:spcBef>
            </a:pPr>
            <a:r>
              <a:rPr lang="es-AR" dirty="0" err="1" smtClean="0">
                <a:solidFill>
                  <a:srgbClr val="7F7F7F"/>
                </a:solidFill>
                <a:latin typeface="HelveticaNeueLT Std"/>
              </a:rPr>
              <a:t>Protas</a:t>
            </a:r>
            <a:endParaRPr lang="es-AR" dirty="0" smtClean="0">
              <a:solidFill>
                <a:srgbClr val="7F7F7F"/>
              </a:solidFill>
              <a:latin typeface="HelveticaNeueLT Std"/>
            </a:endParaRPr>
          </a:p>
          <a:p>
            <a:pPr>
              <a:spcBef>
                <a:spcPct val="20000"/>
              </a:spcBef>
            </a:pPr>
            <a:r>
              <a:rPr lang="es-AR" dirty="0" err="1" smtClean="0">
                <a:solidFill>
                  <a:srgbClr val="7F7F7F"/>
                </a:solidFill>
                <a:latin typeface="HelveticaNeueLT Std"/>
              </a:rPr>
              <a:t>Gelfo</a:t>
            </a:r>
            <a:endParaRPr lang="es-AR" dirty="0" smtClean="0">
              <a:solidFill>
                <a:srgbClr val="7F7F7F"/>
              </a:solidFill>
              <a:latin typeface="HelveticaNeueLT Std"/>
            </a:endParaRPr>
          </a:p>
          <a:p>
            <a:pPr>
              <a:spcBef>
                <a:spcPct val="20000"/>
              </a:spcBef>
            </a:pPr>
            <a:r>
              <a:rPr lang="es-AR" dirty="0" err="1" smtClean="0">
                <a:solidFill>
                  <a:srgbClr val="7F7F7F"/>
                </a:solidFill>
                <a:latin typeface="HelveticaNeueLT Std"/>
              </a:rPr>
              <a:t>Pasquier</a:t>
            </a:r>
            <a:endParaRPr lang="es-AR" dirty="0">
              <a:solidFill>
                <a:srgbClr val="7F7F7F"/>
              </a:solidFill>
              <a:latin typeface="HelveticaNeueLT St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s-AR" smtClean="0"/>
              <a:t>Pymes En Latinoamerica</a:t>
            </a:r>
          </a:p>
        </p:txBody>
      </p:sp>
      <p:sp>
        <p:nvSpPr>
          <p:cNvPr id="3" name="Content Placeholder 2"/>
          <p:cNvSpPr>
            <a:spLocks noGrp="1"/>
          </p:cNvSpPr>
          <p:nvPr>
            <p:ph idx="1"/>
          </p:nvPr>
        </p:nvSpPr>
        <p:spPr>
          <a:xfrm>
            <a:off x="722313" y="765175"/>
            <a:ext cx="7888287" cy="5254625"/>
          </a:xfrm>
        </p:spPr>
        <p:txBody>
          <a:bodyPr/>
          <a:lstStyle/>
          <a:p>
            <a:pPr eaLnBrk="1" hangingPunct="1">
              <a:buFontTx/>
              <a:buNone/>
              <a:defRPr/>
            </a:pPr>
            <a:r>
              <a:rPr lang="es-AR" sz="1600" b="1" u="sng" smtClean="0"/>
              <a:t>Fundes</a:t>
            </a:r>
            <a:endParaRPr lang="es-AR" sz="1600" b="1" u="sng"/>
          </a:p>
          <a:p>
            <a:pPr marL="0" indent="0" eaLnBrk="1" hangingPunct="1">
              <a:buFontTx/>
              <a:buNone/>
              <a:defRPr/>
            </a:pPr>
            <a:r>
              <a:rPr lang="es-AR" sz="1600" smtClean="0"/>
              <a:t>Organización </a:t>
            </a:r>
            <a:r>
              <a:rPr lang="es-AR" sz="1600"/>
              <a:t>pionera y visionaria para el desarrollo del sector privado. FUNDES promueve el desarrollo competitivo de la </a:t>
            </a:r>
            <a:br>
              <a:rPr lang="es-AR" sz="1600"/>
            </a:br>
            <a:r>
              <a:rPr lang="es-AR" sz="1600"/>
              <a:t>PYME en América Latina.</a:t>
            </a:r>
          </a:p>
          <a:p>
            <a:pPr eaLnBrk="1" hangingPunct="1">
              <a:defRPr/>
            </a:pPr>
            <a:endParaRPr lang="es-AR" sz="1600"/>
          </a:p>
          <a:p>
            <a:pPr marL="0" indent="0" eaLnBrk="1" hangingPunct="1">
              <a:buFontTx/>
              <a:buNone/>
              <a:defRPr/>
            </a:pPr>
            <a:r>
              <a:rPr lang="es-AR" sz="1600" smtClean="0"/>
              <a:t>La </a:t>
            </a:r>
            <a:r>
              <a:rPr lang="es-AR" sz="1600"/>
              <a:t>red esta formada por Pymes de los siguientes </a:t>
            </a:r>
            <a:r>
              <a:rPr lang="es-AR" sz="1600" smtClean="0"/>
              <a:t>países</a:t>
            </a:r>
            <a:r>
              <a:rPr lang="es-AR" sz="1600"/>
              <a:t>:</a:t>
            </a:r>
          </a:p>
          <a:p>
            <a:pPr lvl="1" eaLnBrk="1" hangingPunct="1">
              <a:defRPr/>
            </a:pPr>
            <a:r>
              <a:rPr lang="es-AR" sz="1600"/>
              <a:t>México</a:t>
            </a:r>
          </a:p>
          <a:p>
            <a:pPr lvl="1" eaLnBrk="1" hangingPunct="1">
              <a:defRPr/>
            </a:pPr>
            <a:r>
              <a:rPr lang="es-AR" sz="1600"/>
              <a:t>Guatemala</a:t>
            </a:r>
          </a:p>
          <a:p>
            <a:pPr lvl="1" eaLnBrk="1" hangingPunct="1">
              <a:defRPr/>
            </a:pPr>
            <a:r>
              <a:rPr lang="es-AR" sz="1600"/>
              <a:t>El Salvador</a:t>
            </a:r>
          </a:p>
          <a:p>
            <a:pPr lvl="1" eaLnBrk="1" hangingPunct="1">
              <a:defRPr/>
            </a:pPr>
            <a:r>
              <a:rPr lang="es-AR" sz="1600"/>
              <a:t>Costa Rica</a:t>
            </a:r>
          </a:p>
          <a:p>
            <a:pPr lvl="1" eaLnBrk="1" hangingPunct="1">
              <a:defRPr/>
            </a:pPr>
            <a:r>
              <a:rPr lang="es-AR" sz="1600"/>
              <a:t>Panamá</a:t>
            </a:r>
          </a:p>
          <a:p>
            <a:pPr lvl="1" eaLnBrk="1" hangingPunct="1">
              <a:defRPr/>
            </a:pPr>
            <a:r>
              <a:rPr lang="es-AR" sz="1600"/>
              <a:t>Colombia</a:t>
            </a:r>
          </a:p>
          <a:p>
            <a:pPr lvl="1" eaLnBrk="1" hangingPunct="1">
              <a:defRPr/>
            </a:pPr>
            <a:r>
              <a:rPr lang="es-AR" sz="1600"/>
              <a:t>Venezuela</a:t>
            </a:r>
          </a:p>
          <a:p>
            <a:pPr lvl="1" eaLnBrk="1" hangingPunct="1">
              <a:defRPr/>
            </a:pPr>
            <a:r>
              <a:rPr lang="es-AR" sz="1600"/>
              <a:t>Bolivia</a:t>
            </a:r>
          </a:p>
          <a:p>
            <a:pPr lvl="1" eaLnBrk="1" hangingPunct="1">
              <a:defRPr/>
            </a:pPr>
            <a:r>
              <a:rPr lang="es-AR" sz="1600"/>
              <a:t>Chile</a:t>
            </a:r>
          </a:p>
          <a:p>
            <a:pPr lvl="1" eaLnBrk="1" hangingPunct="1">
              <a:defRPr/>
            </a:pPr>
            <a:r>
              <a:rPr lang="es-AR" sz="1600" smtClean="0"/>
              <a:t>Argentina</a:t>
            </a:r>
            <a:endParaRPr lang="es-AR" sz="16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s-AR" smtClean="0"/>
              <a:t>Principales Problemáticas</a:t>
            </a:r>
          </a:p>
        </p:txBody>
      </p:sp>
      <p:graphicFrame>
        <p:nvGraphicFramePr>
          <p:cNvPr id="5" name="Content Placeholder 4"/>
          <p:cNvGraphicFramePr>
            <a:graphicFrameLocks noGrp="1"/>
          </p:cNvGraphicFramePr>
          <p:nvPr>
            <p:ph idx="1"/>
          </p:nvPr>
        </p:nvGraphicFramePr>
        <p:xfrm>
          <a:off x="722313" y="764705"/>
          <a:ext cx="7888287" cy="5255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s-AR" smtClean="0"/>
              <a:t>Principales Problemáticas</a:t>
            </a:r>
          </a:p>
        </p:txBody>
      </p:sp>
      <p:sp>
        <p:nvSpPr>
          <p:cNvPr id="27650" name="Content Placeholder 2"/>
          <p:cNvSpPr>
            <a:spLocks noGrp="1"/>
          </p:cNvSpPr>
          <p:nvPr>
            <p:ph idx="1"/>
          </p:nvPr>
        </p:nvSpPr>
        <p:spPr>
          <a:xfrm>
            <a:off x="722313" y="765175"/>
            <a:ext cx="7888287" cy="5254625"/>
          </a:xfrm>
        </p:spPr>
        <p:txBody>
          <a:bodyPr/>
          <a:lstStyle/>
          <a:p>
            <a:pPr eaLnBrk="1" hangingPunct="1"/>
            <a:endParaRPr lang="es-AR" sz="1600" b="1" smtClean="0"/>
          </a:p>
          <a:p>
            <a:pPr eaLnBrk="1" hangingPunct="1"/>
            <a:r>
              <a:rPr lang="es-AR" sz="1800" b="1" smtClean="0"/>
              <a:t>Alto grado de informalidad en la contratación del personal </a:t>
            </a:r>
          </a:p>
          <a:p>
            <a:pPr eaLnBrk="1" hangingPunct="1"/>
            <a:r>
              <a:rPr lang="es-AR" sz="1800" b="1" smtClean="0"/>
              <a:t>Personal poco calificado o no profesional</a:t>
            </a:r>
          </a:p>
          <a:p>
            <a:pPr eaLnBrk="1" hangingPunct="1"/>
            <a:r>
              <a:rPr lang="es-ES_tradnl" sz="1800" b="1" smtClean="0"/>
              <a:t>No Separar Lo Familiar de lo Empresario</a:t>
            </a:r>
            <a:endParaRPr lang="es-AR" sz="1800" b="1" smtClean="0"/>
          </a:p>
          <a:p>
            <a:pPr eaLnBrk="1" hangingPunct="1"/>
            <a:r>
              <a:rPr lang="es-AR" sz="1800" b="1" smtClean="0"/>
              <a:t>Poca visión estratégica y capacidad para planear a largo plazo</a:t>
            </a:r>
          </a:p>
          <a:p>
            <a:pPr eaLnBrk="1" hangingPunct="1"/>
            <a:r>
              <a:rPr lang="es-AR" sz="1800" b="1" smtClean="0"/>
              <a:t>Falta de información acerca del entorno y el mercado</a:t>
            </a:r>
          </a:p>
          <a:p>
            <a:pPr eaLnBrk="1" hangingPunct="1"/>
            <a:r>
              <a:rPr lang="es-AR" sz="1800" b="1" smtClean="0"/>
              <a:t>Falta de innovación tecnológica</a:t>
            </a:r>
          </a:p>
          <a:p>
            <a:pPr eaLnBrk="1" hangingPunct="1"/>
            <a:r>
              <a:rPr lang="es-AR" sz="1800" b="1" smtClean="0"/>
              <a:t> Falta de políticas de capacitación</a:t>
            </a:r>
            <a:endParaRPr lang="es-AR" sz="1800" smtClean="0"/>
          </a:p>
          <a:p>
            <a:pPr eaLnBrk="1" hangingPunct="1"/>
            <a:r>
              <a:rPr lang="es-AR" sz="1800" b="1" smtClean="0"/>
              <a:t>Organización del trabajo anticuada</a:t>
            </a:r>
          </a:p>
          <a:p>
            <a:pPr eaLnBrk="1" hangingPunct="1"/>
            <a:r>
              <a:rPr lang="es-ES_tradnl" sz="1800" b="1" smtClean="0"/>
              <a:t>La Desconfianza en Delegar</a:t>
            </a:r>
            <a:endParaRPr lang="es-AR" sz="1800" b="1" smtClean="0"/>
          </a:p>
          <a:p>
            <a:pPr eaLnBrk="1" hangingPunct="1"/>
            <a:r>
              <a:rPr lang="es-ES_tradnl" sz="1800" b="1" smtClean="0"/>
              <a:t>Personas no pertenecientes a la Familia</a:t>
            </a:r>
            <a:endParaRPr lang="es-AR" sz="1800" b="1" smtClean="0"/>
          </a:p>
          <a:p>
            <a:pPr eaLnBrk="1" hangingPunct="1"/>
            <a:r>
              <a:rPr lang="es-ES_tradnl" sz="1800" b="1" smtClean="0"/>
              <a:t>Manejar las situaciones conflictivas </a:t>
            </a:r>
            <a:endParaRPr lang="es-AR" sz="1800" b="1" smtClean="0"/>
          </a:p>
          <a:p>
            <a:pPr eaLnBrk="1" hangingPunct="1"/>
            <a:r>
              <a:rPr lang="es-ES_tradnl" sz="1800" b="1" smtClean="0"/>
              <a:t>Salarios y Horarios</a:t>
            </a:r>
            <a:endParaRPr lang="es-AR" sz="1800" b="1" smtClean="0"/>
          </a:p>
          <a:p>
            <a:pPr eaLnBrk="1" hangingPunct="1">
              <a:buFontTx/>
              <a:buNone/>
            </a:pPr>
            <a:endParaRPr lang="es-AR" sz="16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s-AR" smtClean="0"/>
              <a:t>Principales Problemáticas</a:t>
            </a:r>
          </a:p>
        </p:txBody>
      </p:sp>
      <p:sp>
        <p:nvSpPr>
          <p:cNvPr id="28674" name="Content Placeholder 2"/>
          <p:cNvSpPr>
            <a:spLocks noGrp="1"/>
          </p:cNvSpPr>
          <p:nvPr>
            <p:ph idx="1"/>
          </p:nvPr>
        </p:nvSpPr>
        <p:spPr>
          <a:xfrm>
            <a:off x="722313" y="765175"/>
            <a:ext cx="7888287" cy="5254625"/>
          </a:xfrm>
        </p:spPr>
        <p:txBody>
          <a:bodyPr/>
          <a:lstStyle/>
          <a:p>
            <a:pPr eaLnBrk="1" hangingPunct="1"/>
            <a:endParaRPr lang="es-AR" sz="1600" b="1" smtClean="0"/>
          </a:p>
          <a:p>
            <a:pPr eaLnBrk="1" hangingPunct="1">
              <a:buFontTx/>
              <a:buNone/>
            </a:pPr>
            <a:endParaRPr lang="es-AR" sz="1600" smtClean="0"/>
          </a:p>
          <a:p>
            <a:pPr eaLnBrk="1" hangingPunct="1">
              <a:buFontTx/>
              <a:buNone/>
            </a:pPr>
            <a:endParaRPr lang="es-AR" sz="1600" smtClean="0"/>
          </a:p>
        </p:txBody>
      </p:sp>
      <p:graphicFrame>
        <p:nvGraphicFramePr>
          <p:cNvPr id="4" name="Diagram 3"/>
          <p:cNvGraphicFramePr/>
          <p:nvPr/>
        </p:nvGraphicFramePr>
        <p:xfrm>
          <a:off x="1331640" y="1124744"/>
          <a:ext cx="6096000" cy="2104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755576" y="2852936"/>
          <a:ext cx="7848872" cy="32403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s-AR" smtClean="0"/>
              <a:t>Recambio Generacional</a:t>
            </a:r>
          </a:p>
        </p:txBody>
      </p:sp>
      <p:sp>
        <p:nvSpPr>
          <p:cNvPr id="29698" name="Content Placeholder 2"/>
          <p:cNvSpPr>
            <a:spLocks noGrp="1"/>
          </p:cNvSpPr>
          <p:nvPr>
            <p:ph idx="1"/>
          </p:nvPr>
        </p:nvSpPr>
        <p:spPr>
          <a:xfrm>
            <a:off x="722313" y="765175"/>
            <a:ext cx="7888287" cy="5254625"/>
          </a:xfrm>
        </p:spPr>
        <p:txBody>
          <a:bodyPr/>
          <a:lstStyle/>
          <a:p>
            <a:pPr eaLnBrk="1" hangingPunct="1"/>
            <a:endParaRPr lang="es-AR" sz="1600" b="1" smtClean="0"/>
          </a:p>
          <a:p>
            <a:pPr eaLnBrk="1" hangingPunct="1">
              <a:buFontTx/>
              <a:buNone/>
            </a:pPr>
            <a:endParaRPr lang="es-AR" sz="1600" smtClean="0"/>
          </a:p>
        </p:txBody>
      </p:sp>
      <p:graphicFrame>
        <p:nvGraphicFramePr>
          <p:cNvPr id="29699" name="Chart 3"/>
          <p:cNvGraphicFramePr>
            <a:graphicFrameLocks/>
          </p:cNvGraphicFramePr>
          <p:nvPr/>
        </p:nvGraphicFramePr>
        <p:xfrm>
          <a:off x="755650" y="1052513"/>
          <a:ext cx="3816350" cy="2663825"/>
        </p:xfrm>
        <a:graphic>
          <a:graphicData uri="http://schemas.openxmlformats.org/presentationml/2006/ole">
            <mc:AlternateContent xmlns:mc="http://schemas.openxmlformats.org/markup-compatibility/2006">
              <mc:Choice xmlns:v="urn:schemas-microsoft-com:vml" Requires="v">
                <p:oleObj spid="_x0000_s29705" r:id="rId4" imgW="3816427" imgH="2664183" progId="Excel.Sheet.8">
                  <p:embed/>
                </p:oleObj>
              </mc:Choice>
              <mc:Fallback>
                <p:oleObj r:id="rId4" imgW="3816427" imgH="2664183" progId="Excel.Sheet.8">
                  <p:embed/>
                  <p:pic>
                    <p:nvPicPr>
                      <p:cNvPr id="0"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052513"/>
                        <a:ext cx="3816350" cy="266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Chart 4"/>
          <p:cNvGraphicFramePr>
            <a:graphicFrameLocks/>
          </p:cNvGraphicFramePr>
          <p:nvPr/>
        </p:nvGraphicFramePr>
        <p:xfrm>
          <a:off x="4284663" y="2997200"/>
          <a:ext cx="4056062" cy="2895600"/>
        </p:xfrm>
        <a:graphic>
          <a:graphicData uri="http://schemas.openxmlformats.org/presentationml/2006/ole">
            <mc:AlternateContent xmlns:mc="http://schemas.openxmlformats.org/markup-compatibility/2006">
              <mc:Choice xmlns:v="urn:schemas-microsoft-com:vml" Requires="v">
                <p:oleObj spid="_x0000_s29706" r:id="rId7" imgW="4054191" imgH="2895851" progId="Excel.Sheet.8">
                  <p:embed/>
                </p:oleObj>
              </mc:Choice>
              <mc:Fallback>
                <p:oleObj r:id="rId7" imgW="4054191" imgH="2895851" progId="Excel.Sheet.8">
                  <p:embed/>
                  <p:pic>
                    <p:nvPicPr>
                      <p:cNvPr id="0" name="Picture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2997200"/>
                        <a:ext cx="4056062" cy="289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s-AR" smtClean="0"/>
              <a:t>Recambio Generacional</a:t>
            </a:r>
          </a:p>
        </p:txBody>
      </p:sp>
      <p:sp>
        <p:nvSpPr>
          <p:cNvPr id="30722" name="Content Placeholder 2"/>
          <p:cNvSpPr>
            <a:spLocks noGrp="1"/>
          </p:cNvSpPr>
          <p:nvPr>
            <p:ph idx="1"/>
          </p:nvPr>
        </p:nvSpPr>
        <p:spPr>
          <a:xfrm>
            <a:off x="722313" y="981075"/>
            <a:ext cx="7888287" cy="5038725"/>
          </a:xfrm>
        </p:spPr>
        <p:txBody>
          <a:bodyPr/>
          <a:lstStyle/>
          <a:p>
            <a:pPr marL="0" indent="0" eaLnBrk="1" hangingPunct="1">
              <a:buFontTx/>
              <a:buNone/>
            </a:pPr>
            <a:r>
              <a:rPr lang="es-AR" smtClean="0"/>
              <a:t>Recambio = Crisis</a:t>
            </a:r>
          </a:p>
          <a:p>
            <a:pPr marL="0" indent="0" eaLnBrk="1" hangingPunct="1">
              <a:buFontTx/>
              <a:buNone/>
            </a:pPr>
            <a:r>
              <a:rPr lang="es-AR" smtClean="0"/>
              <a:t>momento muy traumático para la empresa</a:t>
            </a:r>
          </a:p>
          <a:p>
            <a:pPr marL="0" indent="0" eaLnBrk="1" hangingPunct="1">
              <a:buFontTx/>
              <a:buNone/>
            </a:pPr>
            <a:endParaRPr lang="es-AR" smtClean="0"/>
          </a:p>
          <a:p>
            <a:pPr marL="0" indent="0" eaLnBrk="1" hangingPunct="1">
              <a:buFontTx/>
              <a:buNone/>
            </a:pPr>
            <a:r>
              <a:rPr lang="es-AR" smtClean="0"/>
              <a:t>Sucesor tiene que reemplazar un liderazgo muy extenso en el tiempo. </a:t>
            </a:r>
            <a:br>
              <a:rPr lang="es-AR" smtClean="0"/>
            </a:br>
            <a:r>
              <a:rPr lang="es-AR" smtClean="0"/>
              <a:t>	</a:t>
            </a:r>
          </a:p>
          <a:p>
            <a:pPr marL="0" indent="0" eaLnBrk="1" hangingPunct="1">
              <a:buFontTx/>
              <a:buNone/>
            </a:pPr>
            <a:r>
              <a:rPr lang="es-AR" smtClean="0"/>
              <a:t>Proceso muy difícil no sólo para el que se va, sino también para el que toma el mando.</a:t>
            </a:r>
          </a:p>
          <a:p>
            <a:pPr marL="0" indent="0" eaLnBrk="1" hangingPunct="1">
              <a:buFontTx/>
              <a:buNone/>
            </a:pPr>
            <a:r>
              <a:rPr lang="es-AR" smtClean="0"/>
              <a:t/>
            </a:r>
            <a:br>
              <a:rPr lang="es-AR" smtClean="0"/>
            </a:br>
            <a:r>
              <a:rPr lang="es-AR" smtClean="0"/>
              <a:t>En la sucesión entra en crisis el que deja su función (por la edad y por tener que dejar la actividad), el sucesor (por tener que asumir la responsabilidad), la relación entre ambos (dejan de ser padre e hijo para pasar a ser pares), la organización (los empleados deben adaptarse a un nuevo liderazgo) y la familia (porque todo esto sucede al mismo tiempo)</a:t>
            </a:r>
            <a:br>
              <a:rPr lang="es-AR" smtClean="0"/>
            </a:br>
            <a:r>
              <a:rPr lang="es-AR" smtClean="0"/>
              <a:t/>
            </a:r>
            <a:br>
              <a:rPr lang="es-AR" smtClean="0"/>
            </a:br>
            <a:endParaRPr lang="es-AR" smtClean="0"/>
          </a:p>
          <a:p>
            <a:pPr marL="0" indent="0" algn="ctr" eaLnBrk="1" hangingPunct="1">
              <a:buFontTx/>
              <a:buNone/>
            </a:pPr>
            <a:r>
              <a:rPr lang="es-AR" sz="2000" b="1" smtClean="0"/>
              <a:t>Preparar a todos los componentes de la </a:t>
            </a:r>
            <a:r>
              <a:rPr lang="es-AR" sz="2000" b="1"/>
              <a:t>O</a:t>
            </a:r>
            <a:r>
              <a:rPr lang="es-AR" sz="2000" b="1" smtClean="0"/>
              <a:t>rganización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539750" y="549275"/>
            <a:ext cx="8448675" cy="296863"/>
          </a:xfrm>
        </p:spPr>
        <p:txBody>
          <a:bodyPr/>
          <a:lstStyle/>
          <a:p>
            <a:pPr eaLnBrk="1" hangingPunct="1"/>
            <a:r>
              <a:rPr lang="es-AR" smtClean="0"/>
              <a:t>Recambio Generacional – Recomendaciones</a:t>
            </a:r>
            <a:br>
              <a:rPr lang="es-AR" smtClean="0"/>
            </a:br>
            <a:r>
              <a:rPr lang="es-AR" sz="1800" smtClean="0">
                <a:solidFill>
                  <a:schemeClr val="tx1"/>
                </a:solidFill>
              </a:rPr>
              <a:t>Preparar a todos los componentes de la organización</a:t>
            </a:r>
            <a:r>
              <a:rPr lang="es-AR" smtClean="0"/>
              <a:t/>
            </a:r>
            <a:br>
              <a:rPr lang="es-AR" smtClean="0"/>
            </a:br>
            <a:endParaRPr lang="es-AR" smtClean="0"/>
          </a:p>
        </p:txBody>
      </p:sp>
      <p:graphicFrame>
        <p:nvGraphicFramePr>
          <p:cNvPr id="4" name="Content Placeholder 3"/>
          <p:cNvGraphicFramePr>
            <a:graphicFrameLocks noGrp="1"/>
          </p:cNvGraphicFramePr>
          <p:nvPr>
            <p:ph idx="1"/>
          </p:nvPr>
        </p:nvGraphicFramePr>
        <p:xfrm>
          <a:off x="722313" y="980729"/>
          <a:ext cx="7888287" cy="503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s-AR" smtClean="0"/>
              <a:t>Recambio Generacional - Recomendaciones</a:t>
            </a:r>
          </a:p>
        </p:txBody>
      </p:sp>
      <p:sp>
        <p:nvSpPr>
          <p:cNvPr id="32770" name="Content Placeholder 2"/>
          <p:cNvSpPr>
            <a:spLocks noGrp="1"/>
          </p:cNvSpPr>
          <p:nvPr>
            <p:ph idx="1"/>
          </p:nvPr>
        </p:nvSpPr>
        <p:spPr>
          <a:xfrm>
            <a:off x="722313" y="981075"/>
            <a:ext cx="7888287" cy="5038725"/>
          </a:xfrm>
        </p:spPr>
        <p:txBody>
          <a:bodyPr/>
          <a:lstStyle/>
          <a:p>
            <a:pPr eaLnBrk="1" hangingPunct="1"/>
            <a:r>
              <a:rPr lang="es-AR" sz="1600" smtClean="0"/>
              <a:t>Conocer el árbol genealógico: permite conocer el esquema de roles adoptados, trabajos realizados, conflictos entorno al trabajo y al progreso alineando la familia.</a:t>
            </a:r>
          </a:p>
          <a:p>
            <a:pPr eaLnBrk="1" hangingPunct="1"/>
            <a:r>
              <a:rPr lang="es-AR" sz="1600" smtClean="0"/>
              <a:t>Dado que las empresas familiares nacen de un sueño, es preciso reformularlo generación tras generación, a los efectos que los padres reconozcan que el sueño de ellos será superado por el de los hijos y eso es natural.</a:t>
            </a:r>
          </a:p>
          <a:p>
            <a:pPr eaLnBrk="1" hangingPunct="1"/>
            <a:r>
              <a:rPr lang="es-AR" sz="1600" smtClean="0"/>
              <a:t>Reconocer en la familia que los hijos deben partir del techo de los padres para generar más negocios. </a:t>
            </a:r>
          </a:p>
          <a:p>
            <a:pPr eaLnBrk="1" hangingPunct="1"/>
            <a:r>
              <a:rPr lang="es-AR" sz="1600" smtClean="0"/>
              <a:t>Aprender los conceptos esenciales de negocios. </a:t>
            </a:r>
            <a:r>
              <a:rPr lang="en-US" sz="1600" smtClean="0"/>
              <a:t>Esto proporciona significado al trabajo de la familia.</a:t>
            </a:r>
            <a:endParaRPr lang="es-AR" sz="1600" smtClean="0"/>
          </a:p>
          <a:p>
            <a:pPr eaLnBrk="1" hangingPunct="1"/>
            <a:r>
              <a:rPr lang="es-AR" sz="1600" smtClean="0"/>
              <a:t>Elaborar una estrategia para la continuidad. </a:t>
            </a:r>
          </a:p>
          <a:p>
            <a:pPr eaLnBrk="1" hangingPunct="1"/>
            <a:r>
              <a:rPr lang="es-AR" sz="1600" smtClean="0"/>
              <a:t>Establecer las formas y las tácticas de cómo llegar desde el lugar de hoya a destino.</a:t>
            </a:r>
          </a:p>
          <a:p>
            <a:pPr eaLnBrk="1" hangingPunct="1"/>
            <a:r>
              <a:rPr lang="es-AR" sz="1600" smtClean="0"/>
              <a:t>Alinear a la familia.</a:t>
            </a:r>
          </a:p>
          <a:p>
            <a:pPr eaLnBrk="1" hangingPunct="1"/>
            <a:r>
              <a:rPr lang="es-AR" sz="1600" smtClean="0"/>
              <a:t>Alinear a la empresa ya alineada la familia, permite optimizar las capacidades personales de cada miembro.</a:t>
            </a:r>
          </a:p>
          <a:p>
            <a:pPr eaLnBrk="1" hangingPunct="1"/>
            <a:r>
              <a:rPr lang="es-AR" sz="1600" smtClean="0"/>
              <a:t>Si alineamos a la familia y a la empresa, sumamos a las personas y se tiene así el camino del progreso que facilita el traspaso transgeneracional.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s-AR" smtClean="0"/>
              <a:t>Profesionalización de las Pymes</a:t>
            </a:r>
          </a:p>
        </p:txBody>
      </p:sp>
      <p:sp>
        <p:nvSpPr>
          <p:cNvPr id="3" name="Content Placeholder 2"/>
          <p:cNvSpPr>
            <a:spLocks noGrp="1"/>
          </p:cNvSpPr>
          <p:nvPr>
            <p:ph idx="1"/>
          </p:nvPr>
        </p:nvSpPr>
        <p:spPr>
          <a:xfrm>
            <a:off x="755650" y="1700213"/>
            <a:ext cx="7888288" cy="2952750"/>
          </a:xfrm>
        </p:spPr>
        <p:txBody>
          <a:bodyPr/>
          <a:lstStyle/>
          <a:p>
            <a:pPr marL="0" indent="0" eaLnBrk="1" hangingPunct="1">
              <a:buFontTx/>
              <a:buNone/>
              <a:defRPr/>
            </a:pPr>
            <a:r>
              <a:rPr lang="es-AR" sz="1800"/>
              <a:t>Una PYME está profesionalizada </a:t>
            </a:r>
            <a:r>
              <a:rPr lang="es-AR" sz="1800" smtClean="0"/>
              <a:t>cuando</a:t>
            </a:r>
            <a:endParaRPr lang="es-AR" sz="1800"/>
          </a:p>
          <a:p>
            <a:pPr marL="0" indent="0" eaLnBrk="1" hangingPunct="1">
              <a:buFontTx/>
              <a:buNone/>
              <a:defRPr/>
            </a:pPr>
            <a:r>
              <a:rPr lang="es-AR" sz="1800" smtClean="0"/>
              <a:t>	</a:t>
            </a:r>
          </a:p>
          <a:p>
            <a:pPr marL="0" indent="0" algn="ctr" eaLnBrk="1" hangingPunct="1">
              <a:buFontTx/>
              <a:buNone/>
              <a:defRPr/>
            </a:pPr>
            <a:r>
              <a:rPr lang="es-AR" sz="1800" smtClean="0"/>
              <a:t>Posee </a:t>
            </a:r>
            <a:r>
              <a:rPr lang="es-AR" sz="1800"/>
              <a:t>un proceso interno que le permite </a:t>
            </a:r>
            <a:r>
              <a:rPr lang="es-AR" sz="1800" i="1"/>
              <a:t>adoptar y adaptar </a:t>
            </a:r>
            <a:r>
              <a:rPr lang="es-AR" sz="1800"/>
              <a:t>permanentemente un Plan de Negocios  sustentable en el tiempo y el mismo no depende para </a:t>
            </a:r>
            <a:r>
              <a:rPr lang="es-AR" sz="1800" i="1"/>
              <a:t>su ejecución</a:t>
            </a:r>
            <a:r>
              <a:rPr lang="es-AR" sz="1800"/>
              <a:t> </a:t>
            </a:r>
            <a:r>
              <a:rPr lang="es-AR" sz="1800" i="1"/>
              <a:t>de la participación operativa</a:t>
            </a:r>
            <a:r>
              <a:rPr lang="es-AR" sz="1800"/>
              <a:t> casi excluyente de sus accionistas o propietarios</a:t>
            </a:r>
          </a:p>
          <a:p>
            <a:pPr eaLnBrk="1" hangingPunct="1">
              <a:defRPr/>
            </a:pPr>
            <a:endParaRPr lang="es-AR" sz="16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s-AR" smtClean="0"/>
              <a:t>Profesionalización de las Pymes</a:t>
            </a:r>
          </a:p>
        </p:txBody>
      </p:sp>
      <p:sp>
        <p:nvSpPr>
          <p:cNvPr id="3" name="Content Placeholder 2"/>
          <p:cNvSpPr>
            <a:spLocks noGrp="1"/>
          </p:cNvSpPr>
          <p:nvPr>
            <p:ph idx="1"/>
          </p:nvPr>
        </p:nvSpPr>
        <p:spPr>
          <a:xfrm>
            <a:off x="755650" y="836613"/>
            <a:ext cx="7888288" cy="4824412"/>
          </a:xfrm>
        </p:spPr>
        <p:txBody>
          <a:bodyPr/>
          <a:lstStyle/>
          <a:p>
            <a:pPr marL="0" indent="0" eaLnBrk="1" hangingPunct="1">
              <a:buFontTx/>
              <a:buNone/>
              <a:defRPr/>
            </a:pPr>
            <a:r>
              <a:rPr lang="es-AR" sz="1800" b="1"/>
              <a:t>Requerimientos para la profesionalización:</a:t>
            </a:r>
          </a:p>
          <a:p>
            <a:pPr marL="0" indent="0" eaLnBrk="1" hangingPunct="1">
              <a:buFontTx/>
              <a:buNone/>
              <a:defRPr/>
            </a:pPr>
            <a:r>
              <a:rPr lang="es-AR" sz="1800" smtClean="0"/>
              <a:t>Dos </a:t>
            </a:r>
            <a:r>
              <a:rPr lang="es-AR" sz="1800"/>
              <a:t>componentes </a:t>
            </a:r>
            <a:r>
              <a:rPr lang="es-AR" sz="1800" smtClean="0"/>
              <a:t>básicos</a:t>
            </a:r>
            <a:r>
              <a:rPr lang="es-AR" sz="1800"/>
              <a:t/>
            </a:r>
            <a:br>
              <a:rPr lang="es-AR" sz="1800"/>
            </a:br>
            <a:endParaRPr lang="es-AR" sz="1800"/>
          </a:p>
          <a:p>
            <a:pPr eaLnBrk="1" hangingPunct="1">
              <a:defRPr/>
            </a:pPr>
            <a:r>
              <a:rPr lang="es-AR" sz="1800"/>
              <a:t>La convicción se refiere al grado  de convencimiento que los accionistas o dueños de la empresa tienen respecto a la necesidad de profesionalizar la empresa para alcanzar sus objetivos. </a:t>
            </a:r>
          </a:p>
          <a:p>
            <a:pPr marL="0" indent="0" eaLnBrk="1" hangingPunct="1">
              <a:buFontTx/>
              <a:buNone/>
              <a:defRPr/>
            </a:pPr>
            <a:r>
              <a:rPr lang="es-AR" sz="1800"/>
              <a:t> </a:t>
            </a:r>
          </a:p>
          <a:p>
            <a:pPr eaLnBrk="1" hangingPunct="1">
              <a:defRPr/>
            </a:pPr>
            <a:r>
              <a:rPr lang="es-AR" sz="1800" smtClean="0"/>
              <a:t>El Método: El </a:t>
            </a:r>
            <a:r>
              <a:rPr lang="es-AR" sz="1800"/>
              <a:t>método a seguir debe tener un </a:t>
            </a:r>
            <a:r>
              <a:rPr lang="es-AR" sz="1800" i="1"/>
              <a:t>enfoque </a:t>
            </a:r>
            <a:r>
              <a:rPr lang="es-AR" sz="1800" i="1" smtClean="0"/>
              <a:t>estratégico</a:t>
            </a:r>
            <a:r>
              <a:rPr lang="es-AR" sz="1800"/>
              <a:t>, que es el que justamente le permite a la empresa superar con fortaleza las coyunturas macroeconómicas difíciles y estar mejor preparada para capitalizar las fases favorables. </a:t>
            </a:r>
          </a:p>
          <a:p>
            <a:pPr lvl="2" eaLnBrk="1" hangingPunct="1">
              <a:defRPr/>
            </a:pPr>
            <a:r>
              <a:rPr lang="es-AR" sz="1800" smtClean="0"/>
              <a:t>Ese </a:t>
            </a:r>
            <a:r>
              <a:rPr lang="es-AR" sz="1800"/>
              <a:t>enfoque estratégico es el Método del Proyecto.</a:t>
            </a:r>
          </a:p>
          <a:p>
            <a:pPr eaLnBrk="1" hangingPunct="1">
              <a:defRPr/>
            </a:pPr>
            <a:endParaRPr lang="es-AR" sz="16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s-AR" smtClean="0"/>
              <a:t>Que es una Pyme? - Definiciones</a:t>
            </a:r>
          </a:p>
        </p:txBody>
      </p:sp>
      <p:sp>
        <p:nvSpPr>
          <p:cNvPr id="3" name="Content Placeholder 2"/>
          <p:cNvSpPr>
            <a:spLocks noGrp="1"/>
          </p:cNvSpPr>
          <p:nvPr>
            <p:ph idx="1"/>
          </p:nvPr>
        </p:nvSpPr>
        <p:spPr>
          <a:xfrm>
            <a:off x="684213" y="1052513"/>
            <a:ext cx="7888287" cy="4573587"/>
          </a:xfrm>
        </p:spPr>
        <p:txBody>
          <a:bodyPr rtlCol="0">
            <a:normAutofit/>
          </a:bodyPr>
          <a:lstStyle/>
          <a:p>
            <a:pPr marL="0" indent="0" eaLnBrk="1" hangingPunct="1">
              <a:buFontTx/>
              <a:buNone/>
              <a:defRPr/>
            </a:pPr>
            <a:r>
              <a:rPr lang="es-AR" sz="1800" u="sng" smtClean="0"/>
              <a:t>Según </a:t>
            </a:r>
            <a:r>
              <a:rPr lang="es-AR" sz="1800" u="sng"/>
              <a:t>la RAE </a:t>
            </a:r>
            <a:r>
              <a:rPr lang="es-AR" sz="1800"/>
              <a:t>:  </a:t>
            </a:r>
            <a:endParaRPr lang="es-AR" sz="1800" smtClean="0"/>
          </a:p>
          <a:p>
            <a:pPr marL="0" indent="0" eaLnBrk="1" hangingPunct="1">
              <a:buFontTx/>
              <a:buNone/>
              <a:defRPr/>
            </a:pPr>
            <a:r>
              <a:rPr lang="es-AR" sz="1800" smtClean="0"/>
              <a:t>(</a:t>
            </a:r>
            <a:r>
              <a:rPr lang="es-AR" sz="1800" err="1"/>
              <a:t>Acrón</a:t>
            </a:r>
            <a:r>
              <a:rPr lang="es-AR" sz="1800"/>
              <a:t>. de </a:t>
            </a:r>
            <a:r>
              <a:rPr lang="es-AR" sz="1800" i="1"/>
              <a:t>p</a:t>
            </a:r>
            <a:r>
              <a:rPr lang="es-AR" sz="1800"/>
              <a:t>equeña</a:t>
            </a:r>
            <a:r>
              <a:rPr lang="es-AR" sz="1800" i="1"/>
              <a:t> y m</a:t>
            </a:r>
            <a:r>
              <a:rPr lang="es-AR" sz="1800"/>
              <a:t>ediana</a:t>
            </a:r>
            <a:r>
              <a:rPr lang="es-AR" sz="1800" i="1"/>
              <a:t> e</a:t>
            </a:r>
            <a:r>
              <a:rPr lang="es-AR" sz="1800"/>
              <a:t>mpresa).</a:t>
            </a:r>
          </a:p>
          <a:p>
            <a:pPr lvl="1" eaLnBrk="1" hangingPunct="1">
              <a:buFont typeface="Arial" charset="0"/>
              <a:buNone/>
              <a:defRPr/>
            </a:pPr>
            <a:r>
              <a:rPr lang="es-AR" sz="1800"/>
              <a:t>Empresa mercantil, industrial, etc., compuesta por un número reducido de trabajadores, y con un moderado volumen de facturación.</a:t>
            </a:r>
          </a:p>
          <a:p>
            <a:pPr marL="0" indent="0" eaLnBrk="1" hangingPunct="1">
              <a:buFontTx/>
              <a:buNone/>
              <a:defRPr/>
            </a:pPr>
            <a:endParaRPr lang="es-AR" sz="1800" u="sng" smtClean="0"/>
          </a:p>
          <a:p>
            <a:pPr marL="0" indent="0" eaLnBrk="1" hangingPunct="1">
              <a:buFontTx/>
              <a:buNone/>
              <a:defRPr/>
            </a:pPr>
            <a:endParaRPr lang="es-AR" sz="1800" u="sng" smtClean="0"/>
          </a:p>
          <a:p>
            <a:pPr marL="0" indent="0" eaLnBrk="1" hangingPunct="1">
              <a:buFontTx/>
              <a:buNone/>
              <a:defRPr/>
            </a:pPr>
            <a:r>
              <a:rPr lang="es-AR" sz="1800" u="sng" smtClean="0"/>
              <a:t>Según </a:t>
            </a:r>
            <a:r>
              <a:rPr lang="es-AR" sz="1800" u="sng"/>
              <a:t>Wikipedia</a:t>
            </a:r>
            <a:r>
              <a:rPr lang="es-AR" sz="1800"/>
              <a:t>:</a:t>
            </a:r>
          </a:p>
          <a:p>
            <a:pPr algn="just" eaLnBrk="1" hangingPunct="1">
              <a:buFontTx/>
              <a:buNone/>
              <a:defRPr/>
            </a:pPr>
            <a:r>
              <a:rPr lang="es-AR" sz="1800" smtClean="0"/>
              <a:t>Son </a:t>
            </a:r>
            <a:r>
              <a:rPr lang="es-AR" sz="1800"/>
              <a:t>empresas con características distintivas, y tienen dimensiones </a:t>
            </a:r>
            <a:r>
              <a:rPr lang="es-AR" sz="1800" smtClean="0"/>
              <a:t>con ciertos </a:t>
            </a:r>
            <a:r>
              <a:rPr lang="es-AR" sz="1800"/>
              <a:t>límites ocupacionales y financieros prefijados por los Estados o Regiones. Son agentes con lógicas, culturas, intereses y un espíritu emprendedor específicos</a:t>
            </a:r>
          </a:p>
          <a:p>
            <a:pPr eaLnBrk="1" hangingPunct="1">
              <a:defRPr/>
            </a:pPr>
            <a:endParaRPr lang="es-AR"/>
          </a:p>
          <a:p>
            <a:pPr eaLnBrk="1" fontAlgn="auto" hangingPunct="1">
              <a:spcAft>
                <a:spcPts val="0"/>
              </a:spcAft>
              <a:defRPr/>
            </a:pPr>
            <a:endParaRPr lang="es-AR" sz="23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s-AR" smtClean="0"/>
              <a:t>Profesionalización de las Pymes -  Fases</a:t>
            </a:r>
          </a:p>
        </p:txBody>
      </p:sp>
      <p:graphicFrame>
        <p:nvGraphicFramePr>
          <p:cNvPr id="4" name="Content Placeholder 3"/>
          <p:cNvGraphicFramePr>
            <a:graphicFrameLocks noGrp="1"/>
          </p:cNvGraphicFramePr>
          <p:nvPr>
            <p:ph idx="1"/>
          </p:nvPr>
        </p:nvGraphicFramePr>
        <p:xfrm>
          <a:off x="755576" y="836712"/>
          <a:ext cx="7888287"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s-AR" smtClean="0"/>
              <a:t>Profesionalización de las Pymes</a:t>
            </a:r>
          </a:p>
        </p:txBody>
      </p:sp>
      <p:sp>
        <p:nvSpPr>
          <p:cNvPr id="3" name="Content Placeholder 2"/>
          <p:cNvSpPr>
            <a:spLocks noGrp="1"/>
          </p:cNvSpPr>
          <p:nvPr>
            <p:ph idx="1"/>
          </p:nvPr>
        </p:nvSpPr>
        <p:spPr>
          <a:xfrm>
            <a:off x="755650" y="836613"/>
            <a:ext cx="7888288" cy="4824412"/>
          </a:xfrm>
        </p:spPr>
        <p:txBody>
          <a:bodyPr/>
          <a:lstStyle/>
          <a:p>
            <a:pPr marL="0" indent="0" eaLnBrk="1" hangingPunct="1">
              <a:buFontTx/>
              <a:buNone/>
              <a:defRPr/>
            </a:pPr>
            <a:endParaRPr lang="es-AR" sz="1800" b="1" dirty="0" smtClean="0"/>
          </a:p>
          <a:p>
            <a:pPr marL="0" indent="0" eaLnBrk="1" hangingPunct="1">
              <a:buFontTx/>
              <a:buNone/>
              <a:defRPr/>
            </a:pPr>
            <a:r>
              <a:rPr lang="es-AR" sz="1800" b="1" dirty="0" smtClean="0"/>
              <a:t>Diferencias en el Comportamiento antes y después de la Profesionalización</a:t>
            </a:r>
            <a:endParaRPr lang="es-AR" sz="1600" dirty="0" smtClean="0"/>
          </a:p>
          <a:p>
            <a:pPr eaLnBrk="1" hangingPunct="1">
              <a:defRPr/>
            </a:pPr>
            <a:endParaRPr lang="es-AR" sz="1600" dirty="0"/>
          </a:p>
        </p:txBody>
      </p:sp>
      <p:graphicFrame>
        <p:nvGraphicFramePr>
          <p:cNvPr id="4" name="Table 3"/>
          <p:cNvGraphicFramePr>
            <a:graphicFrameLocks noGrp="1"/>
          </p:cNvGraphicFramePr>
          <p:nvPr/>
        </p:nvGraphicFramePr>
        <p:xfrm>
          <a:off x="684213" y="2133600"/>
          <a:ext cx="7992889" cy="2664294"/>
        </p:xfrm>
        <a:graphic>
          <a:graphicData uri="http://schemas.openxmlformats.org/drawingml/2006/table">
            <a:tbl>
              <a:tblPr firstRow="1" firstCol="1" bandRow="1">
                <a:tableStyleId>{5C22544A-7EE6-4342-B048-85BDC9FD1C3A}</a:tableStyleId>
              </a:tblPr>
              <a:tblGrid>
                <a:gridCol w="1573575"/>
                <a:gridCol w="3206028"/>
                <a:gridCol w="3213286"/>
              </a:tblGrid>
              <a:tr h="321678">
                <a:tc>
                  <a:txBody>
                    <a:bodyPr/>
                    <a:lstStyle/>
                    <a:p>
                      <a:pPr algn="ctr">
                        <a:lnSpc>
                          <a:spcPct val="150000"/>
                        </a:lnSpc>
                        <a:spcBef>
                          <a:spcPts val="600"/>
                        </a:spcBef>
                        <a:spcAft>
                          <a:spcPts val="200"/>
                        </a:spcAft>
                      </a:pPr>
                      <a:r>
                        <a:rPr lang="es-AR" sz="1400" dirty="0">
                          <a:effectLst/>
                        </a:rPr>
                        <a:t> </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a:effectLst/>
                        </a:rPr>
                        <a:t>Dueño</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a:effectLst/>
                        </a:rPr>
                        <a:t>Gerente</a:t>
                      </a:r>
                      <a:endParaRPr lang="es-AR" sz="1400">
                        <a:effectLst/>
                        <a:latin typeface="HelveticaNeueLT Std"/>
                        <a:ea typeface="Times New Roman"/>
                        <a:cs typeface="Times New Roman"/>
                      </a:endParaRPr>
                    </a:p>
                  </a:txBody>
                  <a:tcPr marL="68580" marR="68580" marT="0" marB="0"/>
                </a:tc>
              </a:tr>
              <a:tr h="321678">
                <a:tc>
                  <a:txBody>
                    <a:bodyPr/>
                    <a:lstStyle/>
                    <a:p>
                      <a:pPr algn="ctr">
                        <a:lnSpc>
                          <a:spcPct val="150000"/>
                        </a:lnSpc>
                        <a:spcBef>
                          <a:spcPts val="600"/>
                        </a:spcBef>
                        <a:spcAft>
                          <a:spcPts val="200"/>
                        </a:spcAft>
                      </a:pPr>
                      <a:r>
                        <a:rPr lang="es-AR" sz="1400">
                          <a:effectLst/>
                        </a:rPr>
                        <a:t>Foco</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a:effectLst/>
                        </a:rPr>
                        <a:t>En el gerenciamiento operativo</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dirty="0">
                          <a:effectLst/>
                        </a:rPr>
                        <a:t>En la </a:t>
                      </a:r>
                      <a:r>
                        <a:rPr lang="es-AR" sz="1400" dirty="0" smtClean="0">
                          <a:effectLst/>
                        </a:rPr>
                        <a:t>dirección </a:t>
                      </a:r>
                      <a:r>
                        <a:rPr lang="es-AR" sz="1400" dirty="0">
                          <a:effectLst/>
                        </a:rPr>
                        <a:t>del </a:t>
                      </a:r>
                      <a:r>
                        <a:rPr lang="es-AR" sz="1400" dirty="0" smtClean="0">
                          <a:effectLst/>
                        </a:rPr>
                        <a:t>negocio</a:t>
                      </a:r>
                      <a:endParaRPr lang="es-AR" sz="1400" dirty="0">
                        <a:effectLst/>
                        <a:latin typeface="HelveticaNeueLT Std"/>
                        <a:ea typeface="Times New Roman"/>
                        <a:cs typeface="Times New Roman"/>
                      </a:endParaRPr>
                    </a:p>
                  </a:txBody>
                  <a:tcPr marL="68580" marR="68580" marT="0" marB="0"/>
                </a:tc>
              </a:tr>
              <a:tr h="321678">
                <a:tc>
                  <a:txBody>
                    <a:bodyPr/>
                    <a:lstStyle/>
                    <a:p>
                      <a:pPr algn="ctr">
                        <a:lnSpc>
                          <a:spcPct val="150000"/>
                        </a:lnSpc>
                        <a:spcBef>
                          <a:spcPts val="600"/>
                        </a:spcBef>
                        <a:spcAft>
                          <a:spcPts val="200"/>
                        </a:spcAft>
                      </a:pPr>
                      <a:r>
                        <a:rPr lang="es-AR" sz="1400">
                          <a:effectLst/>
                        </a:rPr>
                        <a:t>Empresa</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a:effectLst/>
                        </a:rPr>
                        <a:t>Confunde su persona y la empresa</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dirty="0">
                          <a:effectLst/>
                        </a:rPr>
                        <a:t>La vive como un ente </a:t>
                      </a:r>
                      <a:r>
                        <a:rPr lang="es-AR" sz="1400" dirty="0" smtClean="0">
                          <a:effectLst/>
                        </a:rPr>
                        <a:t>independiente</a:t>
                      </a:r>
                      <a:endParaRPr lang="es-AR" sz="1400" dirty="0">
                        <a:effectLst/>
                        <a:latin typeface="HelveticaNeueLT Std"/>
                        <a:ea typeface="Times New Roman"/>
                        <a:cs typeface="Times New Roman"/>
                      </a:endParaRPr>
                    </a:p>
                  </a:txBody>
                  <a:tcPr marL="68580" marR="68580" marT="0" marB="0"/>
                </a:tc>
              </a:tr>
              <a:tr h="321678">
                <a:tc>
                  <a:txBody>
                    <a:bodyPr/>
                    <a:lstStyle/>
                    <a:p>
                      <a:pPr algn="ctr">
                        <a:lnSpc>
                          <a:spcPct val="150000"/>
                        </a:lnSpc>
                        <a:spcBef>
                          <a:spcPts val="600"/>
                        </a:spcBef>
                        <a:spcAft>
                          <a:spcPts val="200"/>
                        </a:spcAft>
                      </a:pPr>
                      <a:r>
                        <a:rPr lang="es-AR" sz="1400">
                          <a:effectLst/>
                        </a:rPr>
                        <a:t>Decisiones</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a:effectLst/>
                        </a:rPr>
                        <a:t>Concentra las decisiones</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a:effectLst/>
                        </a:rPr>
                        <a:t>Delega las decisiones operativas</a:t>
                      </a:r>
                      <a:endParaRPr lang="es-AR" sz="1400">
                        <a:effectLst/>
                        <a:latin typeface="HelveticaNeueLT Std"/>
                        <a:ea typeface="Times New Roman"/>
                        <a:cs typeface="Times New Roman"/>
                      </a:endParaRPr>
                    </a:p>
                  </a:txBody>
                  <a:tcPr marL="68580" marR="68580" marT="0" marB="0"/>
                </a:tc>
              </a:tr>
              <a:tr h="688791">
                <a:tc>
                  <a:txBody>
                    <a:bodyPr/>
                    <a:lstStyle/>
                    <a:p>
                      <a:pPr algn="ctr">
                        <a:lnSpc>
                          <a:spcPct val="150000"/>
                        </a:lnSpc>
                        <a:spcBef>
                          <a:spcPts val="600"/>
                        </a:spcBef>
                        <a:spcAft>
                          <a:spcPts val="200"/>
                        </a:spcAft>
                      </a:pPr>
                      <a:r>
                        <a:rPr lang="es-AR" sz="1400">
                          <a:effectLst/>
                        </a:rPr>
                        <a:t>Equipo de conduccion</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dirty="0">
                          <a:effectLst/>
                        </a:rPr>
                        <a:t>Lo </a:t>
                      </a:r>
                      <a:r>
                        <a:rPr lang="es-AR" sz="1400" dirty="0" smtClean="0">
                          <a:effectLst/>
                        </a:rPr>
                        <a:t>anula</a:t>
                      </a:r>
                      <a:r>
                        <a:rPr lang="es-AR" sz="1400" dirty="0">
                          <a:effectLst/>
                        </a:rPr>
                        <a:t>, maneja de todo un poco</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dirty="0" smtClean="0">
                          <a:effectLst/>
                        </a:rPr>
                        <a:t>Dinámica </a:t>
                      </a:r>
                      <a:r>
                        <a:rPr lang="es-AR" sz="1400" dirty="0">
                          <a:effectLst/>
                        </a:rPr>
                        <a:t>de </a:t>
                      </a:r>
                      <a:r>
                        <a:rPr lang="es-AR" sz="1400" dirty="0" smtClean="0">
                          <a:effectLst/>
                        </a:rPr>
                        <a:t>visión </a:t>
                      </a:r>
                      <a:r>
                        <a:rPr lang="es-AR" sz="1400" dirty="0">
                          <a:effectLst/>
                        </a:rPr>
                        <a:t>compartida</a:t>
                      </a:r>
                      <a:endParaRPr lang="es-AR" sz="1400" dirty="0">
                        <a:effectLst/>
                        <a:latin typeface="HelveticaNeueLT Std"/>
                        <a:ea typeface="Times New Roman"/>
                        <a:cs typeface="Times New Roman"/>
                      </a:endParaRPr>
                    </a:p>
                  </a:txBody>
                  <a:tcPr marL="68580" marR="68580" marT="0" marB="0"/>
                </a:tc>
              </a:tr>
              <a:tr h="688791">
                <a:tc>
                  <a:txBody>
                    <a:bodyPr/>
                    <a:lstStyle/>
                    <a:p>
                      <a:pPr algn="ctr">
                        <a:lnSpc>
                          <a:spcPct val="150000"/>
                        </a:lnSpc>
                        <a:spcBef>
                          <a:spcPts val="600"/>
                        </a:spcBef>
                        <a:spcAft>
                          <a:spcPts val="200"/>
                        </a:spcAft>
                      </a:pPr>
                      <a:r>
                        <a:rPr lang="es-AR" sz="1400">
                          <a:effectLst/>
                        </a:rPr>
                        <a:t>Relacion</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a:effectLst/>
                        </a:rPr>
                        <a:t>Basada en una cultura paternalista</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dirty="0">
                          <a:effectLst/>
                        </a:rPr>
                        <a:t>Basada en una cultura de </a:t>
                      </a:r>
                      <a:r>
                        <a:rPr lang="es-AR" sz="1400" dirty="0" smtClean="0">
                          <a:effectLst/>
                        </a:rPr>
                        <a:t>empresa con políticas </a:t>
                      </a:r>
                      <a:r>
                        <a:rPr lang="es-AR" sz="1400" dirty="0">
                          <a:effectLst/>
                        </a:rPr>
                        <a:t>claras</a:t>
                      </a:r>
                      <a:endParaRPr lang="es-AR" sz="1400" dirty="0">
                        <a:effectLst/>
                        <a:latin typeface="HelveticaNeueLT Std"/>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s-AR" smtClean="0"/>
              <a:t>Pymes y Creación de Empleo</a:t>
            </a:r>
          </a:p>
        </p:txBody>
      </p:sp>
      <p:sp>
        <p:nvSpPr>
          <p:cNvPr id="3" name="Content Placeholder 2"/>
          <p:cNvSpPr>
            <a:spLocks noGrp="1"/>
          </p:cNvSpPr>
          <p:nvPr>
            <p:ph idx="1"/>
          </p:nvPr>
        </p:nvSpPr>
        <p:spPr>
          <a:xfrm>
            <a:off x="755650" y="836613"/>
            <a:ext cx="7888288" cy="4824412"/>
          </a:xfrm>
        </p:spPr>
        <p:txBody>
          <a:bodyPr/>
          <a:lstStyle/>
          <a:p>
            <a:pPr marL="0" indent="0" eaLnBrk="1" hangingPunct="1">
              <a:buFontTx/>
              <a:buNone/>
              <a:defRPr/>
            </a:pPr>
            <a:r>
              <a:rPr lang="es-AR" sz="1600"/>
              <a:t>El protagonismo de las pymes en el proceso de recuperación del mercado de trabajo argentino ha sido categórico: </a:t>
            </a:r>
            <a:endParaRPr lang="es-AR" sz="1600" smtClean="0"/>
          </a:p>
          <a:p>
            <a:pPr marL="0" indent="0" eaLnBrk="1" hangingPunct="1">
              <a:buFontTx/>
              <a:buNone/>
              <a:defRPr/>
            </a:pPr>
            <a:r>
              <a:rPr lang="es-AR" sz="1600" smtClean="0"/>
              <a:t>	</a:t>
            </a:r>
          </a:p>
          <a:p>
            <a:pPr eaLnBrk="1" hangingPunct="1">
              <a:buFont typeface="Wingdings" pitchFamily="2" charset="2"/>
              <a:buChar char="Ø"/>
              <a:defRPr/>
            </a:pPr>
            <a:r>
              <a:rPr lang="es-AR" sz="1600" smtClean="0"/>
              <a:t>El </a:t>
            </a:r>
            <a:r>
              <a:rPr lang="es-AR" sz="1600"/>
              <a:t>60 por ciento del empleo creado entre 2003 y 2008 fue responsabilidad exclusiva de estas empresas, que acompañando el proceso de expansión económica que vivió el país en esos años, incorporaron 1.500.000 trabajadores a sus planteles. Así, a fines de 2008 a las pymes correspondía nada menos que el 65,9 por ciento del empleo en relación de dependencia del sector </a:t>
            </a:r>
            <a:r>
              <a:rPr lang="es-AR" sz="1600" smtClean="0"/>
              <a:t>privado.</a:t>
            </a:r>
          </a:p>
          <a:p>
            <a:pPr eaLnBrk="1" hangingPunct="1">
              <a:buFont typeface="Wingdings" pitchFamily="2" charset="2"/>
              <a:buChar char="Ø"/>
              <a:defRPr/>
            </a:pPr>
            <a:endParaRPr lang="es-AR" sz="1600"/>
          </a:p>
          <a:p>
            <a:pPr eaLnBrk="1" hangingPunct="1">
              <a:buFont typeface="Wingdings" pitchFamily="2" charset="2"/>
              <a:buChar char="Ø"/>
              <a:defRPr/>
            </a:pPr>
            <a:r>
              <a:rPr lang="es-AR" sz="1600" smtClean="0"/>
              <a:t>En </a:t>
            </a:r>
            <a:r>
              <a:rPr lang="es-AR" sz="1600"/>
              <a:t>cifras: de un total de 7.900.000 asalariados que hay en el sector privado, según datos oficiales correspondientes a fines de 2008, se puede estimar que aproximadamente 5.200.000 trabajan en empresas pymes, y se registra una tasa de crecimiento anual del 6,6 por ciento en el empleo pyme.</a:t>
            </a:r>
          </a:p>
          <a:p>
            <a:pPr eaLnBrk="1" hangingPunct="1">
              <a:buFont typeface="Wingdings" pitchFamily="2" charset="2"/>
              <a:buChar char="Ø"/>
              <a:defRPr/>
            </a:pPr>
            <a:endParaRPr lang="es-AR" sz="1600" smtClean="0"/>
          </a:p>
          <a:p>
            <a:pPr eaLnBrk="1" hangingPunct="1">
              <a:buFont typeface="Wingdings" pitchFamily="2" charset="2"/>
              <a:buChar char="Ø"/>
              <a:defRPr/>
            </a:pPr>
            <a:r>
              <a:rPr lang="es-AR" sz="1600" smtClean="0"/>
              <a:t>Estas </a:t>
            </a:r>
            <a:r>
              <a:rPr lang="es-AR" sz="1600"/>
              <a:t>firmas se convierten en los actores más relevantes en la generación de empleo del país, confirmando su capacidad de expansión de la flota laboral en las épocas de auge y su capacidad de conservar el empleo en los tiempos de crisis. </a:t>
            </a:r>
            <a:endParaRPr lang="es-AR" sz="1600" smtClean="0"/>
          </a:p>
          <a:p>
            <a:pPr eaLnBrk="1" hangingPunct="1">
              <a:defRPr/>
            </a:pPr>
            <a:endParaRPr lang="es-AR" sz="1600"/>
          </a:p>
          <a:p>
            <a:pPr marL="0" indent="0" eaLnBrk="1" hangingPunct="1">
              <a:buFontTx/>
              <a:buNone/>
              <a:defRPr/>
            </a:pPr>
            <a:endParaRPr lang="es-AR" sz="16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s-AR" smtClean="0"/>
              <a:t>Futuro de las Pymes</a:t>
            </a:r>
          </a:p>
        </p:txBody>
      </p:sp>
      <p:graphicFrame>
        <p:nvGraphicFramePr>
          <p:cNvPr id="4" name="Content Placeholder 3"/>
          <p:cNvGraphicFramePr>
            <a:graphicFrameLocks noGrp="1"/>
          </p:cNvGraphicFramePr>
          <p:nvPr>
            <p:ph idx="1"/>
          </p:nvPr>
        </p:nvGraphicFramePr>
        <p:xfrm>
          <a:off x="755576" y="836712"/>
          <a:ext cx="7888287"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s-AR" smtClean="0"/>
              <a:t>Futuro de las Pymes -  Reglas</a:t>
            </a:r>
          </a:p>
        </p:txBody>
      </p:sp>
      <p:sp>
        <p:nvSpPr>
          <p:cNvPr id="3" name="Content Placeholder 2"/>
          <p:cNvSpPr>
            <a:spLocks noGrp="1"/>
          </p:cNvSpPr>
          <p:nvPr>
            <p:ph idx="1"/>
          </p:nvPr>
        </p:nvSpPr>
        <p:spPr>
          <a:xfrm>
            <a:off x="755650" y="836613"/>
            <a:ext cx="7888288" cy="4824412"/>
          </a:xfrm>
        </p:spPr>
        <p:txBody>
          <a:bodyPr/>
          <a:lstStyle/>
          <a:p>
            <a:pPr marL="0" indent="0" eaLnBrk="1" hangingPunct="1">
              <a:buFontTx/>
              <a:buNone/>
              <a:defRPr/>
            </a:pPr>
            <a:r>
              <a:rPr lang="es-AR" sz="1600" smtClean="0"/>
              <a:t>En </a:t>
            </a:r>
            <a:r>
              <a:rPr lang="es-AR" sz="1600"/>
              <a:t>general, deberían tratarse las siguientes cuestiones: </a:t>
            </a:r>
          </a:p>
          <a:p>
            <a:pPr eaLnBrk="1" hangingPunct="1">
              <a:defRPr/>
            </a:pPr>
            <a:r>
              <a:rPr lang="en-US" sz="1600"/>
              <a:t>El </a:t>
            </a:r>
            <a:r>
              <a:rPr lang="en-US" sz="1600" err="1"/>
              <a:t>Consejo</a:t>
            </a:r>
            <a:r>
              <a:rPr lang="en-US" sz="1600"/>
              <a:t> de </a:t>
            </a:r>
            <a:r>
              <a:rPr lang="en-US" sz="1600" err="1" smtClean="0"/>
              <a:t>Familia</a:t>
            </a:r>
            <a:r>
              <a:rPr lang="en-US" sz="1600" smtClean="0"/>
              <a:t>: </a:t>
            </a:r>
            <a:r>
              <a:rPr lang="es-AR" sz="1600" smtClean="0"/>
              <a:t>tiene </a:t>
            </a:r>
            <a:r>
              <a:rPr lang="es-AR" sz="1600"/>
              <a:t>la misión de velar por la buena convivencia familiar y el respeto de los principios y normas del Protocolo. </a:t>
            </a:r>
          </a:p>
          <a:p>
            <a:pPr eaLnBrk="1" hangingPunct="1">
              <a:defRPr/>
            </a:pPr>
            <a:r>
              <a:rPr lang="es-AR" sz="1600" smtClean="0"/>
              <a:t>Políticas </a:t>
            </a:r>
            <a:r>
              <a:rPr lang="es-AR" sz="1600"/>
              <a:t>de recursos humanos </a:t>
            </a:r>
            <a:br>
              <a:rPr lang="es-AR" sz="1600"/>
            </a:br>
            <a:r>
              <a:rPr lang="es-AR" sz="1600" smtClean="0"/>
              <a:t>Establecer </a:t>
            </a:r>
            <a:r>
              <a:rPr lang="es-AR" sz="1600"/>
              <a:t>claramente cómo serán distribuidos los beneficios entre los miembros de la familia, teniendo en cuenta la necesidad de reinvertir parte de las ganancias para asegurar la sustentabilidad del negocio. </a:t>
            </a:r>
            <a:br>
              <a:rPr lang="es-AR" sz="1600"/>
            </a:br>
            <a:r>
              <a:rPr lang="es-AR" sz="1600"/>
              <a:t> </a:t>
            </a:r>
          </a:p>
          <a:p>
            <a:pPr eaLnBrk="1" hangingPunct="1">
              <a:defRPr/>
            </a:pPr>
            <a:r>
              <a:rPr lang="es-AR" sz="1600"/>
              <a:t>La privatización de la justicia </a:t>
            </a:r>
            <a:br>
              <a:rPr lang="es-AR" sz="1600"/>
            </a:br>
            <a:r>
              <a:rPr lang="es-AR" sz="1600"/>
              <a:t/>
            </a:r>
            <a:br>
              <a:rPr lang="es-AR" sz="1600"/>
            </a:br>
            <a:r>
              <a:rPr lang="es-AR" sz="1600"/>
              <a:t>En caso de que surja un </a:t>
            </a:r>
            <a:r>
              <a:rPr lang="es-AR" sz="1600">
                <a:hlinkClick r:id="rId2"/>
              </a:rPr>
              <a:t>conflicto</a:t>
            </a:r>
            <a:r>
              <a:rPr lang="es-AR" sz="1600"/>
              <a:t> entre miembros de la familia, ¿cuáles serán los mecanismos para resolverlo? ¿Cómo solucionar el conflicto con el menor costo para la organización? </a:t>
            </a:r>
            <a:endParaRPr lang="es-AR" sz="1600" smtClean="0"/>
          </a:p>
          <a:p>
            <a:pPr marL="0" indent="0" eaLnBrk="1" hangingPunct="1">
              <a:buFontTx/>
              <a:buNone/>
              <a:defRPr/>
            </a:pPr>
            <a:endParaRPr lang="es-AR" sz="1600"/>
          </a:p>
          <a:p>
            <a:pPr eaLnBrk="1" hangingPunct="1">
              <a:defRPr/>
            </a:pPr>
            <a:r>
              <a:rPr lang="es-AR" sz="1600"/>
              <a:t>Calendario de reuniones </a:t>
            </a:r>
            <a:br>
              <a:rPr lang="es-AR" sz="1600"/>
            </a:br>
            <a:r>
              <a:rPr lang="es-AR" sz="1600"/>
              <a:t>El diálogo es un lubricante permanente para evitar fricciones entre los miembros. La empresa debería fijar un calendario inalterable de </a:t>
            </a:r>
            <a:r>
              <a:rPr lang="es-AR" sz="1600">
                <a:hlinkClick r:id="rId3"/>
              </a:rPr>
              <a:t>reuniones</a:t>
            </a:r>
            <a:r>
              <a:rPr lang="es-AR" sz="1600"/>
              <a:t> con los miembros clave de la familia para que todos sepan cómo marcha el negocio. </a:t>
            </a:r>
          </a:p>
          <a:p>
            <a:pPr eaLnBrk="1" hangingPunct="1">
              <a:defRPr/>
            </a:pPr>
            <a:endParaRPr lang="es-AR" sz="1600"/>
          </a:p>
          <a:p>
            <a:pPr marL="0" indent="0" eaLnBrk="1" hangingPunct="1">
              <a:buFontTx/>
              <a:buNone/>
              <a:defRPr/>
            </a:pPr>
            <a:endParaRPr lang="es-AR" sz="16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s-AR" smtClean="0"/>
              <a:t>Pymes - Mercados Globales – Errores Comunes</a:t>
            </a:r>
          </a:p>
        </p:txBody>
      </p:sp>
      <p:graphicFrame>
        <p:nvGraphicFramePr>
          <p:cNvPr id="4" name="Content Placeholder 3"/>
          <p:cNvGraphicFramePr>
            <a:graphicFrameLocks noGrp="1"/>
          </p:cNvGraphicFramePr>
          <p:nvPr>
            <p:ph idx="1"/>
          </p:nvPr>
        </p:nvGraphicFramePr>
        <p:xfrm>
          <a:off x="468313" y="981075"/>
          <a:ext cx="8352928" cy="4663440"/>
        </p:xfrm>
        <a:graphic>
          <a:graphicData uri="http://schemas.openxmlformats.org/drawingml/2006/table">
            <a:tbl>
              <a:tblPr firstRow="1" bandRow="1">
                <a:tableStyleId>{5C22544A-7EE6-4342-B048-85BDC9FD1C3A}</a:tableStyleId>
              </a:tblPr>
              <a:tblGrid>
                <a:gridCol w="4304258"/>
                <a:gridCol w="4048670"/>
              </a:tblGrid>
              <a:tr h="370840">
                <a:tc>
                  <a:txBody>
                    <a:bodyPr/>
                    <a:lstStyle/>
                    <a:p>
                      <a:pPr lvl="0"/>
                      <a:r>
                        <a:rPr lang="es-AR" sz="1200" smtClean="0"/>
                        <a:t>La falta de una "</a:t>
                      </a:r>
                      <a:r>
                        <a:rPr lang="es-AR" sz="1200" err="1" smtClean="0"/>
                        <a:t>bifocalidad</a:t>
                      </a:r>
                      <a:r>
                        <a:rPr lang="es-AR" sz="1200" smtClean="0"/>
                        <a:t> temporal"</a:t>
                      </a:r>
                      <a:br>
                        <a:rPr lang="es-AR" sz="1200" smtClean="0"/>
                      </a:br>
                      <a:r>
                        <a:rPr lang="es-AR" sz="1200" smtClean="0"/>
                        <a:t>Es el primer</a:t>
                      </a:r>
                      <a:r>
                        <a:rPr lang="es-AR" sz="1200" b="1" smtClean="0"/>
                        <a:t> </a:t>
                      </a:r>
                      <a:r>
                        <a:rPr lang="es-AR" sz="1200" smtClean="0"/>
                        <a:t>gran error de algunas Pymes, que pretenden vender la totalidad de sus productos, en una sola operación y al mayor precio posible.</a:t>
                      </a:r>
                    </a:p>
                    <a:p>
                      <a:pPr marL="0" indent="0">
                        <a:buNone/>
                      </a:pPr>
                      <a:r>
                        <a:rPr lang="es-AR" sz="1200" b="1" smtClean="0"/>
                        <a:t>Solución</a:t>
                      </a:r>
                      <a:endParaRPr lang="es-AR" sz="1200" smtClean="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AR" sz="1200" smtClean="0"/>
                        <a:t>La posibilidad de trabajar en distintas dimensiones temporales otorga una gran ventaja competitiva, Asegura la continuidad de los beneficios de la operación por un mayor período, aprovechando por ejemplo la contra-estacionalidad o una baja en la demanda local.</a:t>
                      </a:r>
                    </a:p>
                  </a:txBody>
                  <a:tcPr/>
                </a:tc>
              </a:tr>
              <a:tr h="370840">
                <a:tc>
                  <a:txBody>
                    <a:bodyPr/>
                    <a:lstStyle/>
                    <a:p>
                      <a:pPr lvl="0"/>
                      <a:r>
                        <a:rPr lang="es-AR" sz="1200" smtClean="0"/>
                        <a:t>La falta de continuidad y la falta de compromiso</a:t>
                      </a:r>
                      <a:br>
                        <a:rPr lang="es-AR" sz="1200" smtClean="0"/>
                      </a:br>
                      <a:r>
                        <a:rPr lang="es-AR" sz="1200" smtClean="0"/>
                        <a:t>Los intentos de exportación suelen ser búsquedas esporádicas de oportunidades comerciales en Publicaciones o en Internet.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smtClean="0"/>
                        <a:t>La metodología debería ser a la inversa. Las búsquedas deberían ser más específicas y centradas más en lo que la Pyme tiene para ofrecer, que en lo que el mundo está pidiendo. </a:t>
                      </a:r>
                    </a:p>
                  </a:txBody>
                  <a:tcPr/>
                </a:tc>
              </a:tr>
              <a:tr h="370840">
                <a:tc>
                  <a:txBody>
                    <a:bodyPr/>
                    <a:lstStyle/>
                    <a:p>
                      <a:pPr lvl="0"/>
                      <a:r>
                        <a:rPr lang="es-AR" sz="1200" smtClean="0"/>
                        <a:t>Estar persuadidos de tener un precio competitivo</a:t>
                      </a:r>
                      <a:br>
                        <a:rPr lang="es-AR" sz="1200" smtClean="0"/>
                      </a:br>
                      <a:endParaRPr lang="es-AR" sz="1200" smtClean="0"/>
                    </a:p>
                    <a:p>
                      <a:endParaRPr lang="es-AR" sz="1200"/>
                    </a:p>
                  </a:txBody>
                  <a:tcPr/>
                </a:tc>
                <a:tc>
                  <a:txBody>
                    <a:bodyPr/>
                    <a:lstStyle/>
                    <a:p>
                      <a:r>
                        <a:rPr lang="es-AR" sz="1200" smtClean="0"/>
                        <a:t>La evaluación de la propia competitividad que hagan los dirigentes de la empresa, arroja datos relevantes. Con ella se determina la real capacidad de la empresa, clave para esquivar otro error habitual, la errónea percepción de la propia competitividad</a:t>
                      </a:r>
                      <a:endParaRPr lang="es-AR" sz="120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smtClean="0"/>
                        <a:t>No tener en cuenta los perfiles culturales del mercado</a:t>
                      </a:r>
                      <a:br>
                        <a:rPr lang="es-AR" sz="1200" smtClean="0"/>
                      </a:br>
                      <a:r>
                        <a:rPr lang="es-AR" sz="1200" smtClean="0"/>
                        <a:t>Se hace sólo hincapié en la relación precio-calidad pero se subestiman los factores culturales de un mercado.</a:t>
                      </a:r>
                    </a:p>
                    <a:p>
                      <a:endParaRPr lang="es-AR" sz="1200"/>
                    </a:p>
                  </a:txBody>
                  <a:tcPr/>
                </a:tc>
                <a:tc>
                  <a:txBody>
                    <a:bodyPr/>
                    <a:lstStyle/>
                    <a:p>
                      <a:r>
                        <a:rPr lang="es-AR" sz="1200" smtClean="0"/>
                        <a:t>La relación precio-calidad en el contexto internacional es insuficiente, es necesario cotejar en la ecuación las costumbres más características del mercado target.</a:t>
                      </a:r>
                    </a:p>
                    <a:p>
                      <a:endParaRPr lang="es-AR" sz="1200"/>
                    </a:p>
                  </a:txBody>
                  <a:tcPr/>
                </a:tc>
              </a:tr>
              <a:tr h="370840">
                <a:tc>
                  <a:txBody>
                    <a:bodyPr/>
                    <a:lstStyle/>
                    <a:p>
                      <a:pPr lvl="0"/>
                      <a:r>
                        <a:rPr lang="es-AR" sz="1200" smtClean="0"/>
                        <a:t>Estructura interna inadecuada</a:t>
                      </a:r>
                      <a:br>
                        <a:rPr lang="es-AR" sz="1200" smtClean="0"/>
                      </a:br>
                      <a:r>
                        <a:rPr lang="es-AR" sz="1200" smtClean="0"/>
                        <a:t>Muchas veces, las empresas no cuentan con una buena interna o desconocen la mecánica exportadora por parte del </a:t>
                      </a:r>
                      <a:r>
                        <a:rPr lang="es-AR" sz="1200" err="1" smtClean="0"/>
                        <a:t>staff</a:t>
                      </a:r>
                      <a:r>
                        <a:rPr lang="es-AR" sz="120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smtClean="0"/>
                        <a:t>Es indispensable que la empresa se decida a acercarse a una institución especializada. </a:t>
                      </a:r>
                      <a:r>
                        <a:rPr lang="es-AR" sz="1200" err="1" smtClean="0"/>
                        <a:t>Outsourcing</a:t>
                      </a:r>
                      <a:r>
                        <a:rPr lang="es-AR" sz="1200" smtClean="0"/>
                        <a:t>.</a:t>
                      </a:r>
                    </a:p>
                    <a:p>
                      <a:endParaRPr lang="es-AR" sz="120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s-AR" smtClean="0"/>
              <a:t>Futuro de las Pymes -  Claves Para Exportar</a:t>
            </a:r>
          </a:p>
        </p:txBody>
      </p:sp>
      <p:graphicFrame>
        <p:nvGraphicFramePr>
          <p:cNvPr id="5" name="Content Placeholder 4"/>
          <p:cNvGraphicFramePr>
            <a:graphicFrameLocks noGrp="1"/>
          </p:cNvGraphicFramePr>
          <p:nvPr>
            <p:ph idx="1"/>
          </p:nvPr>
        </p:nvGraphicFramePr>
        <p:xfrm>
          <a:off x="755576" y="836712"/>
          <a:ext cx="7888287"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s-AR" smtClean="0"/>
              <a:t>Las Pymes en el MERCOSUR</a:t>
            </a:r>
            <a:endParaRPr lang="en-US" smtClean="0"/>
          </a:p>
        </p:txBody>
      </p:sp>
      <p:sp>
        <p:nvSpPr>
          <p:cNvPr id="4" name="Text Placeholder 3"/>
          <p:cNvSpPr>
            <a:spLocks noGrp="1"/>
          </p:cNvSpPr>
          <p:nvPr>
            <p:ph type="body" sz="quarter" idx="13"/>
          </p:nvPr>
        </p:nvSpPr>
        <p:spPr>
          <a:xfrm>
            <a:off x="476250" y="639763"/>
            <a:ext cx="8448675" cy="228600"/>
          </a:xfrm>
        </p:spPr>
        <p:txBody>
          <a:bodyPr/>
          <a:lstStyle/>
          <a:p>
            <a:pPr eaLnBrk="1" hangingPunct="1">
              <a:defRPr/>
            </a:pPr>
            <a:r>
              <a:rPr lang="es-AR" smtClean="0"/>
              <a:t>¿Qué es el MERCOSUR? Un vistazo general</a:t>
            </a:r>
          </a:p>
        </p:txBody>
      </p:sp>
      <p:pic>
        <p:nvPicPr>
          <p:cNvPr id="43011" name="Picture 5" descr="logoMercosur.jpg"/>
          <p:cNvPicPr>
            <a:picLocks noChangeAspect="1"/>
          </p:cNvPicPr>
          <p:nvPr/>
        </p:nvPicPr>
        <p:blipFill>
          <a:blip r:embed="rId2" cstate="print"/>
          <a:srcRect/>
          <a:stretch>
            <a:fillRect/>
          </a:stretch>
        </p:blipFill>
        <p:spPr bwMode="auto">
          <a:xfrm>
            <a:off x="1531938" y="981075"/>
            <a:ext cx="2032000" cy="1262063"/>
          </a:xfrm>
          <a:prstGeom prst="rect">
            <a:avLst/>
          </a:prstGeom>
          <a:noFill/>
          <a:ln w="9525">
            <a:noFill/>
            <a:miter lim="800000"/>
            <a:headEnd/>
            <a:tailEnd/>
          </a:ln>
        </p:spPr>
      </p:pic>
      <p:grpSp>
        <p:nvGrpSpPr>
          <p:cNvPr id="43012" name="Group 35"/>
          <p:cNvGrpSpPr>
            <a:grpSpLocks/>
          </p:cNvGrpSpPr>
          <p:nvPr/>
        </p:nvGrpSpPr>
        <p:grpSpPr bwMode="auto">
          <a:xfrm>
            <a:off x="468313" y="2565400"/>
            <a:ext cx="4391025" cy="3527425"/>
            <a:chOff x="3275856" y="1268760"/>
            <a:chExt cx="4392488" cy="3528392"/>
          </a:xfrm>
        </p:grpSpPr>
        <p:grpSp>
          <p:nvGrpSpPr>
            <p:cNvPr id="43017" name="Group 33"/>
            <p:cNvGrpSpPr>
              <a:grpSpLocks/>
            </p:cNvGrpSpPr>
            <p:nvPr/>
          </p:nvGrpSpPr>
          <p:grpSpPr bwMode="auto">
            <a:xfrm>
              <a:off x="3275856" y="1268760"/>
              <a:ext cx="2592288" cy="2812380"/>
              <a:chOff x="3275856" y="1268760"/>
              <a:chExt cx="2592288" cy="2812380"/>
            </a:xfrm>
          </p:grpSpPr>
          <p:grpSp>
            <p:nvGrpSpPr>
              <p:cNvPr id="43029" name="Group 28"/>
              <p:cNvGrpSpPr>
                <a:grpSpLocks/>
              </p:cNvGrpSpPr>
              <p:nvPr/>
            </p:nvGrpSpPr>
            <p:grpSpPr bwMode="auto">
              <a:xfrm>
                <a:off x="3275856" y="1700808"/>
                <a:ext cx="2592288" cy="2380332"/>
                <a:chOff x="3995936" y="1052736"/>
                <a:chExt cx="2592288" cy="2380332"/>
              </a:xfrm>
            </p:grpSpPr>
            <p:sp>
              <p:nvSpPr>
                <p:cNvPr id="12" name="TextBox 11"/>
                <p:cNvSpPr txBox="1"/>
                <p:nvPr/>
              </p:nvSpPr>
              <p:spPr>
                <a:xfrm>
                  <a:off x="4643852" y="1124064"/>
                  <a:ext cx="1943747" cy="2308858"/>
                </a:xfrm>
                <a:prstGeom prst="rect">
                  <a:avLst/>
                </a:prstGeom>
                <a:noFill/>
              </p:spPr>
              <p:txBody>
                <a:bodyPr>
                  <a:spAutoFit/>
                </a:bodyPr>
                <a:lstStyle/>
                <a:p>
                  <a:pPr>
                    <a:defRPr/>
                  </a:pPr>
                  <a:r>
                    <a:rPr lang="es-AR" sz="1600">
                      <a:latin typeface="+mn-lt"/>
                      <a:cs typeface="+mn-cs"/>
                    </a:rPr>
                    <a:t>Argentina</a:t>
                  </a:r>
                </a:p>
                <a:p>
                  <a:pPr>
                    <a:defRPr/>
                  </a:pPr>
                  <a:endParaRPr lang="es-AR" sz="1600">
                    <a:latin typeface="+mn-lt"/>
                    <a:cs typeface="+mn-cs"/>
                  </a:endParaRPr>
                </a:p>
                <a:p>
                  <a:pPr>
                    <a:defRPr/>
                  </a:pPr>
                  <a:r>
                    <a:rPr lang="es-AR" sz="1600">
                      <a:latin typeface="+mn-lt"/>
                      <a:cs typeface="+mn-cs"/>
                    </a:rPr>
                    <a:t>Brasil</a:t>
                  </a:r>
                </a:p>
                <a:p>
                  <a:pPr>
                    <a:defRPr/>
                  </a:pPr>
                  <a:endParaRPr lang="es-AR" sz="1600">
                    <a:latin typeface="+mn-lt"/>
                    <a:cs typeface="+mn-cs"/>
                  </a:endParaRPr>
                </a:p>
                <a:p>
                  <a:pPr>
                    <a:defRPr/>
                  </a:pPr>
                  <a:r>
                    <a:rPr lang="es-AR" sz="1600">
                      <a:latin typeface="+mn-lt"/>
                      <a:cs typeface="+mn-cs"/>
                    </a:rPr>
                    <a:t>Paraguay</a:t>
                  </a:r>
                </a:p>
                <a:p>
                  <a:pPr>
                    <a:defRPr/>
                  </a:pPr>
                  <a:endParaRPr lang="es-AR" sz="1600">
                    <a:latin typeface="+mn-lt"/>
                    <a:cs typeface="+mn-cs"/>
                  </a:endParaRPr>
                </a:p>
                <a:p>
                  <a:pPr>
                    <a:defRPr/>
                  </a:pPr>
                  <a:r>
                    <a:rPr lang="es-AR" sz="1600">
                      <a:latin typeface="+mn-lt"/>
                      <a:cs typeface="+mn-cs"/>
                    </a:rPr>
                    <a:t>Uruguay</a:t>
                  </a:r>
                </a:p>
                <a:p>
                  <a:pPr>
                    <a:defRPr/>
                  </a:pPr>
                  <a:endParaRPr lang="es-AR" sz="1600">
                    <a:latin typeface="+mn-lt"/>
                    <a:cs typeface="+mn-cs"/>
                  </a:endParaRPr>
                </a:p>
                <a:p>
                  <a:pPr>
                    <a:defRPr/>
                  </a:pPr>
                  <a:endParaRPr lang="es-AR" sz="1600">
                    <a:latin typeface="+mn-lt"/>
                    <a:cs typeface="+mn-cs"/>
                  </a:endParaRPr>
                </a:p>
              </p:txBody>
            </p:sp>
            <p:grpSp>
              <p:nvGrpSpPr>
                <p:cNvPr id="43032" name="Group 27"/>
                <p:cNvGrpSpPr>
                  <a:grpSpLocks/>
                </p:cNvGrpSpPr>
                <p:nvPr/>
              </p:nvGrpSpPr>
              <p:grpSpPr bwMode="auto">
                <a:xfrm>
                  <a:off x="3995936" y="1052736"/>
                  <a:ext cx="542925" cy="1988418"/>
                  <a:chOff x="3995936" y="1052736"/>
                  <a:chExt cx="542925" cy="1988418"/>
                </a:xfrm>
              </p:grpSpPr>
              <p:pic>
                <p:nvPicPr>
                  <p:cNvPr id="43033" name="Picture 12" descr="ARG2.gif"/>
                  <p:cNvPicPr>
                    <a:picLocks noChangeAspect="1"/>
                  </p:cNvPicPr>
                  <p:nvPr/>
                </p:nvPicPr>
                <p:blipFill>
                  <a:blip r:embed="rId3" cstate="print"/>
                  <a:srcRect/>
                  <a:stretch>
                    <a:fillRect/>
                  </a:stretch>
                </p:blipFill>
                <p:spPr bwMode="auto">
                  <a:xfrm>
                    <a:off x="3995936" y="1052736"/>
                    <a:ext cx="504825" cy="476250"/>
                  </a:xfrm>
                  <a:prstGeom prst="rect">
                    <a:avLst/>
                  </a:prstGeom>
                  <a:noFill/>
                  <a:ln w="9525">
                    <a:noFill/>
                    <a:miter lim="800000"/>
                    <a:headEnd/>
                    <a:tailEnd/>
                  </a:ln>
                </p:spPr>
              </p:pic>
              <p:pic>
                <p:nvPicPr>
                  <p:cNvPr id="43034" name="Picture 14" descr="BRASIL2.gif"/>
                  <p:cNvPicPr>
                    <a:picLocks noChangeAspect="1"/>
                  </p:cNvPicPr>
                  <p:nvPr/>
                </p:nvPicPr>
                <p:blipFill>
                  <a:blip r:embed="rId4" cstate="print"/>
                  <a:srcRect/>
                  <a:stretch>
                    <a:fillRect/>
                  </a:stretch>
                </p:blipFill>
                <p:spPr bwMode="auto">
                  <a:xfrm>
                    <a:off x="3995936" y="1556792"/>
                    <a:ext cx="523875" cy="476250"/>
                  </a:xfrm>
                  <a:prstGeom prst="rect">
                    <a:avLst/>
                  </a:prstGeom>
                  <a:noFill/>
                  <a:ln w="9525">
                    <a:noFill/>
                    <a:miter lim="800000"/>
                    <a:headEnd/>
                    <a:tailEnd/>
                  </a:ln>
                </p:spPr>
              </p:pic>
              <p:pic>
                <p:nvPicPr>
                  <p:cNvPr id="43035" name="Picture 15" descr="PAR2.gif"/>
                  <p:cNvPicPr>
                    <a:picLocks noChangeAspect="1"/>
                  </p:cNvPicPr>
                  <p:nvPr/>
                </p:nvPicPr>
                <p:blipFill>
                  <a:blip r:embed="rId5" cstate="print"/>
                  <a:srcRect/>
                  <a:stretch>
                    <a:fillRect/>
                  </a:stretch>
                </p:blipFill>
                <p:spPr bwMode="auto">
                  <a:xfrm>
                    <a:off x="3995936" y="2088654"/>
                    <a:ext cx="523875" cy="476250"/>
                  </a:xfrm>
                  <a:prstGeom prst="rect">
                    <a:avLst/>
                  </a:prstGeom>
                  <a:noFill/>
                  <a:ln w="9525">
                    <a:noFill/>
                    <a:miter lim="800000"/>
                    <a:headEnd/>
                    <a:tailEnd/>
                  </a:ln>
                </p:spPr>
              </p:pic>
              <p:pic>
                <p:nvPicPr>
                  <p:cNvPr id="43036" name="Picture 16" descr="URU2.gif"/>
                  <p:cNvPicPr>
                    <a:picLocks noChangeAspect="1"/>
                  </p:cNvPicPr>
                  <p:nvPr/>
                </p:nvPicPr>
                <p:blipFill>
                  <a:blip r:embed="rId6" cstate="print"/>
                  <a:srcRect/>
                  <a:stretch>
                    <a:fillRect/>
                  </a:stretch>
                </p:blipFill>
                <p:spPr bwMode="auto">
                  <a:xfrm>
                    <a:off x="3995936" y="2564904"/>
                    <a:ext cx="542925" cy="476250"/>
                  </a:xfrm>
                  <a:prstGeom prst="rect">
                    <a:avLst/>
                  </a:prstGeom>
                  <a:noFill/>
                  <a:ln w="9525">
                    <a:noFill/>
                    <a:miter lim="800000"/>
                    <a:headEnd/>
                    <a:tailEnd/>
                  </a:ln>
                </p:spPr>
              </p:pic>
            </p:grpSp>
          </p:grpSp>
          <p:sp>
            <p:nvSpPr>
              <p:cNvPr id="32" name="TextBox 31"/>
              <p:cNvSpPr txBox="1"/>
              <p:nvPr/>
            </p:nvSpPr>
            <p:spPr>
              <a:xfrm>
                <a:off x="3275856" y="1268760"/>
                <a:ext cx="1799236" cy="369989"/>
              </a:xfrm>
              <a:prstGeom prst="rect">
                <a:avLst/>
              </a:prstGeom>
              <a:noFill/>
            </p:spPr>
            <p:txBody>
              <a:bodyPr>
                <a:spAutoFit/>
              </a:bodyPr>
              <a:lstStyle/>
              <a:p>
                <a:pPr>
                  <a:defRPr/>
                </a:pPr>
                <a:r>
                  <a:rPr lang="es-AR">
                    <a:latin typeface="+mn-lt"/>
                    <a:cs typeface="+mn-cs"/>
                  </a:rPr>
                  <a:t>Estados Partes</a:t>
                </a:r>
                <a:endParaRPr lang="en-US">
                  <a:latin typeface="+mn-lt"/>
                  <a:cs typeface="+mn-cs"/>
                </a:endParaRPr>
              </a:p>
            </p:txBody>
          </p:sp>
        </p:grpSp>
        <p:grpSp>
          <p:nvGrpSpPr>
            <p:cNvPr id="43018" name="Group 34"/>
            <p:cNvGrpSpPr>
              <a:grpSpLocks/>
            </p:cNvGrpSpPr>
            <p:nvPr/>
          </p:nvGrpSpPr>
          <p:grpSpPr bwMode="auto">
            <a:xfrm>
              <a:off x="5292080" y="1268760"/>
              <a:ext cx="2376264" cy="3528392"/>
              <a:chOff x="5292080" y="1268760"/>
              <a:chExt cx="2376264" cy="3528392"/>
            </a:xfrm>
          </p:grpSpPr>
          <p:grpSp>
            <p:nvGrpSpPr>
              <p:cNvPr id="43019" name="Group 29"/>
              <p:cNvGrpSpPr>
                <a:grpSpLocks/>
              </p:cNvGrpSpPr>
              <p:nvPr/>
            </p:nvGrpSpPr>
            <p:grpSpPr bwMode="auto">
              <a:xfrm>
                <a:off x="5580112" y="1750164"/>
                <a:ext cx="2088232" cy="3046988"/>
                <a:chOff x="6876256" y="1124744"/>
                <a:chExt cx="2088232" cy="3046988"/>
              </a:xfrm>
            </p:grpSpPr>
            <p:sp>
              <p:nvSpPr>
                <p:cNvPr id="24" name="TextBox 23"/>
                <p:cNvSpPr txBox="1"/>
                <p:nvPr/>
              </p:nvSpPr>
              <p:spPr>
                <a:xfrm>
                  <a:off x="7524146" y="1124485"/>
                  <a:ext cx="1440342" cy="3047247"/>
                </a:xfrm>
                <a:prstGeom prst="rect">
                  <a:avLst/>
                </a:prstGeom>
                <a:noFill/>
              </p:spPr>
              <p:txBody>
                <a:bodyPr>
                  <a:spAutoFit/>
                </a:bodyPr>
                <a:lstStyle/>
                <a:p>
                  <a:pPr>
                    <a:defRPr/>
                  </a:pPr>
                  <a:r>
                    <a:rPr lang="es-AR" sz="1600">
                      <a:latin typeface="+mn-lt"/>
                      <a:cs typeface="+mn-cs"/>
                    </a:rPr>
                    <a:t>Bolivia</a:t>
                  </a:r>
                </a:p>
                <a:p>
                  <a:pPr>
                    <a:defRPr/>
                  </a:pPr>
                  <a:endParaRPr lang="es-AR" sz="1600">
                    <a:latin typeface="+mn-lt"/>
                    <a:cs typeface="+mn-cs"/>
                  </a:endParaRPr>
                </a:p>
                <a:p>
                  <a:pPr>
                    <a:defRPr/>
                  </a:pPr>
                  <a:r>
                    <a:rPr lang="es-AR" sz="1600">
                      <a:latin typeface="+mn-lt"/>
                      <a:cs typeface="+mn-cs"/>
                    </a:rPr>
                    <a:t>Chile</a:t>
                  </a:r>
                </a:p>
                <a:p>
                  <a:pPr>
                    <a:defRPr/>
                  </a:pPr>
                  <a:endParaRPr lang="es-AR" sz="1600">
                    <a:latin typeface="+mn-lt"/>
                    <a:cs typeface="+mn-cs"/>
                  </a:endParaRPr>
                </a:p>
                <a:p>
                  <a:pPr>
                    <a:defRPr/>
                  </a:pPr>
                  <a:r>
                    <a:rPr lang="es-AR" sz="1600">
                      <a:latin typeface="+mn-lt"/>
                      <a:cs typeface="+mn-cs"/>
                    </a:rPr>
                    <a:t>Colombia</a:t>
                  </a:r>
                </a:p>
                <a:p>
                  <a:pPr>
                    <a:defRPr/>
                  </a:pPr>
                  <a:endParaRPr lang="es-AR" sz="1600">
                    <a:latin typeface="+mn-lt"/>
                    <a:cs typeface="+mn-cs"/>
                  </a:endParaRPr>
                </a:p>
                <a:p>
                  <a:pPr>
                    <a:defRPr/>
                  </a:pPr>
                  <a:r>
                    <a:rPr lang="es-AR" sz="1600">
                      <a:latin typeface="+mn-lt"/>
                      <a:cs typeface="+mn-cs"/>
                    </a:rPr>
                    <a:t>Ecuador</a:t>
                  </a:r>
                </a:p>
                <a:p>
                  <a:pPr>
                    <a:defRPr/>
                  </a:pPr>
                  <a:endParaRPr lang="es-AR" sz="1600">
                    <a:latin typeface="+mn-lt"/>
                    <a:cs typeface="+mn-cs"/>
                  </a:endParaRPr>
                </a:p>
                <a:p>
                  <a:pPr>
                    <a:defRPr/>
                  </a:pPr>
                  <a:r>
                    <a:rPr lang="es-AR" sz="1600">
                      <a:latin typeface="+mn-lt"/>
                      <a:cs typeface="+mn-cs"/>
                    </a:rPr>
                    <a:t>Perú</a:t>
                  </a:r>
                </a:p>
                <a:p>
                  <a:pPr>
                    <a:defRPr/>
                  </a:pPr>
                  <a:endParaRPr lang="es-AR" sz="1600">
                    <a:latin typeface="+mn-lt"/>
                    <a:cs typeface="+mn-cs"/>
                  </a:endParaRPr>
                </a:p>
                <a:p>
                  <a:pPr>
                    <a:defRPr/>
                  </a:pPr>
                  <a:r>
                    <a:rPr lang="es-AR" sz="1600">
                      <a:latin typeface="+mn-lt"/>
                      <a:cs typeface="+mn-cs"/>
                    </a:rPr>
                    <a:t>Venezuela</a:t>
                  </a:r>
                </a:p>
                <a:p>
                  <a:pPr>
                    <a:defRPr/>
                  </a:pPr>
                  <a:endParaRPr lang="en-US" sz="1600">
                    <a:latin typeface="+mn-lt"/>
                    <a:cs typeface="+mn-cs"/>
                  </a:endParaRPr>
                </a:p>
              </p:txBody>
            </p:sp>
            <p:grpSp>
              <p:nvGrpSpPr>
                <p:cNvPr id="43022" name="Group 25"/>
                <p:cNvGrpSpPr>
                  <a:grpSpLocks/>
                </p:cNvGrpSpPr>
                <p:nvPr/>
              </p:nvGrpSpPr>
              <p:grpSpPr bwMode="auto">
                <a:xfrm>
                  <a:off x="6876256" y="1124744"/>
                  <a:ext cx="609600" cy="2786710"/>
                  <a:chOff x="6876256" y="1124744"/>
                  <a:chExt cx="609600" cy="3096344"/>
                </a:xfrm>
              </p:grpSpPr>
              <p:pic>
                <p:nvPicPr>
                  <p:cNvPr id="43023" name="Picture 17" descr="BOL.gif"/>
                  <p:cNvPicPr>
                    <a:picLocks noChangeAspect="1"/>
                  </p:cNvPicPr>
                  <p:nvPr/>
                </p:nvPicPr>
                <p:blipFill>
                  <a:blip r:embed="rId7" cstate="print"/>
                  <a:srcRect/>
                  <a:stretch>
                    <a:fillRect/>
                  </a:stretch>
                </p:blipFill>
                <p:spPr bwMode="auto">
                  <a:xfrm>
                    <a:off x="6876256" y="1124744"/>
                    <a:ext cx="609600" cy="381000"/>
                  </a:xfrm>
                  <a:prstGeom prst="rect">
                    <a:avLst/>
                  </a:prstGeom>
                  <a:noFill/>
                  <a:ln w="9525">
                    <a:noFill/>
                    <a:miter lim="800000"/>
                    <a:headEnd/>
                    <a:tailEnd/>
                  </a:ln>
                </p:spPr>
              </p:pic>
              <p:pic>
                <p:nvPicPr>
                  <p:cNvPr id="43024" name="Picture 18" descr="CHILE.gif"/>
                  <p:cNvPicPr>
                    <a:picLocks noChangeAspect="1"/>
                  </p:cNvPicPr>
                  <p:nvPr/>
                </p:nvPicPr>
                <p:blipFill>
                  <a:blip r:embed="rId8" cstate="print"/>
                  <a:srcRect/>
                  <a:stretch>
                    <a:fillRect/>
                  </a:stretch>
                </p:blipFill>
                <p:spPr bwMode="auto">
                  <a:xfrm>
                    <a:off x="6876256" y="1679848"/>
                    <a:ext cx="609600" cy="381000"/>
                  </a:xfrm>
                  <a:prstGeom prst="rect">
                    <a:avLst/>
                  </a:prstGeom>
                  <a:noFill/>
                  <a:ln w="9525">
                    <a:noFill/>
                    <a:miter lim="800000"/>
                    <a:headEnd/>
                    <a:tailEnd/>
                  </a:ln>
                </p:spPr>
              </p:pic>
              <p:pic>
                <p:nvPicPr>
                  <p:cNvPr id="43025" name="Picture 19" descr="COL.gif"/>
                  <p:cNvPicPr>
                    <a:picLocks noChangeAspect="1"/>
                  </p:cNvPicPr>
                  <p:nvPr/>
                </p:nvPicPr>
                <p:blipFill>
                  <a:blip r:embed="rId9" cstate="print"/>
                  <a:srcRect/>
                  <a:stretch>
                    <a:fillRect/>
                  </a:stretch>
                </p:blipFill>
                <p:spPr bwMode="auto">
                  <a:xfrm>
                    <a:off x="6876256" y="2204864"/>
                    <a:ext cx="609600" cy="381000"/>
                  </a:xfrm>
                  <a:prstGeom prst="rect">
                    <a:avLst/>
                  </a:prstGeom>
                  <a:noFill/>
                  <a:ln w="9525">
                    <a:noFill/>
                    <a:miter lim="800000"/>
                    <a:headEnd/>
                    <a:tailEnd/>
                  </a:ln>
                </p:spPr>
              </p:pic>
              <p:pic>
                <p:nvPicPr>
                  <p:cNvPr id="43026" name="Picture 20" descr="ECU.gif"/>
                  <p:cNvPicPr>
                    <a:picLocks noChangeAspect="1"/>
                  </p:cNvPicPr>
                  <p:nvPr/>
                </p:nvPicPr>
                <p:blipFill>
                  <a:blip r:embed="rId10" cstate="print"/>
                  <a:srcRect/>
                  <a:stretch>
                    <a:fillRect/>
                  </a:stretch>
                </p:blipFill>
                <p:spPr bwMode="auto">
                  <a:xfrm>
                    <a:off x="6876256" y="2759968"/>
                    <a:ext cx="609600" cy="381000"/>
                  </a:xfrm>
                  <a:prstGeom prst="rect">
                    <a:avLst/>
                  </a:prstGeom>
                  <a:noFill/>
                  <a:ln w="9525">
                    <a:noFill/>
                    <a:miter lim="800000"/>
                    <a:headEnd/>
                    <a:tailEnd/>
                  </a:ln>
                </p:spPr>
              </p:pic>
              <p:pic>
                <p:nvPicPr>
                  <p:cNvPr id="43027" name="Picture 21" descr="PERU.gif"/>
                  <p:cNvPicPr>
                    <a:picLocks noChangeAspect="1"/>
                  </p:cNvPicPr>
                  <p:nvPr/>
                </p:nvPicPr>
                <p:blipFill>
                  <a:blip r:embed="rId11" cstate="print"/>
                  <a:srcRect/>
                  <a:stretch>
                    <a:fillRect/>
                  </a:stretch>
                </p:blipFill>
                <p:spPr bwMode="auto">
                  <a:xfrm>
                    <a:off x="6876256" y="3284984"/>
                    <a:ext cx="609600" cy="381000"/>
                  </a:xfrm>
                  <a:prstGeom prst="rect">
                    <a:avLst/>
                  </a:prstGeom>
                  <a:noFill/>
                  <a:ln w="9525">
                    <a:noFill/>
                    <a:miter lim="800000"/>
                    <a:headEnd/>
                    <a:tailEnd/>
                  </a:ln>
                </p:spPr>
              </p:pic>
              <p:pic>
                <p:nvPicPr>
                  <p:cNvPr id="43028" name="Picture 24" descr="VEN.gif"/>
                  <p:cNvPicPr>
                    <a:picLocks noChangeAspect="1"/>
                  </p:cNvPicPr>
                  <p:nvPr/>
                </p:nvPicPr>
                <p:blipFill>
                  <a:blip r:embed="rId12" cstate="print"/>
                  <a:srcRect/>
                  <a:stretch>
                    <a:fillRect/>
                  </a:stretch>
                </p:blipFill>
                <p:spPr bwMode="auto">
                  <a:xfrm>
                    <a:off x="6876256" y="3840088"/>
                    <a:ext cx="609600" cy="381000"/>
                  </a:xfrm>
                  <a:prstGeom prst="rect">
                    <a:avLst/>
                  </a:prstGeom>
                  <a:noFill/>
                  <a:ln w="9525">
                    <a:noFill/>
                    <a:miter lim="800000"/>
                    <a:headEnd/>
                    <a:tailEnd/>
                  </a:ln>
                </p:spPr>
              </p:pic>
            </p:grpSp>
          </p:grpSp>
          <p:sp>
            <p:nvSpPr>
              <p:cNvPr id="33" name="TextBox 32"/>
              <p:cNvSpPr txBox="1"/>
              <p:nvPr/>
            </p:nvSpPr>
            <p:spPr>
              <a:xfrm>
                <a:off x="5292653" y="1268760"/>
                <a:ext cx="2159719" cy="369989"/>
              </a:xfrm>
              <a:prstGeom prst="rect">
                <a:avLst/>
              </a:prstGeom>
              <a:noFill/>
            </p:spPr>
            <p:txBody>
              <a:bodyPr>
                <a:spAutoFit/>
              </a:bodyPr>
              <a:lstStyle/>
              <a:p>
                <a:pPr>
                  <a:defRPr/>
                </a:pPr>
                <a:r>
                  <a:rPr lang="es-AR">
                    <a:latin typeface="+mn-lt"/>
                    <a:cs typeface="+mn-cs"/>
                  </a:rPr>
                  <a:t>Estados Asociados</a:t>
                </a:r>
                <a:endParaRPr lang="en-US">
                  <a:latin typeface="+mn-lt"/>
                  <a:cs typeface="+mn-cs"/>
                </a:endParaRPr>
              </a:p>
            </p:txBody>
          </p:sp>
        </p:grpSp>
      </p:grpSp>
      <p:sp>
        <p:nvSpPr>
          <p:cNvPr id="39" name="TextBox 38"/>
          <p:cNvSpPr txBox="1"/>
          <p:nvPr/>
        </p:nvSpPr>
        <p:spPr>
          <a:xfrm>
            <a:off x="4787900" y="2552700"/>
            <a:ext cx="4032250" cy="3324225"/>
          </a:xfrm>
          <a:prstGeom prst="rect">
            <a:avLst/>
          </a:prstGeom>
          <a:noFill/>
        </p:spPr>
        <p:txBody>
          <a:bodyPr>
            <a:spAutoFit/>
          </a:bodyPr>
          <a:lstStyle/>
          <a:p>
            <a:pPr>
              <a:buFont typeface="Arial" pitchFamily="34" charset="0"/>
              <a:buChar char="•"/>
              <a:defRPr/>
            </a:pPr>
            <a:r>
              <a:rPr lang="es-AR" sz="1400">
                <a:latin typeface="+mn-lt"/>
                <a:cs typeface="+mn-cs"/>
              </a:rPr>
              <a:t> Escala de producción que permita la adopción de nuevas tecnologías productivas.</a:t>
            </a:r>
          </a:p>
          <a:p>
            <a:pPr>
              <a:defRPr/>
            </a:pPr>
            <a:endParaRPr lang="es-AR" sz="1400">
              <a:latin typeface="+mn-lt"/>
              <a:cs typeface="+mn-cs"/>
            </a:endParaRPr>
          </a:p>
          <a:p>
            <a:pPr>
              <a:buFont typeface="Arial" pitchFamily="34" charset="0"/>
              <a:buChar char="•"/>
              <a:defRPr/>
            </a:pPr>
            <a:r>
              <a:rPr lang="es-AR" sz="1400">
                <a:latin typeface="+mn-lt"/>
                <a:cs typeface="+mn-cs"/>
              </a:rPr>
              <a:t> Mayor de participación en el comercio mundial. </a:t>
            </a:r>
          </a:p>
          <a:p>
            <a:pPr>
              <a:defRPr/>
            </a:pPr>
            <a:endParaRPr lang="es-AR" sz="1400">
              <a:latin typeface="+mn-lt"/>
              <a:cs typeface="+mn-cs"/>
            </a:endParaRPr>
          </a:p>
          <a:p>
            <a:pPr>
              <a:buFont typeface="Arial" pitchFamily="34" charset="0"/>
              <a:buChar char="•"/>
              <a:defRPr/>
            </a:pPr>
            <a:r>
              <a:rPr lang="es-AR" sz="1400">
                <a:latin typeface="+mn-lt"/>
                <a:cs typeface="+mn-cs"/>
              </a:rPr>
              <a:t> Beneficiarse con economías de escala.</a:t>
            </a:r>
          </a:p>
          <a:p>
            <a:pPr>
              <a:defRPr/>
            </a:pPr>
            <a:endParaRPr lang="es-AR" sz="1400">
              <a:latin typeface="+mn-lt"/>
              <a:cs typeface="+mn-cs"/>
            </a:endParaRPr>
          </a:p>
          <a:p>
            <a:pPr>
              <a:buFont typeface="Arial" pitchFamily="34" charset="0"/>
              <a:buChar char="•"/>
              <a:defRPr/>
            </a:pPr>
            <a:r>
              <a:rPr lang="es-AR" sz="1400">
                <a:latin typeface="+mn-lt"/>
                <a:cs typeface="+mn-cs"/>
              </a:rPr>
              <a:t> Establecer normas comunes y un plan de extensión de la producción.</a:t>
            </a:r>
          </a:p>
          <a:p>
            <a:pPr>
              <a:defRPr/>
            </a:pPr>
            <a:endParaRPr lang="es-AR" sz="1400">
              <a:latin typeface="+mn-lt"/>
              <a:cs typeface="+mn-cs"/>
            </a:endParaRPr>
          </a:p>
          <a:p>
            <a:pPr>
              <a:buFont typeface="Arial" pitchFamily="34" charset="0"/>
              <a:buChar char="•"/>
              <a:defRPr/>
            </a:pPr>
            <a:r>
              <a:rPr lang="es-AR" sz="1400">
                <a:latin typeface="+mn-lt"/>
                <a:cs typeface="+mn-cs"/>
              </a:rPr>
              <a:t> Aumentar el poder de negociación internacional en términos de comercio </a:t>
            </a:r>
          </a:p>
          <a:p>
            <a:pPr>
              <a:defRPr/>
            </a:pPr>
            <a:endParaRPr lang="es-AR" sz="1400">
              <a:latin typeface="+mn-lt"/>
              <a:cs typeface="+mn-cs"/>
            </a:endParaRPr>
          </a:p>
          <a:p>
            <a:pPr>
              <a:buFont typeface="Arial" pitchFamily="34" charset="0"/>
              <a:buChar char="•"/>
              <a:defRPr/>
            </a:pPr>
            <a:r>
              <a:rPr lang="es-AR" sz="1400">
                <a:latin typeface="+mn-lt"/>
                <a:cs typeface="+mn-cs"/>
              </a:rPr>
              <a:t> Contener las amenazas externas de dominación</a:t>
            </a:r>
            <a:endParaRPr lang="en-US" sz="1400">
              <a:latin typeface="+mn-lt"/>
              <a:cs typeface="+mn-cs"/>
            </a:endParaRPr>
          </a:p>
        </p:txBody>
      </p:sp>
      <p:grpSp>
        <p:nvGrpSpPr>
          <p:cNvPr id="43014" name="Group 46"/>
          <p:cNvGrpSpPr>
            <a:grpSpLocks/>
          </p:cNvGrpSpPr>
          <p:nvPr/>
        </p:nvGrpSpPr>
        <p:grpSpPr bwMode="auto">
          <a:xfrm>
            <a:off x="3995738" y="1196975"/>
            <a:ext cx="4752975" cy="1008063"/>
            <a:chOff x="3995936" y="1340768"/>
            <a:chExt cx="4752528" cy="1008112"/>
          </a:xfrm>
        </p:grpSpPr>
        <p:sp>
          <p:nvSpPr>
            <p:cNvPr id="37" name="TextBox 36"/>
            <p:cNvSpPr txBox="1"/>
            <p:nvPr/>
          </p:nvSpPr>
          <p:spPr>
            <a:xfrm>
              <a:off x="3995936" y="1412209"/>
              <a:ext cx="4752528" cy="831890"/>
            </a:xfrm>
            <a:prstGeom prst="rect">
              <a:avLst/>
            </a:prstGeom>
            <a:noFill/>
            <a:ln w="22225" cap="rnd">
              <a:noFill/>
              <a:round/>
            </a:ln>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s-AR" sz="1600" i="1"/>
                <a:t>Bloque comercial que busca la integración de los Estados a través de la libre circulación de bienes, servicios y factores productivos</a:t>
              </a:r>
            </a:p>
          </p:txBody>
        </p:sp>
        <p:sp>
          <p:nvSpPr>
            <p:cNvPr id="46" name="Rounded Rectangle 45"/>
            <p:cNvSpPr/>
            <p:nvPr/>
          </p:nvSpPr>
          <p:spPr>
            <a:xfrm>
              <a:off x="3995936" y="1340768"/>
              <a:ext cx="4752528" cy="1008112"/>
            </a:xfrm>
            <a:prstGeom prst="round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a:spLocks noChangeArrowheads="1"/>
          </p:cNvSpPr>
          <p:nvPr/>
        </p:nvSpPr>
        <p:spPr bwMode="auto">
          <a:xfrm>
            <a:off x="971550" y="1196975"/>
            <a:ext cx="1619250" cy="360363"/>
          </a:xfrm>
          <a:prstGeom prst="roundRect">
            <a:avLst>
              <a:gd name="adj" fmla="val 16667"/>
            </a:avLst>
          </a:prstGeom>
          <a:solidFill>
            <a:schemeClr val="accent1"/>
          </a:solidFill>
          <a:ln w="25400" algn="ctr">
            <a:solidFill>
              <a:schemeClr val="accent1"/>
            </a:solidFill>
            <a:round/>
            <a:headEnd/>
            <a:tailEnd/>
          </a:ln>
        </p:spPr>
        <p:txBody>
          <a:bodyPr anchor="ctr"/>
          <a:lstStyle/>
          <a:p>
            <a:pPr algn="ctr">
              <a:defRPr/>
            </a:pPr>
            <a:endParaRPr lang="en-US" sz="16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mn-lt"/>
              <a:cs typeface="+mn-cs"/>
            </a:endParaRPr>
          </a:p>
        </p:txBody>
      </p:sp>
      <p:sp>
        <p:nvSpPr>
          <p:cNvPr id="44033" name="Title 1"/>
          <p:cNvSpPr>
            <a:spLocks noGrp="1"/>
          </p:cNvSpPr>
          <p:nvPr>
            <p:ph type="title"/>
          </p:nvPr>
        </p:nvSpPr>
        <p:spPr/>
        <p:txBody>
          <a:bodyPr/>
          <a:lstStyle/>
          <a:p>
            <a:pPr eaLnBrk="1" hangingPunct="1"/>
            <a:r>
              <a:rPr lang="es-AR" smtClean="0"/>
              <a:t>Las Pymes y en el MERCOSUR</a:t>
            </a:r>
            <a:endParaRPr lang="en-US" smtClean="0"/>
          </a:p>
        </p:txBody>
      </p:sp>
      <p:sp>
        <p:nvSpPr>
          <p:cNvPr id="8" name="Down Arrow 7"/>
          <p:cNvSpPr/>
          <p:nvPr/>
        </p:nvSpPr>
        <p:spPr>
          <a:xfrm rot="16200000">
            <a:off x="3024188" y="2097088"/>
            <a:ext cx="935037" cy="7191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p:nvPr/>
        </p:nvSpPr>
        <p:spPr>
          <a:xfrm>
            <a:off x="1331640" y="1355284"/>
            <a:ext cx="864096" cy="156966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AR" sz="9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9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4049" name="TextBox 17"/>
          <p:cNvSpPr txBox="1">
            <a:spLocks noChangeArrowheads="1"/>
          </p:cNvSpPr>
          <p:nvPr/>
        </p:nvSpPr>
        <p:spPr bwMode="auto">
          <a:xfrm>
            <a:off x="971550" y="1196975"/>
            <a:ext cx="1619250" cy="336550"/>
          </a:xfrm>
          <a:prstGeom prst="rect">
            <a:avLst/>
          </a:prstGeom>
          <a:noFill/>
          <a:ln w="9525">
            <a:noFill/>
            <a:miter lim="800000"/>
            <a:headEnd/>
            <a:tailEnd/>
          </a:ln>
        </p:spPr>
        <p:txBody>
          <a:bodyPr>
            <a:spAutoFit/>
          </a:bodyPr>
          <a:lstStyle/>
          <a:p>
            <a:pPr algn="ctr"/>
            <a:r>
              <a:rPr lang="es-AR" sz="1600">
                <a:solidFill>
                  <a:schemeClr val="bg1"/>
                </a:solidFill>
              </a:rPr>
              <a:t>Pymes</a:t>
            </a:r>
            <a:endParaRPr lang="en-US" sz="1600">
              <a:solidFill>
                <a:schemeClr val="bg1"/>
              </a:solidFill>
            </a:endParaRPr>
          </a:p>
        </p:txBody>
      </p:sp>
      <p:pic>
        <p:nvPicPr>
          <p:cNvPr id="44039" name="Picture 22" descr="logoMercosur.jpg"/>
          <p:cNvPicPr>
            <a:picLocks noChangeAspect="1"/>
          </p:cNvPicPr>
          <p:nvPr/>
        </p:nvPicPr>
        <p:blipFill>
          <a:blip r:embed="rId2" cstate="print"/>
          <a:srcRect/>
          <a:stretch>
            <a:fillRect/>
          </a:stretch>
        </p:blipFill>
        <p:spPr bwMode="auto">
          <a:xfrm>
            <a:off x="1116013" y="2781300"/>
            <a:ext cx="1274762" cy="792163"/>
          </a:xfrm>
          <a:prstGeom prst="rect">
            <a:avLst/>
          </a:prstGeom>
          <a:noFill/>
          <a:ln w="9525">
            <a:noFill/>
            <a:miter lim="800000"/>
            <a:headEnd/>
            <a:tailEnd/>
          </a:ln>
        </p:spPr>
      </p:pic>
      <p:sp>
        <p:nvSpPr>
          <p:cNvPr id="30" name="TextBox 29"/>
          <p:cNvSpPr txBox="1"/>
          <p:nvPr/>
        </p:nvSpPr>
        <p:spPr>
          <a:xfrm>
            <a:off x="2843808" y="3894147"/>
            <a:ext cx="864096" cy="156966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AR" sz="9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9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1" name="Left Brace 30"/>
          <p:cNvSpPr/>
          <p:nvPr/>
        </p:nvSpPr>
        <p:spPr>
          <a:xfrm rot="10800000">
            <a:off x="2627313" y="1052513"/>
            <a:ext cx="288925" cy="2881312"/>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4042" name="TextBox 31"/>
          <p:cNvSpPr txBox="1">
            <a:spLocks noChangeArrowheads="1"/>
          </p:cNvSpPr>
          <p:nvPr/>
        </p:nvSpPr>
        <p:spPr bwMode="auto">
          <a:xfrm>
            <a:off x="3708400" y="4038600"/>
            <a:ext cx="2951163" cy="368300"/>
          </a:xfrm>
          <a:prstGeom prst="rect">
            <a:avLst/>
          </a:prstGeom>
          <a:noFill/>
          <a:ln w="9525">
            <a:noFill/>
            <a:miter lim="800000"/>
            <a:headEnd/>
            <a:tailEnd/>
          </a:ln>
        </p:spPr>
        <p:txBody>
          <a:bodyPr>
            <a:spAutoFit/>
          </a:bodyPr>
          <a:lstStyle/>
          <a:p>
            <a:r>
              <a:rPr lang="es-AR">
                <a:solidFill>
                  <a:schemeClr val="accent1"/>
                </a:solidFill>
              </a:rPr>
              <a:t>C O N S E C U E N C I A S</a:t>
            </a:r>
            <a:endParaRPr lang="en-US">
              <a:solidFill>
                <a:schemeClr val="accent1"/>
              </a:solidFill>
            </a:endParaRPr>
          </a:p>
        </p:txBody>
      </p:sp>
      <p:sp>
        <p:nvSpPr>
          <p:cNvPr id="33" name="TextBox 32"/>
          <p:cNvSpPr txBox="1"/>
          <p:nvPr/>
        </p:nvSpPr>
        <p:spPr>
          <a:xfrm>
            <a:off x="6516216" y="3750131"/>
            <a:ext cx="864096" cy="156966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s-AR" sz="9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9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4044" name="TextBox 33"/>
          <p:cNvSpPr txBox="1">
            <a:spLocks noChangeArrowheads="1"/>
          </p:cNvSpPr>
          <p:nvPr/>
        </p:nvSpPr>
        <p:spPr bwMode="auto">
          <a:xfrm>
            <a:off x="1835150" y="5118100"/>
            <a:ext cx="2808288" cy="581025"/>
          </a:xfrm>
          <a:prstGeom prst="rect">
            <a:avLst/>
          </a:prstGeom>
          <a:noFill/>
          <a:ln w="9525">
            <a:noFill/>
            <a:miter lim="800000"/>
            <a:headEnd/>
            <a:tailEnd/>
          </a:ln>
        </p:spPr>
        <p:txBody>
          <a:bodyPr>
            <a:spAutoFit/>
          </a:bodyPr>
          <a:lstStyle/>
          <a:p>
            <a:pPr>
              <a:buFont typeface="Arial" charset="0"/>
              <a:buChar char="•"/>
            </a:pPr>
            <a:r>
              <a:rPr lang="es-AR" sz="1600" b="1">
                <a:solidFill>
                  <a:schemeClr val="accent1"/>
                </a:solidFill>
              </a:rPr>
              <a:t> Nuevas oportunidades comerciales y productivas</a:t>
            </a:r>
            <a:endParaRPr lang="en-US" sz="1600" b="1">
              <a:solidFill>
                <a:schemeClr val="accent1"/>
              </a:solidFill>
            </a:endParaRPr>
          </a:p>
        </p:txBody>
      </p:sp>
      <p:sp>
        <p:nvSpPr>
          <p:cNvPr id="44045" name="TextBox 34"/>
          <p:cNvSpPr txBox="1">
            <a:spLocks noChangeArrowheads="1"/>
          </p:cNvSpPr>
          <p:nvPr/>
        </p:nvSpPr>
        <p:spPr bwMode="auto">
          <a:xfrm>
            <a:off x="5435600" y="5118100"/>
            <a:ext cx="2808288" cy="581025"/>
          </a:xfrm>
          <a:prstGeom prst="rect">
            <a:avLst/>
          </a:prstGeom>
          <a:noFill/>
          <a:ln w="9525">
            <a:noFill/>
            <a:miter lim="800000"/>
            <a:headEnd/>
            <a:tailEnd/>
          </a:ln>
        </p:spPr>
        <p:txBody>
          <a:bodyPr>
            <a:spAutoFit/>
          </a:bodyPr>
          <a:lstStyle/>
          <a:p>
            <a:pPr>
              <a:buFont typeface="Arial" charset="0"/>
              <a:buChar char="•"/>
            </a:pPr>
            <a:r>
              <a:rPr lang="es-AR" sz="1600" b="1">
                <a:solidFill>
                  <a:schemeClr val="accent1"/>
                </a:solidFill>
              </a:rPr>
              <a:t> Mayor competencia con otros países</a:t>
            </a:r>
            <a:endParaRPr lang="en-US" sz="1600" b="1">
              <a:solidFill>
                <a:schemeClr val="accent1"/>
              </a:solidFill>
            </a:endParaRPr>
          </a:p>
        </p:txBody>
      </p:sp>
      <p:sp>
        <p:nvSpPr>
          <p:cNvPr id="36" name="Down Arrow 35"/>
          <p:cNvSpPr/>
          <p:nvPr/>
        </p:nvSpPr>
        <p:spPr>
          <a:xfrm>
            <a:off x="4572000" y="3321050"/>
            <a:ext cx="936625" cy="7207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44052" name="Group 20"/>
          <p:cNvGrpSpPr>
            <a:grpSpLocks/>
          </p:cNvGrpSpPr>
          <p:nvPr/>
        </p:nvGrpSpPr>
        <p:grpSpPr bwMode="auto">
          <a:xfrm>
            <a:off x="3995738" y="1262063"/>
            <a:ext cx="4105275" cy="1806575"/>
            <a:chOff x="2517" y="543"/>
            <a:chExt cx="2586" cy="1138"/>
          </a:xfrm>
        </p:grpSpPr>
        <p:sp>
          <p:nvSpPr>
            <p:cNvPr id="22" name="Rounded Rectangle 21"/>
            <p:cNvSpPr>
              <a:spLocks noChangeArrowheads="1"/>
            </p:cNvSpPr>
            <p:nvPr/>
          </p:nvSpPr>
          <p:spPr bwMode="auto">
            <a:xfrm>
              <a:off x="2517" y="618"/>
              <a:ext cx="2542" cy="1063"/>
            </a:xfrm>
            <a:prstGeom prst="roundRect">
              <a:avLst>
                <a:gd name="adj" fmla="val 16667"/>
              </a:avLst>
            </a:prstGeom>
            <a:solidFill>
              <a:schemeClr val="accent1"/>
            </a:solidFill>
            <a:ln w="25400" algn="ctr">
              <a:solidFill>
                <a:schemeClr val="accent1"/>
              </a:solidFill>
              <a:round/>
              <a:headEnd/>
              <a:tailEnd/>
            </a:ln>
          </p:spPr>
          <p:txBody>
            <a:bodyPr anchor="ctr"/>
            <a:lstStyle/>
            <a:p>
              <a:pPr algn="ctr"/>
              <a:endParaRPr lang="en-US" sz="1600" b="1">
                <a:solidFill>
                  <a:schemeClr val="bg1"/>
                </a:solidFill>
                <a:effectLst>
                  <a:outerShdw blurRad="38100" dist="38100" dir="2700000" algn="tl">
                    <a:srgbClr val="000000"/>
                  </a:outerShdw>
                </a:effectLst>
                <a:latin typeface="HelveticaNeueLT Std"/>
              </a:endParaRPr>
            </a:p>
          </p:txBody>
        </p:sp>
        <p:sp>
          <p:nvSpPr>
            <p:cNvPr id="44047" name="TextBox 20"/>
            <p:cNvSpPr txBox="1">
              <a:spLocks noChangeArrowheads="1"/>
            </p:cNvSpPr>
            <p:nvPr/>
          </p:nvSpPr>
          <p:spPr bwMode="auto">
            <a:xfrm>
              <a:off x="2561" y="543"/>
              <a:ext cx="2542" cy="982"/>
            </a:xfrm>
            <a:prstGeom prst="rect">
              <a:avLst/>
            </a:prstGeom>
            <a:noFill/>
            <a:ln w="9525">
              <a:noFill/>
              <a:miter lim="800000"/>
              <a:headEnd/>
              <a:tailEnd/>
            </a:ln>
          </p:spPr>
          <p:txBody>
            <a:bodyPr>
              <a:spAutoFit/>
            </a:bodyPr>
            <a:lstStyle/>
            <a:p>
              <a:endParaRPr lang="es-AR" sz="1600">
                <a:solidFill>
                  <a:schemeClr val="bg1"/>
                </a:solidFill>
              </a:endParaRPr>
            </a:p>
            <a:p>
              <a:pPr>
                <a:buFont typeface="Arial" charset="0"/>
                <a:buChar char="•"/>
              </a:pPr>
              <a:r>
                <a:rPr lang="es-AR" sz="1600">
                  <a:solidFill>
                    <a:schemeClr val="bg1"/>
                  </a:solidFill>
                </a:rPr>
                <a:t> Repercusión estructural </a:t>
              </a:r>
            </a:p>
            <a:p>
              <a:endParaRPr lang="es-AR" sz="1600">
                <a:solidFill>
                  <a:schemeClr val="bg1"/>
                </a:solidFill>
              </a:endParaRPr>
            </a:p>
            <a:p>
              <a:pPr>
                <a:buFont typeface="Arial" charset="0"/>
                <a:buChar char="•"/>
              </a:pPr>
              <a:r>
                <a:rPr lang="es-AR" sz="1600">
                  <a:solidFill>
                    <a:schemeClr val="bg1"/>
                  </a:solidFill>
                </a:rPr>
                <a:t> Redefinición de estrategias de negocios</a:t>
              </a:r>
            </a:p>
            <a:p>
              <a:endParaRPr lang="es-AR" sz="1600">
                <a:solidFill>
                  <a:schemeClr val="bg1"/>
                </a:solidFill>
              </a:endParaRPr>
            </a:p>
            <a:p>
              <a:pPr>
                <a:buFont typeface="Arial" charset="0"/>
                <a:buChar char="•"/>
              </a:pPr>
              <a:r>
                <a:rPr lang="es-AR" sz="1600">
                  <a:solidFill>
                    <a:schemeClr val="bg1"/>
                  </a:solidFill>
                </a:rPr>
                <a:t> Nuevas decisiones de inversión</a:t>
              </a:r>
              <a:endParaRPr lang="en-US" sz="1600">
                <a:solidFill>
                  <a:schemeClr val="bg1"/>
                </a:solidFill>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s-AR" smtClean="0"/>
              <a:t>Las Pymes en el MERCOSUR</a:t>
            </a:r>
            <a:endParaRPr lang="en-US" smtClean="0"/>
          </a:p>
        </p:txBody>
      </p:sp>
      <p:sp>
        <p:nvSpPr>
          <p:cNvPr id="45059" name="TextBox 24"/>
          <p:cNvSpPr txBox="1">
            <a:spLocks noChangeArrowheads="1"/>
          </p:cNvSpPr>
          <p:nvPr/>
        </p:nvSpPr>
        <p:spPr bwMode="auto">
          <a:xfrm>
            <a:off x="1187450" y="1547813"/>
            <a:ext cx="2520950" cy="368300"/>
          </a:xfrm>
          <a:prstGeom prst="rect">
            <a:avLst/>
          </a:prstGeom>
          <a:noFill/>
          <a:ln w="9525">
            <a:noFill/>
            <a:miter lim="800000"/>
            <a:headEnd/>
            <a:tailEnd/>
          </a:ln>
        </p:spPr>
        <p:txBody>
          <a:bodyPr>
            <a:spAutoFit/>
          </a:bodyPr>
          <a:lstStyle/>
          <a:p>
            <a:r>
              <a:rPr lang="es-AR" b="1"/>
              <a:t>HISTORICAMENTE</a:t>
            </a:r>
            <a:endParaRPr lang="en-US" b="1"/>
          </a:p>
        </p:txBody>
      </p:sp>
      <p:pic>
        <p:nvPicPr>
          <p:cNvPr id="45060" name="Picture 25" descr="logoMercosur.jpg"/>
          <p:cNvPicPr>
            <a:picLocks noChangeAspect="1"/>
          </p:cNvPicPr>
          <p:nvPr/>
        </p:nvPicPr>
        <p:blipFill>
          <a:blip r:embed="rId2" cstate="print"/>
          <a:srcRect/>
          <a:stretch>
            <a:fillRect/>
          </a:stretch>
        </p:blipFill>
        <p:spPr bwMode="auto">
          <a:xfrm>
            <a:off x="6105525" y="1268413"/>
            <a:ext cx="1274763" cy="792162"/>
          </a:xfrm>
          <a:prstGeom prst="rect">
            <a:avLst/>
          </a:prstGeom>
          <a:noFill/>
          <a:ln w="9525">
            <a:noFill/>
            <a:miter lim="800000"/>
            <a:headEnd/>
            <a:tailEnd/>
          </a:ln>
        </p:spPr>
      </p:pic>
      <p:sp>
        <p:nvSpPr>
          <p:cNvPr id="45061" name="TextBox 33"/>
          <p:cNvSpPr txBox="1">
            <a:spLocks noChangeArrowheads="1"/>
          </p:cNvSpPr>
          <p:nvPr/>
        </p:nvSpPr>
        <p:spPr bwMode="auto">
          <a:xfrm>
            <a:off x="323850" y="2565400"/>
            <a:ext cx="4464050" cy="2030413"/>
          </a:xfrm>
          <a:prstGeom prst="rect">
            <a:avLst/>
          </a:prstGeom>
          <a:noFill/>
          <a:ln w="9525">
            <a:noFill/>
            <a:miter lim="800000"/>
            <a:headEnd/>
            <a:tailEnd/>
          </a:ln>
        </p:spPr>
        <p:txBody>
          <a:bodyPr>
            <a:spAutoFit/>
          </a:bodyPr>
          <a:lstStyle/>
          <a:p>
            <a:pPr>
              <a:buFont typeface="Arial" charset="0"/>
              <a:buChar char="•"/>
            </a:pPr>
            <a:r>
              <a:rPr lang="es-AR"/>
              <a:t> </a:t>
            </a:r>
            <a:r>
              <a:rPr lang="en-US"/>
              <a:t>“G</a:t>
            </a:r>
            <a:r>
              <a:rPr lang="es-AR"/>
              <a:t>obierno</a:t>
            </a:r>
            <a:r>
              <a:rPr lang="en-US"/>
              <a:t>”</a:t>
            </a:r>
            <a:r>
              <a:rPr lang="es-AR"/>
              <a:t> de las empresas </a:t>
            </a:r>
            <a:r>
              <a:rPr lang="es-AR">
                <a:sym typeface="Wingdings" pitchFamily="2" charset="2"/>
              </a:rPr>
              <a:t> </a:t>
            </a:r>
            <a:r>
              <a:rPr lang="es-AR"/>
              <a:t>taller o fábrica.</a:t>
            </a:r>
          </a:p>
          <a:p>
            <a:pPr>
              <a:buFont typeface="Arial" charset="0"/>
              <a:buChar char="•"/>
            </a:pPr>
            <a:endParaRPr lang="es-AR"/>
          </a:p>
          <a:p>
            <a:pPr>
              <a:buFont typeface="Arial" charset="0"/>
              <a:buChar char="•"/>
            </a:pPr>
            <a:r>
              <a:rPr lang="es-AR"/>
              <a:t> Fortalezas técnico-productivas </a:t>
            </a:r>
          </a:p>
          <a:p>
            <a:endParaRPr lang="es-AR"/>
          </a:p>
          <a:p>
            <a:pPr>
              <a:buFont typeface="Arial" charset="0"/>
              <a:buChar char="•"/>
            </a:pPr>
            <a:r>
              <a:rPr lang="es-AR"/>
              <a:t> Débiles gestiones</a:t>
            </a:r>
            <a:endParaRPr lang="en-US"/>
          </a:p>
          <a:p>
            <a:endParaRPr lang="en-US"/>
          </a:p>
        </p:txBody>
      </p:sp>
      <p:sp>
        <p:nvSpPr>
          <p:cNvPr id="45062" name="TextBox 34"/>
          <p:cNvSpPr txBox="1">
            <a:spLocks noChangeArrowheads="1"/>
          </p:cNvSpPr>
          <p:nvPr/>
        </p:nvSpPr>
        <p:spPr bwMode="auto">
          <a:xfrm>
            <a:off x="4932363" y="2492375"/>
            <a:ext cx="3960812" cy="1754188"/>
          </a:xfrm>
          <a:prstGeom prst="rect">
            <a:avLst/>
          </a:prstGeom>
          <a:noFill/>
          <a:ln w="9525">
            <a:noFill/>
            <a:miter lim="800000"/>
            <a:headEnd/>
            <a:tailEnd/>
          </a:ln>
        </p:spPr>
        <p:txBody>
          <a:bodyPr>
            <a:spAutoFit/>
          </a:bodyPr>
          <a:lstStyle/>
          <a:p>
            <a:pPr>
              <a:buFont typeface="Arial" charset="0"/>
              <a:buChar char="•"/>
            </a:pPr>
            <a:r>
              <a:rPr lang="es-AR"/>
              <a:t> Fortalecer la gestión financiera.</a:t>
            </a:r>
          </a:p>
          <a:p>
            <a:pPr>
              <a:buFont typeface="Arial" charset="0"/>
              <a:buChar char="•"/>
            </a:pPr>
            <a:endParaRPr lang="es-AR"/>
          </a:p>
          <a:p>
            <a:pPr>
              <a:buFont typeface="Arial" charset="0"/>
              <a:buChar char="•"/>
            </a:pPr>
            <a:r>
              <a:rPr lang="es-AR"/>
              <a:t> Nuevas situaciones de incertidumbre económica.</a:t>
            </a:r>
          </a:p>
          <a:p>
            <a:pPr>
              <a:buFont typeface="Arial" charset="0"/>
              <a:buChar char="•"/>
            </a:pPr>
            <a:endParaRPr lang="es-AR"/>
          </a:p>
          <a:p>
            <a:pPr>
              <a:buFont typeface="Arial" charset="0"/>
              <a:buChar char="•"/>
            </a:pPr>
            <a:r>
              <a:rPr lang="es-AR"/>
              <a:t> Nuevos horizontes</a:t>
            </a:r>
          </a:p>
        </p:txBody>
      </p:sp>
      <p:cxnSp>
        <p:nvCxnSpPr>
          <p:cNvPr id="9" name="Straight Connector 8"/>
          <p:cNvCxnSpPr/>
          <p:nvPr/>
        </p:nvCxnSpPr>
        <p:spPr>
          <a:xfrm rot="5400000">
            <a:off x="2663825" y="3681413"/>
            <a:ext cx="381635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s-AR" smtClean="0"/>
              <a:t>Caracterización de las Pymes</a:t>
            </a:r>
          </a:p>
        </p:txBody>
      </p:sp>
      <p:sp>
        <p:nvSpPr>
          <p:cNvPr id="3" name="Content Placeholder 2"/>
          <p:cNvSpPr>
            <a:spLocks noGrp="1"/>
          </p:cNvSpPr>
          <p:nvPr>
            <p:ph idx="1"/>
          </p:nvPr>
        </p:nvSpPr>
        <p:spPr>
          <a:xfrm>
            <a:off x="722313" y="765175"/>
            <a:ext cx="7888287" cy="5254625"/>
          </a:xfrm>
        </p:spPr>
        <p:txBody>
          <a:bodyPr/>
          <a:lstStyle/>
          <a:p>
            <a:pPr marL="0" indent="0" eaLnBrk="1" hangingPunct="1">
              <a:buFontTx/>
              <a:buNone/>
              <a:defRPr/>
            </a:pPr>
            <a:r>
              <a:rPr lang="es-AR" sz="1800" u="sng"/>
              <a:t>Para la Argentina</a:t>
            </a:r>
            <a:r>
              <a:rPr lang="es-AR" sz="1800"/>
              <a:t>:</a:t>
            </a:r>
          </a:p>
          <a:p>
            <a:pPr eaLnBrk="1" hangingPunct="1">
              <a:defRPr/>
            </a:pPr>
            <a:endParaRPr lang="es-AR"/>
          </a:p>
          <a:p>
            <a:pPr eaLnBrk="1" hangingPunct="1">
              <a:buFontTx/>
              <a:buNone/>
              <a:defRPr/>
            </a:pPr>
            <a:r>
              <a:rPr lang="es-AR" sz="1400"/>
              <a:t>Queda definido por el Ministerio de Trabajo y Seguridad Social mediante la siguiente formula</a:t>
            </a:r>
          </a:p>
          <a:p>
            <a:pPr eaLnBrk="1" hangingPunct="1">
              <a:buFontTx/>
              <a:buNone/>
              <a:defRPr/>
            </a:pPr>
            <a:endParaRPr lang="es-AR" sz="1400"/>
          </a:p>
          <a:p>
            <a:pPr eaLnBrk="1" hangingPunct="1">
              <a:buFontTx/>
              <a:buNone/>
              <a:defRPr/>
            </a:pPr>
            <a:r>
              <a:rPr lang="en-US" sz="1400" b="1" smtClean="0"/>
              <a:t>		P</a:t>
            </a:r>
            <a:r>
              <a:rPr lang="en-US" sz="1400" b="1"/>
              <a:t>= ( 10 </a:t>
            </a:r>
            <a:r>
              <a:rPr lang="en-US" sz="1400" b="1" u="sng" err="1"/>
              <a:t>POe</a:t>
            </a:r>
            <a:r>
              <a:rPr lang="en-US" sz="1400" b="1"/>
              <a:t> x 10 </a:t>
            </a:r>
            <a:r>
              <a:rPr lang="en-US" sz="1400" b="1" u="sng" err="1"/>
              <a:t>VAe</a:t>
            </a:r>
            <a:r>
              <a:rPr lang="en-US" sz="1400" b="1"/>
              <a:t> x 10 </a:t>
            </a:r>
            <a:r>
              <a:rPr lang="en-US" sz="1400" b="1" u="sng" err="1"/>
              <a:t>APe</a:t>
            </a:r>
            <a:r>
              <a:rPr lang="en-US" sz="1400" b="1"/>
              <a:t>)</a:t>
            </a:r>
            <a:r>
              <a:rPr lang="en-US" sz="1400" b="1" baseline="30000"/>
              <a:t>1/3</a:t>
            </a:r>
            <a:endParaRPr lang="es-AR" sz="1400"/>
          </a:p>
          <a:p>
            <a:pPr eaLnBrk="1" hangingPunct="1">
              <a:buFontTx/>
              <a:buNone/>
              <a:defRPr/>
            </a:pPr>
            <a:r>
              <a:rPr lang="en-US" sz="1400" b="1"/>
              <a:t>            </a:t>
            </a:r>
            <a:r>
              <a:rPr lang="en-US" sz="1400" b="1" smtClean="0"/>
              <a:t>	            </a:t>
            </a:r>
            <a:r>
              <a:rPr lang="en-US" sz="1400" b="1" err="1" smtClean="0"/>
              <a:t>POm</a:t>
            </a:r>
            <a:r>
              <a:rPr lang="en-US" sz="1400" b="1" smtClean="0"/>
              <a:t> </a:t>
            </a:r>
            <a:r>
              <a:rPr lang="en-US" sz="1400" b="1"/>
              <a:t>        </a:t>
            </a:r>
            <a:r>
              <a:rPr lang="en-US" sz="1400" b="1" err="1"/>
              <a:t>VAm</a:t>
            </a:r>
            <a:r>
              <a:rPr lang="en-US" sz="1400" b="1"/>
              <a:t>       </a:t>
            </a:r>
            <a:r>
              <a:rPr lang="en-US" sz="1400" b="1" err="1"/>
              <a:t>Apm</a:t>
            </a:r>
            <a:endParaRPr lang="en-US" sz="1400" b="1"/>
          </a:p>
          <a:p>
            <a:pPr eaLnBrk="1" hangingPunct="1">
              <a:buFontTx/>
              <a:buNone/>
              <a:defRPr/>
            </a:pPr>
            <a:endParaRPr lang="es-AR" sz="1400"/>
          </a:p>
          <a:p>
            <a:pPr eaLnBrk="1" hangingPunct="1">
              <a:buFontTx/>
              <a:buNone/>
              <a:defRPr/>
            </a:pPr>
            <a:r>
              <a:rPr lang="es-AR" sz="1400"/>
              <a:t>donde:</a:t>
            </a:r>
          </a:p>
          <a:p>
            <a:pPr lvl="1" eaLnBrk="1" hangingPunct="1">
              <a:buFont typeface="Arial" charset="0"/>
              <a:buNone/>
              <a:defRPr/>
            </a:pPr>
            <a:r>
              <a:rPr lang="es-AR" sz="1400"/>
              <a:t>P= Puntaje Pyme asignado a la empresa</a:t>
            </a:r>
          </a:p>
          <a:p>
            <a:pPr lvl="1" eaLnBrk="1" hangingPunct="1">
              <a:buFont typeface="Arial" charset="0"/>
              <a:buNone/>
              <a:defRPr/>
            </a:pPr>
            <a:r>
              <a:rPr lang="es-AR" sz="1400"/>
              <a:t>PO= personal ocupado</a:t>
            </a:r>
          </a:p>
          <a:p>
            <a:pPr lvl="1" eaLnBrk="1" hangingPunct="1">
              <a:buFont typeface="Arial" charset="0"/>
              <a:buNone/>
              <a:defRPr/>
            </a:pPr>
            <a:r>
              <a:rPr lang="es-AR" sz="1400"/>
              <a:t>VA= Ventas anuales sin IVA ni impuestos indirectos</a:t>
            </a:r>
          </a:p>
          <a:p>
            <a:pPr lvl="1" eaLnBrk="1" hangingPunct="1">
              <a:buFont typeface="Arial" charset="0"/>
              <a:buNone/>
              <a:defRPr/>
            </a:pPr>
            <a:r>
              <a:rPr lang="es-AR" sz="1400"/>
              <a:t>AP= son los activos productivos o patrimonio netos según corresponda.</a:t>
            </a:r>
          </a:p>
          <a:p>
            <a:pPr lvl="1" eaLnBrk="1" hangingPunct="1">
              <a:buFont typeface="Arial" charset="0"/>
              <a:buNone/>
              <a:defRPr/>
            </a:pPr>
            <a:r>
              <a:rPr lang="es-AR" sz="1400"/>
              <a:t>e= indica el dato real de la empresa</a:t>
            </a:r>
          </a:p>
          <a:p>
            <a:pPr lvl="1" eaLnBrk="1" hangingPunct="1">
              <a:buFont typeface="Arial" charset="0"/>
              <a:buNone/>
              <a:defRPr/>
            </a:pPr>
            <a:r>
              <a:rPr lang="es-AR" sz="1400"/>
              <a:t>m= indica un tope máximo para cada atributo a considerar</a:t>
            </a:r>
          </a:p>
          <a:p>
            <a:pPr eaLnBrk="1" hangingPunct="1">
              <a:buFontTx/>
              <a:buNone/>
              <a:defRPr/>
            </a:pPr>
            <a:endParaRPr lang="es-AR" sz="1400"/>
          </a:p>
          <a:p>
            <a:pPr eaLnBrk="1" hangingPunct="1">
              <a:buFontTx/>
              <a:buNone/>
              <a:defRPr/>
            </a:pPr>
            <a:r>
              <a:rPr lang="es-AR" sz="1400"/>
              <a:t>Según el resultado se determina si es Micro, Pequeña o Mediana empresa.</a:t>
            </a:r>
          </a:p>
          <a:p>
            <a:pPr eaLnBrk="1" hangingPunct="1">
              <a:buFontTx/>
              <a:buNone/>
              <a:defRPr/>
            </a:pPr>
            <a:endParaRPr lang="es-AR" sz="1400"/>
          </a:p>
          <a:p>
            <a:pPr eaLnBrk="1" hangingPunct="1">
              <a:buFontTx/>
              <a:buNone/>
              <a:defRPr/>
            </a:pPr>
            <a:r>
              <a:rPr lang="es-AR" sz="1400"/>
              <a:t>Se reglamenta limites de ventas anuales según el rubro (Agro, Minería, Industria y Comercio, Servicios) según la calificación de la Pyme (Micro, Pequeña, Mediana)</a:t>
            </a:r>
          </a:p>
          <a:p>
            <a:pPr eaLnBrk="1" hangingPunct="1">
              <a:defRPr/>
            </a:pPr>
            <a:endParaRPr lang="es-AR" sz="1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s-AR" smtClean="0"/>
              <a:t>Las Pymes en el MERCOSUR</a:t>
            </a:r>
            <a:endParaRPr lang="en-US" smtClean="0"/>
          </a:p>
        </p:txBody>
      </p:sp>
      <p:grpSp>
        <p:nvGrpSpPr>
          <p:cNvPr id="46087" name="Group 7"/>
          <p:cNvGrpSpPr>
            <a:grpSpLocks/>
          </p:cNvGrpSpPr>
          <p:nvPr/>
        </p:nvGrpSpPr>
        <p:grpSpPr bwMode="auto">
          <a:xfrm>
            <a:off x="2482850" y="1196975"/>
            <a:ext cx="4249738" cy="928688"/>
            <a:chOff x="204" y="577"/>
            <a:chExt cx="2631" cy="585"/>
          </a:xfrm>
        </p:grpSpPr>
        <p:sp>
          <p:nvSpPr>
            <p:cNvPr id="46086" name="AutoShape 6"/>
            <p:cNvSpPr>
              <a:spLocks noChangeArrowheads="1"/>
            </p:cNvSpPr>
            <p:nvPr/>
          </p:nvSpPr>
          <p:spPr bwMode="auto">
            <a:xfrm>
              <a:off x="204" y="618"/>
              <a:ext cx="2631" cy="544"/>
            </a:xfrm>
            <a:prstGeom prst="roundRect">
              <a:avLst>
                <a:gd name="adj" fmla="val 16667"/>
              </a:avLst>
            </a:prstGeom>
            <a:solidFill>
              <a:schemeClr val="accent1"/>
            </a:solidFill>
            <a:ln w="9525">
              <a:solidFill>
                <a:schemeClr val="tx1"/>
              </a:solidFill>
              <a:round/>
              <a:headEnd/>
              <a:tailEnd/>
            </a:ln>
            <a:effectLst/>
          </p:spPr>
          <p:txBody>
            <a:bodyPr wrap="none" anchor="ctr"/>
            <a:lstStyle/>
            <a:p>
              <a:endParaRPr lang="en-US"/>
            </a:p>
          </p:txBody>
        </p:sp>
        <p:sp>
          <p:nvSpPr>
            <p:cNvPr id="46083" name="TextBox 4"/>
            <p:cNvSpPr txBox="1">
              <a:spLocks noChangeArrowheads="1"/>
            </p:cNvSpPr>
            <p:nvPr/>
          </p:nvSpPr>
          <p:spPr bwMode="auto">
            <a:xfrm>
              <a:off x="295" y="577"/>
              <a:ext cx="2494" cy="404"/>
            </a:xfrm>
            <a:prstGeom prst="rect">
              <a:avLst/>
            </a:prstGeom>
            <a:noFill/>
            <a:ln w="9525">
              <a:noFill/>
              <a:miter lim="800000"/>
              <a:headEnd/>
              <a:tailEnd/>
            </a:ln>
          </p:spPr>
          <p:txBody>
            <a:bodyPr>
              <a:spAutoFit/>
            </a:bodyPr>
            <a:lstStyle/>
            <a:p>
              <a:endParaRPr lang="es-AR" b="1">
                <a:solidFill>
                  <a:schemeClr val="bg1"/>
                </a:solidFill>
              </a:endParaRPr>
            </a:p>
            <a:p>
              <a:r>
                <a:rPr lang="es-AR" b="1">
                  <a:solidFill>
                    <a:schemeClr val="bg1"/>
                  </a:solidFill>
                </a:rPr>
                <a:t>Principales desafíos empresariales</a:t>
              </a:r>
              <a:endParaRPr lang="en-US" b="1">
                <a:solidFill>
                  <a:schemeClr val="bg1"/>
                </a:solidFill>
              </a:endParaRPr>
            </a:p>
          </p:txBody>
        </p:sp>
      </p:grpSp>
      <p:sp>
        <p:nvSpPr>
          <p:cNvPr id="46084" name="TextBox 5"/>
          <p:cNvSpPr txBox="1">
            <a:spLocks noChangeArrowheads="1"/>
          </p:cNvSpPr>
          <p:nvPr/>
        </p:nvSpPr>
        <p:spPr bwMode="auto">
          <a:xfrm>
            <a:off x="2051050" y="3281363"/>
            <a:ext cx="5545138" cy="2530475"/>
          </a:xfrm>
          <a:prstGeom prst="rect">
            <a:avLst/>
          </a:prstGeom>
          <a:noFill/>
          <a:ln w="9525">
            <a:noFill/>
            <a:miter lim="800000"/>
            <a:headEnd/>
            <a:tailEnd/>
          </a:ln>
        </p:spPr>
        <p:txBody>
          <a:bodyPr>
            <a:spAutoFit/>
          </a:bodyPr>
          <a:lstStyle/>
          <a:p>
            <a:pPr>
              <a:buFont typeface="Arial" charset="0"/>
              <a:buChar char="•"/>
            </a:pPr>
            <a:r>
              <a:rPr lang="es-AR" sz="2000"/>
              <a:t> La reestructuración del </a:t>
            </a:r>
            <a:r>
              <a:rPr lang="en-US" sz="2000"/>
              <a:t>“</a:t>
            </a:r>
            <a:r>
              <a:rPr lang="es-AR" sz="2000"/>
              <a:t>negocio</a:t>
            </a:r>
            <a:r>
              <a:rPr lang="en-US" sz="2000"/>
              <a:t>”</a:t>
            </a:r>
            <a:r>
              <a:rPr lang="es-AR" sz="2000"/>
              <a:t> de la firma</a:t>
            </a:r>
          </a:p>
          <a:p>
            <a:endParaRPr lang="es-AR" sz="2000"/>
          </a:p>
          <a:p>
            <a:pPr>
              <a:buFont typeface="Arial" charset="0"/>
              <a:buChar char="•"/>
            </a:pPr>
            <a:r>
              <a:rPr lang="es-AR" sz="2000"/>
              <a:t> Reposicionamiento competitivo</a:t>
            </a:r>
          </a:p>
          <a:p>
            <a:endParaRPr lang="es-AR" sz="2000"/>
          </a:p>
          <a:p>
            <a:pPr>
              <a:buFont typeface="Arial" charset="0"/>
              <a:buChar char="•"/>
            </a:pPr>
            <a:r>
              <a:rPr lang="es-AR" sz="2000"/>
              <a:t> Actualización tecnológica</a:t>
            </a:r>
          </a:p>
          <a:p>
            <a:endParaRPr lang="es-AR" sz="2000"/>
          </a:p>
          <a:p>
            <a:pPr>
              <a:buFont typeface="Arial" charset="0"/>
              <a:buChar char="•"/>
            </a:pPr>
            <a:r>
              <a:rPr lang="es-AR" sz="2000"/>
              <a:t> Aprovechamiento de las nuevas oportunidades</a:t>
            </a:r>
            <a:endParaRPr lang="en-US" sz="2000"/>
          </a:p>
        </p:txBody>
      </p:sp>
      <p:sp>
        <p:nvSpPr>
          <p:cNvPr id="36" name="Down Arrow 35"/>
          <p:cNvSpPr/>
          <p:nvPr/>
        </p:nvSpPr>
        <p:spPr>
          <a:xfrm>
            <a:off x="4067175" y="2276475"/>
            <a:ext cx="936625" cy="7207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Especificidades</a:t>
            </a:r>
            <a:r>
              <a:rPr lang="en-US" smtClean="0"/>
              <a:t> </a:t>
            </a:r>
            <a:r>
              <a:rPr lang="en-US" err="1" smtClean="0"/>
              <a:t>Culturales</a:t>
            </a:r>
            <a:r>
              <a:rPr lang="en-US" smtClean="0"/>
              <a:t> y </a:t>
            </a:r>
            <a:r>
              <a:rPr lang="en-US" err="1" smtClean="0"/>
              <a:t>Organizativas</a:t>
            </a:r>
            <a:endParaRPr lang="es-AR"/>
          </a:p>
        </p:txBody>
      </p:sp>
      <p:graphicFrame>
        <p:nvGraphicFramePr>
          <p:cNvPr id="7" name="Content Placeholder 6"/>
          <p:cNvGraphicFramePr>
            <a:graphicFrameLocks noGrp="1"/>
          </p:cNvGraphicFramePr>
          <p:nvPr>
            <p:ph idx="1"/>
          </p:nvPr>
        </p:nvGraphicFramePr>
        <p:xfrm>
          <a:off x="467545" y="908721"/>
          <a:ext cx="8143056" cy="5111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Especificidades</a:t>
            </a:r>
            <a:r>
              <a:rPr lang="en-US" smtClean="0"/>
              <a:t> </a:t>
            </a:r>
            <a:r>
              <a:rPr lang="en-US" err="1" smtClean="0"/>
              <a:t>Culturales</a:t>
            </a:r>
            <a:r>
              <a:rPr lang="en-US" smtClean="0"/>
              <a:t> y </a:t>
            </a:r>
            <a:r>
              <a:rPr lang="en-US" err="1" smtClean="0"/>
              <a:t>Organizativas</a:t>
            </a:r>
            <a:endParaRPr lang="es-AR"/>
          </a:p>
        </p:txBody>
      </p:sp>
      <p:sp>
        <p:nvSpPr>
          <p:cNvPr id="3" name="Content Placeholder 2"/>
          <p:cNvSpPr>
            <a:spLocks noGrp="1"/>
          </p:cNvSpPr>
          <p:nvPr>
            <p:ph idx="1"/>
          </p:nvPr>
        </p:nvSpPr>
        <p:spPr/>
        <p:txBody>
          <a:bodyPr/>
          <a:lstStyle/>
          <a:p>
            <a:r>
              <a:rPr lang="en-US" sz="2000" dirty="0" err="1" smtClean="0"/>
              <a:t>Cultura</a:t>
            </a:r>
            <a:r>
              <a:rPr lang="en-US" sz="2000" dirty="0" smtClean="0"/>
              <a:t> </a:t>
            </a:r>
            <a:r>
              <a:rPr lang="en-US" sz="2000" dirty="0" err="1" smtClean="0"/>
              <a:t>Organizacional</a:t>
            </a:r>
            <a:endParaRPr lang="en-US" sz="2000" dirty="0" smtClean="0"/>
          </a:p>
          <a:p>
            <a:pPr lvl="1">
              <a:buNone/>
            </a:pPr>
            <a:endParaRPr lang="es-ES" i="1" dirty="0" smtClean="0"/>
          </a:p>
          <a:p>
            <a:pPr lvl="1"/>
            <a:endParaRPr lang="es-AR" dirty="0" smtClean="0"/>
          </a:p>
          <a:p>
            <a:endParaRPr lang="es-AR" dirty="0"/>
          </a:p>
        </p:txBody>
      </p:sp>
      <p:sp>
        <p:nvSpPr>
          <p:cNvPr id="4" name="Text Placeholder 3"/>
          <p:cNvSpPr>
            <a:spLocks noGrp="1"/>
          </p:cNvSpPr>
          <p:nvPr>
            <p:ph type="body" sz="quarter" idx="13"/>
          </p:nvPr>
        </p:nvSpPr>
        <p:spPr/>
        <p:txBody>
          <a:bodyPr/>
          <a:lstStyle/>
          <a:p>
            <a:r>
              <a:rPr lang="en-US" err="1" smtClean="0"/>
              <a:t>Cultura</a:t>
            </a:r>
            <a:r>
              <a:rPr lang="en-US" smtClean="0"/>
              <a:t> </a:t>
            </a:r>
            <a:r>
              <a:rPr lang="en-US" err="1" smtClean="0"/>
              <a:t>Organizacional</a:t>
            </a:r>
            <a:endParaRPr lang="es-AR"/>
          </a:p>
        </p:txBody>
      </p:sp>
      <p:graphicFrame>
        <p:nvGraphicFramePr>
          <p:cNvPr id="8" name="Diagram 7"/>
          <p:cNvGraphicFramePr/>
          <p:nvPr/>
        </p:nvGraphicFramePr>
        <p:xfrm>
          <a:off x="827584" y="1988840"/>
          <a:ext cx="7560840" cy="3472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Especificidades</a:t>
            </a:r>
            <a:r>
              <a:rPr lang="en-US" smtClean="0"/>
              <a:t> </a:t>
            </a:r>
            <a:r>
              <a:rPr lang="en-US" err="1" smtClean="0"/>
              <a:t>Culturales</a:t>
            </a:r>
            <a:r>
              <a:rPr lang="en-US" smtClean="0"/>
              <a:t> y </a:t>
            </a:r>
            <a:r>
              <a:rPr lang="en-US" err="1" smtClean="0"/>
              <a:t>Organizativas</a:t>
            </a:r>
            <a:endParaRPr lang="es-AR"/>
          </a:p>
        </p:txBody>
      </p:sp>
      <p:sp>
        <p:nvSpPr>
          <p:cNvPr id="10" name="Content Placeholder 9"/>
          <p:cNvSpPr>
            <a:spLocks noGrp="1"/>
          </p:cNvSpPr>
          <p:nvPr>
            <p:ph idx="1"/>
          </p:nvPr>
        </p:nvSpPr>
        <p:spPr>
          <a:xfrm>
            <a:off x="467544" y="1196752"/>
            <a:ext cx="8143056" cy="4823049"/>
          </a:xfrm>
        </p:spPr>
        <p:txBody>
          <a:bodyPr/>
          <a:lstStyle/>
          <a:p>
            <a:r>
              <a:rPr lang="en-US" dirty="0" err="1" smtClean="0"/>
              <a:t>Componentes</a:t>
            </a:r>
            <a:endParaRPr lang="en-US" dirty="0" smtClean="0"/>
          </a:p>
          <a:p>
            <a:pPr lvl="1"/>
            <a:endParaRPr lang="en-US" dirty="0" smtClean="0"/>
          </a:p>
          <a:p>
            <a:pPr lvl="1"/>
            <a:r>
              <a:rPr lang="en-US" b="1" dirty="0" err="1" smtClean="0"/>
              <a:t>Formales</a:t>
            </a:r>
            <a:r>
              <a:rPr lang="en-US" dirty="0" smtClean="0"/>
              <a:t>: </a:t>
            </a:r>
            <a:r>
              <a:rPr lang="en-US" i="1" dirty="0" err="1" smtClean="0">
                <a:solidFill>
                  <a:schemeClr val="tx1">
                    <a:lumMod val="75000"/>
                    <a:lumOff val="25000"/>
                  </a:schemeClr>
                </a:solidFill>
              </a:rPr>
              <a:t>Expresión</a:t>
            </a:r>
            <a:r>
              <a:rPr lang="en-US" i="1" dirty="0" smtClean="0">
                <a:solidFill>
                  <a:schemeClr val="tx1">
                    <a:lumMod val="75000"/>
                    <a:lumOff val="25000"/>
                  </a:schemeClr>
                </a:solidFill>
              </a:rPr>
              <a:t> de la </a:t>
            </a:r>
            <a:r>
              <a:rPr lang="en-US" i="1" dirty="0" err="1" smtClean="0">
                <a:solidFill>
                  <a:schemeClr val="tx1">
                    <a:lumMod val="75000"/>
                    <a:lumOff val="25000"/>
                  </a:schemeClr>
                </a:solidFill>
              </a:rPr>
              <a:t>cultura</a:t>
            </a:r>
            <a:r>
              <a:rPr lang="en-US" i="1" dirty="0" smtClean="0">
                <a:solidFill>
                  <a:schemeClr val="tx1">
                    <a:lumMod val="75000"/>
                    <a:lumOff val="25000"/>
                  </a:schemeClr>
                </a:solidFill>
              </a:rPr>
              <a:t> </a:t>
            </a:r>
            <a:r>
              <a:rPr lang="en-US" i="1" dirty="0" err="1" smtClean="0">
                <a:solidFill>
                  <a:schemeClr val="tx1">
                    <a:lumMod val="75000"/>
                    <a:lumOff val="25000"/>
                  </a:schemeClr>
                </a:solidFill>
              </a:rPr>
              <a:t>oficial</a:t>
            </a:r>
            <a:endParaRPr lang="en-US" i="1" dirty="0" smtClean="0">
              <a:solidFill>
                <a:schemeClr val="tx1">
                  <a:lumMod val="75000"/>
                  <a:lumOff val="25000"/>
                </a:schemeClr>
              </a:solidFill>
            </a:endParaRPr>
          </a:p>
          <a:p>
            <a:pPr lvl="3"/>
            <a:r>
              <a:rPr lang="en-US" dirty="0" smtClean="0"/>
              <a:t>	</a:t>
            </a:r>
            <a:r>
              <a:rPr lang="en-US" dirty="0" err="1" smtClean="0"/>
              <a:t>Políticas</a:t>
            </a:r>
            <a:r>
              <a:rPr lang="en-US" dirty="0" smtClean="0"/>
              <a:t> </a:t>
            </a:r>
            <a:r>
              <a:rPr lang="en-US" dirty="0" err="1" smtClean="0"/>
              <a:t>trazadas</a:t>
            </a:r>
            <a:r>
              <a:rPr lang="en-US" dirty="0" smtClean="0"/>
              <a:t> </a:t>
            </a:r>
            <a:r>
              <a:rPr lang="en-US" dirty="0" err="1" smtClean="0"/>
              <a:t>por</a:t>
            </a:r>
            <a:r>
              <a:rPr lang="en-US" dirty="0" smtClean="0"/>
              <a:t> </a:t>
            </a:r>
            <a:r>
              <a:rPr lang="en-US" dirty="0" err="1" smtClean="0"/>
              <a:t>las</a:t>
            </a:r>
            <a:r>
              <a:rPr lang="en-US" dirty="0" smtClean="0"/>
              <a:t> </a:t>
            </a:r>
            <a:r>
              <a:rPr lang="en-US" dirty="0" err="1" smtClean="0"/>
              <a:t>autoridades</a:t>
            </a:r>
            <a:endParaRPr lang="en-US" dirty="0" smtClean="0"/>
          </a:p>
          <a:p>
            <a:pPr lvl="3"/>
            <a:r>
              <a:rPr lang="en-US" dirty="0" smtClean="0"/>
              <a:t>	</a:t>
            </a:r>
            <a:r>
              <a:rPr lang="en-US" dirty="0" err="1" smtClean="0"/>
              <a:t>Códigos</a:t>
            </a:r>
            <a:endParaRPr lang="en-US" dirty="0" smtClean="0"/>
          </a:p>
          <a:p>
            <a:pPr lvl="3"/>
            <a:r>
              <a:rPr lang="en-US" dirty="0" smtClean="0"/>
              <a:t>	</a:t>
            </a:r>
            <a:r>
              <a:rPr lang="en-US" dirty="0" err="1" smtClean="0"/>
              <a:t>Sistemas</a:t>
            </a:r>
            <a:r>
              <a:rPr lang="en-US" dirty="0" smtClean="0"/>
              <a:t> de </a:t>
            </a:r>
            <a:r>
              <a:rPr lang="en-US" dirty="0" err="1" smtClean="0"/>
              <a:t>Recompensas</a:t>
            </a:r>
            <a:endParaRPr lang="en-US" dirty="0" smtClean="0"/>
          </a:p>
          <a:p>
            <a:pPr lvl="3"/>
            <a:r>
              <a:rPr lang="en-US" dirty="0" smtClean="0"/>
              <a:t>	</a:t>
            </a:r>
            <a:r>
              <a:rPr lang="en-US" dirty="0" err="1" smtClean="0"/>
              <a:t>Programas</a:t>
            </a:r>
            <a:r>
              <a:rPr lang="en-US" dirty="0" smtClean="0"/>
              <a:t> de </a:t>
            </a:r>
            <a:r>
              <a:rPr lang="en-US" dirty="0" err="1" smtClean="0"/>
              <a:t>entrenamiento</a:t>
            </a:r>
            <a:endParaRPr lang="en-US" dirty="0" smtClean="0"/>
          </a:p>
          <a:p>
            <a:endParaRPr lang="en-US" dirty="0" smtClean="0"/>
          </a:p>
          <a:p>
            <a:pPr lvl="1"/>
            <a:r>
              <a:rPr lang="en-US" b="1" dirty="0" err="1" smtClean="0"/>
              <a:t>Informales</a:t>
            </a:r>
            <a:r>
              <a:rPr lang="en-US" dirty="0" smtClean="0"/>
              <a:t>: </a:t>
            </a:r>
            <a:r>
              <a:rPr lang="en-US" i="1" dirty="0" err="1" smtClean="0">
                <a:solidFill>
                  <a:schemeClr val="tx1">
                    <a:lumMod val="75000"/>
                    <a:lumOff val="25000"/>
                  </a:schemeClr>
                </a:solidFill>
              </a:rPr>
              <a:t>Creación</a:t>
            </a:r>
            <a:r>
              <a:rPr lang="en-US" i="1" dirty="0" smtClean="0">
                <a:solidFill>
                  <a:schemeClr val="tx1">
                    <a:lumMod val="75000"/>
                    <a:lumOff val="25000"/>
                  </a:schemeClr>
                </a:solidFill>
              </a:rPr>
              <a:t> </a:t>
            </a:r>
            <a:r>
              <a:rPr lang="en-US" i="1" dirty="0" err="1" smtClean="0">
                <a:solidFill>
                  <a:schemeClr val="tx1">
                    <a:lumMod val="75000"/>
                    <a:lumOff val="25000"/>
                  </a:schemeClr>
                </a:solidFill>
              </a:rPr>
              <a:t>expontanea</a:t>
            </a:r>
            <a:r>
              <a:rPr lang="en-US" i="1" dirty="0" smtClean="0">
                <a:solidFill>
                  <a:schemeClr val="tx1">
                    <a:lumMod val="75000"/>
                    <a:lumOff val="25000"/>
                  </a:schemeClr>
                </a:solidFill>
              </a:rPr>
              <a:t> de los </a:t>
            </a:r>
            <a:r>
              <a:rPr lang="en-US" i="1" dirty="0" err="1" smtClean="0">
                <a:solidFill>
                  <a:schemeClr val="tx1">
                    <a:lumMod val="75000"/>
                    <a:lumOff val="25000"/>
                  </a:schemeClr>
                </a:solidFill>
              </a:rPr>
              <a:t>miembros</a:t>
            </a:r>
            <a:endParaRPr lang="en-US" i="1" dirty="0" smtClean="0">
              <a:solidFill>
                <a:schemeClr val="tx1">
                  <a:lumMod val="75000"/>
                  <a:lumOff val="25000"/>
                </a:schemeClr>
              </a:solidFill>
            </a:endParaRPr>
          </a:p>
          <a:p>
            <a:pPr lvl="3"/>
            <a:r>
              <a:rPr lang="en-US" dirty="0" smtClean="0"/>
              <a:t>	</a:t>
            </a:r>
            <a:r>
              <a:rPr lang="en-US" dirty="0" err="1" smtClean="0"/>
              <a:t>Mística</a:t>
            </a:r>
            <a:r>
              <a:rPr lang="en-US" dirty="0" smtClean="0"/>
              <a:t> e </a:t>
            </a:r>
            <a:r>
              <a:rPr lang="en-US" dirty="0" err="1" smtClean="0"/>
              <a:t>Historia</a:t>
            </a:r>
            <a:endParaRPr lang="en-US" dirty="0" smtClean="0"/>
          </a:p>
          <a:p>
            <a:pPr lvl="3"/>
            <a:r>
              <a:rPr lang="en-US" dirty="0" smtClean="0"/>
              <a:t>	</a:t>
            </a:r>
            <a:r>
              <a:rPr lang="en-US" dirty="0" err="1" smtClean="0"/>
              <a:t>Ritos</a:t>
            </a:r>
            <a:endParaRPr lang="en-US" dirty="0" smtClean="0"/>
          </a:p>
          <a:p>
            <a:pPr lvl="3"/>
            <a:r>
              <a:rPr lang="en-US" dirty="0" smtClean="0"/>
              <a:t>	</a:t>
            </a:r>
            <a:r>
              <a:rPr lang="en-US" dirty="0" err="1" smtClean="0"/>
              <a:t>Tabúes</a:t>
            </a:r>
            <a:endParaRPr lang="en-US" dirty="0" smtClean="0"/>
          </a:p>
          <a:p>
            <a:pPr lvl="3"/>
            <a:r>
              <a:rPr lang="en-US" dirty="0" smtClean="0"/>
              <a:t>	</a:t>
            </a:r>
            <a:r>
              <a:rPr lang="en-US" dirty="0" err="1" smtClean="0"/>
              <a:t>Símbolos</a:t>
            </a:r>
            <a:r>
              <a:rPr lang="en-US" dirty="0" smtClean="0"/>
              <a:t> de status</a:t>
            </a:r>
          </a:p>
          <a:p>
            <a:pPr lvl="3"/>
            <a:r>
              <a:rPr lang="en-US" dirty="0" smtClean="0"/>
              <a:t>	</a:t>
            </a:r>
            <a:r>
              <a:rPr lang="en-US" dirty="0" err="1" smtClean="0"/>
              <a:t>Jergas</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Especificidades </a:t>
            </a:r>
            <a:r>
              <a:rPr lang="en-US" dirty="0" err="1" smtClean="0"/>
              <a:t>Culturales</a:t>
            </a:r>
            <a:r>
              <a:rPr lang="en-US" dirty="0" smtClean="0"/>
              <a:t> y </a:t>
            </a:r>
            <a:r>
              <a:rPr lang="en-US" dirty="0" err="1" smtClean="0"/>
              <a:t>Organizativas</a:t>
            </a:r>
            <a:endParaRPr lang="es-AR" dirty="0"/>
          </a:p>
        </p:txBody>
      </p:sp>
      <p:sp>
        <p:nvSpPr>
          <p:cNvPr id="3" name="Content Placeholder 2"/>
          <p:cNvSpPr>
            <a:spLocks noGrp="1"/>
          </p:cNvSpPr>
          <p:nvPr>
            <p:ph idx="1"/>
          </p:nvPr>
        </p:nvSpPr>
        <p:spPr>
          <a:xfrm>
            <a:off x="467544" y="1124745"/>
            <a:ext cx="8424935" cy="4895056"/>
          </a:xfrm>
        </p:spPr>
        <p:txBody>
          <a:bodyPr/>
          <a:lstStyle/>
          <a:p>
            <a:r>
              <a:rPr lang="en-US" dirty="0" err="1" smtClean="0"/>
              <a:t>Características</a:t>
            </a:r>
            <a:r>
              <a:rPr lang="en-US" dirty="0" smtClean="0"/>
              <a:t> de </a:t>
            </a:r>
            <a:r>
              <a:rPr lang="en-US" dirty="0" err="1" smtClean="0"/>
              <a:t>las</a:t>
            </a:r>
            <a:r>
              <a:rPr lang="en-US" dirty="0" smtClean="0"/>
              <a:t> </a:t>
            </a:r>
            <a:r>
              <a:rPr lang="en-US" dirty="0" err="1" smtClean="0"/>
              <a:t>Pymes</a:t>
            </a:r>
            <a:r>
              <a:rPr lang="en-US" dirty="0" smtClean="0"/>
              <a:t> </a:t>
            </a:r>
            <a:r>
              <a:rPr lang="en-US" dirty="0" err="1" smtClean="0"/>
              <a:t>que</a:t>
            </a:r>
            <a:r>
              <a:rPr lang="en-US" dirty="0" smtClean="0"/>
              <a:t> </a:t>
            </a:r>
            <a:r>
              <a:rPr lang="en-US" dirty="0" err="1" smtClean="0"/>
              <a:t>inciden</a:t>
            </a:r>
            <a:r>
              <a:rPr lang="en-US" dirty="0" smtClean="0"/>
              <a:t> en </a:t>
            </a:r>
            <a:r>
              <a:rPr lang="en-US" dirty="0" err="1" smtClean="0"/>
              <a:t>su</a:t>
            </a:r>
            <a:r>
              <a:rPr lang="en-US" dirty="0" smtClean="0"/>
              <a:t> </a:t>
            </a:r>
            <a:r>
              <a:rPr lang="en-US" dirty="0" err="1" smtClean="0"/>
              <a:t>Cultura</a:t>
            </a:r>
            <a:r>
              <a:rPr lang="en-US" dirty="0" smtClean="0"/>
              <a:t> </a:t>
            </a:r>
            <a:r>
              <a:rPr lang="en-US" dirty="0" err="1" smtClean="0"/>
              <a:t>Organizacional</a:t>
            </a:r>
            <a:endParaRPr lang="en-US" dirty="0" smtClean="0"/>
          </a:p>
          <a:p>
            <a:pPr lvl="1">
              <a:buFont typeface="Wingdings" pitchFamily="2" charset="2"/>
              <a:buChar char="Ø"/>
            </a:pPr>
            <a:endParaRPr lang="en-US" sz="1600" dirty="0" smtClean="0"/>
          </a:p>
          <a:p>
            <a:pPr lvl="1">
              <a:lnSpc>
                <a:spcPct val="200000"/>
              </a:lnSpc>
              <a:buFont typeface="Wingdings" pitchFamily="2" charset="2"/>
              <a:buChar char="Ø"/>
            </a:pPr>
            <a:r>
              <a:rPr lang="es-ES_tradnl" sz="1200" dirty="0" smtClean="0"/>
              <a:t>No hay un plan de inversión, sino que se realizan inversiones aisladas basadas en las necesidades emergentes.</a:t>
            </a:r>
          </a:p>
          <a:p>
            <a:pPr lvl="1">
              <a:lnSpc>
                <a:spcPct val="200000"/>
              </a:lnSpc>
              <a:buFont typeface="Wingdings" pitchFamily="2" charset="2"/>
              <a:buChar char="Ø"/>
            </a:pPr>
            <a:r>
              <a:rPr lang="es-AR" sz="1200" dirty="0" smtClean="0"/>
              <a:t>Pobre análisis y estudios de la competencia en el impacto de las decisiones.</a:t>
            </a:r>
          </a:p>
          <a:p>
            <a:pPr lvl="1">
              <a:lnSpc>
                <a:spcPct val="200000"/>
              </a:lnSpc>
              <a:buFont typeface="Wingdings" pitchFamily="2" charset="2"/>
              <a:buChar char="Ø"/>
            </a:pPr>
            <a:r>
              <a:rPr lang="en-US" sz="1200" dirty="0" smtClean="0"/>
              <a:t>No hay </a:t>
            </a:r>
            <a:r>
              <a:rPr lang="en-US" sz="1200" dirty="0" err="1" smtClean="0"/>
              <a:t>separación</a:t>
            </a:r>
            <a:r>
              <a:rPr lang="en-US" sz="1200" dirty="0" smtClean="0"/>
              <a:t> entre </a:t>
            </a:r>
            <a:r>
              <a:rPr lang="en-US" sz="1200" dirty="0" err="1" smtClean="0"/>
              <a:t>dirección</a:t>
            </a:r>
            <a:r>
              <a:rPr lang="en-US" sz="1200" dirty="0" smtClean="0"/>
              <a:t> y </a:t>
            </a:r>
            <a:r>
              <a:rPr lang="en-US" sz="1200" dirty="0" err="1" smtClean="0"/>
              <a:t>propiedad</a:t>
            </a:r>
            <a:r>
              <a:rPr lang="en-US" sz="1200" dirty="0" smtClean="0"/>
              <a:t>.</a:t>
            </a:r>
          </a:p>
          <a:p>
            <a:pPr lvl="1">
              <a:lnSpc>
                <a:spcPct val="200000"/>
              </a:lnSpc>
              <a:buFont typeface="Wingdings" pitchFamily="2" charset="2"/>
              <a:buChar char="Ø"/>
            </a:pPr>
            <a:r>
              <a:rPr lang="en-US" sz="1200" dirty="0" smtClean="0"/>
              <a:t>No hay un </a:t>
            </a:r>
            <a:r>
              <a:rPr lang="en-US" sz="1200" dirty="0" err="1" smtClean="0"/>
              <a:t>elevado</a:t>
            </a:r>
            <a:r>
              <a:rPr lang="en-US" sz="1200" dirty="0" smtClean="0"/>
              <a:t> </a:t>
            </a:r>
            <a:r>
              <a:rPr lang="en-US" sz="1200" dirty="0" err="1" smtClean="0"/>
              <a:t>grado</a:t>
            </a:r>
            <a:r>
              <a:rPr lang="en-US" sz="1200" dirty="0" smtClean="0"/>
              <a:t> de </a:t>
            </a:r>
            <a:r>
              <a:rPr lang="en-US" sz="1200" dirty="0" err="1" smtClean="0"/>
              <a:t>burocracia</a:t>
            </a:r>
            <a:r>
              <a:rPr lang="en-US" sz="1200" dirty="0" smtClean="0"/>
              <a:t>.</a:t>
            </a:r>
          </a:p>
          <a:p>
            <a:pPr lvl="1">
              <a:lnSpc>
                <a:spcPct val="200000"/>
              </a:lnSpc>
              <a:buFont typeface="Wingdings" pitchFamily="2" charset="2"/>
              <a:buChar char="Ø"/>
            </a:pPr>
            <a:r>
              <a:rPr lang="en-US" sz="1200" dirty="0" err="1" smtClean="0"/>
              <a:t>Menor</a:t>
            </a:r>
            <a:r>
              <a:rPr lang="en-US" sz="1200" dirty="0" smtClean="0"/>
              <a:t> </a:t>
            </a:r>
            <a:r>
              <a:rPr lang="en-US" sz="1200" dirty="0" err="1" smtClean="0"/>
              <a:t>especialización</a:t>
            </a:r>
            <a:r>
              <a:rPr lang="en-US" sz="1200" dirty="0" smtClean="0"/>
              <a:t> en la </a:t>
            </a:r>
            <a:r>
              <a:rPr lang="en-US" sz="1200" dirty="0" err="1" smtClean="0"/>
              <a:t>asignación</a:t>
            </a:r>
            <a:r>
              <a:rPr lang="en-US" sz="1200" dirty="0" smtClean="0"/>
              <a:t> de </a:t>
            </a:r>
            <a:r>
              <a:rPr lang="en-US" sz="1200" dirty="0" err="1" smtClean="0"/>
              <a:t>tareas</a:t>
            </a:r>
            <a:r>
              <a:rPr lang="en-US" sz="1200" dirty="0" smtClean="0"/>
              <a:t>.</a:t>
            </a:r>
          </a:p>
          <a:p>
            <a:pPr lvl="1">
              <a:lnSpc>
                <a:spcPct val="200000"/>
              </a:lnSpc>
              <a:buFont typeface="Wingdings" pitchFamily="2" charset="2"/>
              <a:buChar char="Ø"/>
            </a:pPr>
            <a:r>
              <a:rPr lang="en-US" sz="1200" dirty="0" err="1" smtClean="0"/>
              <a:t>Predomina</a:t>
            </a:r>
            <a:r>
              <a:rPr lang="en-US" sz="1200" dirty="0" smtClean="0"/>
              <a:t> la </a:t>
            </a:r>
            <a:r>
              <a:rPr lang="en-US" sz="1200" dirty="0" err="1" smtClean="0"/>
              <a:t>informalidad</a:t>
            </a:r>
            <a:r>
              <a:rPr lang="en-US" sz="1200" dirty="0" smtClean="0"/>
              <a:t>. </a:t>
            </a:r>
            <a:r>
              <a:rPr lang="en-US" sz="1200" dirty="0" err="1" smtClean="0"/>
              <a:t>Organigramas</a:t>
            </a:r>
            <a:r>
              <a:rPr lang="en-US" sz="1200" dirty="0" smtClean="0"/>
              <a:t> </a:t>
            </a:r>
            <a:r>
              <a:rPr lang="en-US" sz="1200" dirty="0" err="1" smtClean="0"/>
              <a:t>inexistentes</a:t>
            </a:r>
            <a:r>
              <a:rPr lang="en-US" sz="1200" dirty="0" smtClean="0"/>
              <a:t> o con </a:t>
            </a:r>
            <a:r>
              <a:rPr lang="en-US" sz="1200" dirty="0" err="1" smtClean="0"/>
              <a:t>pocos</a:t>
            </a:r>
            <a:r>
              <a:rPr lang="en-US" sz="1200" dirty="0" smtClean="0"/>
              <a:t> </a:t>
            </a:r>
            <a:r>
              <a:rPr lang="en-US" sz="1200" dirty="0" err="1" smtClean="0"/>
              <a:t>niveles</a:t>
            </a:r>
            <a:r>
              <a:rPr lang="en-US" sz="1200" dirty="0" smtClean="0"/>
              <a:t>.</a:t>
            </a:r>
          </a:p>
          <a:p>
            <a:pPr lvl="1">
              <a:lnSpc>
                <a:spcPct val="200000"/>
              </a:lnSpc>
              <a:buFont typeface="Wingdings" pitchFamily="2" charset="2"/>
              <a:buChar char="Ø"/>
            </a:pPr>
            <a:r>
              <a:rPr lang="en-US" sz="1200" dirty="0" err="1" smtClean="0"/>
              <a:t>Relación</a:t>
            </a:r>
            <a:r>
              <a:rPr lang="en-US" sz="1200" dirty="0" smtClean="0"/>
              <a:t> </a:t>
            </a:r>
            <a:r>
              <a:rPr lang="en-US" sz="1200" dirty="0" err="1" smtClean="0"/>
              <a:t>íntima</a:t>
            </a:r>
            <a:r>
              <a:rPr lang="en-US" sz="1200" dirty="0" smtClean="0"/>
              <a:t> o de </a:t>
            </a:r>
            <a:r>
              <a:rPr lang="en-US" sz="1200" dirty="0" err="1" smtClean="0"/>
              <a:t>conocimiento</a:t>
            </a:r>
            <a:r>
              <a:rPr lang="en-US" sz="1200" dirty="0" smtClean="0"/>
              <a:t> entre los </a:t>
            </a:r>
            <a:r>
              <a:rPr lang="en-US" sz="1200" dirty="0" err="1" smtClean="0"/>
              <a:t>integrantes</a:t>
            </a:r>
            <a:r>
              <a:rPr lang="en-US" sz="1200" dirty="0" smtClean="0"/>
              <a:t>.</a:t>
            </a:r>
          </a:p>
          <a:p>
            <a:pPr lvl="1">
              <a:lnSpc>
                <a:spcPct val="200000"/>
              </a:lnSpc>
              <a:buFont typeface="Wingdings" pitchFamily="2" charset="2"/>
              <a:buChar char="Ø"/>
            </a:pPr>
            <a:r>
              <a:rPr lang="en-US" sz="1200" dirty="0" err="1" smtClean="0"/>
              <a:t>Dificultades</a:t>
            </a:r>
            <a:r>
              <a:rPr lang="en-US" sz="1200" dirty="0" smtClean="0"/>
              <a:t> en </a:t>
            </a:r>
            <a:r>
              <a:rPr lang="en-US" sz="1200" dirty="0" err="1" smtClean="0"/>
              <a:t>ejercer</a:t>
            </a:r>
            <a:r>
              <a:rPr lang="en-US" sz="1200" dirty="0" smtClean="0"/>
              <a:t> la </a:t>
            </a:r>
            <a:r>
              <a:rPr lang="en-US" sz="1200" dirty="0" err="1" smtClean="0"/>
              <a:t>autoridad</a:t>
            </a:r>
            <a:r>
              <a:rPr lang="en-US" sz="1200" dirty="0" smtClean="0"/>
              <a:t> </a:t>
            </a:r>
            <a:r>
              <a:rPr lang="en-US" sz="1200" dirty="0" err="1" smtClean="0"/>
              <a:t>debido</a:t>
            </a:r>
            <a:r>
              <a:rPr lang="en-US" sz="1200" dirty="0" smtClean="0"/>
              <a:t> a </a:t>
            </a:r>
            <a:r>
              <a:rPr lang="en-US" sz="1200" dirty="0" err="1" smtClean="0"/>
              <a:t>las</a:t>
            </a:r>
            <a:r>
              <a:rPr lang="en-US" sz="1200" dirty="0" smtClean="0"/>
              <a:t> </a:t>
            </a:r>
            <a:r>
              <a:rPr lang="en-US" sz="1200" dirty="0" err="1" smtClean="0"/>
              <a:t>relaciones</a:t>
            </a:r>
            <a:r>
              <a:rPr lang="en-US" sz="1200" dirty="0" smtClean="0"/>
              <a:t> </a:t>
            </a:r>
            <a:r>
              <a:rPr lang="en-US" sz="1200" dirty="0" err="1" smtClean="0"/>
              <a:t>interpersonales</a:t>
            </a:r>
            <a:r>
              <a:rPr lang="en-US" sz="1200" dirty="0" smtClean="0"/>
              <a:t>.</a:t>
            </a:r>
          </a:p>
          <a:p>
            <a:pPr lvl="1">
              <a:lnSpc>
                <a:spcPct val="200000"/>
              </a:lnSpc>
              <a:buFont typeface="Wingdings" pitchFamily="2" charset="2"/>
              <a:buChar char="Ø"/>
            </a:pPr>
            <a:r>
              <a:rPr lang="en-US" sz="1200" dirty="0" smtClean="0"/>
              <a:t>Mayor </a:t>
            </a:r>
            <a:r>
              <a:rPr lang="en-US" sz="1200" dirty="0" err="1" smtClean="0"/>
              <a:t>incidencia</a:t>
            </a:r>
            <a:r>
              <a:rPr lang="en-US" sz="1200" dirty="0" smtClean="0"/>
              <a:t> en la </a:t>
            </a:r>
            <a:r>
              <a:rPr lang="en-US" sz="1200" dirty="0" err="1" smtClean="0"/>
              <a:t>Cultura</a:t>
            </a:r>
            <a:r>
              <a:rPr lang="en-US" sz="1200" dirty="0" smtClean="0"/>
              <a:t> </a:t>
            </a:r>
            <a:r>
              <a:rPr lang="en-US" sz="1200" dirty="0" err="1" smtClean="0"/>
              <a:t>organizacional</a:t>
            </a:r>
            <a:r>
              <a:rPr lang="en-US" sz="1200" dirty="0" smtClean="0"/>
              <a:t> </a:t>
            </a:r>
            <a:r>
              <a:rPr lang="en-US" sz="1200" dirty="0" err="1" smtClean="0"/>
              <a:t>por</a:t>
            </a:r>
            <a:r>
              <a:rPr lang="en-US" sz="1200" dirty="0" smtClean="0"/>
              <a:t> parte de la </a:t>
            </a:r>
            <a:r>
              <a:rPr lang="en-US" sz="1200" dirty="0" err="1" smtClean="0"/>
              <a:t>Dirección</a:t>
            </a:r>
            <a:r>
              <a:rPr lang="en-US" sz="1200" dirty="0" smtClean="0"/>
              <a:t> o </a:t>
            </a:r>
            <a:r>
              <a:rPr lang="en-US" sz="1200" dirty="0" err="1" smtClean="0"/>
              <a:t>fundador</a:t>
            </a:r>
            <a:r>
              <a:rPr lang="en-US" sz="1200" dirty="0" smtClean="0"/>
              <a:t>.</a:t>
            </a:r>
          </a:p>
          <a:p>
            <a:pPr lvl="1">
              <a:lnSpc>
                <a:spcPct val="150000"/>
              </a:lnSpc>
              <a:buFont typeface="Wingdings" pitchFamily="2" charset="2"/>
              <a:buChar char="Ø"/>
            </a:pPr>
            <a:endParaRPr lang="es-AR" sz="1600" dirty="0" smtClean="0"/>
          </a:p>
          <a:p>
            <a:pPr lvl="1">
              <a:buNone/>
            </a:pPr>
            <a:endParaRPr lang="en-US" dirty="0" smtClean="0"/>
          </a:p>
          <a:p>
            <a:pPr lvl="1">
              <a:buFont typeface="Wingdings" pitchFamily="2" charset="2"/>
              <a:buChar char="Ø"/>
            </a:pPr>
            <a:endParaRPr lang="en-US" dirty="0" smtClean="0"/>
          </a:p>
          <a:p>
            <a:pPr lvl="1">
              <a:buFont typeface="Wingdings" pitchFamily="2" charset="2"/>
              <a:buChar char="Ø"/>
            </a:pPr>
            <a:endParaRPr lang="en-US" dirty="0" smtClean="0"/>
          </a:p>
          <a:p>
            <a:pPr lvl="1">
              <a:buFont typeface="Wingdings" pitchFamily="2" charset="2"/>
              <a:buChar char="Ø"/>
            </a:pPr>
            <a:endParaRPr lang="es-AR" dirty="0"/>
          </a:p>
        </p:txBody>
      </p:sp>
      <p:sp>
        <p:nvSpPr>
          <p:cNvPr id="4" name="Text Placeholder 3"/>
          <p:cNvSpPr>
            <a:spLocks noGrp="1"/>
          </p:cNvSpPr>
          <p:nvPr>
            <p:ph type="body" sz="quarter" idx="13"/>
          </p:nvPr>
        </p:nvSpPr>
        <p:spPr/>
        <p:txBody>
          <a:bodyPr/>
          <a:lstStyle/>
          <a:p>
            <a:endParaRPr lang="es-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solidFill>
                  <a:srgbClr val="007788"/>
                </a:solidFill>
                <a:latin typeface="HelveticaNeueLT Std" charset="0"/>
              </a:rPr>
              <a:t>Financiamiento: Ventajas y desventajas</a:t>
            </a:r>
            <a:endParaRPr lang="en-US" dirty="0"/>
          </a:p>
        </p:txBody>
      </p:sp>
      <p:sp>
        <p:nvSpPr>
          <p:cNvPr id="3" name="Content Placeholder 2"/>
          <p:cNvSpPr>
            <a:spLocks noGrp="1"/>
          </p:cNvSpPr>
          <p:nvPr>
            <p:ph idx="1"/>
          </p:nvPr>
        </p:nvSpPr>
        <p:spPr>
          <a:xfrm>
            <a:off x="467544" y="764704"/>
            <a:ext cx="7888287" cy="4573587"/>
          </a:xfrm>
        </p:spPr>
        <p:txBody>
          <a:bodyPr/>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Tienen poco acceso a créditos bancarios por:</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Falta de transparencia en la información contable, lo que genera inseguridad en el oferente</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Pobre relación costo/beneficio para el oferente</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Falta de garantías reales</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No pueden emitir acciones, aunque sí obligaciones negociables, con la ventaja de que no están sujetas al requisito de calificación obligatoria por dos sociedades calificadoras de riesgo, pero con las siguientes restricciones:</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Las emisiones no podrán superar $ 5.000.000</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Deben ser colocadas y negociadas en el ámbito de entidades autorreguladas autorizadas por la CNV, y a través de los intermediarios acreditados ante ellas</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Pueden emitir Valores a Corto Plazo (180 días), existentes sólo para Pymes.</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El proceso de aprobación es largo y caro, aunque la </a:t>
            </a:r>
            <a:r>
              <a:rPr lang="es-AR" dirty="0" err="1"/>
              <a:t>SePyME</a:t>
            </a:r>
            <a:r>
              <a:rPr lang="es-AR" dirty="0"/>
              <a:t> financia parte del costo.</a:t>
            </a:r>
          </a:p>
        </p:txBody>
      </p:sp>
    </p:spTree>
    <p:extLst>
      <p:ext uri="{BB962C8B-B14F-4D97-AF65-F5344CB8AC3E}">
        <p14:creationId xmlns:p14="http://schemas.microsoft.com/office/powerpoint/2010/main" val="2759716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Leasing</a:t>
            </a:r>
            <a:endParaRPr lang="en-US" dirty="0"/>
          </a:p>
        </p:txBody>
      </p:sp>
      <p:sp>
        <p:nvSpPr>
          <p:cNvPr id="3" name="Content Placeholder 2"/>
          <p:cNvSpPr>
            <a:spLocks noGrp="1"/>
          </p:cNvSpPr>
          <p:nvPr>
            <p:ph idx="1"/>
          </p:nvPr>
        </p:nvSpPr>
        <p:spPr>
          <a:xfrm>
            <a:off x="683568" y="1124744"/>
            <a:ext cx="7888287" cy="4573587"/>
          </a:xfrm>
        </p:spPr>
        <p:txBody>
          <a:bodyPr/>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Leasing</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Se  financia el 100% del valor del bien, sin desembolso inicial</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El receptor utiliza el bien recibido en leasing, generando ingresos con los cuales afronta el pago de los cánones</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Permite una amortización acelerada del bien, ya que el valor total del canon puede deducirse como gasto en el Impuesto a las </a:t>
            </a:r>
            <a:r>
              <a:rPr lang="es-AR" dirty="0" smtClean="0"/>
              <a:t>Ganancias</a:t>
            </a:r>
          </a:p>
          <a:p>
            <a:pPr marL="539750" lvl="1" indent="0">
              <a:buSzPct val="45000"/>
              <a:buNone/>
              <a:tabLst>
                <a:tab pos="723900" algn="l"/>
                <a:tab pos="1447800" algn="l"/>
                <a:tab pos="2171700" algn="l"/>
                <a:tab pos="2895600" algn="l"/>
                <a:tab pos="3619500" algn="l"/>
                <a:tab pos="4343400" algn="l"/>
                <a:tab pos="5067300" algn="l"/>
                <a:tab pos="5791200" algn="l"/>
                <a:tab pos="6515100" algn="l"/>
                <a:tab pos="7239000" algn="l"/>
              </a:tabLst>
            </a:pPr>
            <a:endParaRPr lang="es-AR" dirty="0"/>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Planes específicos (de acceso algo complicado) de la Secretaría de la </a:t>
            </a:r>
            <a:r>
              <a:rPr lang="es-AR" dirty="0" err="1"/>
              <a:t>PyME</a:t>
            </a:r>
            <a:r>
              <a:rPr lang="es-AR" dirty="0"/>
              <a:t> y Desarrollo Regional, por ejemplo:</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Sociedades de Garantía Recíproca</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Empresas Madrinas</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Programa de Acceso al Crédito y la Competitividad</a:t>
            </a:r>
          </a:p>
          <a:p>
            <a:endParaRPr lang="en-US" dirty="0"/>
          </a:p>
        </p:txBody>
      </p:sp>
    </p:spTree>
    <p:extLst>
      <p:ext uri="{BB962C8B-B14F-4D97-AF65-F5344CB8AC3E}">
        <p14:creationId xmlns:p14="http://schemas.microsoft.com/office/powerpoint/2010/main" val="1824510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Lst>
            </a:pPr>
            <a:r>
              <a:rPr lang="es-ES_tradnl" dirty="0" smtClean="0"/>
              <a:t>Infraestructura</a:t>
            </a:r>
            <a:endParaRPr lang="en-US" dirty="0"/>
          </a:p>
        </p:txBody>
      </p:sp>
      <p:sp>
        <p:nvSpPr>
          <p:cNvPr id="3" name="Content Placeholder 2"/>
          <p:cNvSpPr>
            <a:spLocks noGrp="1"/>
          </p:cNvSpPr>
          <p:nvPr>
            <p:ph idx="1"/>
          </p:nvPr>
        </p:nvSpPr>
        <p:spPr>
          <a:xfrm>
            <a:off x="611560" y="980729"/>
            <a:ext cx="7888287" cy="4104456"/>
          </a:xfrm>
        </p:spPr>
        <p:txBody>
          <a:bodyPr/>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Localización irrestricta</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Permite disminuir gastos en transporte y en publicidad</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Trato directo con el cliente</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Facilita la atención personalizada de cada cliente</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Dinamismo</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Permite que la pyme se adapte con facilidad a los cambios de mercado por no tener una estructura muy rígida</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Capacitación y especialización del personal bajas</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No se logra economía de escala</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En el rubro de Servicios esto no es un problema</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endParaRPr lang="es-AR" dirty="0"/>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endParaRPr lang="es-AR" dirty="0"/>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endParaRPr lang="es-AR" dirty="0"/>
          </a:p>
          <a:p>
            <a:endParaRPr lang="en-US" dirty="0"/>
          </a:p>
        </p:txBody>
      </p:sp>
    </p:spTree>
    <p:extLst>
      <p:ext uri="{BB962C8B-B14F-4D97-AF65-F5344CB8AC3E}">
        <p14:creationId xmlns:p14="http://schemas.microsoft.com/office/powerpoint/2010/main" val="1700032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Lst>
            </a:pPr>
            <a:r>
              <a:rPr lang="es-AR" dirty="0" smtClean="0">
                <a:latin typeface="Arial" charset="0"/>
              </a:rPr>
              <a:t>Competitividad</a:t>
            </a:r>
            <a:endParaRPr lang="en-US" dirty="0"/>
          </a:p>
        </p:txBody>
      </p:sp>
      <p:sp>
        <p:nvSpPr>
          <p:cNvPr id="3" name="Content Placeholder 2"/>
          <p:cNvSpPr>
            <a:spLocks noGrp="1"/>
          </p:cNvSpPr>
          <p:nvPr>
            <p:ph idx="1"/>
          </p:nvPr>
        </p:nvSpPr>
        <p:spPr>
          <a:xfrm>
            <a:off x="539552" y="908720"/>
            <a:ext cx="7888287" cy="4573587"/>
          </a:xfrm>
        </p:spPr>
        <p:txBody>
          <a:bodyPr/>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Requisitos elevados de empresas extranjeras para aceptar exportaciones nacionales</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Calidad, certificaciones, controles</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Dificultad de acceder a la tecnología adecuada o competitiva</a:t>
            </a:r>
          </a:p>
          <a:p>
            <a:endParaRPr lang="es-ES_tradnl" dirty="0" smtClean="0"/>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El rol de la </a:t>
            </a:r>
            <a:r>
              <a:rPr lang="es-AR" b="1" dirty="0"/>
              <a:t>UTN</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Apoyo a la Competitividad Pyme 2010</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Programa de Incentivos a </a:t>
            </a:r>
            <a:r>
              <a:rPr lang="es-AR" dirty="0" err="1"/>
              <a:t>MIPyMES</a:t>
            </a:r>
            <a:r>
              <a:rPr lang="es-AR" dirty="0"/>
              <a:t> Nacionales y Regionales</a:t>
            </a:r>
          </a:p>
          <a:p>
            <a:pPr marL="863600" lvl="1"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s-AR" dirty="0"/>
              <a:t>Convenio con </a:t>
            </a:r>
            <a:r>
              <a:rPr lang="es-AR" dirty="0" err="1"/>
              <a:t>APyME</a:t>
            </a:r>
            <a:endParaRPr lang="es-AR" dirty="0"/>
          </a:p>
          <a:p>
            <a:endParaRPr lang="en-US" dirty="0"/>
          </a:p>
        </p:txBody>
      </p:sp>
    </p:spTree>
    <p:extLst>
      <p:ext uri="{BB962C8B-B14F-4D97-AF65-F5344CB8AC3E}">
        <p14:creationId xmlns:p14="http://schemas.microsoft.com/office/powerpoint/2010/main" val="1303932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 name="Title 1"/>
          <p:cNvSpPr>
            <a:spLocks noGrp="1"/>
          </p:cNvSpPr>
          <p:nvPr>
            <p:ph type="title"/>
          </p:nvPr>
        </p:nvSpPr>
        <p:spPr/>
        <p:txBody>
          <a:bodyPr/>
          <a:lstStyle/>
          <a:p>
            <a:pPr eaLnBrk="1" hangingPunct="1"/>
            <a:r>
              <a:rPr lang="es-AR" smtClean="0"/>
              <a:t>Caracterización de las Pymes</a:t>
            </a:r>
          </a:p>
        </p:txBody>
      </p:sp>
      <p:sp>
        <p:nvSpPr>
          <p:cNvPr id="3" name="Content Placeholder 2"/>
          <p:cNvSpPr>
            <a:spLocks noGrp="1"/>
          </p:cNvSpPr>
          <p:nvPr>
            <p:ph idx="1"/>
          </p:nvPr>
        </p:nvSpPr>
        <p:spPr>
          <a:xfrm>
            <a:off x="722313" y="908050"/>
            <a:ext cx="7888287" cy="5111750"/>
          </a:xfrm>
        </p:spPr>
        <p:txBody>
          <a:bodyPr/>
          <a:lstStyle/>
          <a:p>
            <a:pPr marL="0" indent="0" eaLnBrk="1" hangingPunct="1">
              <a:buFontTx/>
              <a:buNone/>
              <a:defRPr/>
            </a:pPr>
            <a:r>
              <a:rPr lang="es-ES"/>
              <a:t>Serán consideradas Micro, Pequeñas y Medianas Empresas aquellas que registren hasta el siguiente nivel máximo de valor de las ventas totales anuales, excluido el Impuesto al Valor Agregado y el impuesto interno que pudiera corresponder, expresado en PESOS </a:t>
            </a:r>
            <a:r>
              <a:rPr lang="es-ES" smtClean="0"/>
              <a:t>($):</a:t>
            </a:r>
          </a:p>
          <a:p>
            <a:pPr marL="0" indent="0" eaLnBrk="1" hangingPunct="1">
              <a:buFontTx/>
              <a:buNone/>
              <a:defRPr/>
            </a:pPr>
            <a:endParaRPr lang="es-ES"/>
          </a:p>
          <a:p>
            <a:pPr marL="0" indent="0" eaLnBrk="1" hangingPunct="1">
              <a:buFontTx/>
              <a:buNone/>
              <a:defRPr/>
            </a:pPr>
            <a:endParaRPr lang="es-ES" smtClean="0"/>
          </a:p>
          <a:p>
            <a:pPr marL="0" indent="0" eaLnBrk="1" hangingPunct="1">
              <a:buFontTx/>
              <a:buNone/>
              <a:defRPr/>
            </a:pPr>
            <a:endParaRPr lang="es-ES"/>
          </a:p>
          <a:p>
            <a:pPr marL="0" indent="0" eaLnBrk="1" hangingPunct="1">
              <a:buFontTx/>
              <a:buNone/>
              <a:defRPr/>
            </a:pPr>
            <a:endParaRPr lang="es-ES" smtClean="0"/>
          </a:p>
          <a:p>
            <a:pPr marL="0" indent="0" eaLnBrk="1" hangingPunct="1">
              <a:buFontTx/>
              <a:buNone/>
              <a:defRPr/>
            </a:pPr>
            <a:endParaRPr lang="es-ES"/>
          </a:p>
          <a:p>
            <a:pPr marL="0" indent="0" eaLnBrk="1" hangingPunct="1">
              <a:buFontTx/>
              <a:buNone/>
              <a:defRPr/>
            </a:pPr>
            <a:endParaRPr lang="es-ES" smtClean="0"/>
          </a:p>
          <a:p>
            <a:pPr marL="0" indent="0" eaLnBrk="1" hangingPunct="1">
              <a:buFontTx/>
              <a:buNone/>
              <a:defRPr/>
            </a:pPr>
            <a:endParaRPr lang="es-ES"/>
          </a:p>
          <a:p>
            <a:pPr marL="0" indent="0" eaLnBrk="1" hangingPunct="1">
              <a:buFontTx/>
              <a:buNone/>
              <a:defRPr/>
            </a:pPr>
            <a:endParaRPr lang="es-ES" smtClean="0"/>
          </a:p>
          <a:p>
            <a:pPr marL="0" indent="0" eaLnBrk="1" hangingPunct="1">
              <a:buFontTx/>
              <a:buNone/>
              <a:defRPr/>
            </a:pPr>
            <a:endParaRPr lang="es-ES"/>
          </a:p>
          <a:p>
            <a:pPr marL="0" indent="0" eaLnBrk="1" hangingPunct="1">
              <a:buFontTx/>
              <a:buNone/>
              <a:defRPr/>
            </a:pPr>
            <a:endParaRPr lang="es-ES" smtClean="0"/>
          </a:p>
          <a:p>
            <a:pPr marL="0" indent="0" eaLnBrk="1" hangingPunct="1">
              <a:buFontTx/>
              <a:buNone/>
              <a:defRPr/>
            </a:pPr>
            <a:endParaRPr lang="es-ES"/>
          </a:p>
          <a:p>
            <a:pPr marL="0" indent="0" eaLnBrk="1" hangingPunct="1">
              <a:buFontTx/>
              <a:buNone/>
              <a:defRPr/>
            </a:pPr>
            <a:endParaRPr lang="es-ES" smtClean="0"/>
          </a:p>
          <a:p>
            <a:pPr marL="0" indent="0" eaLnBrk="1" hangingPunct="1">
              <a:buFontTx/>
              <a:buNone/>
              <a:defRPr/>
            </a:pPr>
            <a:r>
              <a:rPr lang="es-ES" smtClean="0"/>
              <a:t>El </a:t>
            </a:r>
            <a:r>
              <a:rPr lang="es-ES"/>
              <a:t>valor de ventas totales anuales tomando será el que surja del promedio de los últimos TRES (3) años, contados a partir del último balance o información contable equivalente adecuadamente documentada.</a:t>
            </a:r>
            <a:endParaRPr lang="es-AR"/>
          </a:p>
          <a:p>
            <a:pPr marL="0" indent="0" eaLnBrk="1" hangingPunct="1">
              <a:buFontTx/>
              <a:buNone/>
              <a:defRPr/>
            </a:pPr>
            <a:endParaRPr lang="es-AR"/>
          </a:p>
          <a:p>
            <a:pPr eaLnBrk="1" hangingPunct="1">
              <a:defRPr/>
            </a:pPr>
            <a:endParaRPr lang="es-AR"/>
          </a:p>
        </p:txBody>
      </p:sp>
      <p:graphicFrame>
        <p:nvGraphicFramePr>
          <p:cNvPr id="1056" name="Object 32"/>
          <p:cNvGraphicFramePr>
            <a:graphicFrameLocks noChangeAspect="1"/>
          </p:cNvGraphicFramePr>
          <p:nvPr/>
        </p:nvGraphicFramePr>
        <p:xfrm>
          <a:off x="395288" y="2060575"/>
          <a:ext cx="8604250" cy="2514600"/>
        </p:xfrm>
        <a:graphic>
          <a:graphicData uri="http://schemas.openxmlformats.org/presentationml/2006/ole">
            <mc:AlternateContent xmlns:mc="http://schemas.openxmlformats.org/markup-compatibility/2006">
              <mc:Choice xmlns:v="urn:schemas-microsoft-com:vml" Requires="v">
                <p:oleObj spid="_x0000_s1059" name="Worksheet" r:id="rId4" imgW="5181648" imgH="1571768" progId="Excel.Sheet.8">
                  <p:embed/>
                </p:oleObj>
              </mc:Choice>
              <mc:Fallback>
                <p:oleObj name="Worksheet" r:id="rId4" imgW="5181648" imgH="1571768" progId="Excel.Sheet.8">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2060575"/>
                        <a:ext cx="8604250" cy="251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s-AR" smtClean="0"/>
              <a:t>Origen de las Pymes</a:t>
            </a:r>
          </a:p>
        </p:txBody>
      </p:sp>
      <p:sp>
        <p:nvSpPr>
          <p:cNvPr id="3" name="Content Placeholder 2"/>
          <p:cNvSpPr>
            <a:spLocks noGrp="1"/>
          </p:cNvSpPr>
          <p:nvPr>
            <p:ph idx="1"/>
          </p:nvPr>
        </p:nvSpPr>
        <p:spPr>
          <a:xfrm>
            <a:off x="722313" y="765175"/>
            <a:ext cx="7888287" cy="5254625"/>
          </a:xfrm>
        </p:spPr>
        <p:txBody>
          <a:bodyPr/>
          <a:lstStyle/>
          <a:p>
            <a:pPr eaLnBrk="1" hangingPunct="1">
              <a:defRPr/>
            </a:pPr>
            <a:endParaRPr lang="es-AR" sz="1600" smtClean="0"/>
          </a:p>
          <a:p>
            <a:pPr eaLnBrk="1" hangingPunct="1">
              <a:defRPr/>
            </a:pPr>
            <a:r>
              <a:rPr lang="es-AR" sz="1600" smtClean="0"/>
              <a:t>Se </a:t>
            </a:r>
            <a:r>
              <a:rPr lang="es-AR" sz="1600"/>
              <a:t>dio en los 50’s y 60’s como el perfecto reemplazo de importaciones</a:t>
            </a:r>
          </a:p>
          <a:p>
            <a:pPr eaLnBrk="1" hangingPunct="1">
              <a:defRPr/>
            </a:pPr>
            <a:endParaRPr lang="es-AR" sz="1600"/>
          </a:p>
          <a:p>
            <a:pPr eaLnBrk="1" hangingPunct="1">
              <a:defRPr/>
            </a:pPr>
            <a:r>
              <a:rPr lang="es-AR" sz="1600"/>
              <a:t>2 orígenes:</a:t>
            </a:r>
          </a:p>
          <a:p>
            <a:pPr lvl="1" eaLnBrk="1" hangingPunct="1">
              <a:defRPr/>
            </a:pPr>
            <a:r>
              <a:rPr lang="es-AR" sz="1600"/>
              <a:t>Como empresas propiamente dichas.</a:t>
            </a:r>
          </a:p>
          <a:p>
            <a:pPr lvl="1" eaLnBrk="1" hangingPunct="1">
              <a:buFont typeface="Arial" charset="0"/>
              <a:buNone/>
              <a:defRPr/>
            </a:pPr>
            <a:r>
              <a:rPr lang="es-AR" sz="1600"/>
              <a:t>		</a:t>
            </a:r>
            <a:r>
              <a:rPr lang="es-AR" sz="1600" err="1"/>
              <a:t>Ej</a:t>
            </a:r>
            <a:r>
              <a:rPr lang="es-AR" sz="1600"/>
              <a:t>: 2 socios que deciden emprender un negocio</a:t>
            </a:r>
          </a:p>
          <a:p>
            <a:pPr lvl="1" eaLnBrk="1" hangingPunct="1">
              <a:defRPr/>
            </a:pPr>
            <a:r>
              <a:rPr lang="es-AR" sz="1600"/>
              <a:t>Como empresas familiares.</a:t>
            </a:r>
          </a:p>
          <a:p>
            <a:pPr lvl="2" eaLnBrk="1" hangingPunct="1">
              <a:buFont typeface="Arial" charset="0"/>
              <a:buNone/>
              <a:defRPr/>
            </a:pPr>
            <a:r>
              <a:rPr lang="es-AR" sz="1600"/>
              <a:t>No organizada y como negocio familiar</a:t>
            </a:r>
          </a:p>
          <a:p>
            <a:pPr marL="0" indent="0" eaLnBrk="1" hangingPunct="1">
              <a:buFontTx/>
              <a:buNone/>
              <a:defRPr/>
            </a:pPr>
            <a:endParaRPr lang="es-AR"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s-AR" smtClean="0"/>
              <a:t>Evolución de las Pymes</a:t>
            </a:r>
          </a:p>
        </p:txBody>
      </p:sp>
      <p:graphicFrame>
        <p:nvGraphicFramePr>
          <p:cNvPr id="4" name="Content Placeholder 3"/>
          <p:cNvGraphicFramePr>
            <a:graphicFrameLocks noGrp="1"/>
          </p:cNvGraphicFramePr>
          <p:nvPr>
            <p:ph idx="1"/>
          </p:nvPr>
        </p:nvGraphicFramePr>
        <p:xfrm>
          <a:off x="722313" y="764705"/>
          <a:ext cx="7888287" cy="5255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s-AR" smtClean="0"/>
              <a:t>Actualidad</a:t>
            </a:r>
          </a:p>
        </p:txBody>
      </p:sp>
      <p:graphicFrame>
        <p:nvGraphicFramePr>
          <p:cNvPr id="5" name="Content Placeholder 4"/>
          <p:cNvGraphicFramePr>
            <a:graphicFrameLocks noGrp="1"/>
          </p:cNvGraphicFramePr>
          <p:nvPr>
            <p:ph idx="1"/>
          </p:nvPr>
        </p:nvGraphicFramePr>
        <p:xfrm>
          <a:off x="722313" y="764705"/>
          <a:ext cx="7888287" cy="5255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s-AR" smtClean="0"/>
              <a:t>Caracteristicas de las Pymes</a:t>
            </a:r>
          </a:p>
        </p:txBody>
      </p:sp>
      <p:sp>
        <p:nvSpPr>
          <p:cNvPr id="3" name="Content Placeholder 2"/>
          <p:cNvSpPr>
            <a:spLocks noGrp="1"/>
          </p:cNvSpPr>
          <p:nvPr>
            <p:ph idx="1"/>
          </p:nvPr>
        </p:nvSpPr>
        <p:spPr>
          <a:xfrm>
            <a:off x="722313" y="765175"/>
            <a:ext cx="7888287" cy="5254625"/>
          </a:xfrm>
        </p:spPr>
        <p:txBody>
          <a:bodyPr/>
          <a:lstStyle/>
          <a:p>
            <a:pPr eaLnBrk="1" hangingPunct="1">
              <a:buFont typeface="Wingdings" pitchFamily="2" charset="2"/>
              <a:buChar char="ü"/>
              <a:defRPr/>
            </a:pPr>
            <a:endParaRPr lang="es-AR" sz="1600" smtClean="0"/>
          </a:p>
          <a:p>
            <a:pPr eaLnBrk="1" hangingPunct="1">
              <a:buFont typeface="Wingdings" pitchFamily="2" charset="2"/>
              <a:buChar char="ü"/>
              <a:defRPr/>
            </a:pPr>
            <a:endParaRPr lang="es-AR" sz="1600"/>
          </a:p>
          <a:p>
            <a:pPr eaLnBrk="1" hangingPunct="1">
              <a:buFont typeface="Wingdings" pitchFamily="2" charset="2"/>
              <a:buChar char="ü"/>
              <a:defRPr/>
            </a:pPr>
            <a:r>
              <a:rPr lang="es-AR" sz="1800" smtClean="0"/>
              <a:t>Diferenciación</a:t>
            </a:r>
            <a:endParaRPr lang="es-AR" sz="1800"/>
          </a:p>
          <a:p>
            <a:pPr eaLnBrk="1" hangingPunct="1">
              <a:buFont typeface="Wingdings" pitchFamily="2" charset="2"/>
              <a:buChar char="ü"/>
              <a:defRPr/>
            </a:pPr>
            <a:r>
              <a:rPr lang="es-AR" sz="1800"/>
              <a:t>Productos de calidad</a:t>
            </a:r>
          </a:p>
          <a:p>
            <a:pPr eaLnBrk="1" hangingPunct="1">
              <a:buFont typeface="Wingdings" pitchFamily="2" charset="2"/>
              <a:buChar char="ü"/>
              <a:defRPr/>
            </a:pPr>
            <a:r>
              <a:rPr lang="es-AR" sz="1800"/>
              <a:t>Intimidad con el cliente</a:t>
            </a:r>
          </a:p>
          <a:p>
            <a:pPr eaLnBrk="1" hangingPunct="1">
              <a:buFont typeface="Wingdings" pitchFamily="2" charset="2"/>
              <a:buChar char="ü"/>
              <a:defRPr/>
            </a:pPr>
            <a:r>
              <a:rPr lang="es-AR" sz="1800"/>
              <a:t>Segmentación del mercado</a:t>
            </a:r>
          </a:p>
          <a:p>
            <a:pPr eaLnBrk="1" hangingPunct="1">
              <a:buFont typeface="Wingdings" pitchFamily="2" charset="2"/>
              <a:buChar char="ü"/>
              <a:defRPr/>
            </a:pPr>
            <a:r>
              <a:rPr lang="es-AR" sz="1800"/>
              <a:t>Pasión por lo que se hace.</a:t>
            </a:r>
            <a:br>
              <a:rPr lang="es-AR" sz="1800"/>
            </a:br>
            <a:endParaRPr lang="es-AR" sz="1800"/>
          </a:p>
          <a:p>
            <a:pPr eaLnBrk="1" hangingPunct="1">
              <a:buFont typeface="Calibri" pitchFamily="34" charset="0"/>
              <a:buChar char="x"/>
              <a:defRPr/>
            </a:pPr>
            <a:r>
              <a:rPr lang="es-AR" sz="1800"/>
              <a:t>Falta de procesos administrativos</a:t>
            </a:r>
          </a:p>
          <a:p>
            <a:pPr eaLnBrk="1" hangingPunct="1">
              <a:buFont typeface="Calibri" pitchFamily="34" charset="0"/>
              <a:buChar char="x"/>
              <a:defRPr/>
            </a:pPr>
            <a:r>
              <a:rPr lang="es-AR" sz="1800"/>
              <a:t>Falta de profesionalización en el </a:t>
            </a:r>
            <a:r>
              <a:rPr lang="es-AR" sz="1800" err="1"/>
              <a:t>management</a:t>
            </a:r>
            <a:endParaRPr lang="es-AR" sz="1800"/>
          </a:p>
          <a:p>
            <a:pPr eaLnBrk="1" hangingPunct="1">
              <a:buFont typeface="Calibri" pitchFamily="34" charset="0"/>
              <a:buChar char="x"/>
              <a:defRPr/>
            </a:pPr>
            <a:r>
              <a:rPr lang="es-AR" sz="1800"/>
              <a:t>Uso de tecnologías intermedias</a:t>
            </a:r>
          </a:p>
          <a:p>
            <a:pPr eaLnBrk="1" hangingPunct="1">
              <a:buFont typeface="Calibri" pitchFamily="34" charset="0"/>
              <a:buChar char="x"/>
              <a:defRPr/>
            </a:pPr>
            <a:r>
              <a:rPr lang="es-AR" sz="1800"/>
              <a:t>Falta de un sistema de recursos humanos claro</a:t>
            </a:r>
          </a:p>
          <a:p>
            <a:pPr eaLnBrk="1" hangingPunct="1">
              <a:buFont typeface="Calibri" pitchFamily="34" charset="0"/>
              <a:buChar char="x"/>
              <a:defRPr/>
            </a:pPr>
            <a:r>
              <a:rPr lang="es-AR" sz="1800"/>
              <a:t>No poseen un sistema de control de calidad</a:t>
            </a:r>
          </a:p>
          <a:p>
            <a:pPr marL="0" indent="0" eaLnBrk="1" hangingPunct="1">
              <a:buFontTx/>
              <a:buNone/>
              <a:defRPr/>
            </a:pPr>
            <a:endParaRPr lang="es-AR"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s-AR" smtClean="0"/>
              <a:t>Pymes En Latinoamerica</a:t>
            </a:r>
          </a:p>
        </p:txBody>
      </p:sp>
      <p:sp>
        <p:nvSpPr>
          <p:cNvPr id="3" name="Content Placeholder 2"/>
          <p:cNvSpPr>
            <a:spLocks noGrp="1"/>
          </p:cNvSpPr>
          <p:nvPr>
            <p:ph idx="1"/>
          </p:nvPr>
        </p:nvSpPr>
        <p:spPr>
          <a:xfrm>
            <a:off x="722313" y="765175"/>
            <a:ext cx="7888287" cy="5254625"/>
          </a:xfrm>
        </p:spPr>
        <p:txBody>
          <a:bodyPr/>
          <a:lstStyle/>
          <a:p>
            <a:pPr eaLnBrk="1" hangingPunct="1">
              <a:defRPr/>
            </a:pPr>
            <a:endParaRPr lang="es-AR" smtClean="0"/>
          </a:p>
          <a:p>
            <a:pPr eaLnBrk="1" hangingPunct="1">
              <a:defRPr/>
            </a:pPr>
            <a:r>
              <a:rPr lang="es-AR" sz="1800" smtClean="0"/>
              <a:t>En </a:t>
            </a:r>
            <a:r>
              <a:rPr lang="es-AR" sz="1800"/>
              <a:t>números:</a:t>
            </a:r>
          </a:p>
          <a:p>
            <a:pPr lvl="1" eaLnBrk="1" hangingPunct="1">
              <a:defRPr/>
            </a:pPr>
            <a:r>
              <a:rPr lang="es-AR" sz="1800"/>
              <a:t>69% no puede acceder a fuentes de financiamiento</a:t>
            </a:r>
          </a:p>
          <a:p>
            <a:pPr lvl="1" eaLnBrk="1" hangingPunct="1">
              <a:defRPr/>
            </a:pPr>
            <a:r>
              <a:rPr lang="es-AR" sz="1800"/>
              <a:t>El 50% de las que venden productos al extranjero tuvieron que realizar modificaciones al mismo</a:t>
            </a:r>
          </a:p>
          <a:p>
            <a:pPr lvl="1" eaLnBrk="1" hangingPunct="1">
              <a:defRPr/>
            </a:pPr>
            <a:r>
              <a:rPr lang="es-AR" sz="1800"/>
              <a:t>El 20% a patentado algo en los últimos 5 años.</a:t>
            </a:r>
          </a:p>
          <a:p>
            <a:pPr lvl="1" eaLnBrk="1" hangingPunct="1">
              <a:defRPr/>
            </a:pPr>
            <a:r>
              <a:rPr lang="es-AR" sz="1800"/>
              <a:t>Solo el 35% de las Pyme de Latinoamérica realiza estudios de mercado</a:t>
            </a:r>
          </a:p>
          <a:p>
            <a:pPr lvl="1" eaLnBrk="1" hangingPunct="1">
              <a:defRPr/>
            </a:pPr>
            <a:r>
              <a:rPr lang="es-AR" sz="1800"/>
              <a:t>El 62% cuenta con profesionales especializados o certificados.</a:t>
            </a:r>
          </a:p>
          <a:p>
            <a:pPr marL="0" indent="0" eaLnBrk="1" hangingPunct="1">
              <a:buFontTx/>
              <a:buNone/>
              <a:defRPr/>
            </a:pPr>
            <a:endParaRPr lang="es-AR" sz="1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786</TotalTime>
  <Words>1962</Words>
  <Application>Microsoft Office PowerPoint</Application>
  <PresentationFormat>On-screen Show (4:3)</PresentationFormat>
  <Paragraphs>392</Paragraphs>
  <Slides>38</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1" baseType="lpstr">
      <vt:lpstr>Template Basico</vt:lpstr>
      <vt:lpstr>Worksheet</vt:lpstr>
      <vt:lpstr>Microsoft Excel 97-2003 Worksheet</vt:lpstr>
      <vt:lpstr>Las Pymes</vt:lpstr>
      <vt:lpstr>Que es una Pyme? - Definiciones</vt:lpstr>
      <vt:lpstr>Caracterización de las Pymes</vt:lpstr>
      <vt:lpstr>Caracterización de las Pymes</vt:lpstr>
      <vt:lpstr>Origen de las Pymes</vt:lpstr>
      <vt:lpstr>Evolución de las Pymes</vt:lpstr>
      <vt:lpstr>Actualidad</vt:lpstr>
      <vt:lpstr>Caracteristicas de las Pymes</vt:lpstr>
      <vt:lpstr>Pymes En Latinoamerica</vt:lpstr>
      <vt:lpstr>Pymes En Latinoamerica</vt:lpstr>
      <vt:lpstr>Principales Problemáticas</vt:lpstr>
      <vt:lpstr>Principales Problemáticas</vt:lpstr>
      <vt:lpstr>Principales Problemáticas</vt:lpstr>
      <vt:lpstr>Recambio Generacional</vt:lpstr>
      <vt:lpstr>Recambio Generacional</vt:lpstr>
      <vt:lpstr>Recambio Generacional – Recomendaciones Preparar a todos los componentes de la organización </vt:lpstr>
      <vt:lpstr>Recambio Generacional - Recomendaciones</vt:lpstr>
      <vt:lpstr>Profesionalización de las Pymes</vt:lpstr>
      <vt:lpstr>Profesionalización de las Pymes</vt:lpstr>
      <vt:lpstr>Profesionalización de las Pymes -  Fases</vt:lpstr>
      <vt:lpstr>Profesionalización de las Pymes</vt:lpstr>
      <vt:lpstr>Pymes y Creación de Empleo</vt:lpstr>
      <vt:lpstr>Futuro de las Pymes</vt:lpstr>
      <vt:lpstr>Futuro de las Pymes -  Reglas</vt:lpstr>
      <vt:lpstr>Pymes - Mercados Globales – Errores Comunes</vt:lpstr>
      <vt:lpstr>Futuro de las Pymes -  Claves Para Exportar</vt:lpstr>
      <vt:lpstr>Las Pymes en el MERCOSUR</vt:lpstr>
      <vt:lpstr>Las Pymes y en el MERCOSUR</vt:lpstr>
      <vt:lpstr>Las Pymes en el MERCOSUR</vt:lpstr>
      <vt:lpstr>Las Pymes en el MERCOSUR</vt:lpstr>
      <vt:lpstr>Especificidades Culturales y Organizativas</vt:lpstr>
      <vt:lpstr>Especificidades Culturales y Organizativas</vt:lpstr>
      <vt:lpstr>Especificidades Culturales y Organizativas</vt:lpstr>
      <vt:lpstr>Especificidades Culturales y Organizativas</vt:lpstr>
      <vt:lpstr>Financiamiento: Ventajas y desventajas</vt:lpstr>
      <vt:lpstr>Leasing</vt:lpstr>
      <vt:lpstr>Infraestructura</vt:lpstr>
      <vt:lpstr>Competitividad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lole</dc:creator>
  <cp:lastModifiedBy>lole</cp:lastModifiedBy>
  <cp:revision>138</cp:revision>
  <dcterms:created xsi:type="dcterms:W3CDTF">2009-11-21T22:14:03Z</dcterms:created>
  <dcterms:modified xsi:type="dcterms:W3CDTF">2010-09-10T21:46:14Z</dcterms:modified>
</cp:coreProperties>
</file>