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8" r:id="rId10"/>
    <p:sldId id="264" r:id="rId11"/>
    <p:sldId id="265" r:id="rId12"/>
    <p:sldId id="266" r:id="rId13"/>
    <p:sldId id="267" r:id="rId14"/>
    <p:sldId id="26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1261" autoAdjust="0"/>
  </p:normalViewPr>
  <p:slideViewPr>
    <p:cSldViewPr>
      <p:cViewPr varScale="1">
        <p:scale>
          <a:sx n="71" d="100"/>
          <a:sy n="71" d="100"/>
        </p:scale>
        <p:origin x="-11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C786A-6A89-4ADC-8C59-44FDE4F5EC44}" type="datetimeFigureOut">
              <a:rPr lang="es-AR" smtClean="0"/>
              <a:pPr/>
              <a:t>19/10/2010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08545-571B-4BF2-A12B-D5C6069D8A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630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Asociaci%C3%B3n_(Derecho)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s.wikipedia.org/wiki/Cooperativa" TargetMode="External"/><Relationship Id="rId5" Type="http://schemas.openxmlformats.org/officeDocument/2006/relationships/hyperlink" Target="http://es.wikipedia.org/wiki/Mutualidad" TargetMode="External"/><Relationship Id="rId4" Type="http://schemas.openxmlformats.org/officeDocument/2006/relationships/hyperlink" Target="http://es.wikipedia.org/wiki/Fundaci%C3%B3n_(Derecho)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grafias.com/trabajos12/eleynewt/eleynewt.s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08545-571B-4BF2-A12B-D5C6069D8A3A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6193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B9D02-2D5E-4A62-A4A0-0B0FF44D51B3}" type="slidenum">
              <a:rPr lang="es-ES"/>
              <a:pPr/>
              <a:t>24</a:t>
            </a:fld>
            <a:endParaRPr lang="es-E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0DF56-1F5F-4423-BF74-622211DD84CC}" type="slidenum">
              <a:rPr lang="es-ES"/>
              <a:pPr/>
              <a:t>25</a:t>
            </a:fld>
            <a:endParaRPr lang="es-E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E45DBA-FBA3-494B-AA6A-084BA532FDDE}" type="slidenum">
              <a:rPr lang="es-ES"/>
              <a:pPr/>
              <a:t>26</a:t>
            </a:fld>
            <a:endParaRPr lang="es-E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4F8EB-7460-4A1A-AF7A-6AAC727D8B63}" type="slidenum">
              <a:rPr lang="es-ES"/>
              <a:pPr/>
              <a:t>28</a:t>
            </a:fld>
            <a:endParaRPr lang="es-E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B55C3F-12A9-457E-89DD-08B07FDAEF91}" type="slidenum">
              <a:rPr lang="es-ES"/>
              <a:pPr/>
              <a:t>29</a:t>
            </a:fld>
            <a:endParaRPr lang="es-E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4D944-7567-4C48-B065-805358238106}" type="slidenum">
              <a:rPr lang="es-ES"/>
              <a:pPr/>
              <a:t>30</a:t>
            </a:fld>
            <a:endParaRPr lang="es-E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3B3DB-E691-4887-B64E-5A0F67D7D3F1}" type="slidenum">
              <a:rPr lang="es-ES"/>
              <a:pPr/>
              <a:t>31</a:t>
            </a:fld>
            <a:endParaRPr lang="es-E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B6F7F-C830-4D2F-B60F-92C7EF359C77}" type="slidenum">
              <a:rPr lang="es-ES"/>
              <a:pPr/>
              <a:t>32</a:t>
            </a:fld>
            <a:endParaRPr lang="es-E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DB71-7FBC-4B4D-B73C-376C3A1850DB}" type="slidenum">
              <a:rPr lang="es-ES"/>
              <a:pPr/>
              <a:t>33</a:t>
            </a:fld>
            <a:endParaRPr lang="es-E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08545-571B-4BF2-A12B-D5C6069D8A3A}" type="slidenum">
              <a:rPr lang="es-AR" smtClean="0"/>
              <a:pPr/>
              <a:t>51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s-AR" b="1" dirty="0" smtClean="0"/>
              <a:t>Formales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 tipo de organizaciones se caracteriza por tener estructuras y sistemas oficiales y definidos para la toma de decisiones, la comunicación y el control.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Cuenta con una estructura organizacional</a:t>
            </a:r>
          </a:p>
          <a:p>
            <a:pPr>
              <a:buFont typeface="Arial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Lineal</a:t>
            </a:r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tiene su origen en la organización de los antiguos ejércitos </a:t>
            </a:r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 organización lineal significa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existen líneas directas y únicas de autoridad y responsabilidad entre superior y subordinados</a:t>
            </a:r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organización típica de pequeñas empresas o de etapas iniciales </a:t>
            </a:r>
          </a:p>
          <a:p>
            <a:pPr lvl="0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Funcional</a:t>
            </a:r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principio de la especialización de las funciones</a:t>
            </a:r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Distingue actividades y funciones</a:t>
            </a:r>
          </a:p>
          <a:p>
            <a:pPr lvl="0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Línea -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Staff</a:t>
            </a:r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 el resultado de la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combinación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tipos de organización lineal y funcional</a:t>
            </a:r>
            <a:endParaRPr lang="es-AR" dirty="0" smtClean="0"/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reunidas para proporcionar un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tipo organizacional más complejo y completo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Comités</a:t>
            </a:r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existe uniformidad de criterios al respecto de su naturaleza y contenido</a:t>
            </a:r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autoridad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se da a los comités es tan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variada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reina bastante confusión sobre su naturaleza</a:t>
            </a:r>
          </a:p>
          <a:p>
            <a:pPr lvl="0">
              <a:buFont typeface="Arial" pitchFamily="34" charset="0"/>
              <a:buNone/>
            </a:pPr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Arial" pitchFamily="34" charset="0"/>
              <a:buNone/>
            </a:pP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Informales</a:t>
            </a:r>
            <a:endParaRPr lang="es-A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cumpliendo con las características propias de una organización, no tienen una distribución de actividades, responsabilidades y autoridad de una forma explícitamente definida</a:t>
            </a:r>
          </a:p>
          <a:p>
            <a:pPr lvl="0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número de sus integrantes y el liderazgo entre ellos varían constantemente </a:t>
            </a:r>
          </a:p>
          <a:p>
            <a:pPr lvl="0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hay un continuo proceso de formación y disolución de grupos.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08545-571B-4BF2-A12B-D5C6069D8A3A}" type="slidenum">
              <a:rPr lang="es-AR" smtClean="0"/>
              <a:pPr/>
              <a:t>9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Lucro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principal objetivo es 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generar una determinada ganancia o utilidad para sus propietarios y/o accionistas</a:t>
            </a:r>
          </a:p>
          <a:p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</a:t>
            </a:r>
            <a:r>
              <a:rPr lang="es-E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Lucro</a:t>
            </a:r>
          </a:p>
          <a:p>
            <a:pPr>
              <a:buFont typeface="Arial" pitchFamily="34" charset="0"/>
              <a:buChar char="•"/>
            </a:pPr>
            <a:r>
              <a:rPr lang="es-E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caracterizan por tener como fin cumplir un determinado rol o función en la sociedad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 pretender una ganancia o utilidad por ello</a:t>
            </a:r>
          </a:p>
          <a:p>
            <a:pPr>
              <a:buFont typeface="Arial" pitchFamily="34" charset="0"/>
              <a:buChar char="•"/>
            </a:pPr>
            <a:r>
              <a:rPr lang="es-E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Ej. ONG</a:t>
            </a:r>
          </a:p>
          <a:p>
            <a:pPr>
              <a:buFont typeface="Arial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Suelen tener la figura jurídica de </a:t>
            </a:r>
            <a:r>
              <a:rPr lang="es-AR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Asociación (Derecho)"/>
              </a:rPr>
              <a:t>asociación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AR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Fundación (Derecho)"/>
              </a:rPr>
              <a:t>fundación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AR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Mutualidad"/>
              </a:rPr>
              <a:t>mutualidad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s-AR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Cooperativa"/>
              </a:rPr>
              <a:t>cooperativa</a:t>
            </a:r>
            <a:endParaRPr lang="es-AR" sz="120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lo general reinvierten el excedente de su actividad en la misma organización o a la comunidad</a:t>
            </a:r>
          </a:p>
          <a:p>
            <a:pPr>
              <a:buFont typeface="Arial" pitchFamily="34" charset="0"/>
              <a:buChar char="•"/>
            </a:pPr>
            <a:endParaRPr lang="es-A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None/>
            </a:pPr>
            <a:endParaRPr lang="es-E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AR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08545-571B-4BF2-A12B-D5C6069D8A3A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Productivas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Obtienen sus beneficios al acrecentar el valor material de los bienes que produce con respecto al costo que representa producirlos (materia prima + recursos humanos + impuestos + otros</a:t>
            </a:r>
            <a:endParaRPr lang="es-ES_tradnl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caracterizan por la transformación de elementos naturales en otro tipo de producto</a:t>
            </a:r>
          </a:p>
          <a:p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Extractivas: son las que se dedican a la extracción de recursos naturales, ya sea renovables o no renovable.</a:t>
            </a:r>
            <a:endParaRPr lang="es-AR" sz="1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Manufactureras: son aquellas que transforman las materias primas en productos terminados y pueden ser productoras de bienes de consumo final o de producción.</a:t>
            </a:r>
            <a:endParaRPr lang="es-AR" sz="1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Agropecuarias: su función es la explotación de la agricultura y la ganadería.</a:t>
            </a:r>
            <a:endParaRPr lang="es-AR" sz="1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AR" b="1" dirty="0" smtClean="0"/>
          </a:p>
          <a:p>
            <a:r>
              <a:rPr lang="es-AR" b="1" dirty="0" smtClean="0"/>
              <a:t>No productivas</a:t>
            </a:r>
          </a:p>
          <a:p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acrecientan el valor material de los bienes 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comercializan, pero facilitan el acceso a ellos o satisfacen necesidades personales de los individuos</a:t>
            </a:r>
          </a:p>
          <a:p>
            <a:pPr lvl="1"/>
            <a:r>
              <a:rPr lang="es-E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organizaciones comerciales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 caracterizan por la sola labor de </a:t>
            </a:r>
            <a:r>
              <a:rPr lang="es-E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comprar y vender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es decir, no necesitan alterar los productos que compran. Son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intermediarios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entre el productor y el consumidor.</a:t>
            </a:r>
            <a:endParaRPr lang="es-AR" sz="1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</a:t>
            </a:r>
            <a:r>
              <a:rPr lang="es-E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organizaciones de servicio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son aquellas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proporcionan un beneficio a la </a:t>
            </a:r>
            <a:r>
              <a:rPr lang="es-ES_tradn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sociedad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Estas compañías han proliferado en las últimas dos décadas, debido principalmente, a la gran demanda de nuevas actividades, que tal vez a principios de este siglo ni se conocían. Ejemplo de ellas son: servicios públicos varios (comunicaciones, energía, agua), servicios privados varios (servicios administrativos, contables, jurídicos, asesoría, etc.), transporte (colectivo o de mercancías), turismo, instituciones financieras, educación, salubridad (hospitales), finanzas y seguros, entre otras.</a:t>
            </a:r>
            <a:endParaRPr lang="es-AR" sz="1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AR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08545-571B-4BF2-A12B-D5C6069D8A3A}" type="slidenum">
              <a:rPr lang="es-AR" smtClean="0"/>
              <a:pPr/>
              <a:t>11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Publicas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son aquellas organizaciones encargadas de gestionar los recursos del Estado en tres niveles –nacional, provincial y municipal- y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 objetivo principal es el bienestar de la sociedad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En estas organizaciones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Estado tiene total participación sobre ellas.</a:t>
            </a:r>
            <a:endParaRPr lang="es-A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s-E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Privadas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organizaciones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representadas por particulares 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donde sus objetivos pueden ser de distintas índoles. Por esta razón sus actividades también pueden ser de diversas índoles, como por ejemplo, industriales, de servicios, etc. Las mismas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constituyen por el aporte del patrimonio de aquellas personas 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deseen constituirlas.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s-E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Mixtas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los aporten que contienen dichas organizaciones están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compuestos tanto por patrimonios públicos como privados.</a:t>
            </a:r>
            <a:endParaRPr lang="es-A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08545-571B-4BF2-A12B-D5C6069D8A3A}" type="slidenum">
              <a:rPr lang="es-AR" smtClean="0"/>
              <a:pPr/>
              <a:t>12</a:t>
            </a:fld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Organizaciones Coercitivas: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Son organizaciones </a:t>
            </a:r>
            <a:r>
              <a:rPr lang="es-A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utilizan la </a:t>
            </a:r>
            <a:r>
              <a:rPr lang="es-AR" sz="1200" b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fuerza</a:t>
            </a:r>
            <a:r>
              <a:rPr lang="es-A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como medio de control sobre los miembros del nivel inferior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este involucramiento con la organización </a:t>
            </a:r>
            <a:r>
              <a:rPr lang="es-A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 inentendible con relación a los objetivos institucionales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Dentro de esta tenemos a las: instituciones penales, campos de concentración, las prisiones, etc. </a:t>
            </a:r>
          </a:p>
          <a:p>
            <a:pPr lvl="0"/>
            <a:endParaRPr lang="es-A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s-A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Organizaciones Utilitaristas: 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 poder se basa en el </a:t>
            </a:r>
            <a:r>
              <a:rPr lang="es-A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de los incentivos económicos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es decir, que </a:t>
            </a:r>
            <a:r>
              <a:rPr lang="es-A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 trabajadores responden de acuerdo a los beneficios que esperan obtener,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como ejemplo incluimos: los comercios y corporaciones de trabajo. </a:t>
            </a:r>
          </a:p>
          <a:p>
            <a:pPr lvl="0"/>
            <a:endParaRPr lang="es-A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s-A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Organizaciones Normativas: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Estos tipos de organizaciones </a:t>
            </a:r>
            <a:r>
              <a:rPr lang="es-A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utilizan el control moral para influenciar al personal 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ya que tienen un alto involucramiento de moral y motivacional. Estas organizaciones </a:t>
            </a:r>
            <a:r>
              <a:rPr lang="es-A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llaman también voluntariados, como son las iglesias, hospitales, universidades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etc.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08545-571B-4BF2-A12B-D5C6069D8A3A}" type="slidenum">
              <a:rPr lang="es-AR" smtClean="0"/>
              <a:pPr/>
              <a:t>13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magnitud de las organizaciones es determinada por la relación existente entre sus ventas y el número de empleados con el que cuenta, el capital que posee, la actividad económica y la tecnología que utilizan</a:t>
            </a:r>
          </a:p>
          <a:p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caseras, se caracterizan por que el dueño está generalmente dedicado a la producción y dedica muy poco tiempo a la administración.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pequeñas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cuentan con algún tipo de división del trabajo, en las que el gerente o el empresario generalmente no participan directamente en el proceso de producción.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medianas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presentan algún tipo de organización formal de las actividades y una especialización en la administración.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grandes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 caracterizan por tener una organización formal y especialización por norma.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08545-571B-4BF2-A12B-D5C6069D8A3A}" type="slidenum">
              <a:rPr lang="es-AR" smtClean="0"/>
              <a:pPr/>
              <a:t>14</a:t>
            </a:fld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Una vez comprendidos,</a:t>
            </a:r>
            <a:r>
              <a:rPr lang="es-ES_tradnl" baseline="0" dirty="0" smtClean="0"/>
              <a:t> se puede seguir adelante con la construcción de la empresa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B9DAC-F414-4743-A8AA-561455E5731D}" type="slidenum">
              <a:rPr lang="es-ES_tradnl" smtClean="0"/>
              <a:pPr/>
              <a:t>17</a:t>
            </a:fld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Ya</a:t>
            </a:r>
            <a:r>
              <a:rPr lang="es-ES_tradnl" baseline="0" dirty="0" smtClean="0"/>
              <a:t> no es solo la comunidad de donde surgen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B9DAC-F414-4743-A8AA-561455E5731D}" type="slidenum">
              <a:rPr lang="es-ES_tradnl" smtClean="0"/>
              <a:pPr/>
              <a:t>21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932040" y="1752601"/>
            <a:ext cx="3526160" cy="1829761"/>
          </a:xfrm>
        </p:spPr>
        <p:txBody>
          <a:bodyPr/>
          <a:lstStyle/>
          <a:p>
            <a:r>
              <a:rPr lang="es-AR" dirty="0" smtClean="0"/>
              <a:t>Redes Sociales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Unidad </a:t>
            </a:r>
            <a:r>
              <a:rPr lang="es-AR" dirty="0" smtClean="0"/>
              <a:t>5</a:t>
            </a:r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s-MX" dirty="0" smtClean="0"/>
              <a:t> Organizaciones con fines de lucro</a:t>
            </a:r>
          </a:p>
          <a:p>
            <a:pPr algn="l"/>
            <a:endParaRPr lang="es-MX" dirty="0" smtClean="0"/>
          </a:p>
          <a:p>
            <a:pPr algn="l">
              <a:buFont typeface="Arial" pitchFamily="34" charset="0"/>
              <a:buChar char="•"/>
            </a:pPr>
            <a:r>
              <a:rPr lang="es-MX" dirty="0" smtClean="0"/>
              <a:t> Organizaciones sin fines de lucro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Según sus fines</a:t>
            </a:r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s-MX" dirty="0" smtClean="0"/>
              <a:t> Organizaciones productivas</a:t>
            </a:r>
          </a:p>
          <a:p>
            <a:pPr lvl="1" algn="l">
              <a:buFont typeface="Courier New" pitchFamily="49" charset="0"/>
              <a:buChar char="o"/>
            </a:pPr>
            <a:r>
              <a:rPr lang="es-MX" dirty="0" smtClean="0"/>
              <a:t> Extractivas</a:t>
            </a:r>
          </a:p>
          <a:p>
            <a:pPr lvl="1" algn="l">
              <a:buFont typeface="Courier New" pitchFamily="49" charset="0"/>
              <a:buChar char="o"/>
            </a:pPr>
            <a:r>
              <a:rPr lang="es-MX" dirty="0" smtClean="0"/>
              <a:t>Manufactureras</a:t>
            </a:r>
          </a:p>
          <a:p>
            <a:pPr lvl="1" algn="l">
              <a:buFont typeface="Courier New" pitchFamily="49" charset="0"/>
              <a:buChar char="o"/>
            </a:pPr>
            <a:r>
              <a:rPr lang="es-MX" dirty="0" smtClean="0"/>
              <a:t>Agropecuarias</a:t>
            </a:r>
          </a:p>
          <a:p>
            <a:pPr lvl="1" algn="l">
              <a:buNone/>
            </a:pPr>
            <a:endParaRPr lang="es-MX" dirty="0" smtClean="0"/>
          </a:p>
          <a:p>
            <a:pPr algn="l">
              <a:buFont typeface="Arial" pitchFamily="34" charset="0"/>
              <a:buChar char="•"/>
            </a:pPr>
            <a:r>
              <a:rPr lang="es-MX" dirty="0" smtClean="0"/>
              <a:t> Organizaciones no productivas</a:t>
            </a:r>
          </a:p>
          <a:p>
            <a:pPr lvl="1" algn="l">
              <a:buFont typeface="Courier New" pitchFamily="49" charset="0"/>
              <a:buChar char="o"/>
            </a:pPr>
            <a:r>
              <a:rPr lang="es-MX" dirty="0" smtClean="0"/>
              <a:t> Organizaciones comerciales</a:t>
            </a:r>
          </a:p>
          <a:p>
            <a:pPr lvl="1" algn="l">
              <a:buFont typeface="Courier New" pitchFamily="49" charset="0"/>
              <a:buChar char="o"/>
            </a:pPr>
            <a:r>
              <a:rPr lang="es-MX" dirty="0" smtClean="0"/>
              <a:t> Organizaciones de servicios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Según sus actividades</a:t>
            </a:r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s-MX" dirty="0" smtClean="0"/>
              <a:t> Privadas</a:t>
            </a:r>
          </a:p>
          <a:p>
            <a:pPr lvl="1" algn="l">
              <a:buFont typeface="Courier New" pitchFamily="49" charset="0"/>
              <a:buChar char="o"/>
            </a:pPr>
            <a:r>
              <a:rPr lang="es-MX" dirty="0" smtClean="0"/>
              <a:t> Nacionales</a:t>
            </a:r>
          </a:p>
          <a:p>
            <a:pPr lvl="1" algn="l">
              <a:buFont typeface="Courier New" pitchFamily="49" charset="0"/>
              <a:buChar char="o"/>
            </a:pPr>
            <a:r>
              <a:rPr lang="es-MX" dirty="0" smtClean="0"/>
              <a:t> Extranjeras</a:t>
            </a:r>
          </a:p>
          <a:p>
            <a:pPr lvl="1" algn="l">
              <a:buFont typeface="Courier New" pitchFamily="49" charset="0"/>
              <a:buChar char="o"/>
            </a:pPr>
            <a:r>
              <a:rPr lang="es-MX" dirty="0" smtClean="0"/>
              <a:t> Multinacionales</a:t>
            </a:r>
          </a:p>
          <a:p>
            <a:pPr algn="l">
              <a:buFont typeface="Arial" pitchFamily="34" charset="0"/>
              <a:buChar char="•"/>
            </a:pPr>
            <a:endParaRPr lang="es-MX" dirty="0" smtClean="0"/>
          </a:p>
          <a:p>
            <a:pPr algn="l">
              <a:buFont typeface="Arial" pitchFamily="34" charset="0"/>
              <a:buChar char="•"/>
            </a:pPr>
            <a:r>
              <a:rPr lang="es-MX" dirty="0" smtClean="0"/>
              <a:t> Públicas</a:t>
            </a:r>
          </a:p>
          <a:p>
            <a:pPr algn="l">
              <a:buFont typeface="Arial" pitchFamily="34" charset="0"/>
              <a:buChar char="•"/>
            </a:pPr>
            <a:endParaRPr lang="es-MX" dirty="0" smtClean="0"/>
          </a:p>
          <a:p>
            <a:pPr algn="l">
              <a:buFont typeface="Arial" pitchFamily="34" charset="0"/>
              <a:buChar char="•"/>
            </a:pPr>
            <a:r>
              <a:rPr lang="es-MX" dirty="0" smtClean="0"/>
              <a:t> Mixtas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Según su propiedad u objeto</a:t>
            </a:r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s-MX" dirty="0" smtClean="0"/>
              <a:t> Organizaciones </a:t>
            </a:r>
            <a:r>
              <a:rPr lang="es-AR" dirty="0" smtClean="0"/>
              <a:t>Coercitivas</a:t>
            </a:r>
            <a:endParaRPr lang="es-MX" dirty="0" smtClean="0"/>
          </a:p>
          <a:p>
            <a:pPr algn="l"/>
            <a:endParaRPr lang="es-MX" dirty="0" smtClean="0"/>
          </a:p>
          <a:p>
            <a:pPr algn="l">
              <a:buFont typeface="Arial" pitchFamily="34" charset="0"/>
              <a:buChar char="•"/>
            </a:pPr>
            <a:r>
              <a:rPr lang="es-MX" dirty="0" smtClean="0"/>
              <a:t> Organizaciones </a:t>
            </a:r>
            <a:r>
              <a:rPr lang="es-AR" dirty="0" smtClean="0"/>
              <a:t>Utilitaristas</a:t>
            </a:r>
            <a:endParaRPr lang="es-MX" dirty="0" smtClean="0"/>
          </a:p>
          <a:p>
            <a:pPr algn="l">
              <a:buFont typeface="Arial" pitchFamily="34" charset="0"/>
              <a:buChar char="•"/>
            </a:pPr>
            <a:endParaRPr lang="es-MX" dirty="0" smtClean="0"/>
          </a:p>
          <a:p>
            <a:pPr algn="l">
              <a:buFont typeface="Arial" pitchFamily="34" charset="0"/>
              <a:buChar char="•"/>
            </a:pPr>
            <a:r>
              <a:rPr lang="es-MX" dirty="0" smtClean="0"/>
              <a:t> Organizaciones </a:t>
            </a:r>
            <a:r>
              <a:rPr lang="es-AR" dirty="0" smtClean="0"/>
              <a:t>Normativas</a:t>
            </a:r>
            <a:endParaRPr lang="es-MX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Según sus medios de control</a:t>
            </a:r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s-MX" dirty="0" smtClean="0"/>
              <a:t> Micro o caseras</a:t>
            </a:r>
          </a:p>
          <a:p>
            <a:pPr algn="l"/>
            <a:endParaRPr lang="es-MX" dirty="0" smtClean="0"/>
          </a:p>
          <a:p>
            <a:pPr algn="l">
              <a:buFont typeface="Arial" pitchFamily="34" charset="0"/>
              <a:buChar char="•"/>
            </a:pPr>
            <a:r>
              <a:rPr lang="es-MX" dirty="0" smtClean="0"/>
              <a:t> Pequeñas</a:t>
            </a:r>
          </a:p>
          <a:p>
            <a:pPr algn="l">
              <a:buFont typeface="Arial" pitchFamily="34" charset="0"/>
              <a:buChar char="•"/>
            </a:pPr>
            <a:endParaRPr lang="es-MX" dirty="0" smtClean="0"/>
          </a:p>
          <a:p>
            <a:pPr algn="l">
              <a:buFont typeface="Arial" pitchFamily="34" charset="0"/>
              <a:buChar char="•"/>
            </a:pPr>
            <a:r>
              <a:rPr lang="es-MX" dirty="0" smtClean="0"/>
              <a:t> Medianas</a:t>
            </a:r>
          </a:p>
          <a:p>
            <a:pPr algn="l">
              <a:buFont typeface="Arial" pitchFamily="34" charset="0"/>
              <a:buChar char="•"/>
            </a:pPr>
            <a:endParaRPr lang="es-MX" dirty="0" smtClean="0"/>
          </a:p>
          <a:p>
            <a:pPr algn="l">
              <a:buFont typeface="Arial" pitchFamily="34" charset="0"/>
              <a:buChar char="•"/>
            </a:pPr>
            <a:r>
              <a:rPr lang="es-MX" dirty="0" smtClean="0"/>
              <a:t> Grandes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Según su magnitud</a:t>
            </a:r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Empresa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El concepto</a:t>
            </a:r>
            <a:endParaRPr lang="es-ES_tradnl" dirty="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Concepto de empresa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Interacción con un entorno</a:t>
            </a:r>
          </a:p>
          <a:p>
            <a:r>
              <a:rPr lang="es-ES_tradnl" dirty="0" smtClean="0"/>
              <a:t>Planificación</a:t>
            </a:r>
          </a:p>
          <a:p>
            <a:r>
              <a:rPr lang="es-ES_tradnl" dirty="0" smtClean="0"/>
              <a:t>Satisfacen demandas</a:t>
            </a:r>
          </a:p>
          <a:p>
            <a:r>
              <a:rPr lang="es-ES_tradnl" dirty="0" smtClean="0"/>
              <a:t>Agregan valor</a:t>
            </a:r>
          </a:p>
          <a:p>
            <a:endParaRPr lang="es-ES_tradnl" dirty="0" smtClean="0"/>
          </a:p>
          <a:p>
            <a:r>
              <a:rPr lang="es-ES_tradnl" dirty="0" smtClean="0"/>
              <a:t>Organización con fines de lucro</a:t>
            </a:r>
          </a:p>
          <a:p>
            <a:endParaRPr lang="es-ES_tradnl" dirty="0"/>
          </a:p>
          <a:p>
            <a:endParaRPr lang="es-ES_tradnl" dirty="0" smtClean="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Dos conceptos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Razón de ser</a:t>
            </a:r>
          </a:p>
          <a:p>
            <a:endParaRPr lang="es-ES_tradnl" dirty="0" smtClean="0"/>
          </a:p>
          <a:p>
            <a:r>
              <a:rPr lang="es-ES_tradnl" dirty="0" smtClean="0"/>
              <a:t>Misión</a:t>
            </a:r>
            <a:endParaRPr lang="es-ES_tradnl" dirty="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Estrategias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Diversos caminos para cumplir la misión</a:t>
            </a:r>
          </a:p>
          <a:p>
            <a:r>
              <a:rPr lang="es-ES_tradnl" dirty="0" smtClean="0"/>
              <a:t>Se adopta uno.</a:t>
            </a:r>
            <a:endParaRPr lang="es-ES_tradnl" dirty="0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Concretos</a:t>
            </a:r>
          </a:p>
          <a:p>
            <a:r>
              <a:rPr lang="es-ES_tradnl" dirty="0" smtClean="0"/>
              <a:t>Consistentes</a:t>
            </a:r>
          </a:p>
          <a:p>
            <a:pPr lvl="1"/>
            <a:r>
              <a:rPr lang="es-ES_tradnl" dirty="0" smtClean="0"/>
              <a:t>Entre sí</a:t>
            </a:r>
          </a:p>
          <a:p>
            <a:pPr lvl="1"/>
            <a:r>
              <a:rPr lang="es-ES_tradnl" dirty="0" smtClean="0"/>
              <a:t>Con la misión</a:t>
            </a:r>
          </a:p>
          <a:p>
            <a:r>
              <a:rPr lang="es-ES_tradnl" dirty="0" smtClean="0"/>
              <a:t>Persiguen el cumplimiento de la misión</a:t>
            </a:r>
            <a:endParaRPr lang="es-ES_tradnl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Redes Sociales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Revisión de conceptos principales</a:t>
            </a:r>
            <a:endParaRPr lang="es-ES_tradn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Políticas de gestión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Condicionan </a:t>
            </a:r>
            <a:r>
              <a:rPr lang="es-ES_tradnl" dirty="0"/>
              <a:t>el funcionamiento</a:t>
            </a:r>
            <a:r>
              <a:rPr lang="es-ES_tradnl" dirty="0" smtClean="0"/>
              <a:t> </a:t>
            </a:r>
          </a:p>
          <a:p>
            <a:r>
              <a:rPr lang="es-ES_tradnl" dirty="0" smtClean="0"/>
              <a:t>Siempre persiguiendo la finalidad de la empresa</a:t>
            </a:r>
          </a:p>
          <a:p>
            <a:endParaRPr lang="es-ES_tradnl" dirty="0" smtClean="0"/>
          </a:p>
          <a:p>
            <a:r>
              <a:rPr lang="es-ES_tradnl" dirty="0" smtClean="0"/>
              <a:t>Formales</a:t>
            </a:r>
          </a:p>
          <a:p>
            <a:r>
              <a:rPr lang="es-ES_tradnl" dirty="0" smtClean="0"/>
              <a:t>Informales</a:t>
            </a:r>
            <a:endParaRPr lang="es-ES_tradnl" dirty="0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Globalización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Interacción con el medio, ahora bastante mas amplio</a:t>
            </a:r>
          </a:p>
          <a:p>
            <a:pPr lvl="1"/>
            <a:r>
              <a:rPr lang="es-ES_tradnl" dirty="0" smtClean="0"/>
              <a:t>Competidores</a:t>
            </a:r>
          </a:p>
          <a:p>
            <a:pPr lvl="1"/>
            <a:r>
              <a:rPr lang="es-ES_tradnl" dirty="0" smtClean="0"/>
              <a:t>Clientes</a:t>
            </a:r>
          </a:p>
          <a:p>
            <a:pPr lvl="1"/>
            <a:r>
              <a:rPr lang="es-ES_tradnl" dirty="0" smtClean="0"/>
              <a:t>Eventos</a:t>
            </a:r>
            <a:endParaRPr lang="es-ES_tradnl" dirty="0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Decisiones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Cada vez más aceleradas</a:t>
            </a:r>
          </a:p>
          <a:p>
            <a:endParaRPr lang="es-ES_tradnl" dirty="0"/>
          </a:p>
          <a:p>
            <a:r>
              <a:rPr lang="es-ES_tradnl" dirty="0" smtClean="0"/>
              <a:t>Necesidad de adaptación</a:t>
            </a:r>
          </a:p>
          <a:p>
            <a:endParaRPr lang="es-ES_tradnl" dirty="0" smtClean="0"/>
          </a:p>
          <a:p>
            <a:r>
              <a:rPr lang="es-ES_tradnl" dirty="0" smtClean="0"/>
              <a:t>Cobran importancia los </a:t>
            </a:r>
            <a:r>
              <a:rPr lang="es-ES_tradnl" dirty="0" err="1" smtClean="0"/>
              <a:t>RR.HH</a:t>
            </a:r>
            <a:endParaRPr lang="es-ES_tradnl" dirty="0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Orígenes de la burocracia</a:t>
            </a:r>
            <a:endParaRPr lang="es-AR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27088" y="1916113"/>
            <a:ext cx="77771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400"/>
              <a:t>Etimológico: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AR" sz="2000" i="1"/>
              <a:t>Buro</a:t>
            </a:r>
            <a:r>
              <a:rPr lang="es-AR" sz="2000"/>
              <a:t> = </a:t>
            </a:r>
            <a:r>
              <a:rPr lang="es-AR" sz="2000" b="1"/>
              <a:t>Escritorio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AR" sz="2000" i="1"/>
              <a:t>Cracia</a:t>
            </a:r>
            <a:r>
              <a:rPr lang="es-AR" sz="2000"/>
              <a:t> = </a:t>
            </a:r>
            <a:r>
              <a:rPr lang="es-AR" sz="2000" b="1"/>
              <a:t>Poder</a:t>
            </a:r>
            <a:endParaRPr lang="es-ES" sz="2000" b="1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27088" y="4005263"/>
            <a:ext cx="7777162" cy="169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400"/>
              <a:t>Definición:</a:t>
            </a:r>
          </a:p>
          <a:p>
            <a:pPr>
              <a:spcBef>
                <a:spcPct val="50000"/>
              </a:spcBef>
            </a:pPr>
            <a:r>
              <a:rPr lang="es-AR"/>
              <a:t>Forma de la organización humana basada en la racionalidad, es la adecuación de los medios a los fines pretendidos, maximizando de esta manera la obtención de los objetivos. Sus orígenes datan de los cambios religiosos ocurridos al finalizar el renacimiento. </a:t>
            </a:r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 smtClean="0"/>
              <a:t>Orígenes de la Burocracia</a:t>
            </a:r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827088" y="1484784"/>
            <a:ext cx="7777162" cy="429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AR" sz="2400" dirty="0"/>
              <a:t>La Burocracia es quizás tan antigua como la historia de la civilización humana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AR" sz="2400" dirty="0"/>
              <a:t>Ya existía con los escribas en Egipto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AR" sz="2400" dirty="0"/>
              <a:t>Luego en el imperio Persa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AR" sz="2400" dirty="0"/>
              <a:t>Se dice que la más eficiente, fue la de los chinos durante mil años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AR" sz="2400" dirty="0"/>
              <a:t>En la actualidad comienza a expandirse con el poder del estado durante monarquías absolutas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AR" sz="2400" dirty="0"/>
              <a:t>Continúa con la revolución industrial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 smtClean="0"/>
              <a:t>Orígenes de la Burocracia</a:t>
            </a:r>
            <a:endParaRPr lang="es-AR" sz="4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827088" y="1916113"/>
            <a:ext cx="7777162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800" i="1"/>
              <a:t>Características según Weber: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AR" sz="2000"/>
              <a:t>Sistema de gobierno o control legal</a:t>
            </a:r>
          </a:p>
          <a:p>
            <a:pPr>
              <a:buFontTx/>
              <a:buChar char="•"/>
            </a:pPr>
            <a:r>
              <a:rPr lang="es-AR" sz="2000"/>
              <a:t>Impersonal</a:t>
            </a:r>
          </a:p>
          <a:p>
            <a:pPr>
              <a:buFontTx/>
              <a:buChar char="•"/>
            </a:pPr>
            <a:r>
              <a:rPr lang="es-AR" sz="2000"/>
              <a:t>Eficaz y Eficiente</a:t>
            </a:r>
          </a:p>
          <a:p>
            <a:pPr>
              <a:buFontTx/>
              <a:buChar char="•"/>
            </a:pPr>
            <a:r>
              <a:rPr lang="es-AR" sz="2000"/>
              <a:t>Tiende a disminuir las desigualdades sociales</a:t>
            </a:r>
          </a:p>
          <a:p>
            <a:pPr>
              <a:buFontTx/>
              <a:buChar char="•"/>
            </a:pPr>
            <a:endParaRPr lang="es-AR" sz="2000" i="1"/>
          </a:p>
          <a:p>
            <a:r>
              <a:rPr lang="es-AR" sz="2800" i="1"/>
              <a:t>Autoridades según Weber: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AR" sz="2000"/>
              <a:t>Autoridad legal</a:t>
            </a:r>
          </a:p>
          <a:p>
            <a:pPr>
              <a:buFontTx/>
              <a:buChar char="•"/>
            </a:pPr>
            <a:r>
              <a:rPr lang="es-AR" sz="2000"/>
              <a:t>Autoridad tradicional</a:t>
            </a:r>
          </a:p>
          <a:p>
            <a:pPr>
              <a:buFontTx/>
              <a:buChar char="•"/>
            </a:pPr>
            <a:r>
              <a:rPr lang="es-AR" sz="2000"/>
              <a:t>Autoridad carismática</a:t>
            </a:r>
            <a:endParaRPr lang="es-ES" sz="2000"/>
          </a:p>
          <a:p>
            <a:pPr>
              <a:spcBef>
                <a:spcPct val="50000"/>
              </a:spcBef>
            </a:pPr>
            <a:endParaRPr lang="es-ES" sz="2000" b="1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 smtClean="0"/>
              <a:t>Orígenes de la Burocracia</a:t>
            </a:r>
            <a:endParaRPr lang="es-AR" sz="4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Modelos teóricos</a:t>
            </a:r>
            <a:endParaRPr lang="es-AR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971550" y="1556792"/>
            <a:ext cx="7777163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AR" b="1" i="1" dirty="0"/>
              <a:t>Carácter legal de las normas y reglamentos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AR" b="1" i="1" dirty="0"/>
              <a:t>Carácter formal de las comunicaciones</a:t>
            </a:r>
            <a:r>
              <a:rPr lang="es-ES" dirty="0"/>
              <a:t>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AR" b="1" i="1" dirty="0"/>
              <a:t>Carácter racional y división del trabajo</a:t>
            </a:r>
            <a:r>
              <a:rPr lang="es-ES" dirty="0"/>
              <a:t>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AR" b="1" i="1" dirty="0"/>
              <a:t>Impersonalidad de las relaciones</a:t>
            </a:r>
            <a:endParaRPr lang="es-AR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AR" b="1" i="1" dirty="0"/>
              <a:t>Jerarquía de la autoridad</a:t>
            </a:r>
            <a:r>
              <a:rPr lang="es-ES" dirty="0"/>
              <a:t>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AR" b="1" i="1" dirty="0"/>
              <a:t>Rutinas y procedimientos estandarizados</a:t>
            </a:r>
            <a:r>
              <a:rPr lang="es-ES" dirty="0"/>
              <a:t>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AR" b="1" i="1" dirty="0"/>
              <a:t>Competencia técnica y </a:t>
            </a:r>
            <a:r>
              <a:rPr lang="es-AR" b="1" i="1" dirty="0" err="1"/>
              <a:t>meritocracia</a:t>
            </a:r>
            <a:endParaRPr lang="es-AR" b="1" i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AR" b="1" i="1" dirty="0"/>
              <a:t>Especialización de la administración</a:t>
            </a:r>
            <a:r>
              <a:rPr lang="es-ES" dirty="0"/>
              <a:t>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AR" b="1" i="1" dirty="0"/>
              <a:t>Profesionalización de los participantes</a:t>
            </a:r>
            <a:r>
              <a:rPr lang="es-ES" dirty="0"/>
              <a:t>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AR" b="1" i="1" dirty="0"/>
              <a:t>Completa previsión del funcionamiento</a:t>
            </a:r>
            <a:r>
              <a:rPr lang="es-ES" dirty="0"/>
              <a:t> 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s-AR" sz="4400" dirty="0" smtClean="0"/>
              <a:t>Weber</a:t>
            </a:r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971550" y="1164560"/>
            <a:ext cx="7777163" cy="659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</a:pPr>
            <a:r>
              <a:rPr lang="es-AR" sz="2200" dirty="0">
                <a:latin typeface="+mn-lt"/>
              </a:rPr>
              <a:t>VENTAJAS: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200" dirty="0">
                <a:latin typeface="+mn-lt"/>
              </a:rPr>
              <a:t>Racionalidad</a:t>
            </a:r>
            <a:r>
              <a:rPr lang="es-ES" sz="2200" dirty="0">
                <a:latin typeface="+mn-lt"/>
              </a:rPr>
              <a:t> 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200" dirty="0">
                <a:latin typeface="+mn-lt"/>
              </a:rPr>
              <a:t>Precisión en la definición del cargo y de la operación</a:t>
            </a:r>
            <a:r>
              <a:rPr lang="es-ES" sz="2200" dirty="0">
                <a:latin typeface="+mn-lt"/>
              </a:rPr>
              <a:t> 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200" dirty="0">
                <a:latin typeface="+mn-lt"/>
              </a:rPr>
              <a:t>Interpretación unívoca 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200" dirty="0">
                <a:latin typeface="+mn-lt"/>
              </a:rPr>
              <a:t>Uniformidad de rutinas y procedimientos</a:t>
            </a:r>
            <a:r>
              <a:rPr lang="es-ES" sz="2200" dirty="0">
                <a:latin typeface="+mn-lt"/>
              </a:rPr>
              <a:t> 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200" dirty="0">
                <a:latin typeface="+mn-lt"/>
              </a:rPr>
              <a:t>Continuidad de la organización 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200" dirty="0">
                <a:latin typeface="+mn-lt"/>
              </a:rPr>
              <a:t>Coherencia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200" dirty="0">
                <a:latin typeface="+mn-lt"/>
              </a:rPr>
              <a:t>Subordinación de los más nuevos a los más antiguos</a:t>
            </a:r>
            <a:r>
              <a:rPr lang="es-ES" sz="2200" dirty="0">
                <a:latin typeface="+mn-lt"/>
              </a:rPr>
              <a:t> 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200" dirty="0">
                <a:latin typeface="+mn-lt"/>
              </a:rPr>
              <a:t>Confiabilidad</a:t>
            </a:r>
            <a:r>
              <a:rPr lang="es-ES" sz="2200" dirty="0">
                <a:latin typeface="+mn-lt"/>
              </a:rPr>
              <a:t> 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endParaRPr lang="es-ES" sz="2200" dirty="0"/>
          </a:p>
          <a:p>
            <a:pPr marL="342900" indent="-342900">
              <a:spcBef>
                <a:spcPct val="50000"/>
              </a:spcBef>
              <a:buFontTx/>
              <a:buChar char="•"/>
            </a:pPr>
            <a:endParaRPr lang="es-AR" sz="2200" b="1" i="1" dirty="0"/>
          </a:p>
          <a:p>
            <a:pPr marL="342900" indent="-342900">
              <a:spcBef>
                <a:spcPct val="50000"/>
              </a:spcBef>
              <a:buFontTx/>
              <a:buChar char="•"/>
            </a:pPr>
            <a:endParaRPr lang="es-AR" sz="2200" b="1" i="1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 smtClean="0"/>
              <a:t>Weber</a:t>
            </a:r>
            <a:endParaRPr lang="es-AR" sz="4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64" y="3789040"/>
            <a:ext cx="4756986" cy="28609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sz="4600" dirty="0" smtClean="0"/>
              <a:t>Definición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171808"/>
          </a:xfrm>
        </p:spPr>
        <p:txBody>
          <a:bodyPr>
            <a:normAutofit/>
          </a:bodyPr>
          <a:lstStyle/>
          <a:p>
            <a:r>
              <a:rPr lang="es-AR" dirty="0"/>
              <a:t>Las </a:t>
            </a:r>
            <a:r>
              <a:rPr lang="es-AR" b="1" dirty="0"/>
              <a:t>redes sociales</a:t>
            </a:r>
            <a:r>
              <a:rPr lang="es-AR" dirty="0"/>
              <a:t> son estructuras sociales compuestas de grupos de personas, las cuales están conectadas por uno o varios tipos de relaciones, tales como amistad, parentesco, intereses comunes, conocimientos, hobbies, </a:t>
            </a:r>
            <a:r>
              <a:rPr lang="es-AR" dirty="0" smtClean="0"/>
              <a:t>algún movimiento social, </a:t>
            </a:r>
            <a:r>
              <a:rPr lang="es-AR" dirty="0" err="1" smtClean="0"/>
              <a:t>etc</a:t>
            </a:r>
            <a:r>
              <a:rPr lang="es-ES_tradnl" dirty="0" smtClean="0"/>
              <a:t>.</a:t>
            </a:r>
            <a:endParaRPr lang="es-ES_tradnl" dirty="0"/>
          </a:p>
          <a:p>
            <a:endParaRPr lang="es-ES_tradn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683270" y="1412776"/>
            <a:ext cx="7777162" cy="563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500" dirty="0">
                <a:latin typeface="+mn-lt"/>
              </a:rPr>
              <a:t>Aprendizaje disfuncional de los burócratas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500" dirty="0">
                <a:latin typeface="+mn-lt"/>
              </a:rPr>
              <a:t>Rigidez en el comportamiento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500" dirty="0">
                <a:latin typeface="+mn-lt"/>
              </a:rPr>
              <a:t>Transformación de reglas en absolutos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500" dirty="0">
                <a:latin typeface="+mn-lt"/>
              </a:rPr>
              <a:t>Eficiencia en decadencia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500" dirty="0">
                <a:latin typeface="+mn-lt"/>
              </a:rPr>
              <a:t>Reacción negativa de los usuarios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500" dirty="0">
                <a:latin typeface="+mn-lt"/>
              </a:rPr>
              <a:t>Reacción defensiva y poco flexible del burócrata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endParaRPr lang="es-ES" dirty="0"/>
          </a:p>
          <a:p>
            <a:pPr marL="342900" indent="-342900">
              <a:spcBef>
                <a:spcPct val="50000"/>
              </a:spcBef>
              <a:buFontTx/>
              <a:buChar char="•"/>
            </a:pPr>
            <a:endParaRPr lang="es-AR" b="1" i="1" dirty="0"/>
          </a:p>
          <a:p>
            <a:pPr marL="342900" indent="-342900">
              <a:spcBef>
                <a:spcPct val="50000"/>
              </a:spcBef>
              <a:buFontTx/>
              <a:buChar char="•"/>
            </a:pPr>
            <a:endParaRPr lang="es-AR" b="1" i="1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 err="1" smtClean="0"/>
              <a:t>Merton</a:t>
            </a:r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 err="1" smtClean="0"/>
              <a:t>Selznick</a:t>
            </a:r>
            <a:endParaRPr lang="es-AR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Las presiones internas y externas influyen en el funcionamiento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Generación de estructura informal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Ajuste del control a los miembros – Departamentalización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Intereses de grupo por sobre los de la empresa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Lucha interna por el control</a:t>
            </a:r>
          </a:p>
          <a:p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611560" y="1187466"/>
            <a:ext cx="8101012" cy="490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300" dirty="0">
                <a:latin typeface="+mn-lt"/>
              </a:rPr>
              <a:t>Valor a las reglas burocráticas impersonales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300" dirty="0">
                <a:latin typeface="+mn-lt"/>
              </a:rPr>
              <a:t>La disminución de visibilidad de la autoridad es positivo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300" dirty="0">
                <a:latin typeface="+mn-lt"/>
              </a:rPr>
              <a:t>Disminución de conflictos y tensiones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300" dirty="0">
                <a:latin typeface="+mn-lt"/>
              </a:rPr>
              <a:t>La disminución de visibilidad excesiva provoca, pérdida de los objetivos organizacionales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300" dirty="0">
                <a:latin typeface="+mn-lt"/>
              </a:rPr>
              <a:t>De suceder, se debe aumentar el control (aumento de visibilidad)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300" dirty="0">
                <a:latin typeface="+mn-lt"/>
              </a:rPr>
              <a:t>Llegada a un circulo vicioso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 err="1" smtClean="0"/>
              <a:t>Gouldner</a:t>
            </a:r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755576" y="1412776"/>
            <a:ext cx="8101012" cy="46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000" dirty="0">
                <a:latin typeface="+mn-lt"/>
              </a:rPr>
              <a:t>Analizan la flexibilidad y estructura de la empresa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000" dirty="0">
                <a:latin typeface="+mn-lt"/>
              </a:rPr>
              <a:t>Tipo Mecánico</a:t>
            </a:r>
          </a:p>
          <a:p>
            <a:pPr marL="822960" lvl="2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000" dirty="0">
                <a:latin typeface="+mn-lt"/>
              </a:rPr>
              <a:t>Contextos y funciones estables</a:t>
            </a:r>
          </a:p>
          <a:p>
            <a:pPr marL="822960" lvl="2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000" dirty="0">
                <a:latin typeface="+mn-lt"/>
              </a:rPr>
              <a:t>No se tiene en cuenta al individuo</a:t>
            </a:r>
          </a:p>
          <a:p>
            <a:pPr marL="822960" lvl="2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000" dirty="0">
                <a:latin typeface="+mn-lt"/>
              </a:rPr>
              <a:t>Se analiza solo la producción</a:t>
            </a:r>
          </a:p>
          <a:p>
            <a: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000" dirty="0">
                <a:latin typeface="+mn-lt"/>
              </a:rPr>
              <a:t>Tipo Orgánico</a:t>
            </a:r>
          </a:p>
          <a:p>
            <a:pPr marL="822960" lvl="2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000" dirty="0">
                <a:latin typeface="+mn-lt"/>
              </a:rPr>
              <a:t>Situaciones de cambio</a:t>
            </a:r>
          </a:p>
          <a:p>
            <a:pPr marL="822960" lvl="2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000" dirty="0">
                <a:latin typeface="+mn-lt"/>
              </a:rPr>
              <a:t>Se le otorga gran valor al individuo</a:t>
            </a:r>
          </a:p>
          <a:p>
            <a:pPr marL="822960" lvl="2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AR" sz="2000" dirty="0">
                <a:latin typeface="+mn-lt"/>
              </a:rPr>
              <a:t>Se analiza la producción y las relaciones humanas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 smtClean="0"/>
              <a:t>Burns y </a:t>
            </a:r>
            <a:r>
              <a:rPr lang="es-AR" sz="4400" dirty="0" err="1" smtClean="0"/>
              <a:t>Stalker</a:t>
            </a:r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Realidad de la burocracia en el siglo XX</a:t>
            </a:r>
            <a:endParaRPr lang="es-AR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571625"/>
            <a:ext cx="8540750" cy="44989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Recordar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desventajas</a:t>
            </a:r>
            <a:r>
              <a:rPr lang="en-US" dirty="0" smtClean="0"/>
              <a:t> </a:t>
            </a:r>
            <a:r>
              <a:rPr lang="en-US" dirty="0" err="1" smtClean="0"/>
              <a:t>burocracia</a:t>
            </a:r>
            <a:endParaRPr lang="en-US" dirty="0" smtClean="0"/>
          </a:p>
          <a:p>
            <a:pPr lvl="1" eaLnBrk="1" hangingPunct="1">
              <a:defRPr/>
            </a:pPr>
            <a:r>
              <a:rPr lang="es-ES" dirty="0" smtClean="0"/>
              <a:t>Excesivo formalismo</a:t>
            </a:r>
          </a:p>
          <a:p>
            <a:pPr lvl="1" eaLnBrk="1" hangingPunct="1">
              <a:defRPr/>
            </a:pPr>
            <a:r>
              <a:rPr lang="en-US" dirty="0" smtClean="0"/>
              <a:t>Resistencia al </a:t>
            </a:r>
            <a:r>
              <a:rPr lang="en-US" dirty="0" err="1" smtClean="0"/>
              <a:t>cambio</a:t>
            </a:r>
            <a:endParaRPr lang="es-ES" dirty="0" smtClean="0"/>
          </a:p>
          <a:p>
            <a:pPr lvl="1" eaLnBrk="1" hangingPunct="1">
              <a:defRPr/>
            </a:pPr>
            <a:r>
              <a:rPr lang="en-US" dirty="0" err="1" smtClean="0"/>
              <a:t>Despersonalización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relaciones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smtClean="0"/>
              <a:t>Jerarquización como base del proceso decisorio</a:t>
            </a:r>
          </a:p>
          <a:p>
            <a:pPr lvl="1" eaLnBrk="1" hangingPunct="1">
              <a:defRPr/>
            </a:pPr>
            <a:r>
              <a:rPr lang="es-ES" dirty="0" smtClean="0"/>
              <a:t>Exhibición de símbolos de autoridad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AR" b="1" dirty="0" smtClean="0"/>
              <a:t/>
            </a:r>
            <a:br>
              <a:rPr lang="es-AR" b="1" dirty="0" smtClean="0"/>
            </a:br>
            <a:r>
              <a:rPr lang="es-AR" b="1" dirty="0" smtClean="0"/>
              <a:t>Realidad de la burocracia en el siglo XX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mtClean="0"/>
              <a:t>Influencia de la segunda Revolución Industria</a:t>
            </a:r>
          </a:p>
          <a:p>
            <a:pPr eaLnBrk="1" hangingPunct="1">
              <a:defRPr/>
            </a:pPr>
            <a:r>
              <a:rPr lang="es-AR" err="1" smtClean="0"/>
              <a:t>Teorias</a:t>
            </a:r>
            <a:r>
              <a:rPr lang="es-AR" smtClean="0"/>
              <a:t> de </a:t>
            </a:r>
            <a:r>
              <a:rPr lang="es-AR" err="1" smtClean="0"/>
              <a:t>administracion</a:t>
            </a:r>
            <a:r>
              <a:rPr lang="es-AR" smtClean="0"/>
              <a:t> de organizaciones (H. </a:t>
            </a:r>
            <a:r>
              <a:rPr lang="es-AR" err="1" smtClean="0"/>
              <a:t>Fayol</a:t>
            </a:r>
            <a:r>
              <a:rPr lang="es-AR" smtClean="0"/>
              <a:t>, F.W. Taylor y Gantt)</a:t>
            </a:r>
          </a:p>
          <a:p>
            <a:pPr eaLnBrk="1" hangingPunct="1">
              <a:defRPr/>
            </a:pPr>
            <a:r>
              <a:rPr lang="es-AR" smtClean="0"/>
              <a:t>Motor de las organizaciones era la comercialización en masa</a:t>
            </a:r>
          </a:p>
          <a:p>
            <a:pPr eaLnBrk="1" hangingPunct="1">
              <a:defRPr/>
            </a:pPr>
            <a:r>
              <a:rPr lang="es-AR" smtClean="0"/>
              <a:t>Mejora en los procesos productivos</a:t>
            </a: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 </a:t>
            </a:r>
            <a:r>
              <a:rPr lang="en-US" dirty="0" err="1" smtClean="0"/>
              <a:t>principios</a:t>
            </a:r>
            <a:r>
              <a:rPr lang="en-US" dirty="0" smtClean="0"/>
              <a:t> del </a:t>
            </a:r>
            <a:r>
              <a:rPr lang="en-US" dirty="0" err="1" smtClean="0"/>
              <a:t>siglo</a:t>
            </a:r>
            <a:r>
              <a:rPr lang="en-US" dirty="0" smtClean="0"/>
              <a:t> XX…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Teorías de manejo organizacional</a:t>
            </a:r>
          </a:p>
          <a:p>
            <a:pPr lvl="1" eaLnBrk="1" hangingPunct="1">
              <a:defRPr/>
            </a:pPr>
            <a:r>
              <a:rPr lang="es-AR" dirty="0" smtClean="0"/>
              <a:t>“</a:t>
            </a:r>
            <a:r>
              <a:rPr lang="es-AR" dirty="0" err="1" smtClean="0"/>
              <a:t>Teoria</a:t>
            </a:r>
            <a:r>
              <a:rPr lang="es-AR" dirty="0" smtClean="0"/>
              <a:t> Y” de Douglas </a:t>
            </a:r>
            <a:r>
              <a:rPr lang="es-AR" dirty="0" err="1" smtClean="0"/>
              <a:t>McGregor</a:t>
            </a:r>
            <a:r>
              <a:rPr lang="es-AR" dirty="0" smtClean="0"/>
              <a:t>: </a:t>
            </a:r>
          </a:p>
          <a:p>
            <a:pPr lvl="2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Incremento</a:t>
            </a:r>
            <a:r>
              <a:rPr lang="en-US" dirty="0" smtClean="0"/>
              <a:t> de </a:t>
            </a:r>
            <a:r>
              <a:rPr lang="en-US" dirty="0" err="1" smtClean="0"/>
              <a:t>relaciones</a:t>
            </a:r>
            <a:r>
              <a:rPr lang="en-US" dirty="0" smtClean="0"/>
              <a:t> </a:t>
            </a:r>
            <a:r>
              <a:rPr lang="en-US" dirty="0" err="1" smtClean="0"/>
              <a:t>interpersonales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Relaciones</a:t>
            </a:r>
            <a:r>
              <a:rPr lang="en-US" dirty="0" smtClean="0"/>
              <a:t> </a:t>
            </a:r>
            <a:r>
              <a:rPr lang="en-US" dirty="0" err="1" smtClean="0"/>
              <a:t>interpersonales</a:t>
            </a:r>
            <a:r>
              <a:rPr lang="en-US" dirty="0" smtClean="0"/>
              <a:t> </a:t>
            </a:r>
            <a:r>
              <a:rPr lang="en-US" dirty="0" err="1" smtClean="0"/>
              <a:t>informales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Mantener</a:t>
            </a:r>
            <a:r>
              <a:rPr lang="en-US" dirty="0" smtClean="0"/>
              <a:t> al personal </a:t>
            </a:r>
            <a:r>
              <a:rPr lang="en-US" dirty="0" err="1" smtClean="0"/>
              <a:t>motivado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 smtClean="0"/>
              <a:t>Evolucion</a:t>
            </a:r>
            <a:r>
              <a:rPr lang="en-US" dirty="0" smtClean="0"/>
              <a:t> de la </a:t>
            </a:r>
            <a:r>
              <a:rPr lang="en-US" dirty="0" err="1" smtClean="0"/>
              <a:t>organizacion</a:t>
            </a:r>
            <a:r>
              <a:rPr lang="en-US" dirty="0" smtClean="0"/>
              <a:t> a lo largo del </a:t>
            </a:r>
            <a:r>
              <a:rPr lang="en-US" dirty="0" err="1" smtClean="0"/>
              <a:t>siglo</a:t>
            </a:r>
            <a:r>
              <a:rPr lang="en-US" dirty="0" smtClean="0"/>
              <a:t> XX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La </a:t>
            </a:r>
            <a:r>
              <a:rPr lang="en-US" dirty="0" err="1" smtClean="0"/>
              <a:t>innovacion</a:t>
            </a:r>
            <a:r>
              <a:rPr lang="en-US" dirty="0" smtClean="0"/>
              <a:t> no se </a:t>
            </a:r>
            <a:r>
              <a:rPr lang="en-US" dirty="0" err="1" smtClean="0"/>
              <a:t>fomenta</a:t>
            </a:r>
            <a:r>
              <a:rPr lang="en-US" dirty="0" smtClean="0"/>
              <a:t> con </a:t>
            </a:r>
            <a:r>
              <a:rPr lang="en-US" dirty="0" err="1" smtClean="0"/>
              <a:t>ordenes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Transladar</a:t>
            </a:r>
            <a:r>
              <a:rPr lang="en-US" dirty="0" smtClean="0"/>
              <a:t> </a:t>
            </a:r>
            <a:r>
              <a:rPr lang="en-US" dirty="0" err="1" smtClean="0"/>
              <a:t>decisiones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la base de la </a:t>
            </a:r>
            <a:r>
              <a:rPr lang="en-US" dirty="0" err="1" smtClean="0"/>
              <a:t>piramide</a:t>
            </a:r>
            <a:r>
              <a:rPr lang="en-US" dirty="0" smtClean="0"/>
              <a:t> </a:t>
            </a:r>
            <a:r>
              <a:rPr lang="en-US" dirty="0" err="1" smtClean="0"/>
              <a:t>jerarquica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Personal decide y </a:t>
            </a:r>
            <a:r>
              <a:rPr lang="en-US" dirty="0" err="1" smtClean="0"/>
              <a:t>aporta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Mercado </a:t>
            </a:r>
            <a:r>
              <a:rPr lang="en-US" dirty="0" err="1" smtClean="0"/>
              <a:t>dinamico</a:t>
            </a:r>
            <a:r>
              <a:rPr lang="en-US" dirty="0" smtClean="0"/>
              <a:t> y </a:t>
            </a:r>
            <a:r>
              <a:rPr lang="en-US" dirty="0" err="1" smtClean="0"/>
              <a:t>cambiante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Necesidad</a:t>
            </a:r>
            <a:r>
              <a:rPr lang="en-US" dirty="0" smtClean="0"/>
              <a:t> de </a:t>
            </a:r>
            <a:r>
              <a:rPr lang="en-US" dirty="0" err="1" smtClean="0"/>
              <a:t>bajar</a:t>
            </a:r>
            <a:r>
              <a:rPr lang="en-US" dirty="0" smtClean="0"/>
              <a:t> </a:t>
            </a:r>
            <a:r>
              <a:rPr lang="en-US" dirty="0" err="1" smtClean="0"/>
              <a:t>tiempos</a:t>
            </a:r>
            <a:r>
              <a:rPr lang="en-US" dirty="0" smtClean="0"/>
              <a:t> de </a:t>
            </a:r>
            <a:r>
              <a:rPr lang="en-US" dirty="0" err="1" smtClean="0"/>
              <a:t>respuesta</a:t>
            </a:r>
            <a:r>
              <a:rPr lang="en-US" dirty="0" smtClean="0"/>
              <a:t> al </a:t>
            </a:r>
            <a:r>
              <a:rPr lang="en-US" dirty="0" err="1" smtClean="0"/>
              <a:t>mercado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Bajar</a:t>
            </a:r>
            <a:r>
              <a:rPr lang="en-US" dirty="0" smtClean="0"/>
              <a:t> </a:t>
            </a:r>
            <a:r>
              <a:rPr lang="en-US" dirty="0" err="1" smtClean="0"/>
              <a:t>formalismos</a:t>
            </a:r>
            <a:r>
              <a:rPr lang="en-US" dirty="0" smtClean="0"/>
              <a:t> y </a:t>
            </a:r>
            <a:r>
              <a:rPr lang="en-US" dirty="0" err="1" smtClean="0"/>
              <a:t>papeleos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 smtClean="0"/>
              <a:t>Innovacion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motor de la </a:t>
            </a:r>
            <a:r>
              <a:rPr lang="en-US" dirty="0" err="1" smtClean="0"/>
              <a:t>organizacion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La </a:t>
            </a:r>
            <a:r>
              <a:rPr lang="en-US" u="sng" dirty="0" err="1" smtClean="0"/>
              <a:t>burocracia</a:t>
            </a:r>
            <a:r>
              <a:rPr lang="en-US" u="sng" dirty="0" smtClean="0"/>
              <a:t> </a:t>
            </a:r>
            <a:r>
              <a:rPr lang="en-US" u="sng" dirty="0" err="1" smtClean="0"/>
              <a:t>es</a:t>
            </a:r>
            <a:r>
              <a:rPr lang="en-US" u="sng" dirty="0" smtClean="0"/>
              <a:t> </a:t>
            </a:r>
            <a:r>
              <a:rPr lang="en-US" u="sng" dirty="0" err="1" smtClean="0"/>
              <a:t>ajena</a:t>
            </a:r>
            <a:r>
              <a:rPr lang="en-US" dirty="0" smtClean="0"/>
              <a:t> a:</a:t>
            </a:r>
          </a:p>
          <a:p>
            <a:pPr lvl="1" eaLnBrk="1" hangingPunct="1">
              <a:defRPr/>
            </a:pPr>
            <a:r>
              <a:rPr lang="en-US" dirty="0" err="1" smtClean="0"/>
              <a:t>Relaciones</a:t>
            </a:r>
            <a:r>
              <a:rPr lang="en-US" dirty="0" smtClean="0"/>
              <a:t> </a:t>
            </a:r>
            <a:r>
              <a:rPr lang="en-US" dirty="0" err="1" smtClean="0"/>
              <a:t>interpersonales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Estructuras</a:t>
            </a:r>
            <a:r>
              <a:rPr lang="en-US" dirty="0" smtClean="0"/>
              <a:t> y </a:t>
            </a:r>
            <a:r>
              <a:rPr lang="en-US" dirty="0" err="1" smtClean="0"/>
              <a:t>relaciones</a:t>
            </a:r>
            <a:r>
              <a:rPr lang="en-US" dirty="0" smtClean="0"/>
              <a:t> </a:t>
            </a:r>
            <a:r>
              <a:rPr lang="en-US" dirty="0" err="1" smtClean="0"/>
              <a:t>informales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Toma</a:t>
            </a:r>
            <a:r>
              <a:rPr lang="en-US" dirty="0" smtClean="0"/>
              <a:t> de </a:t>
            </a:r>
            <a:r>
              <a:rPr lang="en-US" dirty="0" err="1" smtClean="0"/>
              <a:t>decisiones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parte de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piramide</a:t>
            </a:r>
            <a:r>
              <a:rPr lang="en-US" dirty="0" smtClean="0"/>
              <a:t> </a:t>
            </a:r>
            <a:r>
              <a:rPr lang="en-US" dirty="0" err="1" smtClean="0"/>
              <a:t>organizacional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Bajos</a:t>
            </a:r>
            <a:r>
              <a:rPr lang="en-US" dirty="0" smtClean="0"/>
              <a:t> </a:t>
            </a:r>
            <a:r>
              <a:rPr lang="en-US" dirty="0" err="1" smtClean="0"/>
              <a:t>niveles</a:t>
            </a:r>
            <a:r>
              <a:rPr lang="en-US" dirty="0" smtClean="0"/>
              <a:t> de supervision</a:t>
            </a:r>
          </a:p>
          <a:p>
            <a:pPr lvl="1" eaLnBrk="1" hangingPunct="1">
              <a:defRPr/>
            </a:pPr>
            <a:r>
              <a:rPr lang="en-US" dirty="0" err="1" smtClean="0"/>
              <a:t>Dinamismo</a:t>
            </a:r>
            <a:r>
              <a:rPr lang="en-US" dirty="0" smtClean="0"/>
              <a:t> y </a:t>
            </a:r>
            <a:r>
              <a:rPr lang="en-US" dirty="0" err="1" smtClean="0"/>
              <a:t>coyuntura</a:t>
            </a:r>
            <a:r>
              <a:rPr lang="en-US" dirty="0" smtClean="0"/>
              <a:t> </a:t>
            </a:r>
            <a:r>
              <a:rPr lang="en-US" dirty="0" err="1" smtClean="0"/>
              <a:t>cambiante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AR" b="1" dirty="0" smtClean="0"/>
              <a:t/>
            </a:r>
            <a:br>
              <a:rPr lang="es-AR" b="1" dirty="0" smtClean="0"/>
            </a:br>
            <a:r>
              <a:rPr lang="es-AR" b="1" dirty="0" smtClean="0"/>
              <a:t>Realidad de la burocracia en el siglo XX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s-ES_tradnl" dirty="0" smtClean="0"/>
              <a:t>Definición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Los valores (objetivos)</a:t>
            </a:r>
          </a:p>
          <a:p>
            <a:r>
              <a:rPr lang="es-ES_tradnl" dirty="0" smtClean="0"/>
              <a:t>Los recursos</a:t>
            </a:r>
          </a:p>
          <a:p>
            <a:r>
              <a:rPr lang="es-ES_tradnl" dirty="0" smtClean="0"/>
              <a:t>Los agentes (grupos e individuos)</a:t>
            </a:r>
            <a:endParaRPr lang="es-ES_tradn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Debilidades de la Burocracia</a:t>
            </a:r>
            <a:endParaRPr lang="es-AR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571625"/>
            <a:ext cx="8540750" cy="4498975"/>
          </a:xfrm>
        </p:spPr>
        <p:txBody>
          <a:bodyPr/>
          <a:lstStyle/>
          <a:p>
            <a:pPr eaLnBrk="1" hangingPunct="1">
              <a:buFont typeface="Symbol" pitchFamily="18" charset="2"/>
              <a:buChar char=""/>
            </a:pPr>
            <a:r>
              <a:rPr lang="es-ES" b="1" smtClean="0"/>
              <a:t>Interiorización de las normas y exagerado apego a los reglamentos</a:t>
            </a:r>
            <a:endParaRPr lang="es-ES" smtClean="0"/>
          </a:p>
          <a:p>
            <a:pPr lvl="1" eaLnBrk="1" hangingPunct="1"/>
            <a:r>
              <a:rPr lang="es-ES" smtClean="0"/>
              <a:t>Las normas y reglamentos se transforman en objetivos. </a:t>
            </a:r>
          </a:p>
          <a:p>
            <a:pPr lvl="1" eaLnBrk="1" hangingPunct="1"/>
            <a:r>
              <a:rPr lang="es-ES" smtClean="0"/>
              <a:t>El  funcionario asume un rol rígido.</a:t>
            </a:r>
            <a:r>
              <a:rPr lang="es-ES" smtClean="0">
                <a:effectLst/>
              </a:rPr>
              <a:t> </a:t>
            </a:r>
            <a:endParaRPr lang="es-ES" smtClean="0"/>
          </a:p>
          <a:p>
            <a:pPr lvl="1" eaLnBrk="1" hangingPunct="1"/>
            <a:r>
              <a:rPr lang="es-ES" smtClean="0"/>
              <a:t>Los reglamentos dejan de ser medios y pasan a ser los principales objetivos del burócrata</a:t>
            </a:r>
            <a:r>
              <a:rPr lang="es-ES" smtClean="0">
                <a:effectLst/>
              </a:rPr>
              <a:t> </a:t>
            </a:r>
            <a:endParaRPr lang="en-US" smtClean="0"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b="1" dirty="0" smtClean="0"/>
              <a:t>Debilidades de la Burocracia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/>
            <a:r>
              <a:rPr lang="es-AR" b="1" smtClean="0"/>
              <a:t>Debilidades de la Burocracia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71625"/>
            <a:ext cx="8540750" cy="4498975"/>
          </a:xfrm>
        </p:spPr>
        <p:txBody>
          <a:bodyPr/>
          <a:lstStyle/>
          <a:p>
            <a:pPr eaLnBrk="1" hangingPunct="1">
              <a:buFont typeface="Symbol" pitchFamily="18" charset="2"/>
              <a:buChar char=""/>
            </a:pPr>
            <a:r>
              <a:rPr lang="es-ES" b="1" dirty="0" smtClean="0"/>
              <a:t>Exceso de formalismo y papeleo</a:t>
            </a:r>
            <a:endParaRPr lang="es-ES" dirty="0" smtClean="0"/>
          </a:p>
          <a:p>
            <a:pPr lvl="1" eaLnBrk="1" hangingPunct="1"/>
            <a:r>
              <a:rPr lang="es-ES" dirty="0" smtClean="0"/>
              <a:t>Esto impide soluciones rápidas o eficientes</a:t>
            </a:r>
            <a:r>
              <a:rPr lang="es-ES" dirty="0" smtClean="0">
                <a:effectLst/>
              </a:rPr>
              <a:t> </a:t>
            </a:r>
            <a:endParaRPr lang="en-US" dirty="0" smtClean="0">
              <a:effectLst/>
            </a:endParaRPr>
          </a:p>
        </p:txBody>
      </p:sp>
      <p:pic>
        <p:nvPicPr>
          <p:cNvPr id="20486" name="Picture 6" descr="mafalda_tortuga_burocrac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2708275"/>
            <a:ext cx="6696075" cy="3960813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/>
            <a:r>
              <a:rPr lang="es-AR" b="1" smtClean="0"/>
              <a:t>Debilidades de la Burocracia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71625"/>
            <a:ext cx="8540750" cy="4498975"/>
          </a:xfrm>
        </p:spPr>
        <p:txBody>
          <a:bodyPr/>
          <a:lstStyle/>
          <a:p>
            <a:pPr eaLnBrk="1" hangingPunct="1">
              <a:buFont typeface="Symbol" pitchFamily="18" charset="2"/>
              <a:buChar char=""/>
            </a:pPr>
            <a:r>
              <a:rPr lang="es-ES" b="1" dirty="0" smtClean="0"/>
              <a:t>Dificultad en la atención a clientes y conflictos con el público</a:t>
            </a:r>
          </a:p>
          <a:p>
            <a:pPr lvl="1"/>
            <a:r>
              <a:rPr lang="es-ES" dirty="0" smtClean="0">
                <a:effectLst/>
              </a:rPr>
              <a:t>Todos los clientes son atendidos de manera estandarizada, de acuerdo con los reglamentos y rutinas</a:t>
            </a:r>
          </a:p>
          <a:p>
            <a:pPr lvl="1"/>
            <a:r>
              <a:rPr lang="es-ES" dirty="0" smtClean="0">
                <a:effectLst/>
              </a:rPr>
              <a:t>Esto hace que se irriten ante la poca atención y descortesía de sus problemas particulares y personales.</a:t>
            </a:r>
          </a:p>
          <a:p>
            <a:pPr lvl="1"/>
            <a:r>
              <a:rPr lang="es-ES" dirty="0" smtClean="0">
                <a:effectLst/>
              </a:rPr>
              <a:t>El público presiona al funcionario.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/>
            <a:r>
              <a:rPr lang="es-AR" b="1" smtClean="0"/>
              <a:t>Debilidades de la Burocracia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71625"/>
            <a:ext cx="8540750" cy="4498975"/>
          </a:xfrm>
        </p:spPr>
        <p:txBody>
          <a:bodyPr/>
          <a:lstStyle/>
          <a:p>
            <a:pPr eaLnBrk="1" hangingPunct="1">
              <a:buFont typeface="Symbol" pitchFamily="18" charset="2"/>
              <a:buChar char=""/>
            </a:pPr>
            <a:r>
              <a:rPr lang="es-ES" b="1" dirty="0" smtClean="0"/>
              <a:t>Resistencia al cambio</a:t>
            </a:r>
          </a:p>
          <a:p>
            <a:pPr lvl="1"/>
            <a:r>
              <a:rPr lang="es-ES" dirty="0" smtClean="0">
                <a:effectLst/>
              </a:rPr>
              <a:t>El funcionario se acostumbra a la estabilidad y repetición de aquello que hace …</a:t>
            </a:r>
          </a:p>
          <a:p>
            <a:pPr lvl="1"/>
            <a:r>
              <a:rPr lang="es-ES" dirty="0" smtClean="0">
                <a:effectLst/>
              </a:rPr>
              <a:t>Lo cual pasa a dominar con seguridad y tranquilidad…</a:t>
            </a:r>
          </a:p>
          <a:p>
            <a:pPr lvl="1"/>
            <a:r>
              <a:rPr lang="es-ES" dirty="0" smtClean="0">
                <a:effectLst/>
              </a:rPr>
              <a:t>Pero cuando surge alguna posibilidad de cambio, tiende a interpretar ese cambio como algo que él desconoce, y que puede traer peligro para su seguridad y tranquilidad.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/>
            <a:r>
              <a:rPr lang="es-AR" b="1" smtClean="0"/>
              <a:t>Debilidades de la Burocracia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71625"/>
            <a:ext cx="8540750" cy="4498975"/>
          </a:xfrm>
        </p:spPr>
        <p:txBody>
          <a:bodyPr/>
          <a:lstStyle/>
          <a:p>
            <a:pPr eaLnBrk="1" hangingPunct="1">
              <a:buFont typeface="Symbol" pitchFamily="18" charset="2"/>
              <a:buChar char=""/>
            </a:pPr>
            <a:r>
              <a:rPr lang="es-ES" b="1" smtClean="0"/>
              <a:t>Despersonalización de las relaciones</a:t>
            </a:r>
          </a:p>
          <a:p>
            <a:pPr lvl="1"/>
            <a:r>
              <a:rPr lang="es-ES" smtClean="0">
                <a:effectLst/>
              </a:rPr>
              <a:t>El burócrata no considera los demás funcionarios como personas, sino como ocupante de cargos.</a:t>
            </a:r>
          </a:p>
          <a:p>
            <a:pPr lvl="1"/>
            <a:r>
              <a:rPr lang="es-ES" smtClean="0">
                <a:effectLst/>
              </a:rPr>
              <a:t>Se pierde comunicación , sinceridad con el mismo y con los demás, posibilidad de hablar de una mejora o cuestiones que surjan, sistema poco analítico.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/>
            <a:r>
              <a:rPr lang="es-AR" b="1" smtClean="0"/>
              <a:t>Debilidades de la Burocracia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71625"/>
            <a:ext cx="8540750" cy="4498975"/>
          </a:xfrm>
        </p:spPr>
        <p:txBody>
          <a:bodyPr/>
          <a:lstStyle/>
          <a:p>
            <a:pPr eaLnBrk="1" hangingPunct="1">
              <a:buFont typeface="Symbol" pitchFamily="18" charset="2"/>
              <a:buChar char=""/>
            </a:pPr>
            <a:r>
              <a:rPr lang="es-ES" b="1" dirty="0" err="1" smtClean="0"/>
              <a:t>Superconformidad</a:t>
            </a:r>
            <a:r>
              <a:rPr lang="es-ES" b="1" dirty="0" smtClean="0"/>
              <a:t> con rutinas y procedimientos</a:t>
            </a:r>
          </a:p>
          <a:p>
            <a:pPr lvl="1"/>
            <a:r>
              <a:rPr lang="es-ES" dirty="0" smtClean="0">
                <a:effectLst/>
              </a:rPr>
              <a:t>Esto provoca una profunda limitación en la libertad y espontaneidad personal</a:t>
            </a:r>
          </a:p>
          <a:p>
            <a:pPr lvl="1"/>
            <a:r>
              <a:rPr lang="es-ES" dirty="0" smtClean="0">
                <a:effectLst/>
              </a:rPr>
              <a:t>Creciente incapacidad para comprender el significado de sus propias tareas y actividades dentro de la organización. </a:t>
            </a:r>
          </a:p>
          <a:p>
            <a:pPr lvl="1"/>
            <a:r>
              <a:rPr lang="es-ES" dirty="0" smtClean="0">
                <a:effectLst/>
              </a:rPr>
              <a:t>El funcionario se limita al desempeño mínimo; pierde su iniciativa, creatividad e innovación.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/>
            <a:r>
              <a:rPr lang="es-AR" b="1" smtClean="0"/>
              <a:t>Debilidades de la Burocracia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12875"/>
            <a:ext cx="8540750" cy="4498975"/>
          </a:xfrm>
        </p:spPr>
        <p:txBody>
          <a:bodyPr/>
          <a:lstStyle/>
          <a:p>
            <a:pPr eaLnBrk="1" hangingPunct="1">
              <a:buFont typeface="Symbol" pitchFamily="18" charset="2"/>
              <a:buChar char=""/>
            </a:pPr>
            <a:r>
              <a:rPr lang="es-ES" b="1" dirty="0" smtClean="0"/>
              <a:t>Internamente se puede generar un circulo vicioso donde:</a:t>
            </a:r>
          </a:p>
          <a:p>
            <a:pPr lvl="1"/>
            <a:r>
              <a:rPr lang="es-ES" dirty="0" smtClean="0">
                <a:effectLst/>
              </a:rPr>
              <a:t>El supervisor ejerce presión sobre el “supervisado”</a:t>
            </a:r>
          </a:p>
          <a:p>
            <a:pPr lvl="1"/>
            <a:r>
              <a:rPr lang="es-ES" dirty="0" smtClean="0">
                <a:effectLst/>
              </a:rPr>
              <a:t>Este percibe al supervisado como una persona no motivada para el trabajo</a:t>
            </a:r>
          </a:p>
          <a:p>
            <a:pPr lvl="1"/>
            <a:r>
              <a:rPr lang="es-ES" dirty="0" smtClean="0">
                <a:effectLst/>
              </a:rPr>
              <a:t>Controla con más presión, para obtener de él mayor rendimiento</a:t>
            </a:r>
          </a:p>
          <a:p>
            <a:pPr lvl="1"/>
            <a:r>
              <a:rPr lang="es-ES" dirty="0" smtClean="0">
                <a:effectLst/>
              </a:rPr>
              <a:t>Esta presión despierta rencor y apatía en el supervisado, quien no se siente “valorado” </a:t>
            </a:r>
          </a:p>
          <a:p>
            <a:pPr lvl="1"/>
            <a:r>
              <a:rPr lang="es-ES" dirty="0" smtClean="0">
                <a:effectLst/>
              </a:rPr>
              <a:t>Lo cual genera bajo rendimiento laboral 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/>
            <a:r>
              <a:rPr lang="es-AR" b="1" smtClean="0"/>
              <a:t>Debilidades de la Burocracia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71625"/>
            <a:ext cx="8540750" cy="4498975"/>
          </a:xfrm>
        </p:spPr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s-AR" dirty="0" smtClean="0">
                <a:effectLst/>
              </a:rPr>
              <a:t> O lo peor</a:t>
            </a:r>
          </a:p>
          <a:p>
            <a:pPr lvl="1">
              <a:buFont typeface="Wingdings" pitchFamily="2" charset="2"/>
              <a:buNone/>
            </a:pPr>
            <a:r>
              <a:rPr lang="es-AR" dirty="0" smtClean="0">
                <a:effectLst/>
              </a:rPr>
              <a:t>	</a:t>
            </a:r>
            <a:r>
              <a:rPr lang="es-ES" dirty="0" smtClean="0">
                <a:effectLst/>
              </a:rPr>
              <a:t>Puede llegar a modificar la personalidad de los trabajadores de este sistema burocrático muy rígido por miedo a no perder su trabajo …</a:t>
            </a:r>
          </a:p>
          <a:p>
            <a:pPr lvl="1">
              <a:buFont typeface="Symbol" pitchFamily="18" charset="2"/>
              <a:buChar char=""/>
            </a:pPr>
            <a:r>
              <a:rPr lang="es-ES" dirty="0" smtClean="0">
                <a:effectLst/>
              </a:rPr>
              <a:t>Por lo cual:</a:t>
            </a:r>
          </a:p>
          <a:p>
            <a:pPr lvl="1" algn="ctr">
              <a:buFont typeface="Symbol" pitchFamily="18" charset="2"/>
              <a:buNone/>
            </a:pPr>
            <a:r>
              <a:rPr lang="es-ES" sz="3000" dirty="0" smtClean="0">
                <a:effectLst/>
              </a:rPr>
              <a:t>Las comunicaciones se bloquean o distorsionan a causa de las divisiones jerárquicas.</a:t>
            </a:r>
          </a:p>
          <a:p>
            <a:pPr lvl="1">
              <a:buFont typeface="Wingdings" pitchFamily="2" charset="2"/>
              <a:buNone/>
            </a:pPr>
            <a:endParaRPr lang="es-ES" sz="3000" dirty="0" smtClean="0">
              <a:effectLst/>
            </a:endParaRPr>
          </a:p>
          <a:p>
            <a:pPr lvl="1">
              <a:buFont typeface="Wingdings" pitchFamily="2" charset="2"/>
              <a:buNone/>
            </a:pPr>
            <a:endParaRPr lang="es-ES" dirty="0" smtClean="0"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/>
            <a:r>
              <a:rPr lang="es-AR" b="1" dirty="0" smtClean="0"/>
              <a:t>Debilidades de la Burocracia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28800"/>
            <a:ext cx="8540750" cy="4248472"/>
          </a:xfrm>
        </p:spPr>
        <p:txBody>
          <a:bodyPr>
            <a:normAutofit fontScale="47500" lnSpcReduction="20000"/>
          </a:bodyPr>
          <a:lstStyle/>
          <a:p>
            <a:pPr marL="609600" indent="-609600" eaLnBrk="1" hangingPunct="1">
              <a:lnSpc>
                <a:spcPct val="170000"/>
              </a:lnSpc>
              <a:buFont typeface="Symbol" pitchFamily="18" charset="2"/>
              <a:buChar char=""/>
            </a:pPr>
            <a:r>
              <a:rPr lang="es-ES" sz="4200" b="1" dirty="0" smtClean="0"/>
              <a:t>En conclusión</a:t>
            </a:r>
          </a:p>
          <a:p>
            <a:pPr marL="990600" lvl="1" indent="-533400">
              <a:lnSpc>
                <a:spcPct val="170000"/>
              </a:lnSpc>
            </a:pPr>
            <a:r>
              <a:rPr lang="es-ES" sz="4200" dirty="0" smtClean="0">
                <a:effectLst/>
              </a:rPr>
              <a:t>Al ser un sistema cerrado nadie puede evolucionar ni los integrantes ni el sistema en su totalidad…</a:t>
            </a:r>
          </a:p>
          <a:p>
            <a:pPr marL="990600" lvl="1" indent="-533400">
              <a:lnSpc>
                <a:spcPct val="170000"/>
              </a:lnSpc>
            </a:pPr>
            <a:endParaRPr lang="es-ES" sz="4200" dirty="0" smtClean="0">
              <a:effectLst/>
            </a:endParaRPr>
          </a:p>
          <a:p>
            <a:pPr marL="990600" lvl="1" indent="-533400">
              <a:lnSpc>
                <a:spcPct val="170000"/>
              </a:lnSpc>
            </a:pPr>
            <a:r>
              <a:rPr lang="es-ES" sz="4200" dirty="0" smtClean="0">
                <a:effectLst/>
              </a:rPr>
              <a:t>La filosofía de los negocios, el comportamiento administrativo actualmente están imponiendo la necesidad de una mayor flexibilidad de las organizaciones  …</a:t>
            </a:r>
          </a:p>
          <a:p>
            <a:pPr marL="990600" lvl="1" indent="-533400"/>
            <a:endParaRPr lang="es-ES" dirty="0" smtClean="0"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Características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Estructura</a:t>
            </a:r>
          </a:p>
          <a:p>
            <a:r>
              <a:rPr lang="es-ES_tradnl" dirty="0" smtClean="0"/>
              <a:t>Sistematización</a:t>
            </a:r>
          </a:p>
          <a:p>
            <a:r>
              <a:rPr lang="es-ES_tradnl" dirty="0" smtClean="0"/>
              <a:t>Agrupación y asignación de responsabilidades</a:t>
            </a:r>
          </a:p>
          <a:p>
            <a:r>
              <a:rPr lang="es-ES_tradnl" dirty="0" smtClean="0"/>
              <a:t>Jerarquía</a:t>
            </a:r>
          </a:p>
          <a:p>
            <a:r>
              <a:rPr lang="es-ES_tradnl" dirty="0" smtClean="0"/>
              <a:t>Simplificación de funciones</a:t>
            </a:r>
          </a:p>
          <a:p>
            <a:endParaRPr lang="es-ES_tradn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/>
            <a:r>
              <a:rPr lang="es-AR" b="1" smtClean="0"/>
              <a:t>Debilidades de la Burocracia</a:t>
            </a:r>
            <a:endParaRPr lang="en-US" smtClean="0"/>
          </a:p>
        </p:txBody>
      </p:sp>
      <p:pic>
        <p:nvPicPr>
          <p:cNvPr id="29700" name="Picture 4" descr="BuroMaf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341438"/>
            <a:ext cx="6696075" cy="489585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/>
          </p:cNvSpPr>
          <p:nvPr/>
        </p:nvSpPr>
        <p:spPr bwMode="auto">
          <a:xfrm>
            <a:off x="7596188" y="6021388"/>
            <a:ext cx="1368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80000"/>
              <a:buFont typeface="Symbol" pitchFamily="18" charset="2"/>
              <a:buNone/>
            </a:pPr>
            <a:r>
              <a:rPr lang="es-AR" sz="2000" u="none">
                <a:solidFill>
                  <a:srgbClr val="FFFF00"/>
                </a:solidFill>
              </a:rPr>
              <a:t>Quino</a:t>
            </a:r>
            <a:endParaRPr lang="es-ES" sz="2000" u="none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FIN</a:t>
            </a:r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Importancia de la organización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 de carácter continuo</a:t>
            </a:r>
          </a:p>
          <a:p>
            <a:r>
              <a:rPr lang="es-ES_tradnl" dirty="0" smtClean="0"/>
              <a:t>Es un medio que establece la mejor manera de alcanzar los objetivos</a:t>
            </a:r>
          </a:p>
          <a:p>
            <a:r>
              <a:rPr lang="es-ES_tradnl" dirty="0" smtClean="0"/>
              <a:t>Suministra medios eficientes para desempeñar las actividades (con el mínimo esfuerzo)</a:t>
            </a:r>
          </a:p>
          <a:p>
            <a:r>
              <a:rPr lang="es-ES_tradnl" dirty="0" smtClean="0"/>
              <a:t>Evita lentitud e ineficiencia</a:t>
            </a:r>
          </a:p>
          <a:p>
            <a:r>
              <a:rPr lang="es-ES_tradnl" dirty="0" smtClean="0"/>
              <a:t>Elimina la duplicidad de esfuerzos</a:t>
            </a:r>
            <a:endParaRPr lang="es-ES_tradn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Principios de toda organización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Guiada por objetivos</a:t>
            </a:r>
          </a:p>
          <a:p>
            <a:r>
              <a:rPr lang="es-ES_tradnl" dirty="0" smtClean="0"/>
              <a:t>Especialización</a:t>
            </a:r>
          </a:p>
          <a:p>
            <a:r>
              <a:rPr lang="es-ES_tradnl" dirty="0" smtClean="0"/>
              <a:t>Jerarquía</a:t>
            </a:r>
          </a:p>
          <a:p>
            <a:r>
              <a:rPr lang="es-ES_tradnl" dirty="0" smtClean="0"/>
              <a:t>Paridad de autoridad y responsabilidad</a:t>
            </a:r>
          </a:p>
          <a:p>
            <a:r>
              <a:rPr lang="es-ES_tradnl" dirty="0" smtClean="0"/>
              <a:t>Unidad de mando</a:t>
            </a:r>
          </a:p>
          <a:p>
            <a:r>
              <a:rPr lang="es-ES_tradnl" dirty="0" smtClean="0"/>
              <a:t>Difusión</a:t>
            </a:r>
          </a:p>
          <a:p>
            <a:r>
              <a:rPr lang="es-ES_tradnl" dirty="0" smtClean="0"/>
              <a:t>Amplitud de control</a:t>
            </a:r>
          </a:p>
          <a:p>
            <a:r>
              <a:rPr lang="es-ES_tradnl" smtClean="0"/>
              <a:t>Coordinación</a:t>
            </a:r>
            <a:endParaRPr lang="es-ES_tradnl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Tipología de organizaciones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Clasificaciones</a:t>
            </a:r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Organizaciones Formales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Organización lineal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Organización Funcional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Organización </a:t>
            </a:r>
            <a:r>
              <a:rPr lang="es-ES" dirty="0" smtClean="0"/>
              <a:t>Línea-</a:t>
            </a:r>
            <a:r>
              <a:rPr lang="es-ES" dirty="0" err="1" smtClean="0"/>
              <a:t>Staff</a:t>
            </a:r>
            <a:endParaRPr lang="es-AR" dirty="0" smtClean="0"/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Comités</a:t>
            </a:r>
            <a:endParaRPr lang="es-AR" dirty="0" smtClean="0"/>
          </a:p>
          <a:p>
            <a:pPr lvl="1">
              <a:buFont typeface="Arial" pitchFamily="34" charset="0"/>
              <a:buChar char="•"/>
            </a:pPr>
            <a:endParaRPr lang="es-AR" dirty="0" smtClean="0"/>
          </a:p>
          <a:p>
            <a:pPr>
              <a:buFont typeface="Arial" pitchFamily="34" charset="0"/>
              <a:buChar char="•"/>
            </a:pPr>
            <a:endParaRPr lang="es-AR" dirty="0" smtClean="0"/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Organizaciones Informales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Según su formalidad</a:t>
            </a:r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214</TotalTime>
  <Words>2292</Words>
  <Application>Microsoft Office PowerPoint</Application>
  <PresentationFormat>Presentación en pantalla (4:3)</PresentationFormat>
  <Paragraphs>368</Paragraphs>
  <Slides>51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2" baseType="lpstr">
      <vt:lpstr>Concurrencia</vt:lpstr>
      <vt:lpstr>Redes Sociales</vt:lpstr>
      <vt:lpstr>Redes Sociales</vt:lpstr>
      <vt:lpstr>Definición </vt:lpstr>
      <vt:lpstr>Definición</vt:lpstr>
      <vt:lpstr>Características</vt:lpstr>
      <vt:lpstr>Importancia de la organización</vt:lpstr>
      <vt:lpstr>Principios de toda organización</vt:lpstr>
      <vt:lpstr>Tipología de organizaciones</vt:lpstr>
      <vt:lpstr>Según su formalidad</vt:lpstr>
      <vt:lpstr>Según sus fines</vt:lpstr>
      <vt:lpstr>Según sus actividades</vt:lpstr>
      <vt:lpstr>Según su propiedad u objeto</vt:lpstr>
      <vt:lpstr>Según sus medios de control</vt:lpstr>
      <vt:lpstr>Según su magnitud</vt:lpstr>
      <vt:lpstr>Empresa</vt:lpstr>
      <vt:lpstr>Concepto de empresa</vt:lpstr>
      <vt:lpstr>Dos conceptos</vt:lpstr>
      <vt:lpstr>Estrategias</vt:lpstr>
      <vt:lpstr>Objetivos</vt:lpstr>
      <vt:lpstr>Políticas de gestión</vt:lpstr>
      <vt:lpstr>Globalización</vt:lpstr>
      <vt:lpstr>Decisiones</vt:lpstr>
      <vt:lpstr>Orígenes de la burocracia</vt:lpstr>
      <vt:lpstr>Orígenes de la Burocracia</vt:lpstr>
      <vt:lpstr>Orígenes de la Burocracia</vt:lpstr>
      <vt:lpstr>Orígenes de la Burocracia</vt:lpstr>
      <vt:lpstr>Modelos teóricos</vt:lpstr>
      <vt:lpstr>Weber</vt:lpstr>
      <vt:lpstr>Weber</vt:lpstr>
      <vt:lpstr>Merton</vt:lpstr>
      <vt:lpstr>Selznick</vt:lpstr>
      <vt:lpstr>Gouldner</vt:lpstr>
      <vt:lpstr>Burns y Stalker</vt:lpstr>
      <vt:lpstr>Realidad de la burocracia en el siglo XX</vt:lpstr>
      <vt:lpstr> Realidad de la burocracia en el siglo XX </vt:lpstr>
      <vt:lpstr>A principios del siglo XX…</vt:lpstr>
      <vt:lpstr>Evolucion de la organizacion a lo largo del siglo XX</vt:lpstr>
      <vt:lpstr>Innovacion como motor de la organizacion</vt:lpstr>
      <vt:lpstr> Realidad de la burocracia en el siglo XX </vt:lpstr>
      <vt:lpstr>Debilidades de la Burocracia</vt:lpstr>
      <vt:lpstr>Debilidades de la Burocracia</vt:lpstr>
      <vt:lpstr>Debilidades de la Burocracia</vt:lpstr>
      <vt:lpstr>Debilidades de la Burocracia</vt:lpstr>
      <vt:lpstr>Debilidades de la Burocracia</vt:lpstr>
      <vt:lpstr>Debilidades de la Burocracia</vt:lpstr>
      <vt:lpstr>Debilidades de la Burocracia</vt:lpstr>
      <vt:lpstr>Debilidades de la Burocracia</vt:lpstr>
      <vt:lpstr>Debilidades de la Burocracia</vt:lpstr>
      <vt:lpstr>Debilidades de la Burocracia</vt:lpstr>
      <vt:lpstr>Debilidades de la Burocracia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Tipología de las organizaciones</dc:title>
  <dc:creator>Marisol</dc:creator>
  <cp:lastModifiedBy>Hernan Fürst</cp:lastModifiedBy>
  <cp:revision>27</cp:revision>
  <dcterms:created xsi:type="dcterms:W3CDTF">2010-09-03T03:18:41Z</dcterms:created>
  <dcterms:modified xsi:type="dcterms:W3CDTF">2010-10-20T01:03:25Z</dcterms:modified>
</cp:coreProperties>
</file>