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6" r:id="rId1"/>
  </p:sldMasterIdLst>
  <p:notesMasterIdLst>
    <p:notesMasterId r:id="rId46"/>
  </p:notesMasterIdLst>
  <p:sldIdLst>
    <p:sldId id="257" r:id="rId2"/>
    <p:sldId id="258" r:id="rId3"/>
    <p:sldId id="259" r:id="rId4"/>
    <p:sldId id="306" r:id="rId5"/>
    <p:sldId id="307" r:id="rId6"/>
    <p:sldId id="308" r:id="rId7"/>
    <p:sldId id="260" r:id="rId8"/>
    <p:sldId id="261" r:id="rId9"/>
    <p:sldId id="262" r:id="rId10"/>
    <p:sldId id="310" r:id="rId11"/>
    <p:sldId id="277" r:id="rId12"/>
    <p:sldId id="278" r:id="rId13"/>
    <p:sldId id="279" r:id="rId14"/>
    <p:sldId id="280" r:id="rId15"/>
    <p:sldId id="281" r:id="rId16"/>
    <p:sldId id="282" r:id="rId17"/>
    <p:sldId id="283" r:id="rId18"/>
    <p:sldId id="284" r:id="rId19"/>
    <p:sldId id="285" r:id="rId20"/>
    <p:sldId id="286" r:id="rId21"/>
    <p:sldId id="287" r:id="rId22"/>
    <p:sldId id="289" r:id="rId23"/>
    <p:sldId id="288" r:id="rId24"/>
    <p:sldId id="270" r:id="rId25"/>
    <p:sldId id="276" r:id="rId26"/>
    <p:sldId id="274" r:id="rId27"/>
    <p:sldId id="267"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9" r:id="rId45"/>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0F0F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57" autoAdjust="0"/>
  </p:normalViewPr>
  <p:slideViewPr>
    <p:cSldViewPr>
      <p:cViewPr>
        <p:scale>
          <a:sx n="65" d="100"/>
          <a:sy n="65" d="100"/>
        </p:scale>
        <p:origin x="-130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DB7A6A-E4E1-4F7E-865E-6D583B98CF7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6ADFD214-0FB3-4529-9EDA-E4C6E59DDA92}">
      <dgm:prSet phldrT="[Texto]" custT="1"/>
      <dgm:spPr/>
      <dgm:t>
        <a:bodyPr/>
        <a:lstStyle/>
        <a:p>
          <a:r>
            <a:rPr lang="es-ES" sz="2400" dirty="0" smtClean="0"/>
            <a:t>Elaborar una fórmula comercial ganadora.</a:t>
          </a:r>
          <a:endParaRPr lang="es-AR" sz="2400" dirty="0"/>
        </a:p>
      </dgm:t>
    </dgm:pt>
    <dgm:pt modelId="{A4AE7296-5506-4F37-99FE-9249AA90043A}" type="parTrans" cxnId="{EC15B554-6B8C-4111-8027-412C49315FEC}">
      <dgm:prSet/>
      <dgm:spPr/>
      <dgm:t>
        <a:bodyPr/>
        <a:lstStyle/>
        <a:p>
          <a:endParaRPr lang="es-AR"/>
        </a:p>
      </dgm:t>
    </dgm:pt>
    <dgm:pt modelId="{6FA60F5D-7474-47B5-9BA8-D47D30E3B9B0}" type="sibTrans" cxnId="{EC15B554-6B8C-4111-8027-412C49315FEC}">
      <dgm:prSet/>
      <dgm:spPr/>
      <dgm:t>
        <a:bodyPr/>
        <a:lstStyle/>
        <a:p>
          <a:endParaRPr lang="es-AR"/>
        </a:p>
      </dgm:t>
    </dgm:pt>
    <dgm:pt modelId="{1C3750FB-E543-4233-A39E-8D278BD54538}">
      <dgm:prSet custT="1"/>
      <dgm:spPr/>
      <dgm:t>
        <a:bodyPr/>
        <a:lstStyle/>
        <a:p>
          <a:r>
            <a:rPr lang="es-ES" sz="2400" dirty="0" smtClean="0"/>
            <a:t>Crear barreras para sustentar esa ventaja.</a:t>
          </a:r>
          <a:endParaRPr lang="es-AR" sz="2400" dirty="0"/>
        </a:p>
      </dgm:t>
    </dgm:pt>
    <dgm:pt modelId="{FC5997E7-240C-4C02-BE46-884FE861CDD3}" type="parTrans" cxnId="{099E1A9C-1BDF-40BD-813A-33196C02E640}">
      <dgm:prSet/>
      <dgm:spPr/>
      <dgm:t>
        <a:bodyPr/>
        <a:lstStyle/>
        <a:p>
          <a:endParaRPr lang="es-AR"/>
        </a:p>
      </dgm:t>
    </dgm:pt>
    <dgm:pt modelId="{AA5892F5-EB91-4C05-84C7-A47034CB33EF}" type="sibTrans" cxnId="{099E1A9C-1BDF-40BD-813A-33196C02E640}">
      <dgm:prSet/>
      <dgm:spPr/>
      <dgm:t>
        <a:bodyPr/>
        <a:lstStyle/>
        <a:p>
          <a:endParaRPr lang="es-AR"/>
        </a:p>
      </dgm:t>
    </dgm:pt>
    <dgm:pt modelId="{E8C347D2-795D-4157-AF4E-80C9C2C08284}">
      <dgm:prSet custT="1"/>
      <dgm:spPr/>
      <dgm:t>
        <a:bodyPr/>
        <a:lstStyle/>
        <a:p>
          <a:r>
            <a:rPr lang="es-ES" sz="2400" dirty="0" smtClean="0"/>
            <a:t>Crear una estructura</a:t>
          </a:r>
          <a:endParaRPr lang="es-AR" sz="2400" dirty="0"/>
        </a:p>
      </dgm:t>
    </dgm:pt>
    <dgm:pt modelId="{952C9633-86AA-438B-95AC-97C5F15921FF}" type="parTrans" cxnId="{4F35F914-1820-41A0-9899-54269870BE6F}">
      <dgm:prSet/>
      <dgm:spPr/>
      <dgm:t>
        <a:bodyPr/>
        <a:lstStyle/>
        <a:p>
          <a:endParaRPr lang="es-AR"/>
        </a:p>
      </dgm:t>
    </dgm:pt>
    <dgm:pt modelId="{C171309D-A6A5-4644-B07A-31B6230BDF0E}" type="sibTrans" cxnId="{4F35F914-1820-41A0-9899-54269870BE6F}">
      <dgm:prSet/>
      <dgm:spPr/>
      <dgm:t>
        <a:bodyPr/>
        <a:lstStyle/>
        <a:p>
          <a:endParaRPr lang="es-AR"/>
        </a:p>
      </dgm:t>
    </dgm:pt>
    <dgm:pt modelId="{771CB1D9-84C8-4752-AD47-3C05E3E198F1}">
      <dgm:prSet custT="1"/>
      <dgm:spPr/>
      <dgm:t>
        <a:bodyPr/>
        <a:lstStyle/>
        <a:p>
          <a:r>
            <a:rPr lang="es-ES" sz="2400" dirty="0" smtClean="0"/>
            <a:t>Estrategia ejecutada con un mínimo de fricción.</a:t>
          </a:r>
          <a:endParaRPr lang="es-AR" sz="2400" dirty="0"/>
        </a:p>
      </dgm:t>
    </dgm:pt>
    <dgm:pt modelId="{2D16634C-ADAF-49EF-8125-2B992AF95683}" type="parTrans" cxnId="{A01E10E9-3785-4A33-B594-C9F72B817B35}">
      <dgm:prSet/>
      <dgm:spPr/>
      <dgm:t>
        <a:bodyPr/>
        <a:lstStyle/>
        <a:p>
          <a:endParaRPr lang="es-AR"/>
        </a:p>
      </dgm:t>
    </dgm:pt>
    <dgm:pt modelId="{01E5BC31-B708-4F60-A92F-7A2E513D653F}" type="sibTrans" cxnId="{A01E10E9-3785-4A33-B594-C9F72B817B35}">
      <dgm:prSet/>
      <dgm:spPr/>
      <dgm:t>
        <a:bodyPr/>
        <a:lstStyle/>
        <a:p>
          <a:endParaRPr lang="es-AR"/>
        </a:p>
      </dgm:t>
    </dgm:pt>
    <dgm:pt modelId="{D6BD48A3-5CD4-4709-A71B-92F3DF10B326}">
      <dgm:prSet phldrT="[Texto]" custT="1"/>
      <dgm:spPr/>
      <dgm:t>
        <a:bodyPr/>
        <a:lstStyle/>
        <a:p>
          <a:r>
            <a:rPr lang="es-AR" sz="2800" b="1" dirty="0" smtClean="0"/>
            <a:t>El management del pasado</a:t>
          </a:r>
          <a:endParaRPr lang="es-AR" sz="2800" b="1" dirty="0"/>
        </a:p>
      </dgm:t>
    </dgm:pt>
    <dgm:pt modelId="{5C9C945F-136A-4A88-BD77-613D52CDA043}" type="parTrans" cxnId="{C0522B0C-78DB-45D0-881D-7C7A36012A19}">
      <dgm:prSet/>
      <dgm:spPr/>
      <dgm:t>
        <a:bodyPr/>
        <a:lstStyle/>
        <a:p>
          <a:endParaRPr lang="es-AR"/>
        </a:p>
      </dgm:t>
    </dgm:pt>
    <dgm:pt modelId="{86111DC9-76FB-433C-A9D1-9A9F5E43A8E5}" type="sibTrans" cxnId="{C0522B0C-78DB-45D0-881D-7C7A36012A19}">
      <dgm:prSet/>
      <dgm:spPr/>
      <dgm:t>
        <a:bodyPr/>
        <a:lstStyle/>
        <a:p>
          <a:endParaRPr lang="es-AR"/>
        </a:p>
      </dgm:t>
    </dgm:pt>
    <dgm:pt modelId="{AD66D6FA-D010-4FE4-B26A-7DEB3AB57350}">
      <dgm:prSet custT="1"/>
      <dgm:spPr/>
      <dgm:t>
        <a:bodyPr/>
        <a:lstStyle/>
        <a:p>
          <a:r>
            <a:rPr lang="es-ES" sz="2400" dirty="0" smtClean="0"/>
            <a:t>Diseñar procedimientos globales</a:t>
          </a:r>
          <a:endParaRPr lang="es-AR" sz="2400" dirty="0"/>
        </a:p>
      </dgm:t>
    </dgm:pt>
    <dgm:pt modelId="{5244060D-8308-4D52-AFEF-FEAB5FEAEFA2}" type="parTrans" cxnId="{D97D7867-3EA1-43C8-948C-B558BBB5FDFD}">
      <dgm:prSet/>
      <dgm:spPr/>
      <dgm:t>
        <a:bodyPr/>
        <a:lstStyle/>
        <a:p>
          <a:endParaRPr lang="es-AR"/>
        </a:p>
      </dgm:t>
    </dgm:pt>
    <dgm:pt modelId="{54C1768E-004C-4D63-B92F-4FA925630E9B}" type="sibTrans" cxnId="{D97D7867-3EA1-43C8-948C-B558BBB5FDFD}">
      <dgm:prSet/>
      <dgm:spPr/>
      <dgm:t>
        <a:bodyPr/>
        <a:lstStyle/>
        <a:p>
          <a:endParaRPr lang="es-AR"/>
        </a:p>
      </dgm:t>
    </dgm:pt>
    <dgm:pt modelId="{8A42BF91-ED00-4D0B-AA6E-31A9695852E2}">
      <dgm:prSet custT="1"/>
      <dgm:spPr/>
      <dgm:t>
        <a:bodyPr/>
        <a:lstStyle/>
        <a:p>
          <a:r>
            <a:rPr lang="es-ES" sz="2400" dirty="0" smtClean="0"/>
            <a:t>Todos los componentes alineados en la estrategia de la empresa.</a:t>
          </a:r>
          <a:endParaRPr lang="es-AR" sz="2400" dirty="0"/>
        </a:p>
      </dgm:t>
    </dgm:pt>
    <dgm:pt modelId="{85DC616C-971A-4373-AF5F-C7465D61AAFA}" type="parTrans" cxnId="{869D276C-44F8-4A99-9323-FC937C0767D6}">
      <dgm:prSet/>
      <dgm:spPr/>
      <dgm:t>
        <a:bodyPr/>
        <a:lstStyle/>
        <a:p>
          <a:endParaRPr lang="es-AR"/>
        </a:p>
      </dgm:t>
    </dgm:pt>
    <dgm:pt modelId="{6595669E-0AEE-4955-9D24-69869956FE9B}" type="sibTrans" cxnId="{869D276C-44F8-4A99-9323-FC937C0767D6}">
      <dgm:prSet/>
      <dgm:spPr/>
      <dgm:t>
        <a:bodyPr/>
        <a:lstStyle/>
        <a:p>
          <a:endParaRPr lang="es-AR"/>
        </a:p>
      </dgm:t>
    </dgm:pt>
    <dgm:pt modelId="{C289FEFB-A220-47AB-85CF-3E8BE4BC575F}" type="pres">
      <dgm:prSet presAssocID="{5DDB7A6A-E4E1-4F7E-865E-6D583B98CF79}" presName="linear" presStyleCnt="0">
        <dgm:presLayoutVars>
          <dgm:animLvl val="lvl"/>
          <dgm:resizeHandles val="exact"/>
        </dgm:presLayoutVars>
      </dgm:prSet>
      <dgm:spPr/>
      <dgm:t>
        <a:bodyPr/>
        <a:lstStyle/>
        <a:p>
          <a:endParaRPr lang="es-AR"/>
        </a:p>
      </dgm:t>
    </dgm:pt>
    <dgm:pt modelId="{24242629-BD4D-4838-91B0-3A749B1394DC}" type="pres">
      <dgm:prSet presAssocID="{D6BD48A3-5CD4-4709-A71B-92F3DF10B326}" presName="parentText" presStyleLbl="node1" presStyleIdx="0" presStyleCnt="1" custLinFactNeighborX="-90962" custLinFactNeighborY="-16319">
        <dgm:presLayoutVars>
          <dgm:chMax val="0"/>
          <dgm:bulletEnabled val="1"/>
        </dgm:presLayoutVars>
      </dgm:prSet>
      <dgm:spPr/>
      <dgm:t>
        <a:bodyPr/>
        <a:lstStyle/>
        <a:p>
          <a:endParaRPr lang="es-AR"/>
        </a:p>
      </dgm:t>
    </dgm:pt>
    <dgm:pt modelId="{E0306C4F-59B8-4D40-9C56-DFD882458D2D}" type="pres">
      <dgm:prSet presAssocID="{D6BD48A3-5CD4-4709-A71B-92F3DF10B326}" presName="childText" presStyleLbl="revTx" presStyleIdx="0" presStyleCnt="1">
        <dgm:presLayoutVars>
          <dgm:bulletEnabled val="1"/>
        </dgm:presLayoutVars>
      </dgm:prSet>
      <dgm:spPr/>
      <dgm:t>
        <a:bodyPr/>
        <a:lstStyle/>
        <a:p>
          <a:endParaRPr lang="es-AR"/>
        </a:p>
      </dgm:t>
    </dgm:pt>
  </dgm:ptLst>
  <dgm:cxnLst>
    <dgm:cxn modelId="{9829A373-1506-49FE-B767-C502DFFD9D99}" type="presOf" srcId="{1C3750FB-E543-4233-A39E-8D278BD54538}" destId="{E0306C4F-59B8-4D40-9C56-DFD882458D2D}" srcOrd="0" destOrd="1" presId="urn:microsoft.com/office/officeart/2005/8/layout/vList2"/>
    <dgm:cxn modelId="{C0522B0C-78DB-45D0-881D-7C7A36012A19}" srcId="{5DDB7A6A-E4E1-4F7E-865E-6D583B98CF79}" destId="{D6BD48A3-5CD4-4709-A71B-92F3DF10B326}" srcOrd="0" destOrd="0" parTransId="{5C9C945F-136A-4A88-BD77-613D52CDA043}" sibTransId="{86111DC9-76FB-433C-A9D1-9A9F5E43A8E5}"/>
    <dgm:cxn modelId="{48594AF8-0EC0-4DB9-8661-4D83F6470C67}" type="presOf" srcId="{E8C347D2-795D-4157-AF4E-80C9C2C08284}" destId="{E0306C4F-59B8-4D40-9C56-DFD882458D2D}" srcOrd="0" destOrd="2" presId="urn:microsoft.com/office/officeart/2005/8/layout/vList2"/>
    <dgm:cxn modelId="{D97D7867-3EA1-43C8-948C-B558BBB5FDFD}" srcId="{D6BD48A3-5CD4-4709-A71B-92F3DF10B326}" destId="{AD66D6FA-D010-4FE4-B26A-7DEB3AB57350}" srcOrd="3" destOrd="0" parTransId="{5244060D-8308-4D52-AFEF-FEAB5FEAEFA2}" sibTransId="{54C1768E-004C-4D63-B92F-4FA925630E9B}"/>
    <dgm:cxn modelId="{099E1A9C-1BDF-40BD-813A-33196C02E640}" srcId="{D6BD48A3-5CD4-4709-A71B-92F3DF10B326}" destId="{1C3750FB-E543-4233-A39E-8D278BD54538}" srcOrd="1" destOrd="0" parTransId="{FC5997E7-240C-4C02-BE46-884FE861CDD3}" sibTransId="{AA5892F5-EB91-4C05-84C7-A47034CB33EF}"/>
    <dgm:cxn modelId="{BD6F8F1C-CECE-42EC-AE42-DB3EC5FC9DDD}" type="presOf" srcId="{5DDB7A6A-E4E1-4F7E-865E-6D583B98CF79}" destId="{C289FEFB-A220-47AB-85CF-3E8BE4BC575F}" srcOrd="0" destOrd="0" presId="urn:microsoft.com/office/officeart/2005/8/layout/vList2"/>
    <dgm:cxn modelId="{45F7EF76-A699-4A77-8451-56917064535F}" type="presOf" srcId="{6ADFD214-0FB3-4529-9EDA-E4C6E59DDA92}" destId="{E0306C4F-59B8-4D40-9C56-DFD882458D2D}" srcOrd="0" destOrd="0" presId="urn:microsoft.com/office/officeart/2005/8/layout/vList2"/>
    <dgm:cxn modelId="{3C554309-EF40-4A45-950C-E274DEFB18C7}" type="presOf" srcId="{D6BD48A3-5CD4-4709-A71B-92F3DF10B326}" destId="{24242629-BD4D-4838-91B0-3A749B1394DC}" srcOrd="0" destOrd="0" presId="urn:microsoft.com/office/officeart/2005/8/layout/vList2"/>
    <dgm:cxn modelId="{A01E10E9-3785-4A33-B594-C9F72B817B35}" srcId="{D6BD48A3-5CD4-4709-A71B-92F3DF10B326}" destId="{771CB1D9-84C8-4752-AD47-3C05E3E198F1}" srcOrd="5" destOrd="0" parTransId="{2D16634C-ADAF-49EF-8125-2B992AF95683}" sibTransId="{01E5BC31-B708-4F60-A92F-7A2E513D653F}"/>
    <dgm:cxn modelId="{EC15B554-6B8C-4111-8027-412C49315FEC}" srcId="{D6BD48A3-5CD4-4709-A71B-92F3DF10B326}" destId="{6ADFD214-0FB3-4529-9EDA-E4C6E59DDA92}" srcOrd="0" destOrd="0" parTransId="{A4AE7296-5506-4F37-99FE-9249AA90043A}" sibTransId="{6FA60F5D-7474-47B5-9BA8-D47D30E3B9B0}"/>
    <dgm:cxn modelId="{2AB84005-B14F-4F6A-B920-82BE51535CA5}" type="presOf" srcId="{771CB1D9-84C8-4752-AD47-3C05E3E198F1}" destId="{E0306C4F-59B8-4D40-9C56-DFD882458D2D}" srcOrd="0" destOrd="5" presId="urn:microsoft.com/office/officeart/2005/8/layout/vList2"/>
    <dgm:cxn modelId="{4FFFAB8F-E841-4977-BB2C-1C2A821791B4}" type="presOf" srcId="{8A42BF91-ED00-4D0B-AA6E-31A9695852E2}" destId="{E0306C4F-59B8-4D40-9C56-DFD882458D2D}" srcOrd="0" destOrd="4" presId="urn:microsoft.com/office/officeart/2005/8/layout/vList2"/>
    <dgm:cxn modelId="{869D276C-44F8-4A99-9323-FC937C0767D6}" srcId="{D6BD48A3-5CD4-4709-A71B-92F3DF10B326}" destId="{8A42BF91-ED00-4D0B-AA6E-31A9695852E2}" srcOrd="4" destOrd="0" parTransId="{85DC616C-971A-4373-AF5F-C7465D61AAFA}" sibTransId="{6595669E-0AEE-4955-9D24-69869956FE9B}"/>
    <dgm:cxn modelId="{B1E8BE65-C989-4FC7-9018-A94FE8691289}" type="presOf" srcId="{AD66D6FA-D010-4FE4-B26A-7DEB3AB57350}" destId="{E0306C4F-59B8-4D40-9C56-DFD882458D2D}" srcOrd="0" destOrd="3" presId="urn:microsoft.com/office/officeart/2005/8/layout/vList2"/>
    <dgm:cxn modelId="{4F35F914-1820-41A0-9899-54269870BE6F}" srcId="{D6BD48A3-5CD4-4709-A71B-92F3DF10B326}" destId="{E8C347D2-795D-4157-AF4E-80C9C2C08284}" srcOrd="2" destOrd="0" parTransId="{952C9633-86AA-438B-95AC-97C5F15921FF}" sibTransId="{C171309D-A6A5-4644-B07A-31B6230BDF0E}"/>
    <dgm:cxn modelId="{1666243D-B143-4ADA-970C-6AF7911AD63F}" type="presParOf" srcId="{C289FEFB-A220-47AB-85CF-3E8BE4BC575F}" destId="{24242629-BD4D-4838-91B0-3A749B1394DC}" srcOrd="0" destOrd="0" presId="urn:microsoft.com/office/officeart/2005/8/layout/vList2"/>
    <dgm:cxn modelId="{977950A9-3B1A-4775-AE99-6549A762C499}" type="presParOf" srcId="{C289FEFB-A220-47AB-85CF-3E8BE4BC575F}" destId="{E0306C4F-59B8-4D40-9C56-DFD882458D2D}"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DB7A6A-E4E1-4F7E-865E-6D583B98CF7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D6BD48A3-5CD4-4709-A71B-92F3DF10B326}">
      <dgm:prSet phldrT="[Texto]" custT="1"/>
      <dgm:spPr/>
      <dgm:t>
        <a:bodyPr/>
        <a:lstStyle/>
        <a:p>
          <a:r>
            <a:rPr lang="es-ES" sz="2000" dirty="0" smtClean="0"/>
            <a:t>Las empresas reconfigurables</a:t>
          </a:r>
          <a:endParaRPr lang="es-AR" sz="2000" b="1" dirty="0"/>
        </a:p>
      </dgm:t>
    </dgm:pt>
    <dgm:pt modelId="{5C9C945F-136A-4A88-BD77-613D52CDA043}" type="parTrans" cxnId="{C0522B0C-78DB-45D0-881D-7C7A36012A19}">
      <dgm:prSet/>
      <dgm:spPr/>
      <dgm:t>
        <a:bodyPr/>
        <a:lstStyle/>
        <a:p>
          <a:endParaRPr lang="es-AR"/>
        </a:p>
      </dgm:t>
    </dgm:pt>
    <dgm:pt modelId="{86111DC9-76FB-433C-A9D1-9A9F5E43A8E5}" type="sibTrans" cxnId="{C0522B0C-78DB-45D0-881D-7C7A36012A19}">
      <dgm:prSet/>
      <dgm:spPr/>
      <dgm:t>
        <a:bodyPr/>
        <a:lstStyle/>
        <a:p>
          <a:endParaRPr lang="es-AR"/>
        </a:p>
      </dgm:t>
    </dgm:pt>
    <dgm:pt modelId="{055D18A0-C662-4E80-BDFE-2240EB7DDA42}">
      <dgm:prSet custT="1"/>
      <dgm:spPr/>
      <dgm:t>
        <a:bodyPr/>
        <a:lstStyle/>
        <a:p>
          <a:r>
            <a:rPr lang="es-ES" sz="1600" dirty="0" smtClean="0"/>
            <a:t>Diseñar organizaciones capaces de ejecutar estrategias cuando no existen ventajas competitivas sustentables.</a:t>
          </a:r>
          <a:endParaRPr lang="es-AR" sz="1600" dirty="0"/>
        </a:p>
      </dgm:t>
    </dgm:pt>
    <dgm:pt modelId="{2D5C2F4E-7713-4242-BE5C-5B1DF8EA854D}" type="parTrans" cxnId="{8C6AAF74-76D4-4190-A832-2F161094BFC1}">
      <dgm:prSet/>
      <dgm:spPr/>
      <dgm:t>
        <a:bodyPr/>
        <a:lstStyle/>
        <a:p>
          <a:endParaRPr lang="es-AR"/>
        </a:p>
      </dgm:t>
    </dgm:pt>
    <dgm:pt modelId="{4F713725-032D-407F-ABC0-242FBD690746}" type="sibTrans" cxnId="{8C6AAF74-76D4-4190-A832-2F161094BFC1}">
      <dgm:prSet/>
      <dgm:spPr/>
      <dgm:t>
        <a:bodyPr/>
        <a:lstStyle/>
        <a:p>
          <a:endParaRPr lang="es-AR"/>
        </a:p>
      </dgm:t>
    </dgm:pt>
    <dgm:pt modelId="{4467D890-EA2C-46E5-90D7-EDD4F56A9172}">
      <dgm:prSet custT="1"/>
      <dgm:spPr/>
      <dgm:t>
        <a:bodyPr/>
        <a:lstStyle/>
        <a:p>
          <a:r>
            <a:rPr lang="es-ES" sz="1600" dirty="0" smtClean="0"/>
            <a:t>Crear una serie de ventajas temporarias de corto plazo.</a:t>
          </a:r>
          <a:endParaRPr lang="es-AR" sz="1600" dirty="0"/>
        </a:p>
      </dgm:t>
    </dgm:pt>
    <dgm:pt modelId="{32C1123E-1703-4A71-A3B7-0097400BA3E5}" type="parTrans" cxnId="{E44E61D7-8ABF-47F4-BC89-00924FA2DB35}">
      <dgm:prSet/>
      <dgm:spPr/>
      <dgm:t>
        <a:bodyPr/>
        <a:lstStyle/>
        <a:p>
          <a:endParaRPr lang="es-AR"/>
        </a:p>
      </dgm:t>
    </dgm:pt>
    <dgm:pt modelId="{D48F1191-68E6-48A6-A30F-7B8D3F1B1811}" type="sibTrans" cxnId="{E44E61D7-8ABF-47F4-BC89-00924FA2DB35}">
      <dgm:prSet/>
      <dgm:spPr/>
      <dgm:t>
        <a:bodyPr/>
        <a:lstStyle/>
        <a:p>
          <a:endParaRPr lang="es-AR"/>
        </a:p>
      </dgm:t>
    </dgm:pt>
    <dgm:pt modelId="{E9D933EE-7A13-4183-992A-62C53AF46553}">
      <dgm:prSet custT="1"/>
      <dgm:spPr/>
      <dgm:t>
        <a:bodyPr/>
        <a:lstStyle/>
        <a:p>
          <a:r>
            <a:rPr lang="es-ES" sz="1600" dirty="0" smtClean="0"/>
            <a:t>El Managemanent deberá crear constantemente capacidades que produzcan valor para el cliente.</a:t>
          </a:r>
          <a:endParaRPr lang="es-AR" sz="1600" dirty="0"/>
        </a:p>
      </dgm:t>
    </dgm:pt>
    <dgm:pt modelId="{1C91CB44-A9EA-403E-A1A6-8064B6B4CCB0}" type="parTrans" cxnId="{DAF69401-3A47-4548-B7CB-0C4ED4BC5E2B}">
      <dgm:prSet/>
      <dgm:spPr/>
      <dgm:t>
        <a:bodyPr/>
        <a:lstStyle/>
        <a:p>
          <a:endParaRPr lang="es-AR"/>
        </a:p>
      </dgm:t>
    </dgm:pt>
    <dgm:pt modelId="{DA11AFC6-84CF-4151-BC0D-6651C6375846}" type="sibTrans" cxnId="{DAF69401-3A47-4548-B7CB-0C4ED4BC5E2B}">
      <dgm:prSet/>
      <dgm:spPr/>
      <dgm:t>
        <a:bodyPr/>
        <a:lstStyle/>
        <a:p>
          <a:endParaRPr lang="es-AR"/>
        </a:p>
      </dgm:t>
    </dgm:pt>
    <dgm:pt modelId="{BB88A48C-E2D5-4EB9-88E3-1AA21D05E23D}">
      <dgm:prSet custT="1"/>
      <dgm:spPr/>
      <dgm:t>
        <a:bodyPr/>
        <a:lstStyle/>
        <a:p>
          <a:r>
            <a:rPr lang="es-ES" sz="1600" dirty="0" smtClean="0"/>
            <a:t>Combinar estas capacidades para igualar y superar las ventajas existentes (incluso las propias).</a:t>
          </a:r>
          <a:endParaRPr lang="es-AR" sz="1600" dirty="0"/>
        </a:p>
      </dgm:t>
    </dgm:pt>
    <dgm:pt modelId="{D37CE732-9FEB-4D84-83A8-FD079CAEFC56}" type="parTrans" cxnId="{6DBE601F-DB4E-4CD8-980F-D4C06A43BA53}">
      <dgm:prSet/>
      <dgm:spPr/>
      <dgm:t>
        <a:bodyPr/>
        <a:lstStyle/>
        <a:p>
          <a:endParaRPr lang="es-AR"/>
        </a:p>
      </dgm:t>
    </dgm:pt>
    <dgm:pt modelId="{4F45577F-9B7B-4445-867C-D8FCF84D7404}" type="sibTrans" cxnId="{6DBE601F-DB4E-4CD8-980F-D4C06A43BA53}">
      <dgm:prSet/>
      <dgm:spPr/>
      <dgm:t>
        <a:bodyPr/>
        <a:lstStyle/>
        <a:p>
          <a:endParaRPr lang="es-AR"/>
        </a:p>
      </dgm:t>
    </dgm:pt>
    <dgm:pt modelId="{19854330-9961-4C2C-A53B-6193A937FACC}">
      <dgm:prSet custT="1"/>
      <dgm:spPr/>
      <dgm:t>
        <a:bodyPr/>
        <a:lstStyle/>
        <a:p>
          <a:r>
            <a:rPr lang="es-ES" sz="1600" dirty="0" smtClean="0"/>
            <a:t>Superar a la competencia al definir estrategias de acciones a cada situación que sucede. Las empresas capaces de encontrar respuestas flexibles y estrategias a lo largo del tiempo serán las probables triunfadoras.</a:t>
          </a:r>
          <a:endParaRPr lang="es-AR" sz="1600" dirty="0"/>
        </a:p>
      </dgm:t>
    </dgm:pt>
    <dgm:pt modelId="{E56870DD-E545-427C-9D18-8E8F22D245CA}" type="parTrans" cxnId="{F7F2867D-5CE6-4C64-82C3-DC477AA86CE1}">
      <dgm:prSet/>
      <dgm:spPr/>
      <dgm:t>
        <a:bodyPr/>
        <a:lstStyle/>
        <a:p>
          <a:endParaRPr lang="es-AR"/>
        </a:p>
      </dgm:t>
    </dgm:pt>
    <dgm:pt modelId="{D9629936-A5BD-4B94-B6F8-08079F862F13}" type="sibTrans" cxnId="{F7F2867D-5CE6-4C64-82C3-DC477AA86CE1}">
      <dgm:prSet/>
      <dgm:spPr/>
      <dgm:t>
        <a:bodyPr/>
        <a:lstStyle/>
        <a:p>
          <a:endParaRPr lang="es-AR"/>
        </a:p>
      </dgm:t>
    </dgm:pt>
    <dgm:pt modelId="{C289FEFB-A220-47AB-85CF-3E8BE4BC575F}" type="pres">
      <dgm:prSet presAssocID="{5DDB7A6A-E4E1-4F7E-865E-6D583B98CF79}" presName="linear" presStyleCnt="0">
        <dgm:presLayoutVars>
          <dgm:animLvl val="lvl"/>
          <dgm:resizeHandles val="exact"/>
        </dgm:presLayoutVars>
      </dgm:prSet>
      <dgm:spPr/>
      <dgm:t>
        <a:bodyPr/>
        <a:lstStyle/>
        <a:p>
          <a:endParaRPr lang="es-AR"/>
        </a:p>
      </dgm:t>
    </dgm:pt>
    <dgm:pt modelId="{24242629-BD4D-4838-91B0-3A749B1394DC}" type="pres">
      <dgm:prSet presAssocID="{D6BD48A3-5CD4-4709-A71B-92F3DF10B326}" presName="parentText" presStyleLbl="node1" presStyleIdx="0" presStyleCnt="1" custLinFactNeighborX="-90962" custLinFactNeighborY="-16319">
        <dgm:presLayoutVars>
          <dgm:chMax val="0"/>
          <dgm:bulletEnabled val="1"/>
        </dgm:presLayoutVars>
      </dgm:prSet>
      <dgm:spPr/>
      <dgm:t>
        <a:bodyPr/>
        <a:lstStyle/>
        <a:p>
          <a:endParaRPr lang="es-AR"/>
        </a:p>
      </dgm:t>
    </dgm:pt>
    <dgm:pt modelId="{E0306C4F-59B8-4D40-9C56-DFD882458D2D}" type="pres">
      <dgm:prSet presAssocID="{D6BD48A3-5CD4-4709-A71B-92F3DF10B326}" presName="childText" presStyleLbl="revTx" presStyleIdx="0" presStyleCnt="1" custScaleY="115052">
        <dgm:presLayoutVars>
          <dgm:bulletEnabled val="1"/>
        </dgm:presLayoutVars>
      </dgm:prSet>
      <dgm:spPr/>
      <dgm:t>
        <a:bodyPr/>
        <a:lstStyle/>
        <a:p>
          <a:endParaRPr lang="es-AR"/>
        </a:p>
      </dgm:t>
    </dgm:pt>
  </dgm:ptLst>
  <dgm:cxnLst>
    <dgm:cxn modelId="{0517EE50-A16D-4F7F-8894-C632E90ABBD6}" type="presOf" srcId="{D6BD48A3-5CD4-4709-A71B-92F3DF10B326}" destId="{24242629-BD4D-4838-91B0-3A749B1394DC}" srcOrd="0" destOrd="0" presId="urn:microsoft.com/office/officeart/2005/8/layout/vList2"/>
    <dgm:cxn modelId="{C0522B0C-78DB-45D0-881D-7C7A36012A19}" srcId="{5DDB7A6A-E4E1-4F7E-865E-6D583B98CF79}" destId="{D6BD48A3-5CD4-4709-A71B-92F3DF10B326}" srcOrd="0" destOrd="0" parTransId="{5C9C945F-136A-4A88-BD77-613D52CDA043}" sibTransId="{86111DC9-76FB-433C-A9D1-9A9F5E43A8E5}"/>
    <dgm:cxn modelId="{E44E61D7-8ABF-47F4-BC89-00924FA2DB35}" srcId="{D6BD48A3-5CD4-4709-A71B-92F3DF10B326}" destId="{4467D890-EA2C-46E5-90D7-EDD4F56A9172}" srcOrd="1" destOrd="0" parTransId="{32C1123E-1703-4A71-A3B7-0097400BA3E5}" sibTransId="{D48F1191-68E6-48A6-A30F-7B8D3F1B1811}"/>
    <dgm:cxn modelId="{F7F2867D-5CE6-4C64-82C3-DC477AA86CE1}" srcId="{D6BD48A3-5CD4-4709-A71B-92F3DF10B326}" destId="{19854330-9961-4C2C-A53B-6193A937FACC}" srcOrd="4" destOrd="0" parTransId="{E56870DD-E545-427C-9D18-8E8F22D245CA}" sibTransId="{D9629936-A5BD-4B94-B6F8-08079F862F13}"/>
    <dgm:cxn modelId="{C6EC2DAF-6289-4C0C-8592-7BDDC3E966EB}" type="presOf" srcId="{4467D890-EA2C-46E5-90D7-EDD4F56A9172}" destId="{E0306C4F-59B8-4D40-9C56-DFD882458D2D}" srcOrd="0" destOrd="1" presId="urn:microsoft.com/office/officeart/2005/8/layout/vList2"/>
    <dgm:cxn modelId="{5A6AE14C-4990-4501-A01D-E41B6CA9D5FA}" type="presOf" srcId="{19854330-9961-4C2C-A53B-6193A937FACC}" destId="{E0306C4F-59B8-4D40-9C56-DFD882458D2D}" srcOrd="0" destOrd="4" presId="urn:microsoft.com/office/officeart/2005/8/layout/vList2"/>
    <dgm:cxn modelId="{6DBE601F-DB4E-4CD8-980F-D4C06A43BA53}" srcId="{D6BD48A3-5CD4-4709-A71B-92F3DF10B326}" destId="{BB88A48C-E2D5-4EB9-88E3-1AA21D05E23D}" srcOrd="3" destOrd="0" parTransId="{D37CE732-9FEB-4D84-83A8-FD079CAEFC56}" sibTransId="{4F45577F-9B7B-4445-867C-D8FCF84D7404}"/>
    <dgm:cxn modelId="{84235C43-4A9B-48B7-AF3D-9DE5ADA0BBB6}" type="presOf" srcId="{055D18A0-C662-4E80-BDFE-2240EB7DDA42}" destId="{E0306C4F-59B8-4D40-9C56-DFD882458D2D}" srcOrd="0" destOrd="0" presId="urn:microsoft.com/office/officeart/2005/8/layout/vList2"/>
    <dgm:cxn modelId="{4A28B218-1DE6-4D67-BD28-514650B670FA}" type="presOf" srcId="{5DDB7A6A-E4E1-4F7E-865E-6D583B98CF79}" destId="{C289FEFB-A220-47AB-85CF-3E8BE4BC575F}" srcOrd="0" destOrd="0" presId="urn:microsoft.com/office/officeart/2005/8/layout/vList2"/>
    <dgm:cxn modelId="{C2CE7200-5FE8-4EC3-98A5-558A6A7BE907}" type="presOf" srcId="{BB88A48C-E2D5-4EB9-88E3-1AA21D05E23D}" destId="{E0306C4F-59B8-4D40-9C56-DFD882458D2D}" srcOrd="0" destOrd="3" presId="urn:microsoft.com/office/officeart/2005/8/layout/vList2"/>
    <dgm:cxn modelId="{8C6AAF74-76D4-4190-A832-2F161094BFC1}" srcId="{D6BD48A3-5CD4-4709-A71B-92F3DF10B326}" destId="{055D18A0-C662-4E80-BDFE-2240EB7DDA42}" srcOrd="0" destOrd="0" parTransId="{2D5C2F4E-7713-4242-BE5C-5B1DF8EA854D}" sibTransId="{4F713725-032D-407F-ABC0-242FBD690746}"/>
    <dgm:cxn modelId="{CF518042-2D5A-4818-A8AE-FED5C1304AA2}" type="presOf" srcId="{E9D933EE-7A13-4183-992A-62C53AF46553}" destId="{E0306C4F-59B8-4D40-9C56-DFD882458D2D}" srcOrd="0" destOrd="2" presId="urn:microsoft.com/office/officeart/2005/8/layout/vList2"/>
    <dgm:cxn modelId="{DAF69401-3A47-4548-B7CB-0C4ED4BC5E2B}" srcId="{D6BD48A3-5CD4-4709-A71B-92F3DF10B326}" destId="{E9D933EE-7A13-4183-992A-62C53AF46553}" srcOrd="2" destOrd="0" parTransId="{1C91CB44-A9EA-403E-A1A6-8064B6B4CCB0}" sibTransId="{DA11AFC6-84CF-4151-BC0D-6651C6375846}"/>
    <dgm:cxn modelId="{33D10683-08B5-4032-903E-04D56EEA9EE7}" type="presParOf" srcId="{C289FEFB-A220-47AB-85CF-3E8BE4BC575F}" destId="{24242629-BD4D-4838-91B0-3A749B1394DC}" srcOrd="0" destOrd="0" presId="urn:microsoft.com/office/officeart/2005/8/layout/vList2"/>
    <dgm:cxn modelId="{2B7B2251-8D6B-4FEB-9D5D-689803163BD3}" type="presParOf" srcId="{C289FEFB-A220-47AB-85CF-3E8BE4BC575F}" destId="{E0306C4F-59B8-4D40-9C56-DFD882458D2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5726D3-E385-41CD-A833-DA88B2486D0C}" type="doc">
      <dgm:prSet loTypeId="urn:microsoft.com/office/officeart/2005/8/layout/matrix1" loCatId="matrix" qsTypeId="urn:microsoft.com/office/officeart/2005/8/quickstyle/simple5" qsCatId="simple" csTypeId="urn:microsoft.com/office/officeart/2005/8/colors/colorful4" csCatId="colorful" phldr="1"/>
      <dgm:spPr/>
    </dgm:pt>
    <dgm:pt modelId="{4CA132FE-37E8-4306-BB17-F699F24DDB82}">
      <dgm:prSet phldrT="[Texto]"/>
      <dgm:spPr/>
      <dgm:t>
        <a:bodyPr/>
        <a:lstStyle/>
        <a:p>
          <a:r>
            <a:rPr lang="es-ES" b="1" dirty="0" smtClean="0"/>
            <a:t>Capacidades</a:t>
          </a:r>
          <a:endParaRPr lang="es-AR" b="0" dirty="0"/>
        </a:p>
      </dgm:t>
    </dgm:pt>
    <dgm:pt modelId="{F8A6DC83-6786-4A6B-9FC9-27AF9D564497}" type="parTrans" cxnId="{FF8C544B-4734-4093-9411-12792A2BC677}">
      <dgm:prSet/>
      <dgm:spPr/>
      <dgm:t>
        <a:bodyPr/>
        <a:lstStyle/>
        <a:p>
          <a:endParaRPr lang="es-AR"/>
        </a:p>
      </dgm:t>
    </dgm:pt>
    <dgm:pt modelId="{123DE25C-3624-4050-BD72-99DB4BB27E18}" type="sibTrans" cxnId="{FF8C544B-4734-4093-9411-12792A2BC677}">
      <dgm:prSet/>
      <dgm:spPr/>
      <dgm:t>
        <a:bodyPr/>
        <a:lstStyle/>
        <a:p>
          <a:endParaRPr lang="es-AR"/>
        </a:p>
      </dgm:t>
    </dgm:pt>
    <dgm:pt modelId="{7853FE09-F92F-4004-AD62-87D62C5970C3}">
      <dgm:prSet phldrT="[Texto]"/>
      <dgm:spPr/>
      <dgm:t>
        <a:bodyPr/>
        <a:lstStyle/>
        <a:p>
          <a:r>
            <a:rPr lang="es-ES" b="1" dirty="0" smtClean="0"/>
            <a:t>Precios internos</a:t>
          </a:r>
          <a:endParaRPr lang="es-AR" dirty="0"/>
        </a:p>
      </dgm:t>
    </dgm:pt>
    <dgm:pt modelId="{35CE052B-79C1-4894-B0F3-B88691041735}" type="parTrans" cxnId="{9B45FE83-9FDE-44BA-9675-03D29519601F}">
      <dgm:prSet/>
      <dgm:spPr/>
      <dgm:t>
        <a:bodyPr/>
        <a:lstStyle/>
        <a:p>
          <a:endParaRPr lang="es-AR"/>
        </a:p>
      </dgm:t>
    </dgm:pt>
    <dgm:pt modelId="{81BBA67D-AEA7-416B-A40D-B97AA550CE3C}" type="sibTrans" cxnId="{9B45FE83-9FDE-44BA-9675-03D29519601F}">
      <dgm:prSet/>
      <dgm:spPr/>
      <dgm:t>
        <a:bodyPr/>
        <a:lstStyle/>
        <a:p>
          <a:endParaRPr lang="es-AR"/>
        </a:p>
      </dgm:t>
    </dgm:pt>
    <dgm:pt modelId="{7DE7947F-A7DE-4F94-B4E0-F022D4B122D6}">
      <dgm:prSet phldrT="[Texto]"/>
      <dgm:spPr/>
      <dgm:t>
        <a:bodyPr/>
        <a:lstStyle/>
        <a:p>
          <a:r>
            <a:rPr lang="es-ES" b="1" dirty="0" smtClean="0"/>
            <a:t>Forma asociaciones</a:t>
          </a:r>
          <a:endParaRPr lang="es-AR" dirty="0"/>
        </a:p>
      </dgm:t>
    </dgm:pt>
    <dgm:pt modelId="{BD0211C8-679C-4362-84BD-9499D17AF8AB}" type="parTrans" cxnId="{CB2FEA20-DE67-427C-AB2D-6F2845230887}">
      <dgm:prSet/>
      <dgm:spPr/>
      <dgm:t>
        <a:bodyPr/>
        <a:lstStyle/>
        <a:p>
          <a:endParaRPr lang="es-AR"/>
        </a:p>
      </dgm:t>
    </dgm:pt>
    <dgm:pt modelId="{89262F2B-DC7B-45AA-B91F-D5EAD960FEAB}" type="sibTrans" cxnId="{CB2FEA20-DE67-427C-AB2D-6F2845230887}">
      <dgm:prSet/>
      <dgm:spPr/>
      <dgm:t>
        <a:bodyPr/>
        <a:lstStyle/>
        <a:p>
          <a:endParaRPr lang="es-AR"/>
        </a:p>
      </dgm:t>
    </dgm:pt>
    <dgm:pt modelId="{94B1B07A-1D99-450F-8EBC-696774E5017A}">
      <dgm:prSet phldrT="[Texto]"/>
      <dgm:spPr/>
      <dgm:t>
        <a:bodyPr/>
        <a:lstStyle/>
        <a:p>
          <a:r>
            <a:rPr lang="es-ES" b="0" dirty="0" smtClean="0"/>
            <a:t>estructuras laterales deben poseer una gran capacidad de interconexión interna</a:t>
          </a:r>
          <a:endParaRPr lang="es-AR" b="0" dirty="0"/>
        </a:p>
      </dgm:t>
    </dgm:pt>
    <dgm:pt modelId="{09BB925B-393B-4E66-BE29-30EFBB7D3BF0}" type="parTrans" cxnId="{B037392D-12B4-4624-8C26-B45AD264B643}">
      <dgm:prSet/>
      <dgm:spPr/>
      <dgm:t>
        <a:bodyPr/>
        <a:lstStyle/>
        <a:p>
          <a:endParaRPr lang="es-AR"/>
        </a:p>
      </dgm:t>
    </dgm:pt>
    <dgm:pt modelId="{11EDB9D7-EA84-495B-BA27-15991BF5DDB9}" type="sibTrans" cxnId="{B037392D-12B4-4624-8C26-B45AD264B643}">
      <dgm:prSet/>
      <dgm:spPr/>
      <dgm:t>
        <a:bodyPr/>
        <a:lstStyle/>
        <a:p>
          <a:endParaRPr lang="es-AR"/>
        </a:p>
      </dgm:t>
    </dgm:pt>
    <dgm:pt modelId="{31740AB7-E46F-4581-A9C0-BF2EDAC8EAA6}">
      <dgm:prSet phldrT="[Texto]"/>
      <dgm:spPr/>
      <dgm:t>
        <a:bodyPr/>
        <a:lstStyle/>
        <a:p>
          <a:r>
            <a:rPr lang="es-ES" dirty="0" smtClean="0"/>
            <a:t>Mercados y los recursos coordinando la complejidad de los equipos múltiples</a:t>
          </a:r>
          <a:endParaRPr lang="es-AR" dirty="0"/>
        </a:p>
      </dgm:t>
    </dgm:pt>
    <dgm:pt modelId="{A8C88F84-E06B-46CC-99DC-7B5DA2A30FF7}" type="parTrans" cxnId="{C0F9D350-58B8-4710-A7DD-FD53FA93D913}">
      <dgm:prSet/>
      <dgm:spPr/>
      <dgm:t>
        <a:bodyPr/>
        <a:lstStyle/>
        <a:p>
          <a:endParaRPr lang="es-AR"/>
        </a:p>
      </dgm:t>
    </dgm:pt>
    <dgm:pt modelId="{6F22EEE8-7E47-4755-A36A-96C12E056E98}" type="sibTrans" cxnId="{C0F9D350-58B8-4710-A7DD-FD53FA93D913}">
      <dgm:prSet/>
      <dgm:spPr/>
      <dgm:t>
        <a:bodyPr/>
        <a:lstStyle/>
        <a:p>
          <a:endParaRPr lang="es-AR"/>
        </a:p>
      </dgm:t>
    </dgm:pt>
    <dgm:pt modelId="{D57F2D8B-1101-48D9-AA78-5D5907AEA99E}">
      <dgm:prSet phldrT="[Texto]"/>
      <dgm:spPr/>
      <dgm:t>
        <a:bodyPr/>
        <a:lstStyle/>
        <a:p>
          <a:r>
            <a:rPr lang="es-ES" dirty="0" smtClean="0"/>
            <a:t>Obtener las capacidades que no posee</a:t>
          </a:r>
          <a:endParaRPr lang="es-AR" dirty="0"/>
        </a:p>
      </dgm:t>
    </dgm:pt>
    <dgm:pt modelId="{8F8CB583-85EB-4505-B555-75CD6B5364DE}" type="parTrans" cxnId="{6A121EB6-7569-46DF-AB8B-A54396818EE8}">
      <dgm:prSet/>
      <dgm:spPr/>
      <dgm:t>
        <a:bodyPr/>
        <a:lstStyle/>
        <a:p>
          <a:endParaRPr lang="es-AR"/>
        </a:p>
      </dgm:t>
    </dgm:pt>
    <dgm:pt modelId="{28C844A1-8F3C-4EC3-9089-21ACB60723DC}" type="sibTrans" cxnId="{6A121EB6-7569-46DF-AB8B-A54396818EE8}">
      <dgm:prSet/>
      <dgm:spPr/>
      <dgm:t>
        <a:bodyPr/>
        <a:lstStyle/>
        <a:p>
          <a:endParaRPr lang="es-AR"/>
        </a:p>
      </dgm:t>
    </dgm:pt>
    <dgm:pt modelId="{B17C6EF0-97B3-4D86-A3F7-569D06032997}">
      <dgm:prSet phldrT="[Texto]"/>
      <dgm:spPr/>
      <dgm:t>
        <a:bodyPr/>
        <a:lstStyle/>
        <a:p>
          <a:r>
            <a:rPr lang="es-ES" b="1" dirty="0" smtClean="0"/>
            <a:t>Managemanent</a:t>
          </a:r>
          <a:r>
            <a:rPr lang="es-ES" dirty="0" smtClean="0"/>
            <a:t> </a:t>
          </a:r>
          <a:r>
            <a:rPr lang="es-ES" b="1" dirty="0" smtClean="0"/>
            <a:t>superior</a:t>
          </a:r>
          <a:endParaRPr lang="es-AR" dirty="0"/>
        </a:p>
      </dgm:t>
    </dgm:pt>
    <dgm:pt modelId="{0597E33E-2F67-4B88-8683-667C3F210CD7}" type="parTrans" cxnId="{73A81AEE-ED28-48F9-B426-89CB2E059FF2}">
      <dgm:prSet/>
      <dgm:spPr/>
      <dgm:t>
        <a:bodyPr/>
        <a:lstStyle/>
        <a:p>
          <a:endParaRPr lang="es-AR"/>
        </a:p>
      </dgm:t>
    </dgm:pt>
    <dgm:pt modelId="{A3A50D07-2854-412D-9800-47893E06E06A}" type="sibTrans" cxnId="{73A81AEE-ED28-48F9-B426-89CB2E059FF2}">
      <dgm:prSet/>
      <dgm:spPr/>
      <dgm:t>
        <a:bodyPr/>
        <a:lstStyle/>
        <a:p>
          <a:endParaRPr lang="es-AR"/>
        </a:p>
      </dgm:t>
    </dgm:pt>
    <dgm:pt modelId="{72664D8C-9333-434C-9FEB-248DD1421828}">
      <dgm:prSet phldrT="[Texto]"/>
      <dgm:spPr/>
      <dgm:t>
        <a:bodyPr/>
        <a:lstStyle/>
        <a:p>
          <a:r>
            <a:rPr lang="es-ES" dirty="0" smtClean="0"/>
            <a:t>Aptitud para diseñar y sostener la capacidad de reconfiguración de la empresa.</a:t>
          </a:r>
          <a:endParaRPr lang="es-AR" dirty="0"/>
        </a:p>
      </dgm:t>
    </dgm:pt>
    <dgm:pt modelId="{676F2342-0F9E-4183-9FD0-9BFB06D8EF2F}" type="parTrans" cxnId="{23CD1B0D-AFA4-44DB-A6BA-7513718575E3}">
      <dgm:prSet/>
      <dgm:spPr/>
      <dgm:t>
        <a:bodyPr/>
        <a:lstStyle/>
        <a:p>
          <a:endParaRPr lang="es-AR"/>
        </a:p>
      </dgm:t>
    </dgm:pt>
    <dgm:pt modelId="{F497294F-70F9-4814-8D3A-C298F96612C7}" type="sibTrans" cxnId="{23CD1B0D-AFA4-44DB-A6BA-7513718575E3}">
      <dgm:prSet/>
      <dgm:spPr/>
      <dgm:t>
        <a:bodyPr/>
        <a:lstStyle/>
        <a:p>
          <a:endParaRPr lang="es-AR"/>
        </a:p>
      </dgm:t>
    </dgm:pt>
    <dgm:pt modelId="{124668EF-E7F4-4FDC-8B3D-FB4117C2A1C2}">
      <dgm:prSet phldrT="[Texto]"/>
      <dgm:spPr/>
      <dgm:t>
        <a:bodyPr/>
        <a:lstStyle/>
        <a:p>
          <a:r>
            <a:rPr lang="es-ES" b="1" smtClean="0"/>
            <a:t>Formar </a:t>
          </a:r>
          <a:r>
            <a:rPr lang="es-ES" b="1" dirty="0" smtClean="0"/>
            <a:t>equipos</a:t>
          </a:r>
          <a:endParaRPr lang="es-AR" b="0" dirty="0"/>
        </a:p>
      </dgm:t>
    </dgm:pt>
    <dgm:pt modelId="{2E1B3CFF-2B41-4EC3-B0CA-FD8FEB25C6FA}" type="parTrans" cxnId="{D2D69956-1AA5-435C-A86C-193454C53E32}">
      <dgm:prSet/>
      <dgm:spPr/>
      <dgm:t>
        <a:bodyPr/>
        <a:lstStyle/>
        <a:p>
          <a:endParaRPr lang="es-AR"/>
        </a:p>
      </dgm:t>
    </dgm:pt>
    <dgm:pt modelId="{E7AD0A3E-4440-4E36-A883-B9D15685B8F2}" type="sibTrans" cxnId="{D2D69956-1AA5-435C-A86C-193454C53E32}">
      <dgm:prSet/>
      <dgm:spPr/>
      <dgm:t>
        <a:bodyPr/>
        <a:lstStyle/>
        <a:p>
          <a:endParaRPr lang="es-AR"/>
        </a:p>
      </dgm:t>
    </dgm:pt>
    <dgm:pt modelId="{302FE71C-73CB-42EA-A747-1B181F332B85}" type="pres">
      <dgm:prSet presAssocID="{C95726D3-E385-41CD-A833-DA88B2486D0C}" presName="diagram" presStyleCnt="0">
        <dgm:presLayoutVars>
          <dgm:chMax val="1"/>
          <dgm:dir/>
          <dgm:animLvl val="ctr"/>
          <dgm:resizeHandles val="exact"/>
        </dgm:presLayoutVars>
      </dgm:prSet>
      <dgm:spPr/>
    </dgm:pt>
    <dgm:pt modelId="{9204D56B-DA9D-4117-B648-ACB5E810C160}" type="pres">
      <dgm:prSet presAssocID="{C95726D3-E385-41CD-A833-DA88B2486D0C}" presName="matrix" presStyleCnt="0"/>
      <dgm:spPr/>
    </dgm:pt>
    <dgm:pt modelId="{D3CC8869-5E03-43F1-B7C6-32FA6346FF9E}" type="pres">
      <dgm:prSet presAssocID="{C95726D3-E385-41CD-A833-DA88B2486D0C}" presName="tile1" presStyleLbl="node1" presStyleIdx="0" presStyleCnt="4"/>
      <dgm:spPr/>
      <dgm:t>
        <a:bodyPr/>
        <a:lstStyle/>
        <a:p>
          <a:endParaRPr lang="es-AR"/>
        </a:p>
      </dgm:t>
    </dgm:pt>
    <dgm:pt modelId="{895BB0AC-053A-4AFD-A0E6-D901274323D8}" type="pres">
      <dgm:prSet presAssocID="{C95726D3-E385-41CD-A833-DA88B2486D0C}" presName="tile1text" presStyleLbl="node1" presStyleIdx="0" presStyleCnt="4">
        <dgm:presLayoutVars>
          <dgm:chMax val="0"/>
          <dgm:chPref val="0"/>
          <dgm:bulletEnabled val="1"/>
        </dgm:presLayoutVars>
      </dgm:prSet>
      <dgm:spPr/>
      <dgm:t>
        <a:bodyPr/>
        <a:lstStyle/>
        <a:p>
          <a:endParaRPr lang="es-AR"/>
        </a:p>
      </dgm:t>
    </dgm:pt>
    <dgm:pt modelId="{DDA06013-C11F-48DA-81FF-828A2FCA2B4E}" type="pres">
      <dgm:prSet presAssocID="{C95726D3-E385-41CD-A833-DA88B2486D0C}" presName="tile2" presStyleLbl="node1" presStyleIdx="1" presStyleCnt="4"/>
      <dgm:spPr/>
      <dgm:t>
        <a:bodyPr/>
        <a:lstStyle/>
        <a:p>
          <a:endParaRPr lang="es-AR"/>
        </a:p>
      </dgm:t>
    </dgm:pt>
    <dgm:pt modelId="{1AE967A3-4814-439F-BCF2-2377A08C2BBF}" type="pres">
      <dgm:prSet presAssocID="{C95726D3-E385-41CD-A833-DA88B2486D0C}" presName="tile2text" presStyleLbl="node1" presStyleIdx="1" presStyleCnt="4">
        <dgm:presLayoutVars>
          <dgm:chMax val="0"/>
          <dgm:chPref val="0"/>
          <dgm:bulletEnabled val="1"/>
        </dgm:presLayoutVars>
      </dgm:prSet>
      <dgm:spPr/>
      <dgm:t>
        <a:bodyPr/>
        <a:lstStyle/>
        <a:p>
          <a:endParaRPr lang="es-AR"/>
        </a:p>
      </dgm:t>
    </dgm:pt>
    <dgm:pt modelId="{04DDC295-7D5D-4BEF-BDBC-2399926D2CDC}" type="pres">
      <dgm:prSet presAssocID="{C95726D3-E385-41CD-A833-DA88B2486D0C}" presName="tile3" presStyleLbl="node1" presStyleIdx="2" presStyleCnt="4"/>
      <dgm:spPr/>
      <dgm:t>
        <a:bodyPr/>
        <a:lstStyle/>
        <a:p>
          <a:endParaRPr lang="es-AR"/>
        </a:p>
      </dgm:t>
    </dgm:pt>
    <dgm:pt modelId="{C67045FE-43AB-49E4-8469-9B04543150A2}" type="pres">
      <dgm:prSet presAssocID="{C95726D3-E385-41CD-A833-DA88B2486D0C}" presName="tile3text" presStyleLbl="node1" presStyleIdx="2" presStyleCnt="4">
        <dgm:presLayoutVars>
          <dgm:chMax val="0"/>
          <dgm:chPref val="0"/>
          <dgm:bulletEnabled val="1"/>
        </dgm:presLayoutVars>
      </dgm:prSet>
      <dgm:spPr/>
      <dgm:t>
        <a:bodyPr/>
        <a:lstStyle/>
        <a:p>
          <a:endParaRPr lang="es-AR"/>
        </a:p>
      </dgm:t>
    </dgm:pt>
    <dgm:pt modelId="{DFC6D144-7E91-4E35-AECE-BE75C4ACD9E7}" type="pres">
      <dgm:prSet presAssocID="{C95726D3-E385-41CD-A833-DA88B2486D0C}" presName="tile4" presStyleLbl="node1" presStyleIdx="3" presStyleCnt="4"/>
      <dgm:spPr/>
      <dgm:t>
        <a:bodyPr/>
        <a:lstStyle/>
        <a:p>
          <a:endParaRPr lang="es-AR"/>
        </a:p>
      </dgm:t>
    </dgm:pt>
    <dgm:pt modelId="{36D58167-DB69-4277-A374-7D7D98EC2A50}" type="pres">
      <dgm:prSet presAssocID="{C95726D3-E385-41CD-A833-DA88B2486D0C}" presName="tile4text" presStyleLbl="node1" presStyleIdx="3" presStyleCnt="4">
        <dgm:presLayoutVars>
          <dgm:chMax val="0"/>
          <dgm:chPref val="0"/>
          <dgm:bulletEnabled val="1"/>
        </dgm:presLayoutVars>
      </dgm:prSet>
      <dgm:spPr/>
      <dgm:t>
        <a:bodyPr/>
        <a:lstStyle/>
        <a:p>
          <a:endParaRPr lang="es-AR"/>
        </a:p>
      </dgm:t>
    </dgm:pt>
    <dgm:pt modelId="{32869905-593F-4D48-AD30-3C361D03BF3A}" type="pres">
      <dgm:prSet presAssocID="{C95726D3-E385-41CD-A833-DA88B2486D0C}" presName="centerTile" presStyleLbl="fgShp" presStyleIdx="0" presStyleCnt="1">
        <dgm:presLayoutVars>
          <dgm:chMax val="0"/>
          <dgm:chPref val="0"/>
        </dgm:presLayoutVars>
      </dgm:prSet>
      <dgm:spPr/>
      <dgm:t>
        <a:bodyPr/>
        <a:lstStyle/>
        <a:p>
          <a:endParaRPr lang="es-AR"/>
        </a:p>
      </dgm:t>
    </dgm:pt>
  </dgm:ptLst>
  <dgm:cxnLst>
    <dgm:cxn modelId="{B734F76F-CD13-4CDB-AA9D-6E42AFBF01CE}" type="presOf" srcId="{B17C6EF0-97B3-4D86-A3F7-569D06032997}" destId="{DFC6D144-7E91-4E35-AECE-BE75C4ACD9E7}" srcOrd="0" destOrd="0" presId="urn:microsoft.com/office/officeart/2005/8/layout/matrix1"/>
    <dgm:cxn modelId="{435F8718-E1BD-4C66-96B4-C59229D3CC56}" type="presOf" srcId="{31740AB7-E46F-4581-A9C0-BF2EDAC8EAA6}" destId="{1AE967A3-4814-439F-BCF2-2377A08C2BBF}" srcOrd="1" destOrd="1" presId="urn:microsoft.com/office/officeart/2005/8/layout/matrix1"/>
    <dgm:cxn modelId="{E8F8BEB0-7D8E-4192-97B5-DE1704F771CE}" type="presOf" srcId="{C95726D3-E385-41CD-A833-DA88B2486D0C}" destId="{302FE71C-73CB-42EA-A747-1B181F332B85}" srcOrd="0" destOrd="0" presId="urn:microsoft.com/office/officeart/2005/8/layout/matrix1"/>
    <dgm:cxn modelId="{63BBBFB4-8BD6-48D6-AD25-7EFD52601586}" type="presOf" srcId="{7853FE09-F92F-4004-AD62-87D62C5970C3}" destId="{1AE967A3-4814-439F-BCF2-2377A08C2BBF}" srcOrd="1" destOrd="0" presId="urn:microsoft.com/office/officeart/2005/8/layout/matrix1"/>
    <dgm:cxn modelId="{23CD1B0D-AFA4-44DB-A6BA-7513718575E3}" srcId="{B17C6EF0-97B3-4D86-A3F7-569D06032997}" destId="{72664D8C-9333-434C-9FEB-248DD1421828}" srcOrd="0" destOrd="0" parTransId="{676F2342-0F9E-4183-9FD0-9BFB06D8EF2F}" sibTransId="{F497294F-70F9-4814-8D3A-C298F96612C7}"/>
    <dgm:cxn modelId="{A30B666D-5BFA-41D3-87F6-ABDB69145015}" type="presOf" srcId="{D57F2D8B-1101-48D9-AA78-5D5907AEA99E}" destId="{C67045FE-43AB-49E4-8469-9B04543150A2}" srcOrd="1" destOrd="1" presId="urn:microsoft.com/office/officeart/2005/8/layout/matrix1"/>
    <dgm:cxn modelId="{91A0F725-309A-4BAD-97F3-5CAE3F6FCD73}" type="presOf" srcId="{31740AB7-E46F-4581-A9C0-BF2EDAC8EAA6}" destId="{DDA06013-C11F-48DA-81FF-828A2FCA2B4E}" srcOrd="0" destOrd="1" presId="urn:microsoft.com/office/officeart/2005/8/layout/matrix1"/>
    <dgm:cxn modelId="{F0DE1EAC-033A-451D-92ED-735F399458C0}" type="presOf" srcId="{7DE7947F-A7DE-4F94-B4E0-F022D4B122D6}" destId="{04DDC295-7D5D-4BEF-BDBC-2399926D2CDC}" srcOrd="0" destOrd="0" presId="urn:microsoft.com/office/officeart/2005/8/layout/matrix1"/>
    <dgm:cxn modelId="{B037392D-12B4-4624-8C26-B45AD264B643}" srcId="{124668EF-E7F4-4FDC-8B3D-FB4117C2A1C2}" destId="{94B1B07A-1D99-450F-8EBC-696774E5017A}" srcOrd="0" destOrd="0" parTransId="{09BB925B-393B-4E66-BE29-30EFBB7D3BF0}" sibTransId="{11EDB9D7-EA84-495B-BA27-15991BF5DDB9}"/>
    <dgm:cxn modelId="{C8816781-F01F-47A7-8047-81C08EBE5AD6}" type="presOf" srcId="{7853FE09-F92F-4004-AD62-87D62C5970C3}" destId="{DDA06013-C11F-48DA-81FF-828A2FCA2B4E}" srcOrd="0" destOrd="0" presId="urn:microsoft.com/office/officeart/2005/8/layout/matrix1"/>
    <dgm:cxn modelId="{D773A7E5-3FD6-499D-B533-A23C2944EDCA}" type="presOf" srcId="{124668EF-E7F4-4FDC-8B3D-FB4117C2A1C2}" destId="{895BB0AC-053A-4AFD-A0E6-D901274323D8}" srcOrd="1" destOrd="0" presId="urn:microsoft.com/office/officeart/2005/8/layout/matrix1"/>
    <dgm:cxn modelId="{CB2FEA20-DE67-427C-AB2D-6F2845230887}" srcId="{4CA132FE-37E8-4306-BB17-F699F24DDB82}" destId="{7DE7947F-A7DE-4F94-B4E0-F022D4B122D6}" srcOrd="2" destOrd="0" parTransId="{BD0211C8-679C-4362-84BD-9499D17AF8AB}" sibTransId="{89262F2B-DC7B-45AA-B91F-D5EAD960FEAB}"/>
    <dgm:cxn modelId="{401BDEA3-EB7A-4C8C-B5C0-8B313F7D715F}" type="presOf" srcId="{4CA132FE-37E8-4306-BB17-F699F24DDB82}" destId="{32869905-593F-4D48-AD30-3C361D03BF3A}" srcOrd="0" destOrd="0" presId="urn:microsoft.com/office/officeart/2005/8/layout/matrix1"/>
    <dgm:cxn modelId="{44DD354B-0B6F-4723-BDC6-080C460ACC21}" type="presOf" srcId="{7DE7947F-A7DE-4F94-B4E0-F022D4B122D6}" destId="{C67045FE-43AB-49E4-8469-9B04543150A2}" srcOrd="1" destOrd="0" presId="urn:microsoft.com/office/officeart/2005/8/layout/matrix1"/>
    <dgm:cxn modelId="{D2D69956-1AA5-435C-A86C-193454C53E32}" srcId="{4CA132FE-37E8-4306-BB17-F699F24DDB82}" destId="{124668EF-E7F4-4FDC-8B3D-FB4117C2A1C2}" srcOrd="0" destOrd="0" parTransId="{2E1B3CFF-2B41-4EC3-B0CA-FD8FEB25C6FA}" sibTransId="{E7AD0A3E-4440-4E36-A883-B9D15685B8F2}"/>
    <dgm:cxn modelId="{C0F9D350-58B8-4710-A7DD-FD53FA93D913}" srcId="{7853FE09-F92F-4004-AD62-87D62C5970C3}" destId="{31740AB7-E46F-4581-A9C0-BF2EDAC8EAA6}" srcOrd="0" destOrd="0" parTransId="{A8C88F84-E06B-46CC-99DC-7B5DA2A30FF7}" sibTransId="{6F22EEE8-7E47-4755-A36A-96C12E056E98}"/>
    <dgm:cxn modelId="{73A81AEE-ED28-48F9-B426-89CB2E059FF2}" srcId="{4CA132FE-37E8-4306-BB17-F699F24DDB82}" destId="{B17C6EF0-97B3-4D86-A3F7-569D06032997}" srcOrd="3" destOrd="0" parTransId="{0597E33E-2F67-4B88-8683-667C3F210CD7}" sibTransId="{A3A50D07-2854-412D-9800-47893E06E06A}"/>
    <dgm:cxn modelId="{9B45FE83-9FDE-44BA-9675-03D29519601F}" srcId="{4CA132FE-37E8-4306-BB17-F699F24DDB82}" destId="{7853FE09-F92F-4004-AD62-87D62C5970C3}" srcOrd="1" destOrd="0" parTransId="{35CE052B-79C1-4894-B0F3-B88691041735}" sibTransId="{81BBA67D-AEA7-416B-A40D-B97AA550CE3C}"/>
    <dgm:cxn modelId="{5D2A6B20-B757-41EF-9994-66305F450126}" type="presOf" srcId="{124668EF-E7F4-4FDC-8B3D-FB4117C2A1C2}" destId="{D3CC8869-5E03-43F1-B7C6-32FA6346FF9E}" srcOrd="0" destOrd="0" presId="urn:microsoft.com/office/officeart/2005/8/layout/matrix1"/>
    <dgm:cxn modelId="{388F5446-E162-4E83-BEDF-EFE3F9080CAA}" type="presOf" srcId="{72664D8C-9333-434C-9FEB-248DD1421828}" destId="{DFC6D144-7E91-4E35-AECE-BE75C4ACD9E7}" srcOrd="0" destOrd="1" presId="urn:microsoft.com/office/officeart/2005/8/layout/matrix1"/>
    <dgm:cxn modelId="{FF8C544B-4734-4093-9411-12792A2BC677}" srcId="{C95726D3-E385-41CD-A833-DA88B2486D0C}" destId="{4CA132FE-37E8-4306-BB17-F699F24DDB82}" srcOrd="0" destOrd="0" parTransId="{F8A6DC83-6786-4A6B-9FC9-27AF9D564497}" sibTransId="{123DE25C-3624-4050-BD72-99DB4BB27E18}"/>
    <dgm:cxn modelId="{6B24ED0E-EE4F-426A-93DE-D04A51246E52}" type="presOf" srcId="{B17C6EF0-97B3-4D86-A3F7-569D06032997}" destId="{36D58167-DB69-4277-A374-7D7D98EC2A50}" srcOrd="1" destOrd="0" presId="urn:microsoft.com/office/officeart/2005/8/layout/matrix1"/>
    <dgm:cxn modelId="{76166E82-39FE-404D-8879-5A41F92192FC}" type="presOf" srcId="{94B1B07A-1D99-450F-8EBC-696774E5017A}" destId="{895BB0AC-053A-4AFD-A0E6-D901274323D8}" srcOrd="1" destOrd="1" presId="urn:microsoft.com/office/officeart/2005/8/layout/matrix1"/>
    <dgm:cxn modelId="{B5BF4571-4BBF-4BE7-A686-55F3B38509D1}" type="presOf" srcId="{72664D8C-9333-434C-9FEB-248DD1421828}" destId="{36D58167-DB69-4277-A374-7D7D98EC2A50}" srcOrd="1" destOrd="1" presId="urn:microsoft.com/office/officeart/2005/8/layout/matrix1"/>
    <dgm:cxn modelId="{721C5096-5F13-4B4C-8AEB-441785D71F1E}" type="presOf" srcId="{94B1B07A-1D99-450F-8EBC-696774E5017A}" destId="{D3CC8869-5E03-43F1-B7C6-32FA6346FF9E}" srcOrd="0" destOrd="1" presId="urn:microsoft.com/office/officeart/2005/8/layout/matrix1"/>
    <dgm:cxn modelId="{DDB70F5F-A9E2-4AD5-951C-547C010D0EB8}" type="presOf" srcId="{D57F2D8B-1101-48D9-AA78-5D5907AEA99E}" destId="{04DDC295-7D5D-4BEF-BDBC-2399926D2CDC}" srcOrd="0" destOrd="1" presId="urn:microsoft.com/office/officeart/2005/8/layout/matrix1"/>
    <dgm:cxn modelId="{6A121EB6-7569-46DF-AB8B-A54396818EE8}" srcId="{7DE7947F-A7DE-4F94-B4E0-F022D4B122D6}" destId="{D57F2D8B-1101-48D9-AA78-5D5907AEA99E}" srcOrd="0" destOrd="0" parTransId="{8F8CB583-85EB-4505-B555-75CD6B5364DE}" sibTransId="{28C844A1-8F3C-4EC3-9089-21ACB60723DC}"/>
    <dgm:cxn modelId="{9BD96988-9130-4ECC-AC81-B4A4F8D3F41F}" type="presParOf" srcId="{302FE71C-73CB-42EA-A747-1B181F332B85}" destId="{9204D56B-DA9D-4117-B648-ACB5E810C160}" srcOrd="0" destOrd="0" presId="urn:microsoft.com/office/officeart/2005/8/layout/matrix1"/>
    <dgm:cxn modelId="{C0873F17-4214-45A1-AF1B-CFEBF3B8C9F1}" type="presParOf" srcId="{9204D56B-DA9D-4117-B648-ACB5E810C160}" destId="{D3CC8869-5E03-43F1-B7C6-32FA6346FF9E}" srcOrd="0" destOrd="0" presId="urn:microsoft.com/office/officeart/2005/8/layout/matrix1"/>
    <dgm:cxn modelId="{8AE4D152-83F7-44D4-B5B4-E3C17FDDEE92}" type="presParOf" srcId="{9204D56B-DA9D-4117-B648-ACB5E810C160}" destId="{895BB0AC-053A-4AFD-A0E6-D901274323D8}" srcOrd="1" destOrd="0" presId="urn:microsoft.com/office/officeart/2005/8/layout/matrix1"/>
    <dgm:cxn modelId="{E3A7910D-6282-4F07-98FD-079ADD3287BD}" type="presParOf" srcId="{9204D56B-DA9D-4117-B648-ACB5E810C160}" destId="{DDA06013-C11F-48DA-81FF-828A2FCA2B4E}" srcOrd="2" destOrd="0" presId="urn:microsoft.com/office/officeart/2005/8/layout/matrix1"/>
    <dgm:cxn modelId="{10750043-5AC4-428B-A2F2-7B400E9F0771}" type="presParOf" srcId="{9204D56B-DA9D-4117-B648-ACB5E810C160}" destId="{1AE967A3-4814-439F-BCF2-2377A08C2BBF}" srcOrd="3" destOrd="0" presId="urn:microsoft.com/office/officeart/2005/8/layout/matrix1"/>
    <dgm:cxn modelId="{E97F3D5D-6FDC-47D5-864D-7C05F6634C64}" type="presParOf" srcId="{9204D56B-DA9D-4117-B648-ACB5E810C160}" destId="{04DDC295-7D5D-4BEF-BDBC-2399926D2CDC}" srcOrd="4" destOrd="0" presId="urn:microsoft.com/office/officeart/2005/8/layout/matrix1"/>
    <dgm:cxn modelId="{3E683776-57A6-4EB0-A6EF-A81F90EB7666}" type="presParOf" srcId="{9204D56B-DA9D-4117-B648-ACB5E810C160}" destId="{C67045FE-43AB-49E4-8469-9B04543150A2}" srcOrd="5" destOrd="0" presId="urn:microsoft.com/office/officeart/2005/8/layout/matrix1"/>
    <dgm:cxn modelId="{3C81F93A-6A72-4946-A984-CBE0B47A03A9}" type="presParOf" srcId="{9204D56B-DA9D-4117-B648-ACB5E810C160}" destId="{DFC6D144-7E91-4E35-AECE-BE75C4ACD9E7}" srcOrd="6" destOrd="0" presId="urn:microsoft.com/office/officeart/2005/8/layout/matrix1"/>
    <dgm:cxn modelId="{94C6D931-60F6-4384-A42F-790010FBB34B}" type="presParOf" srcId="{9204D56B-DA9D-4117-B648-ACB5E810C160}" destId="{36D58167-DB69-4277-A374-7D7D98EC2A50}" srcOrd="7" destOrd="0" presId="urn:microsoft.com/office/officeart/2005/8/layout/matrix1"/>
    <dgm:cxn modelId="{76A74803-78A5-40CB-B5AA-A37E6BAE067B}" type="presParOf" srcId="{302FE71C-73CB-42EA-A747-1B181F332B85}" destId="{32869905-593F-4D48-AD30-3C361D03BF3A}"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748112-C966-4FA3-BC52-133BE40416B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AR"/>
        </a:p>
      </dgm:t>
    </dgm:pt>
    <dgm:pt modelId="{7CFAEB04-3673-44C1-A1E8-CB4D62CE0196}">
      <dgm:prSet phldrT="[Texto]"/>
      <dgm:spPr/>
      <dgm:t>
        <a:bodyPr/>
        <a:lstStyle/>
        <a:p>
          <a:r>
            <a:rPr lang="es-ES" b="1" dirty="0" smtClean="0"/>
            <a:t>Políticas de información y determinación de objetivos</a:t>
          </a:r>
          <a:endParaRPr lang="es-AR" dirty="0"/>
        </a:p>
      </dgm:t>
    </dgm:pt>
    <dgm:pt modelId="{CD13DC1E-7312-4110-AF46-C2D9A3D786FF}" type="parTrans" cxnId="{538DAE9A-0356-420C-A94D-B235E30B2206}">
      <dgm:prSet/>
      <dgm:spPr/>
      <dgm:t>
        <a:bodyPr/>
        <a:lstStyle/>
        <a:p>
          <a:endParaRPr lang="es-AR"/>
        </a:p>
      </dgm:t>
    </dgm:pt>
    <dgm:pt modelId="{11A5029F-C6A8-4887-888D-F777A7015001}" type="sibTrans" cxnId="{538DAE9A-0356-420C-A94D-B235E30B2206}">
      <dgm:prSet/>
      <dgm:spPr/>
      <dgm:t>
        <a:bodyPr/>
        <a:lstStyle/>
        <a:p>
          <a:endParaRPr lang="es-AR"/>
        </a:p>
      </dgm:t>
    </dgm:pt>
    <dgm:pt modelId="{44A564D5-819A-4E81-96C7-E5B0884AD801}">
      <dgm:prSet phldrT="[Texto]"/>
      <dgm:spPr/>
      <dgm:t>
        <a:bodyPr/>
        <a:lstStyle/>
        <a:p>
          <a:r>
            <a:rPr lang="es-ES" dirty="0" smtClean="0"/>
            <a:t>Área de información y procedimientos </a:t>
          </a:r>
          <a:endParaRPr lang="es-AR" dirty="0"/>
        </a:p>
      </dgm:t>
    </dgm:pt>
    <dgm:pt modelId="{641A9911-42A0-4530-9159-BD372C2C5269}" type="parTrans" cxnId="{9BF0D511-AF16-4CCC-81FC-3CAB7E793E9C}">
      <dgm:prSet/>
      <dgm:spPr/>
      <dgm:t>
        <a:bodyPr/>
        <a:lstStyle/>
        <a:p>
          <a:endParaRPr lang="es-AR"/>
        </a:p>
      </dgm:t>
    </dgm:pt>
    <dgm:pt modelId="{A11A99C8-6860-4F02-AB2D-19F5FC8195D6}" type="sibTrans" cxnId="{9BF0D511-AF16-4CCC-81FC-3CAB7E793E9C}">
      <dgm:prSet/>
      <dgm:spPr/>
      <dgm:t>
        <a:bodyPr/>
        <a:lstStyle/>
        <a:p>
          <a:endParaRPr lang="es-AR"/>
        </a:p>
      </dgm:t>
    </dgm:pt>
    <dgm:pt modelId="{A8AB45EA-FDB3-4919-A39F-A94AE2968418}">
      <dgm:prSet phldrT="[Texto]"/>
      <dgm:spPr/>
      <dgm:t>
        <a:bodyPr/>
        <a:lstStyle/>
        <a:p>
          <a:r>
            <a:rPr lang="es-ES" dirty="0" smtClean="0"/>
            <a:t>Asignación de costos e ingresos </a:t>
          </a:r>
          <a:endParaRPr lang="es-AR" dirty="0"/>
        </a:p>
      </dgm:t>
    </dgm:pt>
    <dgm:pt modelId="{8BAADE2A-944B-4DA0-A946-257E8B366E6D}" type="parTrans" cxnId="{29331D2E-D189-4B91-8875-41F66C20C430}">
      <dgm:prSet/>
      <dgm:spPr/>
      <dgm:t>
        <a:bodyPr/>
        <a:lstStyle/>
        <a:p>
          <a:endParaRPr lang="es-AR"/>
        </a:p>
      </dgm:t>
    </dgm:pt>
    <dgm:pt modelId="{45E481FB-A1F2-4570-9A5A-3D34FCB247B4}" type="sibTrans" cxnId="{29331D2E-D189-4B91-8875-41F66C20C430}">
      <dgm:prSet/>
      <dgm:spPr/>
      <dgm:t>
        <a:bodyPr/>
        <a:lstStyle/>
        <a:p>
          <a:endParaRPr lang="es-AR"/>
        </a:p>
      </dgm:t>
    </dgm:pt>
    <dgm:pt modelId="{1CF12916-0D62-4328-8314-9F2E8CCC7260}">
      <dgm:prSet phldrT="[Texto]"/>
      <dgm:spPr/>
      <dgm:t>
        <a:bodyPr/>
        <a:lstStyle/>
        <a:p>
          <a:r>
            <a:rPr lang="es-ES" b="1" dirty="0" smtClean="0"/>
            <a:t>Políticas de recursos humanos</a:t>
          </a:r>
          <a:endParaRPr lang="es-AR" dirty="0"/>
        </a:p>
      </dgm:t>
    </dgm:pt>
    <dgm:pt modelId="{43038FD9-C32C-49FC-9A9F-067948ABC017}" type="parTrans" cxnId="{1CCE1E3E-9453-4EED-874A-CE6162F5C121}">
      <dgm:prSet/>
      <dgm:spPr/>
      <dgm:t>
        <a:bodyPr/>
        <a:lstStyle/>
        <a:p>
          <a:endParaRPr lang="es-AR"/>
        </a:p>
      </dgm:t>
    </dgm:pt>
    <dgm:pt modelId="{51AD8FD5-DF04-4C9D-BF3D-93A4CC2228A9}" type="sibTrans" cxnId="{1CCE1E3E-9453-4EED-874A-CE6162F5C121}">
      <dgm:prSet/>
      <dgm:spPr/>
      <dgm:t>
        <a:bodyPr/>
        <a:lstStyle/>
        <a:p>
          <a:endParaRPr lang="es-AR"/>
        </a:p>
      </dgm:t>
    </dgm:pt>
    <dgm:pt modelId="{44B8A659-3CB0-4308-B5A5-89F560095555}">
      <dgm:prSet phldrT="[Texto]"/>
      <dgm:spPr/>
      <dgm:t>
        <a:bodyPr/>
        <a:lstStyle/>
        <a:p>
          <a:r>
            <a:rPr lang="es-ES" b="1" dirty="0" smtClean="0"/>
            <a:t>Conductas acordes</a:t>
          </a:r>
          <a:endParaRPr lang="es-AR" dirty="0"/>
        </a:p>
      </dgm:t>
    </dgm:pt>
    <dgm:pt modelId="{39A2C568-88F0-4030-97F0-88656E8E4F0A}" type="parTrans" cxnId="{F4B7E23A-3B85-414C-BD27-FB0B83E05E82}">
      <dgm:prSet/>
      <dgm:spPr/>
      <dgm:t>
        <a:bodyPr/>
        <a:lstStyle/>
        <a:p>
          <a:endParaRPr lang="es-AR"/>
        </a:p>
      </dgm:t>
    </dgm:pt>
    <dgm:pt modelId="{026781DE-E217-4A98-BA02-4C787BEC75D1}" type="sibTrans" cxnId="{F4B7E23A-3B85-414C-BD27-FB0B83E05E82}">
      <dgm:prSet/>
      <dgm:spPr/>
      <dgm:t>
        <a:bodyPr/>
        <a:lstStyle/>
        <a:p>
          <a:endParaRPr lang="es-AR"/>
        </a:p>
      </dgm:t>
    </dgm:pt>
    <dgm:pt modelId="{D44F6F43-E89D-42B8-98DC-6FFEEC8578BD}">
      <dgm:prSet phldrT="[Texto]"/>
      <dgm:spPr/>
      <dgm:t>
        <a:bodyPr/>
        <a:lstStyle/>
        <a:p>
          <a:r>
            <a:rPr lang="es-ES" b="1" dirty="0" smtClean="0"/>
            <a:t>Capacidades plurifuncionales</a:t>
          </a:r>
          <a:endParaRPr lang="es-AR" dirty="0"/>
        </a:p>
      </dgm:t>
    </dgm:pt>
    <dgm:pt modelId="{37E10813-B9E5-4903-AB3F-B913D38C0FF9}" type="parTrans" cxnId="{D5B8ACF0-05A7-4978-B518-F3C46DC8E100}">
      <dgm:prSet/>
      <dgm:spPr/>
      <dgm:t>
        <a:bodyPr/>
        <a:lstStyle/>
        <a:p>
          <a:endParaRPr lang="es-AR"/>
        </a:p>
      </dgm:t>
    </dgm:pt>
    <dgm:pt modelId="{7AAEACBD-B71A-4E36-9060-F2AE054E37A6}" type="sibTrans" cxnId="{D5B8ACF0-05A7-4978-B518-F3C46DC8E100}">
      <dgm:prSet/>
      <dgm:spPr/>
      <dgm:t>
        <a:bodyPr/>
        <a:lstStyle/>
        <a:p>
          <a:endParaRPr lang="es-AR"/>
        </a:p>
      </dgm:t>
    </dgm:pt>
    <dgm:pt modelId="{3808F04D-91ED-4FF0-9BC3-F5716D0BD0F2}">
      <dgm:prSet phldrT="[Texto]"/>
      <dgm:spPr/>
      <dgm:t>
        <a:bodyPr/>
        <a:lstStyle/>
        <a:p>
          <a:r>
            <a:rPr lang="es-AR" dirty="0" smtClean="0"/>
            <a:t>Costos de la reconfiguración</a:t>
          </a:r>
          <a:endParaRPr lang="es-AR" dirty="0"/>
        </a:p>
      </dgm:t>
    </dgm:pt>
    <dgm:pt modelId="{7B2419E0-A31D-4BD7-952D-FC8293B8DD6F}" type="parTrans" cxnId="{3D45FAA5-C608-45A1-8E17-0E87CE3EBF66}">
      <dgm:prSet/>
      <dgm:spPr/>
      <dgm:t>
        <a:bodyPr/>
        <a:lstStyle/>
        <a:p>
          <a:endParaRPr lang="es-AR"/>
        </a:p>
      </dgm:t>
    </dgm:pt>
    <dgm:pt modelId="{DD8AAF38-EB1B-4D7D-9DD4-F96BDBE896DC}" type="sibTrans" cxnId="{3D45FAA5-C608-45A1-8E17-0E87CE3EBF66}">
      <dgm:prSet/>
      <dgm:spPr/>
      <dgm:t>
        <a:bodyPr/>
        <a:lstStyle/>
        <a:p>
          <a:endParaRPr lang="es-AR"/>
        </a:p>
      </dgm:t>
    </dgm:pt>
    <dgm:pt modelId="{F911BAB4-460A-4CA4-81F3-7235854CE6D1}">
      <dgm:prSet phldrT="[Texto]"/>
      <dgm:spPr/>
      <dgm:t>
        <a:bodyPr/>
        <a:lstStyle/>
        <a:p>
          <a:r>
            <a:rPr lang="es-ES" dirty="0" smtClean="0"/>
            <a:t>Invertir en la captación y capacitación de recursos</a:t>
          </a:r>
          <a:endParaRPr lang="es-AR" dirty="0"/>
        </a:p>
      </dgm:t>
    </dgm:pt>
    <dgm:pt modelId="{13114BA5-F3D5-4908-BA17-3E462F30DB59}" type="parTrans" cxnId="{9E1CC10D-A446-4CAA-8B0B-6A085FD7DB22}">
      <dgm:prSet/>
      <dgm:spPr/>
      <dgm:t>
        <a:bodyPr/>
        <a:lstStyle/>
        <a:p>
          <a:endParaRPr lang="es-AR"/>
        </a:p>
      </dgm:t>
    </dgm:pt>
    <dgm:pt modelId="{09FAE10B-6AEC-4A92-A267-2EEB64C8E903}" type="sibTrans" cxnId="{9E1CC10D-A446-4CAA-8B0B-6A085FD7DB22}">
      <dgm:prSet/>
      <dgm:spPr/>
      <dgm:t>
        <a:bodyPr/>
        <a:lstStyle/>
        <a:p>
          <a:endParaRPr lang="es-AR"/>
        </a:p>
      </dgm:t>
    </dgm:pt>
    <dgm:pt modelId="{6B4A2292-BCC5-429C-9FE6-BECAE8592D28}">
      <dgm:prSet phldrT="[Texto]"/>
      <dgm:spPr/>
      <dgm:t>
        <a:bodyPr/>
        <a:lstStyle/>
        <a:p>
          <a:r>
            <a:rPr lang="es-ES" dirty="0" smtClean="0"/>
            <a:t>Invertir en la coordinación del trabajo </a:t>
          </a:r>
          <a:endParaRPr lang="es-AR" dirty="0"/>
        </a:p>
      </dgm:t>
    </dgm:pt>
    <dgm:pt modelId="{FD6FEBEE-9E20-4D26-AF1E-E1B04D794C01}" type="parTrans" cxnId="{6E9EA200-AF66-494D-83A3-5B142C173D6C}">
      <dgm:prSet/>
      <dgm:spPr/>
      <dgm:t>
        <a:bodyPr/>
        <a:lstStyle/>
        <a:p>
          <a:endParaRPr lang="es-AR"/>
        </a:p>
      </dgm:t>
    </dgm:pt>
    <dgm:pt modelId="{FDF96323-2345-4D05-AB8E-828CBAD349E3}" type="sibTrans" cxnId="{6E9EA200-AF66-494D-83A3-5B142C173D6C}">
      <dgm:prSet/>
      <dgm:spPr/>
      <dgm:t>
        <a:bodyPr/>
        <a:lstStyle/>
        <a:p>
          <a:endParaRPr lang="es-AR"/>
        </a:p>
      </dgm:t>
    </dgm:pt>
    <dgm:pt modelId="{44F78DF7-91E7-4CE9-AA7E-D0B8F812C0E5}">
      <dgm:prSet phldrT="[Texto]"/>
      <dgm:spPr/>
      <dgm:t>
        <a:bodyPr/>
        <a:lstStyle/>
        <a:p>
          <a:r>
            <a:rPr lang="es-ES" dirty="0" smtClean="0"/>
            <a:t>Precios de transferencia </a:t>
          </a:r>
          <a:endParaRPr lang="es-AR" dirty="0"/>
        </a:p>
      </dgm:t>
    </dgm:pt>
    <dgm:pt modelId="{B5012639-1B9D-421D-9D26-C4B5A46435EE}" type="parTrans" cxnId="{65B9D527-3404-445B-9C29-C815E2EA2ED3}">
      <dgm:prSet/>
      <dgm:spPr/>
      <dgm:t>
        <a:bodyPr/>
        <a:lstStyle/>
        <a:p>
          <a:endParaRPr lang="es-AR"/>
        </a:p>
      </dgm:t>
    </dgm:pt>
    <dgm:pt modelId="{7851D850-B635-42FE-8019-9407F18F40BA}" type="sibTrans" cxnId="{65B9D527-3404-445B-9C29-C815E2EA2ED3}">
      <dgm:prSet/>
      <dgm:spPr/>
      <dgm:t>
        <a:bodyPr/>
        <a:lstStyle/>
        <a:p>
          <a:endParaRPr lang="es-AR"/>
        </a:p>
      </dgm:t>
    </dgm:pt>
    <dgm:pt modelId="{854129F4-3863-4CED-980D-B0A3ADFBE58B}">
      <dgm:prSet phldrT="[Texto]"/>
      <dgm:spPr/>
      <dgm:t>
        <a:bodyPr/>
        <a:lstStyle/>
        <a:p>
          <a:r>
            <a:rPr lang="es-ES" dirty="0" smtClean="0"/>
            <a:t>Management fuerte</a:t>
          </a:r>
          <a:endParaRPr lang="es-AR" dirty="0"/>
        </a:p>
      </dgm:t>
    </dgm:pt>
    <dgm:pt modelId="{79F3DE16-27BC-4ADA-8BB1-D69FD1A92B90}" type="parTrans" cxnId="{5DD0D930-2ACF-4F9E-9887-F56C5F812ED2}">
      <dgm:prSet/>
      <dgm:spPr/>
      <dgm:t>
        <a:bodyPr/>
        <a:lstStyle/>
        <a:p>
          <a:endParaRPr lang="es-AR"/>
        </a:p>
      </dgm:t>
    </dgm:pt>
    <dgm:pt modelId="{2DC32333-7A16-4BA2-BC86-B4764ADE3175}" type="sibTrans" cxnId="{5DD0D930-2ACF-4F9E-9887-F56C5F812ED2}">
      <dgm:prSet/>
      <dgm:spPr/>
      <dgm:t>
        <a:bodyPr/>
        <a:lstStyle/>
        <a:p>
          <a:endParaRPr lang="es-AR"/>
        </a:p>
      </dgm:t>
    </dgm:pt>
    <dgm:pt modelId="{2DBB0B2E-6F4A-4C44-9289-47E79EBA716D}">
      <dgm:prSet phldrT="[Texto]"/>
      <dgm:spPr/>
      <dgm:t>
        <a:bodyPr/>
        <a:lstStyle/>
        <a:p>
          <a:r>
            <a:rPr lang="es-ES" b="1" dirty="0" smtClean="0"/>
            <a:t>Prácticas de contratación</a:t>
          </a:r>
          <a:endParaRPr lang="es-AR" dirty="0"/>
        </a:p>
      </dgm:t>
    </dgm:pt>
    <dgm:pt modelId="{B6C203F8-6AE8-441F-A6B7-6062A7C831E1}" type="parTrans" cxnId="{60C9956C-A786-4256-A65D-980B85834935}">
      <dgm:prSet/>
      <dgm:spPr/>
      <dgm:t>
        <a:bodyPr/>
        <a:lstStyle/>
        <a:p>
          <a:endParaRPr lang="es-AR"/>
        </a:p>
      </dgm:t>
    </dgm:pt>
    <dgm:pt modelId="{E560344E-0565-4743-BC2E-516A99228332}" type="sibTrans" cxnId="{60C9956C-A786-4256-A65D-980B85834935}">
      <dgm:prSet/>
      <dgm:spPr/>
      <dgm:t>
        <a:bodyPr/>
        <a:lstStyle/>
        <a:p>
          <a:endParaRPr lang="es-AR"/>
        </a:p>
      </dgm:t>
    </dgm:pt>
    <dgm:pt modelId="{4181EE60-C55E-4C57-92C3-D3A7B3DA2646}">
      <dgm:prSet phldrT="[Texto]"/>
      <dgm:spPr/>
      <dgm:t>
        <a:bodyPr/>
        <a:lstStyle/>
        <a:p>
          <a:r>
            <a:rPr lang="es-ES" b="1" dirty="0" smtClean="0"/>
            <a:t>Sistema de gratificaciones </a:t>
          </a:r>
          <a:endParaRPr lang="es-AR" dirty="0"/>
        </a:p>
      </dgm:t>
    </dgm:pt>
    <dgm:pt modelId="{0735B427-6C9E-4C5C-AF0D-C26F43405D1B}" type="parTrans" cxnId="{67F79A54-8C99-4DAB-890E-ECADC9D603A5}">
      <dgm:prSet/>
      <dgm:spPr/>
      <dgm:t>
        <a:bodyPr/>
        <a:lstStyle/>
        <a:p>
          <a:endParaRPr lang="es-AR"/>
        </a:p>
      </dgm:t>
    </dgm:pt>
    <dgm:pt modelId="{14F98AF0-D619-4E51-8B0B-4B7B4FB1CB49}" type="sibTrans" cxnId="{67F79A54-8C99-4DAB-890E-ECADC9D603A5}">
      <dgm:prSet/>
      <dgm:spPr/>
      <dgm:t>
        <a:bodyPr/>
        <a:lstStyle/>
        <a:p>
          <a:endParaRPr lang="es-AR"/>
        </a:p>
      </dgm:t>
    </dgm:pt>
    <dgm:pt modelId="{B60BCE12-35DC-4ADE-8490-E151D2592E40}">
      <dgm:prSet phldrT="[Texto]"/>
      <dgm:spPr/>
      <dgm:t>
        <a:bodyPr/>
        <a:lstStyle/>
        <a:p>
          <a:r>
            <a:rPr lang="es-ES" dirty="0" smtClean="0"/>
            <a:t>Remunerar a la persona, no a la tarea</a:t>
          </a:r>
          <a:endParaRPr lang="es-AR" dirty="0"/>
        </a:p>
      </dgm:t>
    </dgm:pt>
    <dgm:pt modelId="{390AE08C-4C02-4DD1-A7AB-77A4BCC8E564}" type="parTrans" cxnId="{9DC2096B-3009-485A-B3A9-221906E0C9A5}">
      <dgm:prSet/>
      <dgm:spPr/>
      <dgm:t>
        <a:bodyPr/>
        <a:lstStyle/>
        <a:p>
          <a:endParaRPr lang="es-AR"/>
        </a:p>
      </dgm:t>
    </dgm:pt>
    <dgm:pt modelId="{71C7C90A-5839-4288-832B-CB5EA97BA325}" type="sibTrans" cxnId="{9DC2096B-3009-485A-B3A9-221906E0C9A5}">
      <dgm:prSet/>
      <dgm:spPr/>
      <dgm:t>
        <a:bodyPr/>
        <a:lstStyle/>
        <a:p>
          <a:endParaRPr lang="es-AR"/>
        </a:p>
      </dgm:t>
    </dgm:pt>
    <dgm:pt modelId="{2B9E9A2F-AD27-4814-B8B4-C7AAF88EE468}">
      <dgm:prSet phldrT="[Texto]"/>
      <dgm:spPr/>
      <dgm:t>
        <a:bodyPr/>
        <a:lstStyle/>
        <a:p>
          <a:r>
            <a:rPr lang="es-ES" dirty="0" smtClean="0"/>
            <a:t>Capacitación constante </a:t>
          </a:r>
          <a:endParaRPr lang="es-AR" dirty="0"/>
        </a:p>
      </dgm:t>
    </dgm:pt>
    <dgm:pt modelId="{A3FD64BE-85B7-451C-902B-CD60168FB2A9}" type="parTrans" cxnId="{6C903CD0-AEF3-43F6-8B7A-5072B197BC9D}">
      <dgm:prSet/>
      <dgm:spPr/>
      <dgm:t>
        <a:bodyPr/>
        <a:lstStyle/>
        <a:p>
          <a:endParaRPr lang="es-AR"/>
        </a:p>
      </dgm:t>
    </dgm:pt>
    <dgm:pt modelId="{6CD99818-D1F7-4615-B49C-7CBA41317D07}" type="sibTrans" cxnId="{6C903CD0-AEF3-43F6-8B7A-5072B197BC9D}">
      <dgm:prSet/>
      <dgm:spPr/>
      <dgm:t>
        <a:bodyPr/>
        <a:lstStyle/>
        <a:p>
          <a:endParaRPr lang="es-AR"/>
        </a:p>
      </dgm:t>
    </dgm:pt>
    <dgm:pt modelId="{EEC8C37C-780A-4569-AFBD-3D58DFCF357B}">
      <dgm:prSet phldrT="[Texto]"/>
      <dgm:spPr/>
      <dgm:t>
        <a:bodyPr/>
        <a:lstStyle/>
        <a:p>
          <a:r>
            <a:rPr lang="es-ES" dirty="0" smtClean="0"/>
            <a:t>Personas capaces de manejar conflictos y partidarias del crecimiento y el desarrollo</a:t>
          </a:r>
          <a:endParaRPr lang="es-AR" dirty="0"/>
        </a:p>
      </dgm:t>
    </dgm:pt>
    <dgm:pt modelId="{8A7B9FA0-CBCD-4432-95A0-199437E2D251}" type="parTrans" cxnId="{9A4C4C59-32CC-4422-BEE0-86F9DBF95AB6}">
      <dgm:prSet/>
      <dgm:spPr/>
      <dgm:t>
        <a:bodyPr/>
        <a:lstStyle/>
        <a:p>
          <a:endParaRPr lang="es-AR"/>
        </a:p>
      </dgm:t>
    </dgm:pt>
    <dgm:pt modelId="{A8F7F3F5-29F2-463F-A652-4A16D2982722}" type="sibTrans" cxnId="{9A4C4C59-32CC-4422-BEE0-86F9DBF95AB6}">
      <dgm:prSet/>
      <dgm:spPr/>
      <dgm:t>
        <a:bodyPr/>
        <a:lstStyle/>
        <a:p>
          <a:endParaRPr lang="es-AR"/>
        </a:p>
      </dgm:t>
    </dgm:pt>
    <dgm:pt modelId="{2884C866-C90F-4EDB-9F24-D4F5BDFF16F2}" type="pres">
      <dgm:prSet presAssocID="{3F748112-C966-4FA3-BC52-133BE40416B6}" presName="Name0" presStyleCnt="0">
        <dgm:presLayoutVars>
          <dgm:dir/>
          <dgm:animLvl val="lvl"/>
          <dgm:resizeHandles val="exact"/>
        </dgm:presLayoutVars>
      </dgm:prSet>
      <dgm:spPr/>
      <dgm:t>
        <a:bodyPr/>
        <a:lstStyle/>
        <a:p>
          <a:endParaRPr lang="es-AR"/>
        </a:p>
      </dgm:t>
    </dgm:pt>
    <dgm:pt modelId="{EDCFC7BF-E482-49DC-B3A5-5C08D59524AF}" type="pres">
      <dgm:prSet presAssocID="{7CFAEB04-3673-44C1-A1E8-CB4D62CE0196}" presName="composite" presStyleCnt="0"/>
      <dgm:spPr/>
    </dgm:pt>
    <dgm:pt modelId="{3E186F87-B973-458F-B5D4-6E1258309AB8}" type="pres">
      <dgm:prSet presAssocID="{7CFAEB04-3673-44C1-A1E8-CB4D62CE0196}" presName="parTx" presStyleLbl="alignNode1" presStyleIdx="0" presStyleCnt="3">
        <dgm:presLayoutVars>
          <dgm:chMax val="0"/>
          <dgm:chPref val="0"/>
          <dgm:bulletEnabled val="1"/>
        </dgm:presLayoutVars>
      </dgm:prSet>
      <dgm:spPr/>
      <dgm:t>
        <a:bodyPr/>
        <a:lstStyle/>
        <a:p>
          <a:endParaRPr lang="es-AR"/>
        </a:p>
      </dgm:t>
    </dgm:pt>
    <dgm:pt modelId="{06DE0ECD-6A07-42CF-BE71-770DFB55536B}" type="pres">
      <dgm:prSet presAssocID="{7CFAEB04-3673-44C1-A1E8-CB4D62CE0196}" presName="desTx" presStyleLbl="alignAccFollowNode1" presStyleIdx="0" presStyleCnt="3">
        <dgm:presLayoutVars>
          <dgm:bulletEnabled val="1"/>
        </dgm:presLayoutVars>
      </dgm:prSet>
      <dgm:spPr/>
      <dgm:t>
        <a:bodyPr/>
        <a:lstStyle/>
        <a:p>
          <a:endParaRPr lang="es-AR"/>
        </a:p>
      </dgm:t>
    </dgm:pt>
    <dgm:pt modelId="{C366797B-D556-4D58-A95A-871B36F6C7D3}" type="pres">
      <dgm:prSet presAssocID="{11A5029F-C6A8-4887-888D-F777A7015001}" presName="space" presStyleCnt="0"/>
      <dgm:spPr/>
    </dgm:pt>
    <dgm:pt modelId="{965D07AC-62BC-4B16-A289-C7DE4A93DE1F}" type="pres">
      <dgm:prSet presAssocID="{1CF12916-0D62-4328-8314-9F2E8CCC7260}" presName="composite" presStyleCnt="0"/>
      <dgm:spPr/>
    </dgm:pt>
    <dgm:pt modelId="{522A6B45-F6CA-459B-A7CC-8C253EEC7738}" type="pres">
      <dgm:prSet presAssocID="{1CF12916-0D62-4328-8314-9F2E8CCC7260}" presName="parTx" presStyleLbl="alignNode1" presStyleIdx="1" presStyleCnt="3">
        <dgm:presLayoutVars>
          <dgm:chMax val="0"/>
          <dgm:chPref val="0"/>
          <dgm:bulletEnabled val="1"/>
        </dgm:presLayoutVars>
      </dgm:prSet>
      <dgm:spPr/>
      <dgm:t>
        <a:bodyPr/>
        <a:lstStyle/>
        <a:p>
          <a:endParaRPr lang="es-AR"/>
        </a:p>
      </dgm:t>
    </dgm:pt>
    <dgm:pt modelId="{B5A38FA1-7E7D-4ADD-9897-71E73E0F439C}" type="pres">
      <dgm:prSet presAssocID="{1CF12916-0D62-4328-8314-9F2E8CCC7260}" presName="desTx" presStyleLbl="alignAccFollowNode1" presStyleIdx="1" presStyleCnt="3">
        <dgm:presLayoutVars>
          <dgm:bulletEnabled val="1"/>
        </dgm:presLayoutVars>
      </dgm:prSet>
      <dgm:spPr/>
      <dgm:t>
        <a:bodyPr/>
        <a:lstStyle/>
        <a:p>
          <a:endParaRPr lang="es-AR"/>
        </a:p>
      </dgm:t>
    </dgm:pt>
    <dgm:pt modelId="{486D988F-DBEA-449A-BFE3-83446245F5D1}" type="pres">
      <dgm:prSet presAssocID="{51AD8FD5-DF04-4C9D-BF3D-93A4CC2228A9}" presName="space" presStyleCnt="0"/>
      <dgm:spPr/>
    </dgm:pt>
    <dgm:pt modelId="{16CB6300-F608-4857-858A-CED8EDE31E0B}" type="pres">
      <dgm:prSet presAssocID="{3808F04D-91ED-4FF0-9BC3-F5716D0BD0F2}" presName="composite" presStyleCnt="0"/>
      <dgm:spPr/>
    </dgm:pt>
    <dgm:pt modelId="{BD8165EB-5EAA-4B8A-8A1C-6EC8D67DEE5B}" type="pres">
      <dgm:prSet presAssocID="{3808F04D-91ED-4FF0-9BC3-F5716D0BD0F2}" presName="parTx" presStyleLbl="alignNode1" presStyleIdx="2" presStyleCnt="3">
        <dgm:presLayoutVars>
          <dgm:chMax val="0"/>
          <dgm:chPref val="0"/>
          <dgm:bulletEnabled val="1"/>
        </dgm:presLayoutVars>
      </dgm:prSet>
      <dgm:spPr/>
      <dgm:t>
        <a:bodyPr/>
        <a:lstStyle/>
        <a:p>
          <a:endParaRPr lang="es-AR"/>
        </a:p>
      </dgm:t>
    </dgm:pt>
    <dgm:pt modelId="{A1A1005A-39A7-4FE1-982D-B457CD394486}" type="pres">
      <dgm:prSet presAssocID="{3808F04D-91ED-4FF0-9BC3-F5716D0BD0F2}" presName="desTx" presStyleLbl="alignAccFollowNode1" presStyleIdx="2" presStyleCnt="3">
        <dgm:presLayoutVars>
          <dgm:bulletEnabled val="1"/>
        </dgm:presLayoutVars>
      </dgm:prSet>
      <dgm:spPr/>
      <dgm:t>
        <a:bodyPr/>
        <a:lstStyle/>
        <a:p>
          <a:endParaRPr lang="es-AR"/>
        </a:p>
      </dgm:t>
    </dgm:pt>
  </dgm:ptLst>
  <dgm:cxnLst>
    <dgm:cxn modelId="{9BF0D511-AF16-4CCC-81FC-3CAB7E793E9C}" srcId="{7CFAEB04-3673-44C1-A1E8-CB4D62CE0196}" destId="{44A564D5-819A-4E81-96C7-E5B0884AD801}" srcOrd="0" destOrd="0" parTransId="{641A9911-42A0-4530-9159-BD372C2C5269}" sibTransId="{A11A99C8-6860-4F02-AB2D-19F5FC8195D6}"/>
    <dgm:cxn modelId="{67F79A54-8C99-4DAB-890E-ECADC9D603A5}" srcId="{1CF12916-0D62-4328-8314-9F2E8CCC7260}" destId="{4181EE60-C55E-4C57-92C3-D3A7B3DA2646}" srcOrd="3" destOrd="0" parTransId="{0735B427-6C9E-4C5C-AF0D-C26F43405D1B}" sibTransId="{14F98AF0-D619-4E51-8B0B-4B7B4FB1CB49}"/>
    <dgm:cxn modelId="{CFDA7892-E9ED-4389-A8A7-949C581B57B2}" type="presOf" srcId="{44A564D5-819A-4E81-96C7-E5B0884AD801}" destId="{06DE0ECD-6A07-42CF-BE71-770DFB55536B}" srcOrd="0" destOrd="0" presId="urn:microsoft.com/office/officeart/2005/8/layout/hList1"/>
    <dgm:cxn modelId="{9A2D997A-C870-434A-BB82-912321A9CD62}" type="presOf" srcId="{854129F4-3863-4CED-980D-B0A3ADFBE58B}" destId="{06DE0ECD-6A07-42CF-BE71-770DFB55536B}" srcOrd="0" destOrd="3" presId="urn:microsoft.com/office/officeart/2005/8/layout/hList1"/>
    <dgm:cxn modelId="{B78BCED6-FEB4-4A71-8C54-90E6C119446B}" type="presOf" srcId="{2B9E9A2F-AD27-4814-B8B4-C7AAF88EE468}" destId="{B5A38FA1-7E7D-4ADD-9897-71E73E0F439C}" srcOrd="0" destOrd="5" presId="urn:microsoft.com/office/officeart/2005/8/layout/hList1"/>
    <dgm:cxn modelId="{A4356154-2E32-419E-84C1-70F1DDCA5EA4}" type="presOf" srcId="{EEC8C37C-780A-4569-AFBD-3D58DFCF357B}" destId="{A1A1005A-39A7-4FE1-982D-B457CD394486}" srcOrd="0" destOrd="2" presId="urn:microsoft.com/office/officeart/2005/8/layout/hList1"/>
    <dgm:cxn modelId="{AD1D00BD-CE4E-4E53-9151-BEC898847DEC}" type="presOf" srcId="{3F748112-C966-4FA3-BC52-133BE40416B6}" destId="{2884C866-C90F-4EDB-9F24-D4F5BDFF16F2}" srcOrd="0" destOrd="0" presId="urn:microsoft.com/office/officeart/2005/8/layout/hList1"/>
    <dgm:cxn modelId="{9A4C4C59-32CC-4422-BEE0-86F9DBF95AB6}" srcId="{3808F04D-91ED-4FF0-9BC3-F5716D0BD0F2}" destId="{EEC8C37C-780A-4569-AFBD-3D58DFCF357B}" srcOrd="2" destOrd="0" parTransId="{8A7B9FA0-CBCD-4432-95A0-199437E2D251}" sibTransId="{A8F7F3F5-29F2-463F-A652-4A16D2982722}"/>
    <dgm:cxn modelId="{538DAE9A-0356-420C-A94D-B235E30B2206}" srcId="{3F748112-C966-4FA3-BC52-133BE40416B6}" destId="{7CFAEB04-3673-44C1-A1E8-CB4D62CE0196}" srcOrd="0" destOrd="0" parTransId="{CD13DC1E-7312-4110-AF46-C2D9A3D786FF}" sibTransId="{11A5029F-C6A8-4887-888D-F777A7015001}"/>
    <dgm:cxn modelId="{D5B8ACF0-05A7-4978-B518-F3C46DC8E100}" srcId="{1CF12916-0D62-4328-8314-9F2E8CCC7260}" destId="{D44F6F43-E89D-42B8-98DC-6FFEEC8578BD}" srcOrd="1" destOrd="0" parTransId="{37E10813-B9E5-4903-AB3F-B913D38C0FF9}" sibTransId="{7AAEACBD-B71A-4E36-9060-F2AE054E37A6}"/>
    <dgm:cxn modelId="{9E1CC10D-A446-4CAA-8B0B-6A085FD7DB22}" srcId="{3808F04D-91ED-4FF0-9BC3-F5716D0BD0F2}" destId="{F911BAB4-460A-4CA4-81F3-7235854CE6D1}" srcOrd="0" destOrd="0" parTransId="{13114BA5-F3D5-4908-BA17-3E462F30DB59}" sibTransId="{09FAE10B-6AEC-4A92-A267-2EEB64C8E903}"/>
    <dgm:cxn modelId="{E81C7D8B-C64B-4E85-A612-A80808965266}" type="presOf" srcId="{6B4A2292-BCC5-429C-9FE6-BECAE8592D28}" destId="{A1A1005A-39A7-4FE1-982D-B457CD394486}" srcOrd="0" destOrd="1" presId="urn:microsoft.com/office/officeart/2005/8/layout/hList1"/>
    <dgm:cxn modelId="{1761483F-A576-450D-AD1C-D83CCD239247}" type="presOf" srcId="{F911BAB4-460A-4CA4-81F3-7235854CE6D1}" destId="{A1A1005A-39A7-4FE1-982D-B457CD394486}" srcOrd="0" destOrd="0" presId="urn:microsoft.com/office/officeart/2005/8/layout/hList1"/>
    <dgm:cxn modelId="{9DC2096B-3009-485A-B3A9-221906E0C9A5}" srcId="{1CF12916-0D62-4328-8314-9F2E8CCC7260}" destId="{B60BCE12-35DC-4ADE-8490-E151D2592E40}" srcOrd="4" destOrd="0" parTransId="{390AE08C-4C02-4DD1-A7AB-77A4BCC8E564}" sibTransId="{71C7C90A-5839-4288-832B-CB5EA97BA325}"/>
    <dgm:cxn modelId="{3D45FAA5-C608-45A1-8E17-0E87CE3EBF66}" srcId="{3F748112-C966-4FA3-BC52-133BE40416B6}" destId="{3808F04D-91ED-4FF0-9BC3-F5716D0BD0F2}" srcOrd="2" destOrd="0" parTransId="{7B2419E0-A31D-4BD7-952D-FC8293B8DD6F}" sibTransId="{DD8AAF38-EB1B-4D7D-9DD4-F96BDBE896DC}"/>
    <dgm:cxn modelId="{83B7A114-412C-4737-B039-87B79CDEEB3B}" type="presOf" srcId="{2DBB0B2E-6F4A-4C44-9289-47E79EBA716D}" destId="{B5A38FA1-7E7D-4ADD-9897-71E73E0F439C}" srcOrd="0" destOrd="2" presId="urn:microsoft.com/office/officeart/2005/8/layout/hList1"/>
    <dgm:cxn modelId="{6C903CD0-AEF3-43F6-8B7A-5072B197BC9D}" srcId="{1CF12916-0D62-4328-8314-9F2E8CCC7260}" destId="{2B9E9A2F-AD27-4814-B8B4-C7AAF88EE468}" srcOrd="5" destOrd="0" parTransId="{A3FD64BE-85B7-451C-902B-CD60168FB2A9}" sibTransId="{6CD99818-D1F7-4615-B49C-7CBA41317D07}"/>
    <dgm:cxn modelId="{1CCE1E3E-9453-4EED-874A-CE6162F5C121}" srcId="{3F748112-C966-4FA3-BC52-133BE40416B6}" destId="{1CF12916-0D62-4328-8314-9F2E8CCC7260}" srcOrd="1" destOrd="0" parTransId="{43038FD9-C32C-49FC-9A9F-067948ABC017}" sibTransId="{51AD8FD5-DF04-4C9D-BF3D-93A4CC2228A9}"/>
    <dgm:cxn modelId="{2DDC153D-49A9-42F0-8ED1-CC63C187D6C3}" type="presOf" srcId="{B60BCE12-35DC-4ADE-8490-E151D2592E40}" destId="{B5A38FA1-7E7D-4ADD-9897-71E73E0F439C}" srcOrd="0" destOrd="4" presId="urn:microsoft.com/office/officeart/2005/8/layout/hList1"/>
    <dgm:cxn modelId="{6E9EA200-AF66-494D-83A3-5B142C173D6C}" srcId="{3808F04D-91ED-4FF0-9BC3-F5716D0BD0F2}" destId="{6B4A2292-BCC5-429C-9FE6-BECAE8592D28}" srcOrd="1" destOrd="0" parTransId="{FD6FEBEE-9E20-4D26-AF1E-E1B04D794C01}" sibTransId="{FDF96323-2345-4D05-AB8E-828CBAD349E3}"/>
    <dgm:cxn modelId="{60C9956C-A786-4256-A65D-980B85834935}" srcId="{1CF12916-0D62-4328-8314-9F2E8CCC7260}" destId="{2DBB0B2E-6F4A-4C44-9289-47E79EBA716D}" srcOrd="2" destOrd="0" parTransId="{B6C203F8-6AE8-441F-A6B7-6062A7C831E1}" sibTransId="{E560344E-0565-4743-BC2E-516A99228332}"/>
    <dgm:cxn modelId="{B50401D8-0CD1-499D-B731-04ED1FF08CC3}" type="presOf" srcId="{3808F04D-91ED-4FF0-9BC3-F5716D0BD0F2}" destId="{BD8165EB-5EAA-4B8A-8A1C-6EC8D67DEE5B}" srcOrd="0" destOrd="0" presId="urn:microsoft.com/office/officeart/2005/8/layout/hList1"/>
    <dgm:cxn modelId="{F4B7E23A-3B85-414C-BD27-FB0B83E05E82}" srcId="{1CF12916-0D62-4328-8314-9F2E8CCC7260}" destId="{44B8A659-3CB0-4308-B5A5-89F560095555}" srcOrd="0" destOrd="0" parTransId="{39A2C568-88F0-4030-97F0-88656E8E4F0A}" sibTransId="{026781DE-E217-4A98-BA02-4C787BEC75D1}"/>
    <dgm:cxn modelId="{9622FF18-C619-457F-A116-198DD05BBF63}" type="presOf" srcId="{A8AB45EA-FDB3-4919-A39F-A94AE2968418}" destId="{06DE0ECD-6A07-42CF-BE71-770DFB55536B}" srcOrd="0" destOrd="1" presId="urn:microsoft.com/office/officeart/2005/8/layout/hList1"/>
    <dgm:cxn modelId="{5DBD5F13-A5C0-48F3-BAD3-76FA23AAC253}" type="presOf" srcId="{1CF12916-0D62-4328-8314-9F2E8CCC7260}" destId="{522A6B45-F6CA-459B-A7CC-8C253EEC7738}" srcOrd="0" destOrd="0" presId="urn:microsoft.com/office/officeart/2005/8/layout/hList1"/>
    <dgm:cxn modelId="{7EBC6389-779D-4493-9E30-7DFC33472255}" type="presOf" srcId="{44B8A659-3CB0-4308-B5A5-89F560095555}" destId="{B5A38FA1-7E7D-4ADD-9897-71E73E0F439C}" srcOrd="0" destOrd="0" presId="urn:microsoft.com/office/officeart/2005/8/layout/hList1"/>
    <dgm:cxn modelId="{5DD0D930-2ACF-4F9E-9887-F56C5F812ED2}" srcId="{7CFAEB04-3673-44C1-A1E8-CB4D62CE0196}" destId="{854129F4-3863-4CED-980D-B0A3ADFBE58B}" srcOrd="3" destOrd="0" parTransId="{79F3DE16-27BC-4ADA-8BB1-D69FD1A92B90}" sibTransId="{2DC32333-7A16-4BA2-BC86-B4764ADE3175}"/>
    <dgm:cxn modelId="{29331D2E-D189-4B91-8875-41F66C20C430}" srcId="{7CFAEB04-3673-44C1-A1E8-CB4D62CE0196}" destId="{A8AB45EA-FDB3-4919-A39F-A94AE2968418}" srcOrd="1" destOrd="0" parTransId="{8BAADE2A-944B-4DA0-A946-257E8B366E6D}" sibTransId="{45E481FB-A1F2-4570-9A5A-3D34FCB247B4}"/>
    <dgm:cxn modelId="{65B9D527-3404-445B-9C29-C815E2EA2ED3}" srcId="{7CFAEB04-3673-44C1-A1E8-CB4D62CE0196}" destId="{44F78DF7-91E7-4CE9-AA7E-D0B8F812C0E5}" srcOrd="2" destOrd="0" parTransId="{B5012639-1B9D-421D-9D26-C4B5A46435EE}" sibTransId="{7851D850-B635-42FE-8019-9407F18F40BA}"/>
    <dgm:cxn modelId="{BB096EE1-A8DB-47CE-BBF1-A6262D0004C6}" type="presOf" srcId="{4181EE60-C55E-4C57-92C3-D3A7B3DA2646}" destId="{B5A38FA1-7E7D-4ADD-9897-71E73E0F439C}" srcOrd="0" destOrd="3" presId="urn:microsoft.com/office/officeart/2005/8/layout/hList1"/>
    <dgm:cxn modelId="{48E03070-E328-4B52-9E6A-2426E074C8CA}" type="presOf" srcId="{44F78DF7-91E7-4CE9-AA7E-D0B8F812C0E5}" destId="{06DE0ECD-6A07-42CF-BE71-770DFB55536B}" srcOrd="0" destOrd="2" presId="urn:microsoft.com/office/officeart/2005/8/layout/hList1"/>
    <dgm:cxn modelId="{6A3B66DD-5502-41EA-B889-7FE961517011}" type="presOf" srcId="{7CFAEB04-3673-44C1-A1E8-CB4D62CE0196}" destId="{3E186F87-B973-458F-B5D4-6E1258309AB8}" srcOrd="0" destOrd="0" presId="urn:microsoft.com/office/officeart/2005/8/layout/hList1"/>
    <dgm:cxn modelId="{7D1B7DD7-7ADF-4DF2-8F75-AF773B4AC6A0}" type="presOf" srcId="{D44F6F43-E89D-42B8-98DC-6FFEEC8578BD}" destId="{B5A38FA1-7E7D-4ADD-9897-71E73E0F439C}" srcOrd="0" destOrd="1" presId="urn:microsoft.com/office/officeart/2005/8/layout/hList1"/>
    <dgm:cxn modelId="{D665A228-B41F-4539-8077-92EB19272591}" type="presParOf" srcId="{2884C866-C90F-4EDB-9F24-D4F5BDFF16F2}" destId="{EDCFC7BF-E482-49DC-B3A5-5C08D59524AF}" srcOrd="0" destOrd="0" presId="urn:microsoft.com/office/officeart/2005/8/layout/hList1"/>
    <dgm:cxn modelId="{DF74D25F-2287-41A3-BF3C-69A4EC9B5ECD}" type="presParOf" srcId="{EDCFC7BF-E482-49DC-B3A5-5C08D59524AF}" destId="{3E186F87-B973-458F-B5D4-6E1258309AB8}" srcOrd="0" destOrd="0" presId="urn:microsoft.com/office/officeart/2005/8/layout/hList1"/>
    <dgm:cxn modelId="{28E774F3-F02B-48D8-B33B-273291A75A93}" type="presParOf" srcId="{EDCFC7BF-E482-49DC-B3A5-5C08D59524AF}" destId="{06DE0ECD-6A07-42CF-BE71-770DFB55536B}" srcOrd="1" destOrd="0" presId="urn:microsoft.com/office/officeart/2005/8/layout/hList1"/>
    <dgm:cxn modelId="{2AF3666C-6694-46A7-A913-E61778EE5246}" type="presParOf" srcId="{2884C866-C90F-4EDB-9F24-D4F5BDFF16F2}" destId="{C366797B-D556-4D58-A95A-871B36F6C7D3}" srcOrd="1" destOrd="0" presId="urn:microsoft.com/office/officeart/2005/8/layout/hList1"/>
    <dgm:cxn modelId="{16FCD747-9C0E-4ED5-8A33-96108858EB3F}" type="presParOf" srcId="{2884C866-C90F-4EDB-9F24-D4F5BDFF16F2}" destId="{965D07AC-62BC-4B16-A289-C7DE4A93DE1F}" srcOrd="2" destOrd="0" presId="urn:microsoft.com/office/officeart/2005/8/layout/hList1"/>
    <dgm:cxn modelId="{8B64CDDA-CF63-4587-81AD-41792371C17E}" type="presParOf" srcId="{965D07AC-62BC-4B16-A289-C7DE4A93DE1F}" destId="{522A6B45-F6CA-459B-A7CC-8C253EEC7738}" srcOrd="0" destOrd="0" presId="urn:microsoft.com/office/officeart/2005/8/layout/hList1"/>
    <dgm:cxn modelId="{E1B82BE5-8F93-474E-A29D-7DF7C82A84BF}" type="presParOf" srcId="{965D07AC-62BC-4B16-A289-C7DE4A93DE1F}" destId="{B5A38FA1-7E7D-4ADD-9897-71E73E0F439C}" srcOrd="1" destOrd="0" presId="urn:microsoft.com/office/officeart/2005/8/layout/hList1"/>
    <dgm:cxn modelId="{A1EA4A4C-BB9C-4F9D-B2B2-256956F1267B}" type="presParOf" srcId="{2884C866-C90F-4EDB-9F24-D4F5BDFF16F2}" destId="{486D988F-DBEA-449A-BFE3-83446245F5D1}" srcOrd="3" destOrd="0" presId="urn:microsoft.com/office/officeart/2005/8/layout/hList1"/>
    <dgm:cxn modelId="{F77CBAFA-6DF6-4C4A-8359-CE428E8EB421}" type="presParOf" srcId="{2884C866-C90F-4EDB-9F24-D4F5BDFF16F2}" destId="{16CB6300-F608-4857-858A-CED8EDE31E0B}" srcOrd="4" destOrd="0" presId="urn:microsoft.com/office/officeart/2005/8/layout/hList1"/>
    <dgm:cxn modelId="{FD351194-1C31-447B-8207-4AF6F1D95F2D}" type="presParOf" srcId="{16CB6300-F608-4857-858A-CED8EDE31E0B}" destId="{BD8165EB-5EAA-4B8A-8A1C-6EC8D67DEE5B}" srcOrd="0" destOrd="0" presId="urn:microsoft.com/office/officeart/2005/8/layout/hList1"/>
    <dgm:cxn modelId="{EF4B534E-8FA8-4002-8792-66437DEB1C81}" type="presParOf" srcId="{16CB6300-F608-4857-858A-CED8EDE31E0B}" destId="{A1A1005A-39A7-4FE1-982D-B457CD39448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DDCD4A-E731-49A7-91FB-65F7538051C9}"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s-AR"/>
        </a:p>
      </dgm:t>
    </dgm:pt>
    <dgm:pt modelId="{15536E78-131A-4F2B-9A23-95715634B132}">
      <dgm:prSet custT="1"/>
      <dgm:spPr/>
      <dgm:t>
        <a:bodyPr/>
        <a:lstStyle/>
        <a:p>
          <a:pPr algn="ctr" rtl="0"/>
          <a:r>
            <a:rPr lang="es-ES" sz="1400" dirty="0" smtClean="0"/>
            <a:t>La ventaja competitiva es producto de una serie de ventajas de corto plazo producidas por medio de la organización reconfigurable.</a:t>
          </a:r>
          <a:endParaRPr lang="es-AR" sz="1400" dirty="0"/>
        </a:p>
      </dgm:t>
    </dgm:pt>
    <dgm:pt modelId="{7E8DBED2-243D-4AFC-842D-DF2BAD368C56}" type="parTrans" cxnId="{4DB360D7-2862-42A5-A5D9-D50B9018B674}">
      <dgm:prSet/>
      <dgm:spPr/>
      <dgm:t>
        <a:bodyPr/>
        <a:lstStyle/>
        <a:p>
          <a:endParaRPr lang="es-AR"/>
        </a:p>
      </dgm:t>
    </dgm:pt>
    <dgm:pt modelId="{A2081A74-DDFB-4767-9267-1FA4B997D5BA}" type="sibTrans" cxnId="{4DB360D7-2862-42A5-A5D9-D50B9018B674}">
      <dgm:prSet/>
      <dgm:spPr/>
      <dgm:t>
        <a:bodyPr/>
        <a:lstStyle/>
        <a:p>
          <a:endParaRPr lang="es-AR"/>
        </a:p>
      </dgm:t>
    </dgm:pt>
    <dgm:pt modelId="{9A698E24-5C8E-4E16-A883-DD39576B9693}">
      <dgm:prSet custT="1"/>
      <dgm:spPr/>
      <dgm:t>
        <a:bodyPr/>
        <a:lstStyle/>
        <a:p>
          <a:pPr rtl="0"/>
          <a:r>
            <a:rPr lang="es-ES" sz="1400" dirty="0" smtClean="0"/>
            <a:t>Ésta consta de una estructura funcional en torno de la cual se forman, combinan y disuelven constantemente pequeños proyectos y pequeñas unidades empresarias.</a:t>
          </a:r>
          <a:endParaRPr lang="es-AR" sz="1400" dirty="0"/>
        </a:p>
      </dgm:t>
    </dgm:pt>
    <dgm:pt modelId="{5E776F0D-6888-4B04-B02B-E9AFFE3F3603}" type="parTrans" cxnId="{9AEA9994-82E9-4367-999A-078AA81899CA}">
      <dgm:prSet/>
      <dgm:spPr/>
      <dgm:t>
        <a:bodyPr/>
        <a:lstStyle/>
        <a:p>
          <a:endParaRPr lang="es-AR"/>
        </a:p>
      </dgm:t>
    </dgm:pt>
    <dgm:pt modelId="{DDCC2526-EE7B-4D34-9F26-97208B5ADCC4}" type="sibTrans" cxnId="{9AEA9994-82E9-4367-999A-078AA81899CA}">
      <dgm:prSet/>
      <dgm:spPr/>
      <dgm:t>
        <a:bodyPr/>
        <a:lstStyle/>
        <a:p>
          <a:endParaRPr lang="es-AR"/>
        </a:p>
      </dgm:t>
    </dgm:pt>
    <dgm:pt modelId="{2A7BAFD5-9808-406A-8C45-87B1A1FEC8A3}" type="pres">
      <dgm:prSet presAssocID="{B7DDCD4A-E731-49A7-91FB-65F7538051C9}" presName="Name0" presStyleCnt="0">
        <dgm:presLayoutVars>
          <dgm:dir/>
          <dgm:resizeHandles val="exact"/>
        </dgm:presLayoutVars>
      </dgm:prSet>
      <dgm:spPr/>
      <dgm:t>
        <a:bodyPr/>
        <a:lstStyle/>
        <a:p>
          <a:endParaRPr lang="es-AR"/>
        </a:p>
      </dgm:t>
    </dgm:pt>
    <dgm:pt modelId="{5373759A-EEC1-42B5-876B-0789AF70C52E}" type="pres">
      <dgm:prSet presAssocID="{15536E78-131A-4F2B-9A23-95715634B132}" presName="parTxOnly" presStyleLbl="node1" presStyleIdx="0" presStyleCnt="2" custScaleX="135227" custScaleY="210658">
        <dgm:presLayoutVars>
          <dgm:bulletEnabled val="1"/>
        </dgm:presLayoutVars>
      </dgm:prSet>
      <dgm:spPr/>
      <dgm:t>
        <a:bodyPr/>
        <a:lstStyle/>
        <a:p>
          <a:endParaRPr lang="es-AR"/>
        </a:p>
      </dgm:t>
    </dgm:pt>
    <dgm:pt modelId="{3369E02C-5BFE-406D-9616-120F461E8BE2}" type="pres">
      <dgm:prSet presAssocID="{A2081A74-DDFB-4767-9267-1FA4B997D5BA}" presName="parSpace" presStyleCnt="0"/>
      <dgm:spPr/>
    </dgm:pt>
    <dgm:pt modelId="{A642A0B0-6D19-4EA0-A125-D7AEF5F5972F}" type="pres">
      <dgm:prSet presAssocID="{9A698E24-5C8E-4E16-A883-DD39576B9693}" presName="parTxOnly" presStyleLbl="node1" presStyleIdx="1" presStyleCnt="2" custScaleX="180173" custScaleY="213516" custLinFactX="-2048" custLinFactNeighborX="-100000" custLinFactNeighborY="1429">
        <dgm:presLayoutVars>
          <dgm:bulletEnabled val="1"/>
        </dgm:presLayoutVars>
      </dgm:prSet>
      <dgm:spPr/>
      <dgm:t>
        <a:bodyPr/>
        <a:lstStyle/>
        <a:p>
          <a:endParaRPr lang="es-AR"/>
        </a:p>
      </dgm:t>
    </dgm:pt>
  </dgm:ptLst>
  <dgm:cxnLst>
    <dgm:cxn modelId="{FEBA6C1B-42A5-4095-832E-8CF49ED169F0}" type="presOf" srcId="{9A698E24-5C8E-4E16-A883-DD39576B9693}" destId="{A642A0B0-6D19-4EA0-A125-D7AEF5F5972F}" srcOrd="0" destOrd="0" presId="urn:microsoft.com/office/officeart/2005/8/layout/hChevron3"/>
    <dgm:cxn modelId="{9AEA9994-82E9-4367-999A-078AA81899CA}" srcId="{B7DDCD4A-E731-49A7-91FB-65F7538051C9}" destId="{9A698E24-5C8E-4E16-A883-DD39576B9693}" srcOrd="1" destOrd="0" parTransId="{5E776F0D-6888-4B04-B02B-E9AFFE3F3603}" sibTransId="{DDCC2526-EE7B-4D34-9F26-97208B5ADCC4}"/>
    <dgm:cxn modelId="{CCF41DEF-4D2C-40AA-9786-674D05A2A3A6}" type="presOf" srcId="{15536E78-131A-4F2B-9A23-95715634B132}" destId="{5373759A-EEC1-42B5-876B-0789AF70C52E}" srcOrd="0" destOrd="0" presId="urn:microsoft.com/office/officeart/2005/8/layout/hChevron3"/>
    <dgm:cxn modelId="{5804DD20-875E-400B-B4E6-50C1445227D5}" type="presOf" srcId="{B7DDCD4A-E731-49A7-91FB-65F7538051C9}" destId="{2A7BAFD5-9808-406A-8C45-87B1A1FEC8A3}" srcOrd="0" destOrd="0" presId="urn:microsoft.com/office/officeart/2005/8/layout/hChevron3"/>
    <dgm:cxn modelId="{4DB360D7-2862-42A5-A5D9-D50B9018B674}" srcId="{B7DDCD4A-E731-49A7-91FB-65F7538051C9}" destId="{15536E78-131A-4F2B-9A23-95715634B132}" srcOrd="0" destOrd="0" parTransId="{7E8DBED2-243D-4AFC-842D-DF2BAD368C56}" sibTransId="{A2081A74-DDFB-4767-9267-1FA4B997D5BA}"/>
    <dgm:cxn modelId="{352DDD7F-C94F-49F0-95C4-098E2800F31C}" type="presParOf" srcId="{2A7BAFD5-9808-406A-8C45-87B1A1FEC8A3}" destId="{5373759A-EEC1-42B5-876B-0789AF70C52E}" srcOrd="0" destOrd="0" presId="urn:microsoft.com/office/officeart/2005/8/layout/hChevron3"/>
    <dgm:cxn modelId="{CAA50AFF-392A-466C-B473-8C0967935CA0}" type="presParOf" srcId="{2A7BAFD5-9808-406A-8C45-87B1A1FEC8A3}" destId="{3369E02C-5BFE-406D-9616-120F461E8BE2}" srcOrd="1" destOrd="0" presId="urn:microsoft.com/office/officeart/2005/8/layout/hChevron3"/>
    <dgm:cxn modelId="{124AB2F5-8A34-4299-99AC-B9FFD3448228}" type="presParOf" srcId="{2A7BAFD5-9808-406A-8C45-87B1A1FEC8A3}" destId="{A642A0B0-6D19-4EA0-A125-D7AEF5F5972F}" srcOrd="2"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21467A-374B-4B65-904B-07AD0B8D9F24}" type="doc">
      <dgm:prSet loTypeId="urn:microsoft.com/office/officeart/2005/8/layout/radial3" loCatId="relationship" qsTypeId="urn:microsoft.com/office/officeart/2005/8/quickstyle/simple1#1" qsCatId="simple" csTypeId="urn:microsoft.com/office/officeart/2005/8/colors/colorful2" csCatId="colorful" phldr="1"/>
      <dgm:spPr/>
      <dgm:t>
        <a:bodyPr/>
        <a:lstStyle/>
        <a:p>
          <a:endParaRPr lang="es-AR"/>
        </a:p>
      </dgm:t>
    </dgm:pt>
    <dgm:pt modelId="{76489AC2-C24D-4017-8535-8FBBFEE6A75A}">
      <dgm:prSet phldrT="[Texto]" custT="1"/>
      <dgm:spPr/>
      <dgm:t>
        <a:bodyPr/>
        <a:lstStyle/>
        <a:p>
          <a:r>
            <a:rPr lang="es-AR" sz="2400" dirty="0" smtClean="0"/>
            <a:t>Calidad</a:t>
          </a:r>
          <a:endParaRPr lang="es-AR" sz="2400" dirty="0"/>
        </a:p>
      </dgm:t>
    </dgm:pt>
    <dgm:pt modelId="{00E0A60B-558B-44EC-AE74-366B213104E4}" type="parTrans" cxnId="{30789479-05AC-4F8B-8372-4717486C8023}">
      <dgm:prSet/>
      <dgm:spPr/>
      <dgm:t>
        <a:bodyPr/>
        <a:lstStyle/>
        <a:p>
          <a:endParaRPr lang="es-AR"/>
        </a:p>
      </dgm:t>
    </dgm:pt>
    <dgm:pt modelId="{EC6DE1E2-5299-42A1-BDA0-A0C88D5A1CED}" type="sibTrans" cxnId="{30789479-05AC-4F8B-8372-4717486C8023}">
      <dgm:prSet/>
      <dgm:spPr/>
      <dgm:t>
        <a:bodyPr/>
        <a:lstStyle/>
        <a:p>
          <a:endParaRPr lang="es-AR"/>
        </a:p>
      </dgm:t>
    </dgm:pt>
    <dgm:pt modelId="{C3504D1A-5C16-44B6-BC1A-1437DBE8CA82}">
      <dgm:prSet phldrT="[Texto]" custT="1"/>
      <dgm:spPr/>
      <dgm:t>
        <a:bodyPr/>
        <a:lstStyle/>
        <a:p>
          <a:r>
            <a:rPr lang="es-AR" sz="1600" dirty="0" smtClean="0"/>
            <a:t>Basada en el Valor</a:t>
          </a:r>
          <a:endParaRPr lang="es-AR" sz="1600" dirty="0"/>
        </a:p>
      </dgm:t>
    </dgm:pt>
    <dgm:pt modelId="{9CDD1C54-FD8F-491C-B11D-905A07866730}" type="parTrans" cxnId="{04382463-40FA-4A4E-9F8F-CFE0C9A44A52}">
      <dgm:prSet/>
      <dgm:spPr/>
      <dgm:t>
        <a:bodyPr/>
        <a:lstStyle/>
        <a:p>
          <a:endParaRPr lang="es-AR"/>
        </a:p>
      </dgm:t>
    </dgm:pt>
    <dgm:pt modelId="{6582C66F-5C8C-4A7A-AF25-80A0E64C094F}" type="sibTrans" cxnId="{04382463-40FA-4A4E-9F8F-CFE0C9A44A52}">
      <dgm:prSet/>
      <dgm:spPr/>
      <dgm:t>
        <a:bodyPr/>
        <a:lstStyle/>
        <a:p>
          <a:endParaRPr lang="es-AR"/>
        </a:p>
      </dgm:t>
    </dgm:pt>
    <dgm:pt modelId="{A95C9CA5-BDE6-4810-BEA2-675067B9AA81}">
      <dgm:prSet phldrT="[Texto]" custT="1"/>
      <dgm:spPr/>
      <dgm:t>
        <a:bodyPr/>
        <a:lstStyle/>
        <a:p>
          <a:r>
            <a:rPr lang="es-AR" sz="1600" dirty="0" smtClean="0"/>
            <a:t>Basada en la producto</a:t>
          </a:r>
          <a:endParaRPr lang="es-AR" sz="1600" dirty="0"/>
        </a:p>
      </dgm:t>
    </dgm:pt>
    <dgm:pt modelId="{CB644842-2137-4E9B-BBD6-95C8D5159839}" type="parTrans" cxnId="{5EB93F7E-B386-47CD-975D-F035B3FDA760}">
      <dgm:prSet/>
      <dgm:spPr/>
      <dgm:t>
        <a:bodyPr/>
        <a:lstStyle/>
        <a:p>
          <a:endParaRPr lang="es-AR"/>
        </a:p>
      </dgm:t>
    </dgm:pt>
    <dgm:pt modelId="{2D33100B-E6DC-45A2-8941-53C699D54BFD}" type="sibTrans" cxnId="{5EB93F7E-B386-47CD-975D-F035B3FDA760}">
      <dgm:prSet/>
      <dgm:spPr/>
      <dgm:t>
        <a:bodyPr/>
        <a:lstStyle/>
        <a:p>
          <a:endParaRPr lang="es-AR"/>
        </a:p>
      </dgm:t>
    </dgm:pt>
    <dgm:pt modelId="{4A8471CA-93DD-4C89-8BC0-A8658A7CA835}">
      <dgm:prSet phldrT="[Texto]" custT="1"/>
      <dgm:spPr/>
      <dgm:t>
        <a:bodyPr/>
        <a:lstStyle/>
        <a:p>
          <a:r>
            <a:rPr lang="es-AR" sz="1600" dirty="0" smtClean="0"/>
            <a:t>Basada en el cliente</a:t>
          </a:r>
          <a:endParaRPr lang="es-AR" sz="1600" dirty="0"/>
        </a:p>
      </dgm:t>
    </dgm:pt>
    <dgm:pt modelId="{B4FECBDA-08DB-479A-AADC-9C20C517556C}" type="parTrans" cxnId="{1E4739E6-6A67-4873-A324-CE6DD77385FE}">
      <dgm:prSet/>
      <dgm:spPr/>
      <dgm:t>
        <a:bodyPr/>
        <a:lstStyle/>
        <a:p>
          <a:endParaRPr lang="es-AR"/>
        </a:p>
      </dgm:t>
    </dgm:pt>
    <dgm:pt modelId="{D15D986B-B3CB-40CE-BFE1-952C153C56FF}" type="sibTrans" cxnId="{1E4739E6-6A67-4873-A324-CE6DD77385FE}">
      <dgm:prSet/>
      <dgm:spPr/>
      <dgm:t>
        <a:bodyPr/>
        <a:lstStyle/>
        <a:p>
          <a:endParaRPr lang="es-AR"/>
        </a:p>
      </dgm:t>
    </dgm:pt>
    <dgm:pt modelId="{2B50C1E9-2D52-48EF-B94E-60F533EF856B}">
      <dgm:prSet phldrT="[Texto]" custT="1"/>
      <dgm:spPr/>
      <dgm:t>
        <a:bodyPr/>
        <a:lstStyle/>
        <a:p>
          <a:r>
            <a:rPr lang="es-AR" sz="1600" dirty="0" smtClean="0"/>
            <a:t>Basada en la producción</a:t>
          </a:r>
        </a:p>
      </dgm:t>
    </dgm:pt>
    <dgm:pt modelId="{1F0F5E98-6CED-4B77-A7E4-08092BBEF327}" type="parTrans" cxnId="{A9DEA5FB-70F6-4EB2-AE77-5242C20FBC24}">
      <dgm:prSet/>
      <dgm:spPr/>
      <dgm:t>
        <a:bodyPr/>
        <a:lstStyle/>
        <a:p>
          <a:endParaRPr lang="es-AR"/>
        </a:p>
      </dgm:t>
    </dgm:pt>
    <dgm:pt modelId="{E45DBA09-7D2E-429D-BFB1-B0FED10048BB}" type="sibTrans" cxnId="{A9DEA5FB-70F6-4EB2-AE77-5242C20FBC24}">
      <dgm:prSet/>
      <dgm:spPr/>
      <dgm:t>
        <a:bodyPr/>
        <a:lstStyle/>
        <a:p>
          <a:endParaRPr lang="es-AR"/>
        </a:p>
      </dgm:t>
    </dgm:pt>
    <dgm:pt modelId="{7C2FD485-B818-4395-A9E2-5B4983C5A213}">
      <dgm:prSet phldrT="[Texto]" custT="1"/>
      <dgm:spPr/>
      <dgm:t>
        <a:bodyPr/>
        <a:lstStyle/>
        <a:p>
          <a:r>
            <a:rPr lang="es-AR" sz="1600" dirty="0" smtClean="0"/>
            <a:t>Transcendente</a:t>
          </a:r>
        </a:p>
      </dgm:t>
    </dgm:pt>
    <dgm:pt modelId="{1311B2AE-9D66-4297-9EF1-78108584DDF2}" type="parTrans" cxnId="{D7ECA885-0515-4E88-8F08-0657E9D05A15}">
      <dgm:prSet/>
      <dgm:spPr/>
      <dgm:t>
        <a:bodyPr/>
        <a:lstStyle/>
        <a:p>
          <a:endParaRPr lang="es-AR"/>
        </a:p>
      </dgm:t>
    </dgm:pt>
    <dgm:pt modelId="{8DECC010-37E4-4D5F-9C58-E9A2C7E383EF}" type="sibTrans" cxnId="{D7ECA885-0515-4E88-8F08-0657E9D05A15}">
      <dgm:prSet/>
      <dgm:spPr/>
      <dgm:t>
        <a:bodyPr/>
        <a:lstStyle/>
        <a:p>
          <a:endParaRPr lang="es-AR"/>
        </a:p>
      </dgm:t>
    </dgm:pt>
    <dgm:pt modelId="{1AB9F699-3CA9-487B-AE30-6C69E82F380A}" type="pres">
      <dgm:prSet presAssocID="{B321467A-374B-4B65-904B-07AD0B8D9F24}" presName="composite" presStyleCnt="0">
        <dgm:presLayoutVars>
          <dgm:chMax val="1"/>
          <dgm:dir/>
          <dgm:resizeHandles val="exact"/>
        </dgm:presLayoutVars>
      </dgm:prSet>
      <dgm:spPr/>
      <dgm:t>
        <a:bodyPr/>
        <a:lstStyle/>
        <a:p>
          <a:endParaRPr lang="es-AR"/>
        </a:p>
      </dgm:t>
    </dgm:pt>
    <dgm:pt modelId="{D8A226C0-8440-4AFC-A540-8182B2EC3580}" type="pres">
      <dgm:prSet presAssocID="{B321467A-374B-4B65-904B-07AD0B8D9F24}" presName="radial" presStyleCnt="0">
        <dgm:presLayoutVars>
          <dgm:animLvl val="ctr"/>
        </dgm:presLayoutVars>
      </dgm:prSet>
      <dgm:spPr/>
    </dgm:pt>
    <dgm:pt modelId="{8C0084EF-3AFF-4FCB-84E8-D70F54782C2C}" type="pres">
      <dgm:prSet presAssocID="{76489AC2-C24D-4017-8535-8FBBFEE6A75A}" presName="centerShape" presStyleLbl="vennNode1" presStyleIdx="0" presStyleCnt="6"/>
      <dgm:spPr/>
      <dgm:t>
        <a:bodyPr/>
        <a:lstStyle/>
        <a:p>
          <a:endParaRPr lang="es-AR"/>
        </a:p>
      </dgm:t>
    </dgm:pt>
    <dgm:pt modelId="{4BC7B3CD-5907-4E54-A867-5401BCF10ADD}" type="pres">
      <dgm:prSet presAssocID="{C3504D1A-5C16-44B6-BC1A-1437DBE8CA82}" presName="node" presStyleLbl="vennNode1" presStyleIdx="1" presStyleCnt="6" custScaleX="121408" custScaleY="116414" custRadScaleRad="92605">
        <dgm:presLayoutVars>
          <dgm:bulletEnabled val="1"/>
        </dgm:presLayoutVars>
      </dgm:prSet>
      <dgm:spPr/>
      <dgm:t>
        <a:bodyPr/>
        <a:lstStyle/>
        <a:p>
          <a:endParaRPr lang="es-AR"/>
        </a:p>
      </dgm:t>
    </dgm:pt>
    <dgm:pt modelId="{5F56AFF5-9BAB-4C33-BFE6-E999325ED91F}" type="pres">
      <dgm:prSet presAssocID="{A95C9CA5-BDE6-4810-BEA2-675067B9AA81}" presName="node" presStyleLbl="vennNode1" presStyleIdx="2" presStyleCnt="6" custScaleX="127281" custScaleY="118055" custRadScaleRad="96949" custRadScaleInc="-815">
        <dgm:presLayoutVars>
          <dgm:bulletEnabled val="1"/>
        </dgm:presLayoutVars>
      </dgm:prSet>
      <dgm:spPr/>
      <dgm:t>
        <a:bodyPr/>
        <a:lstStyle/>
        <a:p>
          <a:endParaRPr lang="es-AR"/>
        </a:p>
      </dgm:t>
    </dgm:pt>
    <dgm:pt modelId="{BCD5818C-1247-46E1-91A5-04A4FD2D6561}" type="pres">
      <dgm:prSet presAssocID="{4A8471CA-93DD-4C89-8BC0-A8658A7CA835}" presName="node" presStyleLbl="vennNode1" presStyleIdx="3" presStyleCnt="6" custScaleX="127955" custScaleY="116178" custRadScaleRad="94401" custRadScaleInc="-3486">
        <dgm:presLayoutVars>
          <dgm:bulletEnabled val="1"/>
        </dgm:presLayoutVars>
      </dgm:prSet>
      <dgm:spPr/>
      <dgm:t>
        <a:bodyPr/>
        <a:lstStyle/>
        <a:p>
          <a:endParaRPr lang="es-AR"/>
        </a:p>
      </dgm:t>
    </dgm:pt>
    <dgm:pt modelId="{6055022B-A7A5-42DB-A4CE-27F4FE5C1A35}" type="pres">
      <dgm:prSet presAssocID="{2B50C1E9-2D52-48EF-B94E-60F533EF856B}" presName="node" presStyleLbl="vennNode1" presStyleIdx="4" presStyleCnt="6" custScaleX="127535" custScaleY="117241" custRadScaleRad="94614" custRadScaleInc="3343">
        <dgm:presLayoutVars>
          <dgm:bulletEnabled val="1"/>
        </dgm:presLayoutVars>
      </dgm:prSet>
      <dgm:spPr/>
      <dgm:t>
        <a:bodyPr/>
        <a:lstStyle/>
        <a:p>
          <a:endParaRPr lang="es-AR"/>
        </a:p>
      </dgm:t>
    </dgm:pt>
    <dgm:pt modelId="{2C62EF43-DA74-461D-A244-86C94DC3DF0E}" type="pres">
      <dgm:prSet presAssocID="{7C2FD485-B818-4395-A9E2-5B4983C5A213}" presName="node" presStyleLbl="vennNode1" presStyleIdx="5" presStyleCnt="6" custScaleX="123215" custScaleY="119614" custRadScaleRad="95622" custRadScaleInc="1187">
        <dgm:presLayoutVars>
          <dgm:bulletEnabled val="1"/>
        </dgm:presLayoutVars>
      </dgm:prSet>
      <dgm:spPr/>
      <dgm:t>
        <a:bodyPr/>
        <a:lstStyle/>
        <a:p>
          <a:endParaRPr lang="es-AR"/>
        </a:p>
      </dgm:t>
    </dgm:pt>
  </dgm:ptLst>
  <dgm:cxnLst>
    <dgm:cxn modelId="{04382463-40FA-4A4E-9F8F-CFE0C9A44A52}" srcId="{76489AC2-C24D-4017-8535-8FBBFEE6A75A}" destId="{C3504D1A-5C16-44B6-BC1A-1437DBE8CA82}" srcOrd="0" destOrd="0" parTransId="{9CDD1C54-FD8F-491C-B11D-905A07866730}" sibTransId="{6582C66F-5C8C-4A7A-AF25-80A0E64C094F}"/>
    <dgm:cxn modelId="{2DD042DF-6C1E-445F-B3E3-1463B84D2FC2}" type="presOf" srcId="{B321467A-374B-4B65-904B-07AD0B8D9F24}" destId="{1AB9F699-3CA9-487B-AE30-6C69E82F380A}" srcOrd="0" destOrd="0" presId="urn:microsoft.com/office/officeart/2005/8/layout/radial3"/>
    <dgm:cxn modelId="{30789479-05AC-4F8B-8372-4717486C8023}" srcId="{B321467A-374B-4B65-904B-07AD0B8D9F24}" destId="{76489AC2-C24D-4017-8535-8FBBFEE6A75A}" srcOrd="0" destOrd="0" parTransId="{00E0A60B-558B-44EC-AE74-366B213104E4}" sibTransId="{EC6DE1E2-5299-42A1-BDA0-A0C88D5A1CED}"/>
    <dgm:cxn modelId="{D7ECA885-0515-4E88-8F08-0657E9D05A15}" srcId="{76489AC2-C24D-4017-8535-8FBBFEE6A75A}" destId="{7C2FD485-B818-4395-A9E2-5B4983C5A213}" srcOrd="4" destOrd="0" parTransId="{1311B2AE-9D66-4297-9EF1-78108584DDF2}" sibTransId="{8DECC010-37E4-4D5F-9C58-E9A2C7E383EF}"/>
    <dgm:cxn modelId="{A9DEA5FB-70F6-4EB2-AE77-5242C20FBC24}" srcId="{76489AC2-C24D-4017-8535-8FBBFEE6A75A}" destId="{2B50C1E9-2D52-48EF-B94E-60F533EF856B}" srcOrd="3" destOrd="0" parTransId="{1F0F5E98-6CED-4B77-A7E4-08092BBEF327}" sibTransId="{E45DBA09-7D2E-429D-BFB1-B0FED10048BB}"/>
    <dgm:cxn modelId="{45880655-D4E2-4943-A1B9-A53EB3B7FB43}" type="presOf" srcId="{76489AC2-C24D-4017-8535-8FBBFEE6A75A}" destId="{8C0084EF-3AFF-4FCB-84E8-D70F54782C2C}" srcOrd="0" destOrd="0" presId="urn:microsoft.com/office/officeart/2005/8/layout/radial3"/>
    <dgm:cxn modelId="{1E4739E6-6A67-4873-A324-CE6DD77385FE}" srcId="{76489AC2-C24D-4017-8535-8FBBFEE6A75A}" destId="{4A8471CA-93DD-4C89-8BC0-A8658A7CA835}" srcOrd="2" destOrd="0" parTransId="{B4FECBDA-08DB-479A-AADC-9C20C517556C}" sibTransId="{D15D986B-B3CB-40CE-BFE1-952C153C56FF}"/>
    <dgm:cxn modelId="{5EB93F7E-B386-47CD-975D-F035B3FDA760}" srcId="{76489AC2-C24D-4017-8535-8FBBFEE6A75A}" destId="{A95C9CA5-BDE6-4810-BEA2-675067B9AA81}" srcOrd="1" destOrd="0" parTransId="{CB644842-2137-4E9B-BBD6-95C8D5159839}" sibTransId="{2D33100B-E6DC-45A2-8941-53C699D54BFD}"/>
    <dgm:cxn modelId="{FA1607C7-E973-472B-9D5F-730E767EC00E}" type="presOf" srcId="{4A8471CA-93DD-4C89-8BC0-A8658A7CA835}" destId="{BCD5818C-1247-46E1-91A5-04A4FD2D6561}" srcOrd="0" destOrd="0" presId="urn:microsoft.com/office/officeart/2005/8/layout/radial3"/>
    <dgm:cxn modelId="{32D0F22E-21F3-43E1-BD74-30592FA1A445}" type="presOf" srcId="{C3504D1A-5C16-44B6-BC1A-1437DBE8CA82}" destId="{4BC7B3CD-5907-4E54-A867-5401BCF10ADD}" srcOrd="0" destOrd="0" presId="urn:microsoft.com/office/officeart/2005/8/layout/radial3"/>
    <dgm:cxn modelId="{CF28CFE6-F20D-49DD-AD7B-72627ACB97F8}" type="presOf" srcId="{2B50C1E9-2D52-48EF-B94E-60F533EF856B}" destId="{6055022B-A7A5-42DB-A4CE-27F4FE5C1A35}" srcOrd="0" destOrd="0" presId="urn:microsoft.com/office/officeart/2005/8/layout/radial3"/>
    <dgm:cxn modelId="{BFD6FFEA-D241-40AD-B5A8-C4BE2747026F}" type="presOf" srcId="{A95C9CA5-BDE6-4810-BEA2-675067B9AA81}" destId="{5F56AFF5-9BAB-4C33-BFE6-E999325ED91F}" srcOrd="0" destOrd="0" presId="urn:microsoft.com/office/officeart/2005/8/layout/radial3"/>
    <dgm:cxn modelId="{6B212746-6E96-4030-A2B8-83B1BDB8EEB9}" type="presOf" srcId="{7C2FD485-B818-4395-A9E2-5B4983C5A213}" destId="{2C62EF43-DA74-461D-A244-86C94DC3DF0E}" srcOrd="0" destOrd="0" presId="urn:microsoft.com/office/officeart/2005/8/layout/radial3"/>
    <dgm:cxn modelId="{880EADDC-A243-4715-BB2F-B8B64E8F1FE7}" type="presParOf" srcId="{1AB9F699-3CA9-487B-AE30-6C69E82F380A}" destId="{D8A226C0-8440-4AFC-A540-8182B2EC3580}" srcOrd="0" destOrd="0" presId="urn:microsoft.com/office/officeart/2005/8/layout/radial3"/>
    <dgm:cxn modelId="{8E7D8E1D-D8FB-4068-BB9C-9F25264DA5FF}" type="presParOf" srcId="{D8A226C0-8440-4AFC-A540-8182B2EC3580}" destId="{8C0084EF-3AFF-4FCB-84E8-D70F54782C2C}" srcOrd="0" destOrd="0" presId="urn:microsoft.com/office/officeart/2005/8/layout/radial3"/>
    <dgm:cxn modelId="{DDC6327B-4750-4599-BB1E-0F16BBE076FF}" type="presParOf" srcId="{D8A226C0-8440-4AFC-A540-8182B2EC3580}" destId="{4BC7B3CD-5907-4E54-A867-5401BCF10ADD}" srcOrd="1" destOrd="0" presId="urn:microsoft.com/office/officeart/2005/8/layout/radial3"/>
    <dgm:cxn modelId="{0DDCA07A-EBB6-42D8-8D83-964F2C289380}" type="presParOf" srcId="{D8A226C0-8440-4AFC-A540-8182B2EC3580}" destId="{5F56AFF5-9BAB-4C33-BFE6-E999325ED91F}" srcOrd="2" destOrd="0" presId="urn:microsoft.com/office/officeart/2005/8/layout/radial3"/>
    <dgm:cxn modelId="{79F6F674-03CF-4755-AB80-2D60E1DDE03B}" type="presParOf" srcId="{D8A226C0-8440-4AFC-A540-8182B2EC3580}" destId="{BCD5818C-1247-46E1-91A5-04A4FD2D6561}" srcOrd="3" destOrd="0" presId="urn:microsoft.com/office/officeart/2005/8/layout/radial3"/>
    <dgm:cxn modelId="{9DC415B4-7A4A-46E0-8AB8-5B1785173908}" type="presParOf" srcId="{D8A226C0-8440-4AFC-A540-8182B2EC3580}" destId="{6055022B-A7A5-42DB-A4CE-27F4FE5C1A35}" srcOrd="4" destOrd="0" presId="urn:microsoft.com/office/officeart/2005/8/layout/radial3"/>
    <dgm:cxn modelId="{28C80039-2B79-439A-AB3C-E5C56AD77153}" type="presParOf" srcId="{D8A226C0-8440-4AFC-A540-8182B2EC3580}" destId="{2C62EF43-DA74-461D-A244-86C94DC3DF0E}" srcOrd="5"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C003195-0677-49F3-9265-0A573C6D1099}" type="doc">
      <dgm:prSet loTypeId="urn:microsoft.com/office/officeart/2005/8/layout/equation1" loCatId="process" qsTypeId="urn:microsoft.com/office/officeart/2005/8/quickstyle/simple1" qsCatId="simple" csTypeId="urn:microsoft.com/office/officeart/2005/8/colors/colorful3" csCatId="colorful" phldr="1"/>
      <dgm:spPr/>
    </dgm:pt>
    <dgm:pt modelId="{CC0204ED-5937-4635-9195-9DFE77AA1B30}">
      <dgm:prSet phldrT="[Texto]"/>
      <dgm:spPr/>
      <dgm:t>
        <a:bodyPr/>
        <a:lstStyle/>
        <a:p>
          <a:r>
            <a:rPr lang="es-AR" dirty="0" smtClean="0"/>
            <a:t>Calidad de Producto</a:t>
          </a:r>
          <a:endParaRPr lang="es-AR" dirty="0"/>
        </a:p>
      </dgm:t>
    </dgm:pt>
    <dgm:pt modelId="{DB82C00D-5C97-4513-A349-8CE8C891E3B1}" type="parTrans" cxnId="{C9977C52-DAD4-4D0C-8EE8-E9E0425F5C69}">
      <dgm:prSet/>
      <dgm:spPr/>
      <dgm:t>
        <a:bodyPr/>
        <a:lstStyle/>
        <a:p>
          <a:endParaRPr lang="es-AR"/>
        </a:p>
      </dgm:t>
    </dgm:pt>
    <dgm:pt modelId="{D8873B87-787D-4EA5-8A5E-982F3926B94B}" type="sibTrans" cxnId="{C9977C52-DAD4-4D0C-8EE8-E9E0425F5C69}">
      <dgm:prSet/>
      <dgm:spPr/>
      <dgm:t>
        <a:bodyPr/>
        <a:lstStyle/>
        <a:p>
          <a:endParaRPr lang="es-AR"/>
        </a:p>
      </dgm:t>
    </dgm:pt>
    <dgm:pt modelId="{04F83ACB-EFAF-4F58-A7A3-4CA9171FC943}">
      <dgm:prSet phldrT="[Texto]"/>
      <dgm:spPr/>
      <dgm:t>
        <a:bodyPr/>
        <a:lstStyle/>
        <a:p>
          <a:r>
            <a:rPr lang="es-AR" dirty="0" smtClean="0"/>
            <a:t>Calidad de Servicio</a:t>
          </a:r>
          <a:endParaRPr lang="es-AR" dirty="0"/>
        </a:p>
      </dgm:t>
    </dgm:pt>
    <dgm:pt modelId="{68CCAF7D-A1F9-4A81-9D89-65BA576FBC40}" type="parTrans" cxnId="{DE656726-8528-455F-8DB2-BEE8366E02CF}">
      <dgm:prSet/>
      <dgm:spPr/>
      <dgm:t>
        <a:bodyPr/>
        <a:lstStyle/>
        <a:p>
          <a:endParaRPr lang="es-AR"/>
        </a:p>
      </dgm:t>
    </dgm:pt>
    <dgm:pt modelId="{29B51251-7871-4244-BBC5-B95003F086F9}" type="sibTrans" cxnId="{DE656726-8528-455F-8DB2-BEE8366E02CF}">
      <dgm:prSet/>
      <dgm:spPr/>
      <dgm:t>
        <a:bodyPr/>
        <a:lstStyle/>
        <a:p>
          <a:endParaRPr lang="es-AR"/>
        </a:p>
      </dgm:t>
    </dgm:pt>
    <dgm:pt modelId="{47C0AF08-A5D9-4826-8D4B-FBBF58A1C739}">
      <dgm:prSet phldrT="[Texto]"/>
      <dgm:spPr/>
      <dgm:t>
        <a:bodyPr/>
        <a:lstStyle/>
        <a:p>
          <a:r>
            <a:rPr lang="es-AR" dirty="0" smtClean="0"/>
            <a:t>Calidad de Proceso</a:t>
          </a:r>
          <a:endParaRPr lang="es-AR" dirty="0"/>
        </a:p>
      </dgm:t>
    </dgm:pt>
    <dgm:pt modelId="{AA8CA6C9-E6B5-462E-9AD9-45A7124EC8AA}" type="parTrans" cxnId="{408ECD4C-FF8B-46FD-8475-9C10712199DA}">
      <dgm:prSet/>
      <dgm:spPr/>
      <dgm:t>
        <a:bodyPr/>
        <a:lstStyle/>
        <a:p>
          <a:endParaRPr lang="es-AR"/>
        </a:p>
      </dgm:t>
    </dgm:pt>
    <dgm:pt modelId="{F5F54CCD-42BB-4398-91B9-BCD58ABE1B8F}" type="sibTrans" cxnId="{408ECD4C-FF8B-46FD-8475-9C10712199DA}">
      <dgm:prSet/>
      <dgm:spPr/>
      <dgm:t>
        <a:bodyPr/>
        <a:lstStyle/>
        <a:p>
          <a:endParaRPr lang="es-AR"/>
        </a:p>
      </dgm:t>
    </dgm:pt>
    <dgm:pt modelId="{B79E0779-C55F-431C-B414-ED0823D7168B}">
      <dgm:prSet phldrT="[Texto]"/>
      <dgm:spPr/>
      <dgm:t>
        <a:bodyPr/>
        <a:lstStyle/>
        <a:p>
          <a:r>
            <a:rPr lang="es-AR" dirty="0" smtClean="0"/>
            <a:t>Calidad Total</a:t>
          </a:r>
          <a:endParaRPr lang="es-AR" dirty="0"/>
        </a:p>
      </dgm:t>
    </dgm:pt>
    <dgm:pt modelId="{B5AA6148-85C2-4F07-A99B-E894563161D4}" type="parTrans" cxnId="{1A18588B-D5A1-4C1B-BEF4-2FB3BE37FC67}">
      <dgm:prSet/>
      <dgm:spPr/>
      <dgm:t>
        <a:bodyPr/>
        <a:lstStyle/>
        <a:p>
          <a:endParaRPr lang="es-AR"/>
        </a:p>
      </dgm:t>
    </dgm:pt>
    <dgm:pt modelId="{EF308E7F-4019-4A29-A971-2E59F7BE40BA}" type="sibTrans" cxnId="{1A18588B-D5A1-4C1B-BEF4-2FB3BE37FC67}">
      <dgm:prSet/>
      <dgm:spPr/>
      <dgm:t>
        <a:bodyPr/>
        <a:lstStyle/>
        <a:p>
          <a:endParaRPr lang="es-AR"/>
        </a:p>
      </dgm:t>
    </dgm:pt>
    <dgm:pt modelId="{5FD8E798-6B49-4A3B-A30E-E8831557FD2F}" type="pres">
      <dgm:prSet presAssocID="{AC003195-0677-49F3-9265-0A573C6D1099}" presName="linearFlow" presStyleCnt="0">
        <dgm:presLayoutVars>
          <dgm:dir/>
          <dgm:resizeHandles val="exact"/>
        </dgm:presLayoutVars>
      </dgm:prSet>
      <dgm:spPr/>
    </dgm:pt>
    <dgm:pt modelId="{9BD52E4C-9C12-4CD5-A985-446A0C4A9E87}" type="pres">
      <dgm:prSet presAssocID="{CC0204ED-5937-4635-9195-9DFE77AA1B30}" presName="node" presStyleLbl="node1" presStyleIdx="0" presStyleCnt="4">
        <dgm:presLayoutVars>
          <dgm:bulletEnabled val="1"/>
        </dgm:presLayoutVars>
      </dgm:prSet>
      <dgm:spPr/>
      <dgm:t>
        <a:bodyPr/>
        <a:lstStyle/>
        <a:p>
          <a:endParaRPr lang="es-AR"/>
        </a:p>
      </dgm:t>
    </dgm:pt>
    <dgm:pt modelId="{F128AC49-DE73-4835-837A-2056FFD32C37}" type="pres">
      <dgm:prSet presAssocID="{D8873B87-787D-4EA5-8A5E-982F3926B94B}" presName="spacerL" presStyleCnt="0"/>
      <dgm:spPr/>
    </dgm:pt>
    <dgm:pt modelId="{18B5A2DC-2355-4E7D-952A-1A48CC3F8793}" type="pres">
      <dgm:prSet presAssocID="{D8873B87-787D-4EA5-8A5E-982F3926B94B}" presName="sibTrans" presStyleLbl="sibTrans2D1" presStyleIdx="0" presStyleCnt="3"/>
      <dgm:spPr/>
      <dgm:t>
        <a:bodyPr/>
        <a:lstStyle/>
        <a:p>
          <a:endParaRPr lang="es-AR"/>
        </a:p>
      </dgm:t>
    </dgm:pt>
    <dgm:pt modelId="{EE3B1CD0-33B3-49AC-80D8-F86177CD4647}" type="pres">
      <dgm:prSet presAssocID="{D8873B87-787D-4EA5-8A5E-982F3926B94B}" presName="spacerR" presStyleCnt="0"/>
      <dgm:spPr/>
    </dgm:pt>
    <dgm:pt modelId="{8560A79D-8FF8-4D36-A5B9-450F7BD1D6FE}" type="pres">
      <dgm:prSet presAssocID="{04F83ACB-EFAF-4F58-A7A3-4CA9171FC943}" presName="node" presStyleLbl="node1" presStyleIdx="1" presStyleCnt="4">
        <dgm:presLayoutVars>
          <dgm:bulletEnabled val="1"/>
        </dgm:presLayoutVars>
      </dgm:prSet>
      <dgm:spPr/>
      <dgm:t>
        <a:bodyPr/>
        <a:lstStyle/>
        <a:p>
          <a:endParaRPr lang="es-AR"/>
        </a:p>
      </dgm:t>
    </dgm:pt>
    <dgm:pt modelId="{0CB9F031-65A5-40D5-820D-1C90E4C4F717}" type="pres">
      <dgm:prSet presAssocID="{29B51251-7871-4244-BBC5-B95003F086F9}" presName="spacerL" presStyleCnt="0"/>
      <dgm:spPr/>
    </dgm:pt>
    <dgm:pt modelId="{76F6CAC7-C975-48E2-9CCE-AEAD53FC7100}" type="pres">
      <dgm:prSet presAssocID="{29B51251-7871-4244-BBC5-B95003F086F9}" presName="sibTrans" presStyleLbl="sibTrans2D1" presStyleIdx="1" presStyleCnt="3"/>
      <dgm:spPr/>
      <dgm:t>
        <a:bodyPr/>
        <a:lstStyle/>
        <a:p>
          <a:endParaRPr lang="es-AR"/>
        </a:p>
      </dgm:t>
    </dgm:pt>
    <dgm:pt modelId="{516BA3DB-32CB-4B6C-AF68-4FEFAE0C534F}" type="pres">
      <dgm:prSet presAssocID="{29B51251-7871-4244-BBC5-B95003F086F9}" presName="spacerR" presStyleCnt="0"/>
      <dgm:spPr/>
    </dgm:pt>
    <dgm:pt modelId="{C4357D61-A2C8-4E43-91AE-2F1E281992C2}" type="pres">
      <dgm:prSet presAssocID="{47C0AF08-A5D9-4826-8D4B-FBBF58A1C739}" presName="node" presStyleLbl="node1" presStyleIdx="2" presStyleCnt="4">
        <dgm:presLayoutVars>
          <dgm:bulletEnabled val="1"/>
        </dgm:presLayoutVars>
      </dgm:prSet>
      <dgm:spPr/>
      <dgm:t>
        <a:bodyPr/>
        <a:lstStyle/>
        <a:p>
          <a:endParaRPr lang="es-AR"/>
        </a:p>
      </dgm:t>
    </dgm:pt>
    <dgm:pt modelId="{84A75BAC-97C5-4183-A584-3FBE8654F3BA}" type="pres">
      <dgm:prSet presAssocID="{F5F54CCD-42BB-4398-91B9-BCD58ABE1B8F}" presName="spacerL" presStyleCnt="0"/>
      <dgm:spPr/>
    </dgm:pt>
    <dgm:pt modelId="{D0CCF525-33D2-4A6C-AA13-8FC19CA9623C}" type="pres">
      <dgm:prSet presAssocID="{F5F54CCD-42BB-4398-91B9-BCD58ABE1B8F}" presName="sibTrans" presStyleLbl="sibTrans2D1" presStyleIdx="2" presStyleCnt="3"/>
      <dgm:spPr/>
      <dgm:t>
        <a:bodyPr/>
        <a:lstStyle/>
        <a:p>
          <a:endParaRPr lang="es-AR"/>
        </a:p>
      </dgm:t>
    </dgm:pt>
    <dgm:pt modelId="{43188316-7A3C-4DB0-9EDB-09E47C80227B}" type="pres">
      <dgm:prSet presAssocID="{F5F54CCD-42BB-4398-91B9-BCD58ABE1B8F}" presName="spacerR" presStyleCnt="0"/>
      <dgm:spPr/>
    </dgm:pt>
    <dgm:pt modelId="{6E857F9D-7E68-4E05-B504-AC53589409B5}" type="pres">
      <dgm:prSet presAssocID="{B79E0779-C55F-431C-B414-ED0823D7168B}" presName="node" presStyleLbl="node1" presStyleIdx="3" presStyleCnt="4">
        <dgm:presLayoutVars>
          <dgm:bulletEnabled val="1"/>
        </dgm:presLayoutVars>
      </dgm:prSet>
      <dgm:spPr/>
      <dgm:t>
        <a:bodyPr/>
        <a:lstStyle/>
        <a:p>
          <a:endParaRPr lang="es-AR"/>
        </a:p>
      </dgm:t>
    </dgm:pt>
  </dgm:ptLst>
  <dgm:cxnLst>
    <dgm:cxn modelId="{C91A1E91-D0A9-4577-A09D-64D1B5111E01}" type="presOf" srcId="{AC003195-0677-49F3-9265-0A573C6D1099}" destId="{5FD8E798-6B49-4A3B-A30E-E8831557FD2F}" srcOrd="0" destOrd="0" presId="urn:microsoft.com/office/officeart/2005/8/layout/equation1"/>
    <dgm:cxn modelId="{8A990117-190A-468C-AC78-70ED8962D492}" type="presOf" srcId="{CC0204ED-5937-4635-9195-9DFE77AA1B30}" destId="{9BD52E4C-9C12-4CD5-A985-446A0C4A9E87}" srcOrd="0" destOrd="0" presId="urn:microsoft.com/office/officeart/2005/8/layout/equation1"/>
    <dgm:cxn modelId="{2CF18F70-68A4-4DFA-85E7-599820E0E4E7}" type="presOf" srcId="{29B51251-7871-4244-BBC5-B95003F086F9}" destId="{76F6CAC7-C975-48E2-9CCE-AEAD53FC7100}" srcOrd="0" destOrd="0" presId="urn:microsoft.com/office/officeart/2005/8/layout/equation1"/>
    <dgm:cxn modelId="{DE656726-8528-455F-8DB2-BEE8366E02CF}" srcId="{AC003195-0677-49F3-9265-0A573C6D1099}" destId="{04F83ACB-EFAF-4F58-A7A3-4CA9171FC943}" srcOrd="1" destOrd="0" parTransId="{68CCAF7D-A1F9-4A81-9D89-65BA576FBC40}" sibTransId="{29B51251-7871-4244-BBC5-B95003F086F9}"/>
    <dgm:cxn modelId="{07D73E99-9368-4B16-A44B-48C95C59A3CA}" type="presOf" srcId="{D8873B87-787D-4EA5-8A5E-982F3926B94B}" destId="{18B5A2DC-2355-4E7D-952A-1A48CC3F8793}" srcOrd="0" destOrd="0" presId="urn:microsoft.com/office/officeart/2005/8/layout/equation1"/>
    <dgm:cxn modelId="{1A18588B-D5A1-4C1B-BEF4-2FB3BE37FC67}" srcId="{AC003195-0677-49F3-9265-0A573C6D1099}" destId="{B79E0779-C55F-431C-B414-ED0823D7168B}" srcOrd="3" destOrd="0" parTransId="{B5AA6148-85C2-4F07-A99B-E894563161D4}" sibTransId="{EF308E7F-4019-4A29-A971-2E59F7BE40BA}"/>
    <dgm:cxn modelId="{408ECD4C-FF8B-46FD-8475-9C10712199DA}" srcId="{AC003195-0677-49F3-9265-0A573C6D1099}" destId="{47C0AF08-A5D9-4826-8D4B-FBBF58A1C739}" srcOrd="2" destOrd="0" parTransId="{AA8CA6C9-E6B5-462E-9AD9-45A7124EC8AA}" sibTransId="{F5F54CCD-42BB-4398-91B9-BCD58ABE1B8F}"/>
    <dgm:cxn modelId="{F10D8BF4-3FF6-479A-A53D-2CD3C827EACC}" type="presOf" srcId="{04F83ACB-EFAF-4F58-A7A3-4CA9171FC943}" destId="{8560A79D-8FF8-4D36-A5B9-450F7BD1D6FE}" srcOrd="0" destOrd="0" presId="urn:microsoft.com/office/officeart/2005/8/layout/equation1"/>
    <dgm:cxn modelId="{31EE31D7-BEE2-436A-8261-80C579F027B1}" type="presOf" srcId="{B79E0779-C55F-431C-B414-ED0823D7168B}" destId="{6E857F9D-7E68-4E05-B504-AC53589409B5}" srcOrd="0" destOrd="0" presId="urn:microsoft.com/office/officeart/2005/8/layout/equation1"/>
    <dgm:cxn modelId="{C9977C52-DAD4-4D0C-8EE8-E9E0425F5C69}" srcId="{AC003195-0677-49F3-9265-0A573C6D1099}" destId="{CC0204ED-5937-4635-9195-9DFE77AA1B30}" srcOrd="0" destOrd="0" parTransId="{DB82C00D-5C97-4513-A349-8CE8C891E3B1}" sibTransId="{D8873B87-787D-4EA5-8A5E-982F3926B94B}"/>
    <dgm:cxn modelId="{84D11D93-A78E-4283-8A7C-2A69C5190630}" type="presOf" srcId="{47C0AF08-A5D9-4826-8D4B-FBBF58A1C739}" destId="{C4357D61-A2C8-4E43-91AE-2F1E281992C2}" srcOrd="0" destOrd="0" presId="urn:microsoft.com/office/officeart/2005/8/layout/equation1"/>
    <dgm:cxn modelId="{190C701F-D0F2-4782-B422-B9DBCCC55BE1}" type="presOf" srcId="{F5F54CCD-42BB-4398-91B9-BCD58ABE1B8F}" destId="{D0CCF525-33D2-4A6C-AA13-8FC19CA9623C}" srcOrd="0" destOrd="0" presId="urn:microsoft.com/office/officeart/2005/8/layout/equation1"/>
    <dgm:cxn modelId="{DE403C27-3E5D-49CC-847A-EECFE2C7BE9B}" type="presParOf" srcId="{5FD8E798-6B49-4A3B-A30E-E8831557FD2F}" destId="{9BD52E4C-9C12-4CD5-A985-446A0C4A9E87}" srcOrd="0" destOrd="0" presId="urn:microsoft.com/office/officeart/2005/8/layout/equation1"/>
    <dgm:cxn modelId="{B5F86A7B-AA51-455E-9CCD-B3E3E08BDF6C}" type="presParOf" srcId="{5FD8E798-6B49-4A3B-A30E-E8831557FD2F}" destId="{F128AC49-DE73-4835-837A-2056FFD32C37}" srcOrd="1" destOrd="0" presId="urn:microsoft.com/office/officeart/2005/8/layout/equation1"/>
    <dgm:cxn modelId="{27AE2F9A-7CD5-4D06-AA46-EA3DDFF1842A}" type="presParOf" srcId="{5FD8E798-6B49-4A3B-A30E-E8831557FD2F}" destId="{18B5A2DC-2355-4E7D-952A-1A48CC3F8793}" srcOrd="2" destOrd="0" presId="urn:microsoft.com/office/officeart/2005/8/layout/equation1"/>
    <dgm:cxn modelId="{E2B9CEFB-13CF-4CB9-A7B3-F0BD03B52D4E}" type="presParOf" srcId="{5FD8E798-6B49-4A3B-A30E-E8831557FD2F}" destId="{EE3B1CD0-33B3-49AC-80D8-F86177CD4647}" srcOrd="3" destOrd="0" presId="urn:microsoft.com/office/officeart/2005/8/layout/equation1"/>
    <dgm:cxn modelId="{32997DCE-8E50-47FE-9210-318EA71EB159}" type="presParOf" srcId="{5FD8E798-6B49-4A3B-A30E-E8831557FD2F}" destId="{8560A79D-8FF8-4D36-A5B9-450F7BD1D6FE}" srcOrd="4" destOrd="0" presId="urn:microsoft.com/office/officeart/2005/8/layout/equation1"/>
    <dgm:cxn modelId="{19DA9811-F35E-4E62-A679-5745D1FED41E}" type="presParOf" srcId="{5FD8E798-6B49-4A3B-A30E-E8831557FD2F}" destId="{0CB9F031-65A5-40D5-820D-1C90E4C4F717}" srcOrd="5" destOrd="0" presId="urn:microsoft.com/office/officeart/2005/8/layout/equation1"/>
    <dgm:cxn modelId="{E187CACF-D670-42FC-92B8-600698D52A98}" type="presParOf" srcId="{5FD8E798-6B49-4A3B-A30E-E8831557FD2F}" destId="{76F6CAC7-C975-48E2-9CCE-AEAD53FC7100}" srcOrd="6" destOrd="0" presId="urn:microsoft.com/office/officeart/2005/8/layout/equation1"/>
    <dgm:cxn modelId="{EDF31294-6079-456C-8D1C-D69BB1665ADE}" type="presParOf" srcId="{5FD8E798-6B49-4A3B-A30E-E8831557FD2F}" destId="{516BA3DB-32CB-4B6C-AF68-4FEFAE0C534F}" srcOrd="7" destOrd="0" presId="urn:microsoft.com/office/officeart/2005/8/layout/equation1"/>
    <dgm:cxn modelId="{7990B912-9CC6-4526-9E86-479F2B1E85A8}" type="presParOf" srcId="{5FD8E798-6B49-4A3B-A30E-E8831557FD2F}" destId="{C4357D61-A2C8-4E43-91AE-2F1E281992C2}" srcOrd="8" destOrd="0" presId="urn:microsoft.com/office/officeart/2005/8/layout/equation1"/>
    <dgm:cxn modelId="{3305B891-4399-49F3-A560-D1F2855E3A36}" type="presParOf" srcId="{5FD8E798-6B49-4A3B-A30E-E8831557FD2F}" destId="{84A75BAC-97C5-4183-A584-3FBE8654F3BA}" srcOrd="9" destOrd="0" presId="urn:microsoft.com/office/officeart/2005/8/layout/equation1"/>
    <dgm:cxn modelId="{3A27A96A-CCAB-4D8E-B644-333C904D2279}" type="presParOf" srcId="{5FD8E798-6B49-4A3B-A30E-E8831557FD2F}" destId="{D0CCF525-33D2-4A6C-AA13-8FC19CA9623C}" srcOrd="10" destOrd="0" presId="urn:microsoft.com/office/officeart/2005/8/layout/equation1"/>
    <dgm:cxn modelId="{D40FF003-876A-4943-A8E6-83DC1B44C5D2}" type="presParOf" srcId="{5FD8E798-6B49-4A3B-A30E-E8831557FD2F}" destId="{43188316-7A3C-4DB0-9EDB-09E47C80227B}" srcOrd="11" destOrd="0" presId="urn:microsoft.com/office/officeart/2005/8/layout/equation1"/>
    <dgm:cxn modelId="{AFD851D0-0294-4558-BAC5-B3937C7C6AF8}" type="presParOf" srcId="{5FD8E798-6B49-4A3B-A30E-E8831557FD2F}" destId="{6E857F9D-7E68-4E05-B504-AC53589409B5}"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42629-BD4D-4838-91B0-3A749B1394DC}">
      <dsp:nvSpPr>
        <dsp:cNvPr id="0" name=""/>
        <dsp:cNvSpPr/>
      </dsp:nvSpPr>
      <dsp:spPr>
        <a:xfrm>
          <a:off x="0" y="0"/>
          <a:ext cx="7272808" cy="662710"/>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AR" sz="2800" b="1" kern="1200" dirty="0" smtClean="0"/>
            <a:t>El management del pasado</a:t>
          </a:r>
          <a:endParaRPr lang="es-AR" sz="2800" b="1" kern="1200" dirty="0"/>
        </a:p>
      </dsp:txBody>
      <dsp:txXfrm>
        <a:off x="32351" y="32351"/>
        <a:ext cx="7208106" cy="598008"/>
      </dsp:txXfrm>
    </dsp:sp>
    <dsp:sp modelId="{E0306C4F-59B8-4D40-9C56-DFD882458D2D}">
      <dsp:nvSpPr>
        <dsp:cNvPr id="0" name=""/>
        <dsp:cNvSpPr/>
      </dsp:nvSpPr>
      <dsp:spPr>
        <a:xfrm>
          <a:off x="0" y="664678"/>
          <a:ext cx="7272808" cy="274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s-ES" sz="2400" kern="1200" dirty="0" smtClean="0"/>
            <a:t>Elaborar una fórmula comercial ganadora.</a:t>
          </a:r>
          <a:endParaRPr lang="es-AR" sz="2400" kern="1200" dirty="0"/>
        </a:p>
        <a:p>
          <a:pPr marL="228600" lvl="1" indent="-228600" algn="l" defTabSz="1066800">
            <a:lnSpc>
              <a:spcPct val="90000"/>
            </a:lnSpc>
            <a:spcBef>
              <a:spcPct val="0"/>
            </a:spcBef>
            <a:spcAft>
              <a:spcPct val="20000"/>
            </a:spcAft>
            <a:buChar char="••"/>
          </a:pPr>
          <a:r>
            <a:rPr lang="es-ES" sz="2400" kern="1200" dirty="0" smtClean="0"/>
            <a:t>Crear barreras para sustentar esa ventaja.</a:t>
          </a:r>
          <a:endParaRPr lang="es-AR" sz="2400" kern="1200" dirty="0"/>
        </a:p>
        <a:p>
          <a:pPr marL="228600" lvl="1" indent="-228600" algn="l" defTabSz="1066800">
            <a:lnSpc>
              <a:spcPct val="90000"/>
            </a:lnSpc>
            <a:spcBef>
              <a:spcPct val="0"/>
            </a:spcBef>
            <a:spcAft>
              <a:spcPct val="20000"/>
            </a:spcAft>
            <a:buChar char="••"/>
          </a:pPr>
          <a:r>
            <a:rPr lang="es-ES" sz="2400" kern="1200" dirty="0" smtClean="0"/>
            <a:t>Crear una estructura</a:t>
          </a:r>
          <a:endParaRPr lang="es-AR" sz="2400" kern="1200" dirty="0"/>
        </a:p>
        <a:p>
          <a:pPr marL="228600" lvl="1" indent="-228600" algn="l" defTabSz="1066800">
            <a:lnSpc>
              <a:spcPct val="90000"/>
            </a:lnSpc>
            <a:spcBef>
              <a:spcPct val="0"/>
            </a:spcBef>
            <a:spcAft>
              <a:spcPct val="20000"/>
            </a:spcAft>
            <a:buChar char="••"/>
          </a:pPr>
          <a:r>
            <a:rPr lang="es-ES" sz="2400" kern="1200" dirty="0" smtClean="0"/>
            <a:t>Diseñar procedimientos globales</a:t>
          </a:r>
          <a:endParaRPr lang="es-AR" sz="2400" kern="1200" dirty="0"/>
        </a:p>
        <a:p>
          <a:pPr marL="228600" lvl="1" indent="-228600" algn="l" defTabSz="1066800">
            <a:lnSpc>
              <a:spcPct val="90000"/>
            </a:lnSpc>
            <a:spcBef>
              <a:spcPct val="0"/>
            </a:spcBef>
            <a:spcAft>
              <a:spcPct val="20000"/>
            </a:spcAft>
            <a:buChar char="••"/>
          </a:pPr>
          <a:r>
            <a:rPr lang="es-ES" sz="2400" kern="1200" dirty="0" smtClean="0"/>
            <a:t>Todos los componentes alineados en la estrategia de la empresa.</a:t>
          </a:r>
          <a:endParaRPr lang="es-AR" sz="2400" kern="1200" dirty="0"/>
        </a:p>
        <a:p>
          <a:pPr marL="228600" lvl="1" indent="-228600" algn="l" defTabSz="1066800">
            <a:lnSpc>
              <a:spcPct val="90000"/>
            </a:lnSpc>
            <a:spcBef>
              <a:spcPct val="0"/>
            </a:spcBef>
            <a:spcAft>
              <a:spcPct val="20000"/>
            </a:spcAft>
            <a:buChar char="••"/>
          </a:pPr>
          <a:r>
            <a:rPr lang="es-ES" sz="2400" kern="1200" dirty="0" smtClean="0"/>
            <a:t>Estrategia ejecutada con un mínimo de fricción.</a:t>
          </a:r>
          <a:endParaRPr lang="es-AR" sz="2400" kern="1200" dirty="0"/>
        </a:p>
      </dsp:txBody>
      <dsp:txXfrm>
        <a:off x="0" y="664678"/>
        <a:ext cx="7272808" cy="2749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42629-BD4D-4838-91B0-3A749B1394DC}">
      <dsp:nvSpPr>
        <dsp:cNvPr id="0" name=""/>
        <dsp:cNvSpPr/>
      </dsp:nvSpPr>
      <dsp:spPr>
        <a:xfrm>
          <a:off x="0" y="0"/>
          <a:ext cx="8208912" cy="413243"/>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ES" sz="2000" kern="1200" dirty="0" smtClean="0"/>
            <a:t>Las empresas reconfigurables</a:t>
          </a:r>
          <a:endParaRPr lang="es-AR" sz="2000" b="1" kern="1200" dirty="0"/>
        </a:p>
      </dsp:txBody>
      <dsp:txXfrm>
        <a:off x="20173" y="20173"/>
        <a:ext cx="8168566" cy="372897"/>
      </dsp:txXfrm>
    </dsp:sp>
    <dsp:sp modelId="{E0306C4F-59B8-4D40-9C56-DFD882458D2D}">
      <dsp:nvSpPr>
        <dsp:cNvPr id="0" name=""/>
        <dsp:cNvSpPr/>
      </dsp:nvSpPr>
      <dsp:spPr>
        <a:xfrm>
          <a:off x="0" y="415798"/>
          <a:ext cx="8208912" cy="2461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33"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s-ES" sz="1600" kern="1200" dirty="0" smtClean="0"/>
            <a:t>Diseñar organizaciones capaces de ejecutar estrategias cuando no existen ventajas competitivas sustentables.</a:t>
          </a:r>
          <a:endParaRPr lang="es-AR" sz="1600" kern="1200" dirty="0"/>
        </a:p>
        <a:p>
          <a:pPr marL="171450" lvl="1" indent="-171450" algn="l" defTabSz="711200">
            <a:lnSpc>
              <a:spcPct val="90000"/>
            </a:lnSpc>
            <a:spcBef>
              <a:spcPct val="0"/>
            </a:spcBef>
            <a:spcAft>
              <a:spcPct val="20000"/>
            </a:spcAft>
            <a:buChar char="••"/>
          </a:pPr>
          <a:r>
            <a:rPr lang="es-ES" sz="1600" kern="1200" dirty="0" smtClean="0"/>
            <a:t>Crear una serie de ventajas temporarias de corto plazo.</a:t>
          </a:r>
          <a:endParaRPr lang="es-AR" sz="1600" kern="1200" dirty="0"/>
        </a:p>
        <a:p>
          <a:pPr marL="171450" lvl="1" indent="-171450" algn="l" defTabSz="711200">
            <a:lnSpc>
              <a:spcPct val="90000"/>
            </a:lnSpc>
            <a:spcBef>
              <a:spcPct val="0"/>
            </a:spcBef>
            <a:spcAft>
              <a:spcPct val="20000"/>
            </a:spcAft>
            <a:buChar char="••"/>
          </a:pPr>
          <a:r>
            <a:rPr lang="es-ES" sz="1600" kern="1200" dirty="0" smtClean="0"/>
            <a:t>El Managemanent deberá crear constantemente capacidades que produzcan valor para el cliente.</a:t>
          </a:r>
          <a:endParaRPr lang="es-AR" sz="1600" kern="1200" dirty="0"/>
        </a:p>
        <a:p>
          <a:pPr marL="171450" lvl="1" indent="-171450" algn="l" defTabSz="711200">
            <a:lnSpc>
              <a:spcPct val="90000"/>
            </a:lnSpc>
            <a:spcBef>
              <a:spcPct val="0"/>
            </a:spcBef>
            <a:spcAft>
              <a:spcPct val="20000"/>
            </a:spcAft>
            <a:buChar char="••"/>
          </a:pPr>
          <a:r>
            <a:rPr lang="es-ES" sz="1600" kern="1200" dirty="0" smtClean="0"/>
            <a:t>Combinar estas capacidades para igualar y superar las ventajas existentes (incluso las propias).</a:t>
          </a:r>
          <a:endParaRPr lang="es-AR" sz="1600" kern="1200" dirty="0"/>
        </a:p>
        <a:p>
          <a:pPr marL="171450" lvl="1" indent="-171450" algn="l" defTabSz="711200">
            <a:lnSpc>
              <a:spcPct val="90000"/>
            </a:lnSpc>
            <a:spcBef>
              <a:spcPct val="0"/>
            </a:spcBef>
            <a:spcAft>
              <a:spcPct val="20000"/>
            </a:spcAft>
            <a:buChar char="••"/>
          </a:pPr>
          <a:r>
            <a:rPr lang="es-ES" sz="1600" kern="1200" dirty="0" smtClean="0"/>
            <a:t>Superar a la competencia al definir estrategias de acciones a cada situación que sucede. Las empresas capaces de encontrar respuestas flexibles y estrategias a lo largo del tiempo serán las probables triunfadoras.</a:t>
          </a:r>
          <a:endParaRPr lang="es-AR" sz="1600" kern="1200" dirty="0"/>
        </a:p>
      </dsp:txBody>
      <dsp:txXfrm>
        <a:off x="0" y="415798"/>
        <a:ext cx="8208912" cy="24619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C8869-5E03-43F1-B7C6-32FA6346FF9E}">
      <dsp:nvSpPr>
        <dsp:cNvPr id="0" name=""/>
        <dsp:cNvSpPr/>
      </dsp:nvSpPr>
      <dsp:spPr>
        <a:xfrm rot="16200000">
          <a:off x="162017" y="-162017"/>
          <a:ext cx="2340260" cy="2664295"/>
        </a:xfrm>
        <a:prstGeom prst="round1Rect">
          <a:avLst/>
        </a:prstGeom>
        <a:gradFill rotWithShape="0">
          <a:gsLst>
            <a:gs pos="0">
              <a:schemeClr val="accent4">
                <a:hueOff val="0"/>
                <a:satOff val="0"/>
                <a:lumOff val="0"/>
                <a:alphaOff val="0"/>
                <a:shade val="47500"/>
                <a:satMod val="137000"/>
              </a:schemeClr>
            </a:gs>
            <a:gs pos="55000">
              <a:schemeClr val="accent4">
                <a:hueOff val="0"/>
                <a:satOff val="0"/>
                <a:lumOff val="0"/>
                <a:alphaOff val="0"/>
                <a:shade val="69000"/>
                <a:satMod val="137000"/>
              </a:schemeClr>
            </a:gs>
            <a:gs pos="100000">
              <a:schemeClr val="accent4">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t" anchorCtr="0">
          <a:noAutofit/>
        </a:bodyPr>
        <a:lstStyle/>
        <a:p>
          <a:pPr lvl="0" algn="l" defTabSz="844550">
            <a:lnSpc>
              <a:spcPct val="90000"/>
            </a:lnSpc>
            <a:spcBef>
              <a:spcPct val="0"/>
            </a:spcBef>
            <a:spcAft>
              <a:spcPct val="35000"/>
            </a:spcAft>
          </a:pPr>
          <a:r>
            <a:rPr lang="es-ES" sz="1900" b="1" kern="1200" smtClean="0"/>
            <a:t>Formar </a:t>
          </a:r>
          <a:r>
            <a:rPr lang="es-ES" sz="1900" b="1" kern="1200" dirty="0" smtClean="0"/>
            <a:t>equipos</a:t>
          </a:r>
          <a:endParaRPr lang="es-AR" sz="1900" b="0" kern="1200" dirty="0"/>
        </a:p>
        <a:p>
          <a:pPr marL="114300" lvl="1" indent="-114300" algn="l" defTabSz="666750">
            <a:lnSpc>
              <a:spcPct val="90000"/>
            </a:lnSpc>
            <a:spcBef>
              <a:spcPct val="0"/>
            </a:spcBef>
            <a:spcAft>
              <a:spcPct val="15000"/>
            </a:spcAft>
            <a:buChar char="••"/>
          </a:pPr>
          <a:r>
            <a:rPr lang="es-ES" sz="1500" b="0" kern="1200" dirty="0" smtClean="0"/>
            <a:t>estructuras laterales deben poseer una gran capacidad de interconexión interna</a:t>
          </a:r>
          <a:endParaRPr lang="es-AR" sz="1500" b="0" kern="1200" dirty="0"/>
        </a:p>
      </dsp:txBody>
      <dsp:txXfrm rot="5400000">
        <a:off x="0" y="0"/>
        <a:ext cx="2664295" cy="1755195"/>
      </dsp:txXfrm>
    </dsp:sp>
    <dsp:sp modelId="{DDA06013-C11F-48DA-81FF-828A2FCA2B4E}">
      <dsp:nvSpPr>
        <dsp:cNvPr id="0" name=""/>
        <dsp:cNvSpPr/>
      </dsp:nvSpPr>
      <dsp:spPr>
        <a:xfrm>
          <a:off x="2664295" y="0"/>
          <a:ext cx="2664295" cy="2340260"/>
        </a:xfrm>
        <a:prstGeom prst="round1Rect">
          <a:avLst/>
        </a:prstGeom>
        <a:gradFill rotWithShape="0">
          <a:gsLst>
            <a:gs pos="0">
              <a:schemeClr val="accent4">
                <a:hueOff val="406013"/>
                <a:satOff val="-7024"/>
                <a:lumOff val="-1503"/>
                <a:alphaOff val="0"/>
                <a:shade val="47500"/>
                <a:satMod val="137000"/>
              </a:schemeClr>
            </a:gs>
            <a:gs pos="55000">
              <a:schemeClr val="accent4">
                <a:hueOff val="406013"/>
                <a:satOff val="-7024"/>
                <a:lumOff val="-1503"/>
                <a:alphaOff val="0"/>
                <a:shade val="69000"/>
                <a:satMod val="137000"/>
              </a:schemeClr>
            </a:gs>
            <a:gs pos="100000">
              <a:schemeClr val="accent4">
                <a:hueOff val="406013"/>
                <a:satOff val="-7024"/>
                <a:lumOff val="-1503"/>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t" anchorCtr="0">
          <a:noAutofit/>
        </a:bodyPr>
        <a:lstStyle/>
        <a:p>
          <a:pPr lvl="0" algn="l" defTabSz="844550">
            <a:lnSpc>
              <a:spcPct val="90000"/>
            </a:lnSpc>
            <a:spcBef>
              <a:spcPct val="0"/>
            </a:spcBef>
            <a:spcAft>
              <a:spcPct val="35000"/>
            </a:spcAft>
          </a:pPr>
          <a:r>
            <a:rPr lang="es-ES" sz="1900" b="1" kern="1200" dirty="0" smtClean="0"/>
            <a:t>Precios internos</a:t>
          </a:r>
          <a:endParaRPr lang="es-AR" sz="1900" kern="1200" dirty="0"/>
        </a:p>
        <a:p>
          <a:pPr marL="114300" lvl="1" indent="-114300" algn="l" defTabSz="666750">
            <a:lnSpc>
              <a:spcPct val="90000"/>
            </a:lnSpc>
            <a:spcBef>
              <a:spcPct val="0"/>
            </a:spcBef>
            <a:spcAft>
              <a:spcPct val="15000"/>
            </a:spcAft>
            <a:buChar char="••"/>
          </a:pPr>
          <a:r>
            <a:rPr lang="es-ES" sz="1500" kern="1200" dirty="0" smtClean="0"/>
            <a:t>Mercados y los recursos coordinando la complejidad de los equipos múltiples</a:t>
          </a:r>
          <a:endParaRPr lang="es-AR" sz="1500" kern="1200" dirty="0"/>
        </a:p>
      </dsp:txBody>
      <dsp:txXfrm>
        <a:off x="2664295" y="0"/>
        <a:ext cx="2664295" cy="1755195"/>
      </dsp:txXfrm>
    </dsp:sp>
    <dsp:sp modelId="{04DDC295-7D5D-4BEF-BDBC-2399926D2CDC}">
      <dsp:nvSpPr>
        <dsp:cNvPr id="0" name=""/>
        <dsp:cNvSpPr/>
      </dsp:nvSpPr>
      <dsp:spPr>
        <a:xfrm rot="10800000">
          <a:off x="0" y="2340260"/>
          <a:ext cx="2664295" cy="2340260"/>
        </a:xfrm>
        <a:prstGeom prst="round1Rect">
          <a:avLst/>
        </a:prstGeom>
        <a:gradFill rotWithShape="0">
          <a:gsLst>
            <a:gs pos="0">
              <a:schemeClr val="accent4">
                <a:hueOff val="812026"/>
                <a:satOff val="-14048"/>
                <a:lumOff val="-3007"/>
                <a:alphaOff val="0"/>
                <a:shade val="47500"/>
                <a:satMod val="137000"/>
              </a:schemeClr>
            </a:gs>
            <a:gs pos="55000">
              <a:schemeClr val="accent4">
                <a:hueOff val="812026"/>
                <a:satOff val="-14048"/>
                <a:lumOff val="-3007"/>
                <a:alphaOff val="0"/>
                <a:shade val="69000"/>
                <a:satMod val="137000"/>
              </a:schemeClr>
            </a:gs>
            <a:gs pos="100000">
              <a:schemeClr val="accent4">
                <a:hueOff val="812026"/>
                <a:satOff val="-14048"/>
                <a:lumOff val="-3007"/>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t" anchorCtr="0">
          <a:noAutofit/>
        </a:bodyPr>
        <a:lstStyle/>
        <a:p>
          <a:pPr lvl="0" algn="l" defTabSz="844550">
            <a:lnSpc>
              <a:spcPct val="90000"/>
            </a:lnSpc>
            <a:spcBef>
              <a:spcPct val="0"/>
            </a:spcBef>
            <a:spcAft>
              <a:spcPct val="35000"/>
            </a:spcAft>
          </a:pPr>
          <a:r>
            <a:rPr lang="es-ES" sz="1900" b="1" kern="1200" dirty="0" smtClean="0"/>
            <a:t>Forma asociaciones</a:t>
          </a:r>
          <a:endParaRPr lang="es-AR" sz="1900" kern="1200" dirty="0"/>
        </a:p>
        <a:p>
          <a:pPr marL="114300" lvl="1" indent="-114300" algn="l" defTabSz="666750">
            <a:lnSpc>
              <a:spcPct val="90000"/>
            </a:lnSpc>
            <a:spcBef>
              <a:spcPct val="0"/>
            </a:spcBef>
            <a:spcAft>
              <a:spcPct val="15000"/>
            </a:spcAft>
            <a:buChar char="••"/>
          </a:pPr>
          <a:r>
            <a:rPr lang="es-ES" sz="1500" kern="1200" dirty="0" smtClean="0"/>
            <a:t>Obtener las capacidades que no posee</a:t>
          </a:r>
          <a:endParaRPr lang="es-AR" sz="1500" kern="1200" dirty="0"/>
        </a:p>
      </dsp:txBody>
      <dsp:txXfrm rot="10800000">
        <a:off x="0" y="2925325"/>
        <a:ext cx="2664295" cy="1755195"/>
      </dsp:txXfrm>
    </dsp:sp>
    <dsp:sp modelId="{DFC6D144-7E91-4E35-AECE-BE75C4ACD9E7}">
      <dsp:nvSpPr>
        <dsp:cNvPr id="0" name=""/>
        <dsp:cNvSpPr/>
      </dsp:nvSpPr>
      <dsp:spPr>
        <a:xfrm rot="5400000">
          <a:off x="2826314" y="2178242"/>
          <a:ext cx="2340260" cy="2664295"/>
        </a:xfrm>
        <a:prstGeom prst="round1Rect">
          <a:avLst/>
        </a:prstGeom>
        <a:gradFill rotWithShape="0">
          <a:gsLst>
            <a:gs pos="0">
              <a:schemeClr val="accent4">
                <a:hueOff val="1218040"/>
                <a:satOff val="-21072"/>
                <a:lumOff val="-4510"/>
                <a:alphaOff val="0"/>
                <a:shade val="47500"/>
                <a:satMod val="137000"/>
              </a:schemeClr>
            </a:gs>
            <a:gs pos="55000">
              <a:schemeClr val="accent4">
                <a:hueOff val="1218040"/>
                <a:satOff val="-21072"/>
                <a:lumOff val="-4510"/>
                <a:alphaOff val="0"/>
                <a:shade val="69000"/>
                <a:satMod val="137000"/>
              </a:schemeClr>
            </a:gs>
            <a:gs pos="100000">
              <a:schemeClr val="accent4">
                <a:hueOff val="1218040"/>
                <a:satOff val="-21072"/>
                <a:lumOff val="-451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t" anchorCtr="0">
          <a:noAutofit/>
        </a:bodyPr>
        <a:lstStyle/>
        <a:p>
          <a:pPr lvl="0" algn="l" defTabSz="844550">
            <a:lnSpc>
              <a:spcPct val="90000"/>
            </a:lnSpc>
            <a:spcBef>
              <a:spcPct val="0"/>
            </a:spcBef>
            <a:spcAft>
              <a:spcPct val="35000"/>
            </a:spcAft>
          </a:pPr>
          <a:r>
            <a:rPr lang="es-ES" sz="1900" b="1" kern="1200" dirty="0" smtClean="0"/>
            <a:t>Managemanent</a:t>
          </a:r>
          <a:r>
            <a:rPr lang="es-ES" sz="1900" kern="1200" dirty="0" smtClean="0"/>
            <a:t> </a:t>
          </a:r>
          <a:r>
            <a:rPr lang="es-ES" sz="1900" b="1" kern="1200" dirty="0" smtClean="0"/>
            <a:t>superior</a:t>
          </a:r>
          <a:endParaRPr lang="es-AR" sz="1900" kern="1200" dirty="0"/>
        </a:p>
        <a:p>
          <a:pPr marL="114300" lvl="1" indent="-114300" algn="l" defTabSz="666750">
            <a:lnSpc>
              <a:spcPct val="90000"/>
            </a:lnSpc>
            <a:spcBef>
              <a:spcPct val="0"/>
            </a:spcBef>
            <a:spcAft>
              <a:spcPct val="15000"/>
            </a:spcAft>
            <a:buChar char="••"/>
          </a:pPr>
          <a:r>
            <a:rPr lang="es-ES" sz="1500" kern="1200" dirty="0" smtClean="0"/>
            <a:t>Aptitud para diseñar y sostener la capacidad de reconfiguración de la empresa.</a:t>
          </a:r>
          <a:endParaRPr lang="es-AR" sz="1500" kern="1200" dirty="0"/>
        </a:p>
      </dsp:txBody>
      <dsp:txXfrm rot="-5400000">
        <a:off x="2664296" y="2925324"/>
        <a:ext cx="2664295" cy="1755195"/>
      </dsp:txXfrm>
    </dsp:sp>
    <dsp:sp modelId="{32869905-593F-4D48-AD30-3C361D03BF3A}">
      <dsp:nvSpPr>
        <dsp:cNvPr id="0" name=""/>
        <dsp:cNvSpPr/>
      </dsp:nvSpPr>
      <dsp:spPr>
        <a:xfrm>
          <a:off x="1865007" y="1755195"/>
          <a:ext cx="1598577" cy="1170130"/>
        </a:xfrm>
        <a:prstGeom prst="roundRect">
          <a:avLst/>
        </a:prstGeom>
        <a:gradFill rotWithShape="0">
          <a:gsLst>
            <a:gs pos="0">
              <a:schemeClr val="accent4">
                <a:tint val="40000"/>
                <a:hueOff val="0"/>
                <a:satOff val="0"/>
                <a:lumOff val="0"/>
                <a:alphaOff val="0"/>
                <a:shade val="47500"/>
                <a:satMod val="137000"/>
              </a:schemeClr>
            </a:gs>
            <a:gs pos="55000">
              <a:schemeClr val="accent4">
                <a:tint val="40000"/>
                <a:hueOff val="0"/>
                <a:satOff val="0"/>
                <a:lumOff val="0"/>
                <a:alphaOff val="0"/>
                <a:shade val="69000"/>
                <a:satMod val="137000"/>
              </a:schemeClr>
            </a:gs>
            <a:gs pos="100000">
              <a:schemeClr val="accent4">
                <a:tint val="40000"/>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ES" sz="1900" b="1" kern="1200" dirty="0" smtClean="0"/>
            <a:t>Capacidades</a:t>
          </a:r>
          <a:endParaRPr lang="es-AR" sz="1900" b="0" kern="1200" dirty="0"/>
        </a:p>
      </dsp:txBody>
      <dsp:txXfrm>
        <a:off x="1922128" y="1812316"/>
        <a:ext cx="1484335" cy="10558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86F87-B973-458F-B5D4-6E1258309AB8}">
      <dsp:nvSpPr>
        <dsp:cNvPr id="0" name=""/>
        <dsp:cNvSpPr/>
      </dsp:nvSpPr>
      <dsp:spPr>
        <a:xfrm>
          <a:off x="2677" y="175955"/>
          <a:ext cx="2610852" cy="546813"/>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s-ES" sz="1500" b="1" kern="1200" dirty="0" smtClean="0"/>
            <a:t>Políticas de información y determinación de objetivos</a:t>
          </a:r>
          <a:endParaRPr lang="es-AR" sz="1500" kern="1200" dirty="0"/>
        </a:p>
      </dsp:txBody>
      <dsp:txXfrm>
        <a:off x="2677" y="175955"/>
        <a:ext cx="2610852" cy="546813"/>
      </dsp:txXfrm>
    </dsp:sp>
    <dsp:sp modelId="{06DE0ECD-6A07-42CF-BE71-770DFB55536B}">
      <dsp:nvSpPr>
        <dsp:cNvPr id="0" name=""/>
        <dsp:cNvSpPr/>
      </dsp:nvSpPr>
      <dsp:spPr>
        <a:xfrm>
          <a:off x="2677" y="722769"/>
          <a:ext cx="2610852" cy="2053603"/>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s-ES" sz="1500" kern="1200" dirty="0" smtClean="0"/>
            <a:t>Área de información y procedimientos </a:t>
          </a:r>
          <a:endParaRPr lang="es-AR" sz="1500" kern="1200" dirty="0"/>
        </a:p>
        <a:p>
          <a:pPr marL="114300" lvl="1" indent="-114300" algn="l" defTabSz="666750">
            <a:lnSpc>
              <a:spcPct val="90000"/>
            </a:lnSpc>
            <a:spcBef>
              <a:spcPct val="0"/>
            </a:spcBef>
            <a:spcAft>
              <a:spcPct val="15000"/>
            </a:spcAft>
            <a:buChar char="••"/>
          </a:pPr>
          <a:r>
            <a:rPr lang="es-ES" sz="1500" kern="1200" dirty="0" smtClean="0"/>
            <a:t>Asignación de costos e ingresos </a:t>
          </a:r>
          <a:endParaRPr lang="es-AR" sz="1500" kern="1200" dirty="0"/>
        </a:p>
        <a:p>
          <a:pPr marL="114300" lvl="1" indent="-114300" algn="l" defTabSz="666750">
            <a:lnSpc>
              <a:spcPct val="90000"/>
            </a:lnSpc>
            <a:spcBef>
              <a:spcPct val="0"/>
            </a:spcBef>
            <a:spcAft>
              <a:spcPct val="15000"/>
            </a:spcAft>
            <a:buChar char="••"/>
          </a:pPr>
          <a:r>
            <a:rPr lang="es-ES" sz="1500" kern="1200" dirty="0" smtClean="0"/>
            <a:t>Precios de transferencia </a:t>
          </a:r>
          <a:endParaRPr lang="es-AR" sz="1500" kern="1200" dirty="0"/>
        </a:p>
        <a:p>
          <a:pPr marL="114300" lvl="1" indent="-114300" algn="l" defTabSz="666750">
            <a:lnSpc>
              <a:spcPct val="90000"/>
            </a:lnSpc>
            <a:spcBef>
              <a:spcPct val="0"/>
            </a:spcBef>
            <a:spcAft>
              <a:spcPct val="15000"/>
            </a:spcAft>
            <a:buChar char="••"/>
          </a:pPr>
          <a:r>
            <a:rPr lang="es-ES" sz="1500" kern="1200" dirty="0" smtClean="0"/>
            <a:t>Management fuerte</a:t>
          </a:r>
          <a:endParaRPr lang="es-AR" sz="1500" kern="1200" dirty="0"/>
        </a:p>
      </dsp:txBody>
      <dsp:txXfrm>
        <a:off x="2677" y="722769"/>
        <a:ext cx="2610852" cy="2053603"/>
      </dsp:txXfrm>
    </dsp:sp>
    <dsp:sp modelId="{522A6B45-F6CA-459B-A7CC-8C253EEC7738}">
      <dsp:nvSpPr>
        <dsp:cNvPr id="0" name=""/>
        <dsp:cNvSpPr/>
      </dsp:nvSpPr>
      <dsp:spPr>
        <a:xfrm>
          <a:off x="2979049" y="175955"/>
          <a:ext cx="2610852" cy="546813"/>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s-ES" sz="1500" b="1" kern="1200" dirty="0" smtClean="0"/>
            <a:t>Políticas de recursos humanos</a:t>
          </a:r>
          <a:endParaRPr lang="es-AR" sz="1500" kern="1200" dirty="0"/>
        </a:p>
      </dsp:txBody>
      <dsp:txXfrm>
        <a:off x="2979049" y="175955"/>
        <a:ext cx="2610852" cy="546813"/>
      </dsp:txXfrm>
    </dsp:sp>
    <dsp:sp modelId="{B5A38FA1-7E7D-4ADD-9897-71E73E0F439C}">
      <dsp:nvSpPr>
        <dsp:cNvPr id="0" name=""/>
        <dsp:cNvSpPr/>
      </dsp:nvSpPr>
      <dsp:spPr>
        <a:xfrm>
          <a:off x="2979049" y="722769"/>
          <a:ext cx="2610852" cy="2053603"/>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s-ES" sz="1500" b="1" kern="1200" dirty="0" smtClean="0"/>
            <a:t>Conductas acordes</a:t>
          </a:r>
          <a:endParaRPr lang="es-AR" sz="1500" kern="1200" dirty="0"/>
        </a:p>
        <a:p>
          <a:pPr marL="114300" lvl="1" indent="-114300" algn="l" defTabSz="666750">
            <a:lnSpc>
              <a:spcPct val="90000"/>
            </a:lnSpc>
            <a:spcBef>
              <a:spcPct val="0"/>
            </a:spcBef>
            <a:spcAft>
              <a:spcPct val="15000"/>
            </a:spcAft>
            <a:buChar char="••"/>
          </a:pPr>
          <a:r>
            <a:rPr lang="es-ES" sz="1500" b="1" kern="1200" dirty="0" smtClean="0"/>
            <a:t>Capacidades plurifuncionales</a:t>
          </a:r>
          <a:endParaRPr lang="es-AR" sz="1500" kern="1200" dirty="0"/>
        </a:p>
        <a:p>
          <a:pPr marL="114300" lvl="1" indent="-114300" algn="l" defTabSz="666750">
            <a:lnSpc>
              <a:spcPct val="90000"/>
            </a:lnSpc>
            <a:spcBef>
              <a:spcPct val="0"/>
            </a:spcBef>
            <a:spcAft>
              <a:spcPct val="15000"/>
            </a:spcAft>
            <a:buChar char="••"/>
          </a:pPr>
          <a:r>
            <a:rPr lang="es-ES" sz="1500" b="1" kern="1200" dirty="0" smtClean="0"/>
            <a:t>Prácticas de contratación</a:t>
          </a:r>
          <a:endParaRPr lang="es-AR" sz="1500" kern="1200" dirty="0"/>
        </a:p>
        <a:p>
          <a:pPr marL="114300" lvl="1" indent="-114300" algn="l" defTabSz="666750">
            <a:lnSpc>
              <a:spcPct val="90000"/>
            </a:lnSpc>
            <a:spcBef>
              <a:spcPct val="0"/>
            </a:spcBef>
            <a:spcAft>
              <a:spcPct val="15000"/>
            </a:spcAft>
            <a:buChar char="••"/>
          </a:pPr>
          <a:r>
            <a:rPr lang="es-ES" sz="1500" b="1" kern="1200" dirty="0" smtClean="0"/>
            <a:t>Sistema de gratificaciones </a:t>
          </a:r>
          <a:endParaRPr lang="es-AR" sz="1500" kern="1200" dirty="0"/>
        </a:p>
        <a:p>
          <a:pPr marL="114300" lvl="1" indent="-114300" algn="l" defTabSz="666750">
            <a:lnSpc>
              <a:spcPct val="90000"/>
            </a:lnSpc>
            <a:spcBef>
              <a:spcPct val="0"/>
            </a:spcBef>
            <a:spcAft>
              <a:spcPct val="15000"/>
            </a:spcAft>
            <a:buChar char="••"/>
          </a:pPr>
          <a:r>
            <a:rPr lang="es-ES" sz="1500" kern="1200" dirty="0" smtClean="0"/>
            <a:t>Remunerar a la persona, no a la tarea</a:t>
          </a:r>
          <a:endParaRPr lang="es-AR" sz="1500" kern="1200" dirty="0"/>
        </a:p>
        <a:p>
          <a:pPr marL="114300" lvl="1" indent="-114300" algn="l" defTabSz="666750">
            <a:lnSpc>
              <a:spcPct val="90000"/>
            </a:lnSpc>
            <a:spcBef>
              <a:spcPct val="0"/>
            </a:spcBef>
            <a:spcAft>
              <a:spcPct val="15000"/>
            </a:spcAft>
            <a:buChar char="••"/>
          </a:pPr>
          <a:r>
            <a:rPr lang="es-ES" sz="1500" kern="1200" dirty="0" smtClean="0"/>
            <a:t>Capacitación constante </a:t>
          </a:r>
          <a:endParaRPr lang="es-AR" sz="1500" kern="1200" dirty="0"/>
        </a:p>
      </dsp:txBody>
      <dsp:txXfrm>
        <a:off x="2979049" y="722769"/>
        <a:ext cx="2610852" cy="2053603"/>
      </dsp:txXfrm>
    </dsp:sp>
    <dsp:sp modelId="{BD8165EB-5EAA-4B8A-8A1C-6EC8D67DEE5B}">
      <dsp:nvSpPr>
        <dsp:cNvPr id="0" name=""/>
        <dsp:cNvSpPr/>
      </dsp:nvSpPr>
      <dsp:spPr>
        <a:xfrm>
          <a:off x="5955421" y="175955"/>
          <a:ext cx="2610852" cy="546813"/>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s-AR" sz="1500" kern="1200" dirty="0" smtClean="0"/>
            <a:t>Costos de la reconfiguración</a:t>
          </a:r>
          <a:endParaRPr lang="es-AR" sz="1500" kern="1200" dirty="0"/>
        </a:p>
      </dsp:txBody>
      <dsp:txXfrm>
        <a:off x="5955421" y="175955"/>
        <a:ext cx="2610852" cy="546813"/>
      </dsp:txXfrm>
    </dsp:sp>
    <dsp:sp modelId="{A1A1005A-39A7-4FE1-982D-B457CD394486}">
      <dsp:nvSpPr>
        <dsp:cNvPr id="0" name=""/>
        <dsp:cNvSpPr/>
      </dsp:nvSpPr>
      <dsp:spPr>
        <a:xfrm>
          <a:off x="5955421" y="722769"/>
          <a:ext cx="2610852" cy="2053603"/>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s-ES" sz="1500" kern="1200" dirty="0" smtClean="0"/>
            <a:t>Invertir en la captación y capacitación de recursos</a:t>
          </a:r>
          <a:endParaRPr lang="es-AR" sz="1500" kern="1200" dirty="0"/>
        </a:p>
        <a:p>
          <a:pPr marL="114300" lvl="1" indent="-114300" algn="l" defTabSz="666750">
            <a:lnSpc>
              <a:spcPct val="90000"/>
            </a:lnSpc>
            <a:spcBef>
              <a:spcPct val="0"/>
            </a:spcBef>
            <a:spcAft>
              <a:spcPct val="15000"/>
            </a:spcAft>
            <a:buChar char="••"/>
          </a:pPr>
          <a:r>
            <a:rPr lang="es-ES" sz="1500" kern="1200" dirty="0" smtClean="0"/>
            <a:t>Invertir en la coordinación del trabajo </a:t>
          </a:r>
          <a:endParaRPr lang="es-AR" sz="1500" kern="1200" dirty="0"/>
        </a:p>
        <a:p>
          <a:pPr marL="114300" lvl="1" indent="-114300" algn="l" defTabSz="666750">
            <a:lnSpc>
              <a:spcPct val="90000"/>
            </a:lnSpc>
            <a:spcBef>
              <a:spcPct val="0"/>
            </a:spcBef>
            <a:spcAft>
              <a:spcPct val="15000"/>
            </a:spcAft>
            <a:buChar char="••"/>
          </a:pPr>
          <a:r>
            <a:rPr lang="es-ES" sz="1500" kern="1200" dirty="0" smtClean="0"/>
            <a:t>Personas capaces de manejar conflictos y partidarias del crecimiento y el desarrollo</a:t>
          </a:r>
          <a:endParaRPr lang="es-AR" sz="1500" kern="1200" dirty="0"/>
        </a:p>
      </dsp:txBody>
      <dsp:txXfrm>
        <a:off x="5955421" y="722769"/>
        <a:ext cx="2610852" cy="20536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3759A-EEC1-42B5-876B-0789AF70C52E}">
      <dsp:nvSpPr>
        <dsp:cNvPr id="0" name=""/>
        <dsp:cNvSpPr/>
      </dsp:nvSpPr>
      <dsp:spPr>
        <a:xfrm>
          <a:off x="1373" y="202469"/>
          <a:ext cx="2932496" cy="1827308"/>
        </a:xfrm>
        <a:prstGeom prst="homePlate">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rtl="0">
            <a:lnSpc>
              <a:spcPct val="90000"/>
            </a:lnSpc>
            <a:spcBef>
              <a:spcPct val="0"/>
            </a:spcBef>
            <a:spcAft>
              <a:spcPct val="35000"/>
            </a:spcAft>
          </a:pPr>
          <a:r>
            <a:rPr lang="es-ES" sz="1400" kern="1200" dirty="0" smtClean="0"/>
            <a:t>La ventaja competitiva es producto de una serie de ventajas de corto plazo producidas por medio de la organización reconfigurable.</a:t>
          </a:r>
          <a:endParaRPr lang="es-AR" sz="1400" kern="1200" dirty="0"/>
        </a:p>
      </dsp:txBody>
      <dsp:txXfrm>
        <a:off x="1373" y="202469"/>
        <a:ext cx="2475669" cy="1827308"/>
      </dsp:txXfrm>
    </dsp:sp>
    <dsp:sp modelId="{A642A0B0-6D19-4EA0-A125-D7AEF5F5972F}">
      <dsp:nvSpPr>
        <dsp:cNvPr id="0" name=""/>
        <dsp:cNvSpPr/>
      </dsp:nvSpPr>
      <dsp:spPr>
        <a:xfrm>
          <a:off x="2022028" y="202469"/>
          <a:ext cx="3907182" cy="1852100"/>
        </a:xfrm>
        <a:prstGeom prst="chevron">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rtl="0">
            <a:lnSpc>
              <a:spcPct val="90000"/>
            </a:lnSpc>
            <a:spcBef>
              <a:spcPct val="0"/>
            </a:spcBef>
            <a:spcAft>
              <a:spcPct val="35000"/>
            </a:spcAft>
          </a:pPr>
          <a:r>
            <a:rPr lang="es-ES" sz="1400" kern="1200" dirty="0" smtClean="0"/>
            <a:t>Ésta consta de una estructura funcional en torno de la cual se forman, combinan y disuelven constantemente pequeños proyectos y pequeñas unidades empresarias.</a:t>
          </a:r>
          <a:endParaRPr lang="es-AR" sz="1400" kern="1200" dirty="0"/>
        </a:p>
      </dsp:txBody>
      <dsp:txXfrm>
        <a:off x="2948078" y="202469"/>
        <a:ext cx="2055082" cy="18521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084EF-3AFF-4FCB-84E8-D70F54782C2C}">
      <dsp:nvSpPr>
        <dsp:cNvPr id="0" name=""/>
        <dsp:cNvSpPr/>
      </dsp:nvSpPr>
      <dsp:spPr>
        <a:xfrm>
          <a:off x="1878245" y="1290911"/>
          <a:ext cx="2999628" cy="2999628"/>
        </a:xfrm>
        <a:prstGeom prst="ellipse">
          <a:avLst/>
        </a:prstGeom>
        <a:solidFill>
          <a:schemeClr val="accent2">
            <a:alpha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AR" sz="2400" kern="1200" dirty="0" smtClean="0"/>
            <a:t>Calidad</a:t>
          </a:r>
          <a:endParaRPr lang="es-AR" sz="2400" kern="1200" dirty="0"/>
        </a:p>
      </dsp:txBody>
      <dsp:txXfrm>
        <a:off x="2317530" y="1730196"/>
        <a:ext cx="2121058" cy="2121058"/>
      </dsp:txXfrm>
    </dsp:sp>
    <dsp:sp modelId="{4BC7B3CD-5907-4E54-A867-5401BCF10ADD}">
      <dsp:nvSpPr>
        <dsp:cNvPr id="0" name=""/>
        <dsp:cNvSpPr/>
      </dsp:nvSpPr>
      <dsp:spPr>
        <a:xfrm>
          <a:off x="2467612" y="110659"/>
          <a:ext cx="1820894" cy="1745993"/>
        </a:xfrm>
        <a:prstGeom prst="ellipse">
          <a:avLst/>
        </a:prstGeom>
        <a:solidFill>
          <a:schemeClr val="accent2">
            <a:alpha val="50000"/>
            <a:hueOff val="-4032637"/>
            <a:satOff val="1754"/>
            <a:lumOff val="51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Basada en el Valor</a:t>
          </a:r>
          <a:endParaRPr lang="es-AR" sz="1600" kern="1200" dirty="0"/>
        </a:p>
      </dsp:txBody>
      <dsp:txXfrm>
        <a:off x="2734276" y="366354"/>
        <a:ext cx="1287566" cy="1234603"/>
      </dsp:txXfrm>
    </dsp:sp>
    <dsp:sp modelId="{5F56AFF5-9BAB-4C33-BFE6-E999325ED91F}">
      <dsp:nvSpPr>
        <dsp:cNvPr id="0" name=""/>
        <dsp:cNvSpPr/>
      </dsp:nvSpPr>
      <dsp:spPr>
        <a:xfrm>
          <a:off x="4216732" y="1302416"/>
          <a:ext cx="1908978" cy="1770605"/>
        </a:xfrm>
        <a:prstGeom prst="ellipse">
          <a:avLst/>
        </a:prstGeom>
        <a:solidFill>
          <a:schemeClr val="accent2">
            <a:alpha val="50000"/>
            <a:hueOff val="-8065275"/>
            <a:satOff val="3508"/>
            <a:lumOff val="102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Basada en la producto</a:t>
          </a:r>
          <a:endParaRPr lang="es-AR" sz="1600" kern="1200" dirty="0"/>
        </a:p>
      </dsp:txBody>
      <dsp:txXfrm>
        <a:off x="4496295" y="1561715"/>
        <a:ext cx="1349852" cy="1252007"/>
      </dsp:txXfrm>
    </dsp:sp>
    <dsp:sp modelId="{BCD5818C-1247-46E1-91A5-04A4FD2D6561}">
      <dsp:nvSpPr>
        <dsp:cNvPr id="0" name=""/>
        <dsp:cNvSpPr/>
      </dsp:nvSpPr>
      <dsp:spPr>
        <a:xfrm>
          <a:off x="3565509" y="3360955"/>
          <a:ext cx="1919087" cy="1742454"/>
        </a:xfrm>
        <a:prstGeom prst="ellipse">
          <a:avLst/>
        </a:prstGeom>
        <a:solidFill>
          <a:schemeClr val="accent2">
            <a:alpha val="50000"/>
            <a:hueOff val="-12097913"/>
            <a:satOff val="5261"/>
            <a:lumOff val="153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Basada en el cliente</a:t>
          </a:r>
          <a:endParaRPr lang="es-AR" sz="1600" kern="1200" dirty="0"/>
        </a:p>
      </dsp:txBody>
      <dsp:txXfrm>
        <a:off x="3846553" y="3616131"/>
        <a:ext cx="1356999" cy="1232102"/>
      </dsp:txXfrm>
    </dsp:sp>
    <dsp:sp modelId="{6055022B-A7A5-42DB-A4CE-27F4FE5C1A35}">
      <dsp:nvSpPr>
        <dsp:cNvPr id="0" name=""/>
        <dsp:cNvSpPr/>
      </dsp:nvSpPr>
      <dsp:spPr>
        <a:xfrm>
          <a:off x="1274681" y="3358299"/>
          <a:ext cx="1912788" cy="1758397"/>
        </a:xfrm>
        <a:prstGeom prst="ellipse">
          <a:avLst/>
        </a:prstGeom>
        <a:solidFill>
          <a:schemeClr val="accent2">
            <a:alpha val="50000"/>
            <a:hueOff val="-16130550"/>
            <a:satOff val="7015"/>
            <a:lumOff val="204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Basada en la producción</a:t>
          </a:r>
        </a:p>
      </dsp:txBody>
      <dsp:txXfrm>
        <a:off x="1554802" y="3615810"/>
        <a:ext cx="1352546" cy="1243375"/>
      </dsp:txXfrm>
    </dsp:sp>
    <dsp:sp modelId="{2C62EF43-DA74-461D-A244-86C94DC3DF0E}">
      <dsp:nvSpPr>
        <dsp:cNvPr id="0" name=""/>
        <dsp:cNvSpPr/>
      </dsp:nvSpPr>
      <dsp:spPr>
        <a:xfrm>
          <a:off x="688242" y="1290718"/>
          <a:ext cx="1847996" cy="1793987"/>
        </a:xfrm>
        <a:prstGeom prst="ellipse">
          <a:avLst/>
        </a:prstGeom>
        <a:solidFill>
          <a:schemeClr val="accent2">
            <a:alpha val="50000"/>
            <a:hueOff val="-20163188"/>
            <a:satOff val="8769"/>
            <a:lumOff val="255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Transcendente</a:t>
          </a:r>
        </a:p>
      </dsp:txBody>
      <dsp:txXfrm>
        <a:off x="958875" y="1553441"/>
        <a:ext cx="1306730" cy="126854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D52E4C-9C12-4CD5-A985-446A0C4A9E87}">
      <dsp:nvSpPr>
        <dsp:cNvPr id="0" name=""/>
        <dsp:cNvSpPr/>
      </dsp:nvSpPr>
      <dsp:spPr>
        <a:xfrm>
          <a:off x="4751" y="1652971"/>
          <a:ext cx="1320031" cy="1320031"/>
        </a:xfrm>
        <a:prstGeom prst="ellipse">
          <a:avLst/>
        </a:prstGeom>
        <a:solidFill>
          <a:schemeClr val="accent3">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AR" sz="1800" kern="1200" dirty="0" smtClean="0"/>
            <a:t>Calidad de Producto</a:t>
          </a:r>
          <a:endParaRPr lang="es-AR" sz="1800" kern="1200" dirty="0"/>
        </a:p>
      </dsp:txBody>
      <dsp:txXfrm>
        <a:off x="198065" y="1846285"/>
        <a:ext cx="933403" cy="933403"/>
      </dsp:txXfrm>
    </dsp:sp>
    <dsp:sp modelId="{18B5A2DC-2355-4E7D-952A-1A48CC3F8793}">
      <dsp:nvSpPr>
        <dsp:cNvPr id="0" name=""/>
        <dsp:cNvSpPr/>
      </dsp:nvSpPr>
      <dsp:spPr>
        <a:xfrm>
          <a:off x="1431968" y="1930178"/>
          <a:ext cx="765618" cy="765618"/>
        </a:xfrm>
        <a:prstGeom prst="mathPlus">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AR" sz="1200" kern="1200"/>
        </a:p>
      </dsp:txBody>
      <dsp:txXfrm>
        <a:off x="1533451" y="2222950"/>
        <a:ext cx="562652" cy="180074"/>
      </dsp:txXfrm>
    </dsp:sp>
    <dsp:sp modelId="{8560A79D-8FF8-4D36-A5B9-450F7BD1D6FE}">
      <dsp:nvSpPr>
        <dsp:cNvPr id="0" name=""/>
        <dsp:cNvSpPr/>
      </dsp:nvSpPr>
      <dsp:spPr>
        <a:xfrm>
          <a:off x="2304773" y="1652971"/>
          <a:ext cx="1320031" cy="1320031"/>
        </a:xfrm>
        <a:prstGeom prst="ellipse">
          <a:avLst/>
        </a:prstGeom>
        <a:solidFill>
          <a:schemeClr val="accent3">
            <a:hueOff val="3874869"/>
            <a:satOff val="-12382"/>
            <a:lumOff val="-3137"/>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AR" sz="1800" kern="1200" dirty="0" smtClean="0"/>
            <a:t>Calidad de Servicio</a:t>
          </a:r>
          <a:endParaRPr lang="es-AR" sz="1800" kern="1200" dirty="0"/>
        </a:p>
      </dsp:txBody>
      <dsp:txXfrm>
        <a:off x="2498087" y="1846285"/>
        <a:ext cx="933403" cy="933403"/>
      </dsp:txXfrm>
    </dsp:sp>
    <dsp:sp modelId="{76F6CAC7-C975-48E2-9CCE-AEAD53FC7100}">
      <dsp:nvSpPr>
        <dsp:cNvPr id="0" name=""/>
        <dsp:cNvSpPr/>
      </dsp:nvSpPr>
      <dsp:spPr>
        <a:xfrm>
          <a:off x="3731990" y="1930178"/>
          <a:ext cx="765618" cy="765618"/>
        </a:xfrm>
        <a:prstGeom prst="mathPlus">
          <a:avLst/>
        </a:prstGeom>
        <a:solidFill>
          <a:schemeClr val="accent3">
            <a:hueOff val="5812304"/>
            <a:satOff val="-18573"/>
            <a:lumOff val="-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AR" sz="1200" kern="1200"/>
        </a:p>
      </dsp:txBody>
      <dsp:txXfrm>
        <a:off x="3833473" y="2222950"/>
        <a:ext cx="562652" cy="180074"/>
      </dsp:txXfrm>
    </dsp:sp>
    <dsp:sp modelId="{C4357D61-A2C8-4E43-91AE-2F1E281992C2}">
      <dsp:nvSpPr>
        <dsp:cNvPr id="0" name=""/>
        <dsp:cNvSpPr/>
      </dsp:nvSpPr>
      <dsp:spPr>
        <a:xfrm>
          <a:off x="4604795" y="1652971"/>
          <a:ext cx="1320031" cy="1320031"/>
        </a:xfrm>
        <a:prstGeom prst="ellipse">
          <a:avLst/>
        </a:prstGeom>
        <a:solidFill>
          <a:schemeClr val="accent3">
            <a:hueOff val="7749738"/>
            <a:satOff val="-24763"/>
            <a:lumOff val="-6275"/>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AR" sz="1800" kern="1200" dirty="0" smtClean="0"/>
            <a:t>Calidad de Proceso</a:t>
          </a:r>
          <a:endParaRPr lang="es-AR" sz="1800" kern="1200" dirty="0"/>
        </a:p>
      </dsp:txBody>
      <dsp:txXfrm>
        <a:off x="4798109" y="1846285"/>
        <a:ext cx="933403" cy="933403"/>
      </dsp:txXfrm>
    </dsp:sp>
    <dsp:sp modelId="{D0CCF525-33D2-4A6C-AA13-8FC19CA9623C}">
      <dsp:nvSpPr>
        <dsp:cNvPr id="0" name=""/>
        <dsp:cNvSpPr/>
      </dsp:nvSpPr>
      <dsp:spPr>
        <a:xfrm>
          <a:off x="6032013" y="1930178"/>
          <a:ext cx="765618" cy="765618"/>
        </a:xfrm>
        <a:prstGeom prst="mathEqual">
          <a:avLst/>
        </a:prstGeom>
        <a:solidFill>
          <a:schemeClr val="accent3">
            <a:hueOff val="11624607"/>
            <a:satOff val="-37145"/>
            <a:lumOff val="-941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s-AR" sz="1500" kern="1200"/>
        </a:p>
      </dsp:txBody>
      <dsp:txXfrm>
        <a:off x="6133496" y="2087895"/>
        <a:ext cx="562652" cy="450184"/>
      </dsp:txXfrm>
    </dsp:sp>
    <dsp:sp modelId="{6E857F9D-7E68-4E05-B504-AC53589409B5}">
      <dsp:nvSpPr>
        <dsp:cNvPr id="0" name=""/>
        <dsp:cNvSpPr/>
      </dsp:nvSpPr>
      <dsp:spPr>
        <a:xfrm>
          <a:off x="6904817" y="1652971"/>
          <a:ext cx="1320031" cy="1320031"/>
        </a:xfrm>
        <a:prstGeom prst="ellipse">
          <a:avLst/>
        </a:prstGeom>
        <a:solidFill>
          <a:schemeClr val="accent3">
            <a:hueOff val="11624607"/>
            <a:satOff val="-37145"/>
            <a:lumOff val="-9412"/>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AR" sz="1800" kern="1200" dirty="0" smtClean="0"/>
            <a:t>Calidad Total</a:t>
          </a:r>
          <a:endParaRPr lang="es-AR" sz="1800" kern="1200" dirty="0"/>
        </a:p>
      </dsp:txBody>
      <dsp:txXfrm>
        <a:off x="7098131" y="1846285"/>
        <a:ext cx="933403" cy="9334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EAD817E-66FD-4270-956D-7A88728D8A30}" type="datetimeFigureOut">
              <a:rPr lang="es-AR"/>
              <a:pPr>
                <a:defRPr/>
              </a:pPr>
              <a:t>13/11/2010</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AR"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AR" noProof="0" smtClean="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93D9021-DD0E-4E0A-8F1F-597E2D295DEC}" type="slidenum">
              <a:rPr lang="es-AR"/>
              <a:pPr>
                <a:defRPr/>
              </a:pPr>
              <a:t>‹Nº›</a:t>
            </a:fld>
            <a:endParaRPr lang="es-AR"/>
          </a:p>
        </p:txBody>
      </p:sp>
    </p:spTree>
    <p:extLst>
      <p:ext uri="{BB962C8B-B14F-4D97-AF65-F5344CB8AC3E}">
        <p14:creationId xmlns:p14="http://schemas.microsoft.com/office/powerpoint/2010/main" val="968393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AD89A61-7AC8-41F4-9B12-7CBA367DB547}" type="slidenum">
              <a:rPr lang="es-AR" smtClean="0"/>
              <a:pPr eaLnBrk="1" hangingPunct="1"/>
              <a:t>1</a:t>
            </a:fld>
            <a:endParaRPr lang="es-A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eaLnBrk="1" hangingPunct="1">
              <a:defRPr/>
            </a:pPr>
            <a:r>
              <a:rPr lang="es-AR" dirty="0" smtClean="0"/>
              <a:t>El éxito de la organización depende primordialmente de la gerencia. Un gerente abierto al cambio y con un pleno compromiso para lograr los retos propuestos, es una precondición para alcanzar el éxito.</a:t>
            </a:r>
            <a:endParaRPr lang="en-US" dirty="0" smtClean="0"/>
          </a:p>
          <a:p>
            <a:pPr eaLnBrk="1" hangingPunct="1">
              <a:defRPr/>
            </a:pPr>
            <a:endParaRPr lang="es-AR" dirty="0" smtClean="0"/>
          </a:p>
          <a:p>
            <a:pPr eaLnBrk="1" hangingPunct="1">
              <a:defRPr/>
            </a:pPr>
            <a:r>
              <a:rPr lang="es-AR" dirty="0" smtClean="0"/>
              <a:t>En primer lugar, la gerencia debe desarrollar para su organización una Visión y una Misión claras. La Visión y la Misión deben ser conocidas y compartidas por todo el personal de la empresa, así como por los socios estratégicos de la misma, como son los proveedores y los consumidores.</a:t>
            </a:r>
            <a:endParaRPr lang="en-US" dirty="0" smtClean="0"/>
          </a:p>
          <a:p>
            <a:pPr eaLnBrk="1" hangingPunct="1">
              <a:defRPr/>
            </a:pPr>
            <a:endParaRPr lang="es-AR" dirty="0" smtClean="0"/>
          </a:p>
          <a:p>
            <a:pPr eaLnBrk="1" hangingPunct="1">
              <a:defRPr/>
            </a:pPr>
            <a:r>
              <a:rPr lang="es-AR" dirty="0" smtClean="0"/>
              <a:t>Con la base de una Visión y Misión claras, la gerencia tiene la obligación de formular las políticas, estrategias y tácticas pertinentes de calidad y de trabajo. Los planes de trabajo a corto, mediano y largo plazo que se desarrollen, deben hacerse después de un autoanálisis imparcial y sistemático (Auditoría de Sistemas de Calidad, Auditoría PCE).</a:t>
            </a:r>
            <a:endParaRPr lang="en-US" dirty="0" smtClean="0"/>
          </a:p>
          <a:p>
            <a:pPr eaLnBrk="1" hangingPunct="1">
              <a:defRPr/>
            </a:pPr>
            <a:r>
              <a:rPr lang="es-AR" dirty="0" smtClean="0"/>
              <a:t>La realización de la Visión y la Misión se puede cumplir solamente en organizaciones en donde existe un ambiente de confianza absoluta entre gerencia, trabajadores y socios estratégicos. La Gerencia General debe fomentar ese ambiente de confianza.</a:t>
            </a:r>
            <a:endParaRPr lang="en-US" dirty="0" smtClean="0"/>
          </a:p>
          <a:p>
            <a:pPr eaLnBrk="1" hangingPunct="1">
              <a:defRPr/>
            </a:pPr>
            <a:endParaRPr lang="es-AR" dirty="0" smtClean="0"/>
          </a:p>
          <a:p>
            <a:pPr eaLnBrk="1" hangingPunct="1">
              <a:defRPr/>
            </a:pPr>
            <a:r>
              <a:rPr lang="es-AR" dirty="0" smtClean="0"/>
              <a:t>El involucramiento y la entrega total de todos los trabajadores bien motivados, capacitados y con buenos canales de comunicación y trabajando en equipo, facilita el camino al éxito. Para lograr esto, la gerencia debe establecer sistemas de reconocimiento con base en logros y éxitos, crear una organización funcional interna, </a:t>
            </a:r>
          </a:p>
          <a:p>
            <a:pPr eaLnBrk="1" hangingPunct="1">
              <a:defRPr/>
            </a:pPr>
            <a:r>
              <a:rPr lang="es-AR" dirty="0" smtClean="0"/>
              <a:t>fomentar un ambiente de capacitación y enseñanza, de comunicación, de trabajo en equipo y de interés en superación constante. En este tipo de organización cada uno se siente propietario de la misma, y por lo tanto se responsabiliza y toma decisiones en su área de trabajo, tal y como se espera de un propietario.</a:t>
            </a:r>
            <a:endParaRPr lang="en-US" dirty="0" smtClean="0"/>
          </a:p>
          <a:p>
            <a:pPr eaLnBrk="1" hangingPunct="1">
              <a:defRPr/>
            </a:pPr>
            <a:endParaRPr lang="es-AR" dirty="0" smtClean="0"/>
          </a:p>
          <a:p>
            <a:pPr eaLnBrk="1" hangingPunct="1">
              <a:defRPr/>
            </a:pPr>
            <a:r>
              <a:rPr lang="es-AR" dirty="0" smtClean="0"/>
              <a:t>La Gerencia General debe demostrar que predica y practica la justicia y la honestidad en todas sus acciones, tanto con los trabajadores, como con los consumidores y proveedores.</a:t>
            </a:r>
            <a:endParaRPr lang="en-US" dirty="0" smtClean="0"/>
          </a:p>
          <a:p>
            <a:pPr eaLnBrk="1" hangingPunct="1">
              <a:defRPr/>
            </a:pPr>
            <a:r>
              <a:rPr lang="es-AR" dirty="0" smtClean="0"/>
              <a:t>Por otro lado, el gerente debe poseer un poder analítico y sintético en el tratamiento de la información, la cual debe fluir a tiempo desde todas las fuentes importantes, tanto internas como externas, para enfrentar las diferentes corrientes y lograr avanzar con la empresa en medio de un mundo competitivo y exigente. El análisis de la información debe hacerse de una forma ordenada, sistemática e imparcial. Una vez tomada la decisión deberá ser transmitida y compartida por todos en la organización.</a:t>
            </a:r>
            <a:endParaRPr lang="en-US" dirty="0" smtClean="0"/>
          </a:p>
          <a:p>
            <a:pPr eaLnBrk="1" hangingPunct="1">
              <a:defRPr/>
            </a:pPr>
            <a:endParaRPr lang="es-AR" dirty="0" smtClean="0"/>
          </a:p>
          <a:p>
            <a:pPr eaLnBrk="1" hangingPunct="1">
              <a:defRPr/>
            </a:pPr>
            <a:r>
              <a:rPr lang="es-AR" dirty="0" smtClean="0"/>
              <a:t>El conocimiento de los deseos y expectativas del consumidor, así como su cumplimiento, será la dirección por la cual la gerencia deberá encaminar a la organización con todos sus esfuerzos y recursos; debe recordarse que esos deseos y expectativas cambian constantemente.</a:t>
            </a:r>
            <a:endParaRPr lang="en-US" dirty="0" smtClean="0"/>
          </a:p>
          <a:p>
            <a:pPr eaLnBrk="1" hangingPunct="1">
              <a:defRPr/>
            </a:pPr>
            <a:r>
              <a:rPr lang="es-AR" dirty="0" smtClean="0"/>
              <a:t>En esencia, el camino hacia la cultura de la Calidad Total es el mejoramiento continuo en todos los procesos de la organización. La gerencia tiene la obligación de fomentar un ambiente de confianza y paciencia que conduzca hacia este fin.</a:t>
            </a:r>
            <a:endParaRPr lang="en-US" dirty="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BE8D979-1222-487E-AB05-D970C9CBB4A3}" type="slidenum">
              <a:rPr lang="es-AR" smtClean="0"/>
              <a:pPr eaLnBrk="1" hangingPunct="1"/>
              <a:t>34</a:t>
            </a:fld>
            <a:endParaRPr lang="es-A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eaLnBrk="1" hangingPunct="1">
              <a:defRPr/>
            </a:pPr>
            <a:r>
              <a:rPr lang="es-AR" dirty="0" smtClean="0"/>
              <a:t>Es el resultado de un proceso que involucra un cambio constante en la manera de pensar y de actuar. El resultado del proceso se observa en la Gerencia General, en los trabajadores de la empresa, en los socios estratégicos, en los productos, en los procesos de trabajo y hasta en la publicidad para los productos de la empresa.</a:t>
            </a:r>
            <a:endParaRPr lang="en-US" dirty="0" smtClean="0"/>
          </a:p>
          <a:p>
            <a:pPr eaLnBrk="1" hangingPunct="1">
              <a:defRPr/>
            </a:pPr>
            <a:endParaRPr lang="es-AR" dirty="0" smtClean="0"/>
          </a:p>
          <a:p>
            <a:pPr eaLnBrk="1" hangingPunct="1">
              <a:defRPr/>
            </a:pPr>
            <a:r>
              <a:rPr lang="es-AR" dirty="0" smtClean="0"/>
              <a:t>Las organizaciones que comparten la cultura de la calidad se enfocan hacia la satisfacción completa del consumidor, ya sea éste interno o externo, como su principal prioridad. En estas organizaciones cada uno actúa como si fuera un propietario. El camino hacia el éxito son las mejoras continuas, a autoevaluación, la superación profesional y personal, dentro de un ambiente de confianza y fe.</a:t>
            </a:r>
            <a:endParaRPr lang="en-US" dirty="0" smtClean="0"/>
          </a:p>
          <a:p>
            <a:pPr eaLnBrk="1" hangingPunct="1">
              <a:defRPr/>
            </a:pPr>
            <a:endParaRPr lang="es-AR" dirty="0" smtClean="0"/>
          </a:p>
          <a:p>
            <a:pPr eaLnBrk="1" hangingPunct="1">
              <a:defRPr/>
            </a:pPr>
            <a:r>
              <a:rPr lang="es-AR" dirty="0" smtClean="0"/>
              <a:t>En organizaciones con Cultura de Calidad Total no se buscan culpables. Cada error se considera como una oportunidad para el mejoramiento continuo. Cada trabajador se responsabiliza por los hechos y se busca la forma de solucionar los problemas y errores conjuntamente.</a:t>
            </a:r>
            <a:endParaRPr lang="en-US" dirty="0" smtClean="0"/>
          </a:p>
          <a:p>
            <a:pPr eaLnBrk="1" hangingPunct="1">
              <a:defRPr/>
            </a:pPr>
            <a:endParaRPr lang="es-AR" dirty="0" smtClean="0"/>
          </a:p>
          <a:p>
            <a:pPr eaLnBrk="1" hangingPunct="1">
              <a:defRPr/>
            </a:pPr>
            <a:r>
              <a:rPr lang="es-AR" dirty="0" smtClean="0"/>
              <a:t>Una organización que está trabajando con la Filosofía de la Calidad Total, planifica a largo plazo, considera los errores como una gran oportunidad para el aprendizaje, y hace uso constante del benchmarking para compararse con las empresas líderes. Con esto logra conocer el comportamiento de los líderes mundiales, facilitando la planificación de metas razonables para alcanzar los niveles más altos de eficiencia.</a:t>
            </a:r>
            <a:endParaRPr lang="en-US" dirty="0" smtClean="0"/>
          </a:p>
          <a:p>
            <a:pPr eaLnBrk="1" hangingPunct="1">
              <a:defRPr/>
            </a:pPr>
            <a:endParaRPr lang="es-AR" dirty="0" smtClean="0"/>
          </a:p>
          <a:p>
            <a:pPr eaLnBrk="1" hangingPunct="1">
              <a:defRPr/>
            </a:pPr>
            <a:r>
              <a:rPr lang="es-AR" dirty="0" smtClean="0"/>
              <a:t>En la Cultura de la Calidad Total los resultados inmediatos son importantes; sin embargo, los resultados a mediano y a largo plazo causados por el proceso de mejoramiento continuo, son de mayor interés para la organización, porque así se garantiza una atención constante a los retos.</a:t>
            </a:r>
            <a:endParaRPr lang="en-US" dirty="0" smtClean="0"/>
          </a:p>
          <a:p>
            <a:pPr eaLnBrk="1" hangingPunct="1">
              <a:defRPr/>
            </a:pPr>
            <a:endParaRPr lang="es-AR" dirty="0" smtClean="0"/>
          </a:p>
          <a:p>
            <a:pPr eaLnBrk="1" hangingPunct="1">
              <a:defRPr/>
            </a:pPr>
            <a:r>
              <a:rPr lang="es-AR" dirty="0" smtClean="0"/>
              <a:t>La Cultura de la Calidad Total es la mejor herramienta gerencial para enfrentar la integración regional y la apertura de fronteras. Una organización que no se encuentre basada sobre la cultura de la calidad, con toda seguridad, no tendrá la fortaleza para enfrentar esos retos futuros.</a:t>
            </a:r>
            <a:endParaRPr lang="en-US" dirty="0" smtClean="0"/>
          </a:p>
          <a:p>
            <a:pPr eaLnBrk="1" hangingPunct="1">
              <a:defRPr/>
            </a:pPr>
            <a:endParaRPr lang="es-AR" dirty="0" smtClean="0"/>
          </a:p>
          <a:p>
            <a:pPr eaLnBrk="1" hangingPunct="1">
              <a:defRPr/>
            </a:pPr>
            <a:r>
              <a:rPr lang="es-AR" dirty="0" smtClean="0"/>
              <a:t>En resumen, la Cultura de la Calidad significa hacer las tareas siempre lo mejor posible desde la primera vez, a un nivel más económico, con mucho entusiasmo y ofreciendo al consumidor la satisfacción completa.</a:t>
            </a:r>
            <a:endParaRPr lang="en-US" dirty="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ABD0CD-3B6E-4FD8-B01F-FB0A23EF06CD}" type="slidenum">
              <a:rPr lang="es-AR" smtClean="0"/>
              <a:pPr eaLnBrk="1" hangingPunct="1"/>
              <a:t>35</a:t>
            </a:fld>
            <a:endParaRPr lang="es-A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eaLnBrk="1" hangingPunct="1">
              <a:defRPr/>
            </a:pPr>
            <a:r>
              <a:rPr lang="es-AR" dirty="0" smtClean="0"/>
              <a:t>La innovación es la herramienta que permite a la organización mantenerse adelante de la competencia, creando necesidades en el consumidor y cumpliéndolas con rapidez y eficiencia.</a:t>
            </a:r>
          </a:p>
          <a:p>
            <a:pPr eaLnBrk="1" hangingPunct="1">
              <a:defRPr/>
            </a:pPr>
            <a:endParaRPr lang="en-US" dirty="0" smtClean="0"/>
          </a:p>
          <a:p>
            <a:pPr eaLnBrk="1" hangingPunct="1">
              <a:defRPr/>
            </a:pPr>
            <a:r>
              <a:rPr lang="es-AR" dirty="0" smtClean="0"/>
              <a:t>Debe llevarse a cabo innovación en todas las operaciones de la organización, como en los procesos productivos, en el producto, en el trato e involucramiento de los trabajadores, en la publicidad y propaganda y en todos los servicios que estén a la disposición del consumidor, sea éste interno o externo.</a:t>
            </a:r>
            <a:endParaRPr lang="en-US" dirty="0" smtClean="0"/>
          </a:p>
          <a:p>
            <a:pPr eaLnBrk="1" hangingPunct="1">
              <a:defRPr/>
            </a:pPr>
            <a:endParaRPr lang="es-AR" dirty="0" smtClean="0"/>
          </a:p>
          <a:p>
            <a:pPr eaLnBrk="1" hangingPunct="1">
              <a:defRPr/>
            </a:pPr>
            <a:r>
              <a:rPr lang="es-AR" dirty="0" smtClean="0"/>
              <a:t>Las organizaciones que tienen una cultura de innovación, enfrentan mejor las situaciones cambiantes en los procesos productivos internos y mercados, y por lo tanto es un elemento crucial en cualquier programa de Calidad Total.</a:t>
            </a:r>
            <a:endParaRPr lang="en-US" dirty="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F5700F4-D246-4F4E-8D3B-B5E012E9ADA0}" type="slidenum">
              <a:rPr lang="es-AR" smtClean="0"/>
              <a:pPr eaLnBrk="1" hangingPunct="1"/>
              <a:t>36</a:t>
            </a:fld>
            <a:endParaRPr lang="es-A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eaLnBrk="1" hangingPunct="1">
              <a:defRPr/>
            </a:pPr>
            <a:r>
              <a:rPr lang="es-AR" dirty="0" smtClean="0"/>
              <a:t>En la actualidad, para que una empresa se considere realmente competente en el mercado, alrededor de una tercera parte de sus ingresos por ventas deben provenir de nuevos productos y nuevos servicios. Si esto se cumple, se puede tener la confianza que la organización satisface muy bien al consumidor y a sus necesidades cambiantes.</a:t>
            </a:r>
          </a:p>
          <a:p>
            <a:pPr eaLnBrk="1" hangingPunct="1">
              <a:defRPr/>
            </a:pPr>
            <a:endParaRPr lang="en-US" dirty="0" smtClean="0"/>
          </a:p>
          <a:p>
            <a:pPr eaLnBrk="1" hangingPunct="1">
              <a:defRPr/>
            </a:pPr>
            <a:r>
              <a:rPr lang="es-AR" dirty="0" smtClean="0"/>
              <a:t>Para determinar hacia dónde orientar los tipos de productos o servicios a desarrollar, la Gerencia General deberá estar actualizada por medio de investigaciones de mercado, benchmarking u otros medios para conocer los deseos cambiantes del consumidor y las tendencias regionales y mundiales en su campo de acción.</a:t>
            </a:r>
            <a:endParaRPr lang="en-US" dirty="0" smtClean="0"/>
          </a:p>
          <a:p>
            <a:pPr eaLnBrk="1" hangingPunct="1">
              <a:defRPr/>
            </a:pPr>
            <a:endParaRPr lang="es-AR" dirty="0" smtClean="0"/>
          </a:p>
          <a:p>
            <a:pPr eaLnBrk="1" hangingPunct="1">
              <a:defRPr/>
            </a:pPr>
            <a:r>
              <a:rPr lang="es-AR" dirty="0" smtClean="0"/>
              <a:t>El ciclo del desarrollo de productos y servicios en una organización con éxito es corto y eficiente, mostrando una gran ventaja que facilita el enfrentar la competencia y las demandas del mercado.</a:t>
            </a:r>
            <a:endParaRPr lang="en-US" dirty="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0B74952-EE85-4207-8D1B-B957B8517153}" type="slidenum">
              <a:rPr lang="es-AR" smtClean="0"/>
              <a:pPr eaLnBrk="1" hangingPunct="1"/>
              <a:t>37</a:t>
            </a:fld>
            <a:endParaRPr lang="es-A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s-AR" dirty="0" smtClean="0"/>
              <a:t>Una información confiable, esencial, a tiempo y en forma fácil de asimilar, debe fluir hacia las gerencias para que puedan tomar las decisiones más adecuadas y en tiempos reales.</a:t>
            </a:r>
          </a:p>
          <a:p>
            <a:pPr>
              <a:defRPr/>
            </a:pPr>
            <a:endParaRPr lang="en-US" dirty="0" smtClean="0"/>
          </a:p>
          <a:p>
            <a:pPr>
              <a:defRPr/>
            </a:pPr>
            <a:r>
              <a:rPr lang="es-AR" dirty="0" smtClean="0"/>
              <a:t>Los procesos de recolección, análisis y presentación de la información deben ser ordenados, adecuados y adaptados a las necesidades de la organización y de sus distintas operaciones. Para la utilización de esta herramienta, la gerencia debe evaluar los diferentes tipos de sistemas que existen para el manejo de la información, tales como los diversos tipos de software, redes de información y otras que se adapten mejor a la organización.</a:t>
            </a:r>
            <a:endParaRPr lang="en-US" dirty="0" smtClean="0"/>
          </a:p>
          <a:p>
            <a:pPr>
              <a:defRPr/>
            </a:pPr>
            <a:endParaRPr lang="es-AR" dirty="0" smtClean="0"/>
          </a:p>
          <a:p>
            <a:pPr>
              <a:defRPr/>
            </a:pPr>
            <a:r>
              <a:rPr lang="es-AR" dirty="0" smtClean="0"/>
              <a:t>La naturaleza de las organizaciones modernas obliga a la toma constante de decisiones, muchas veces cruciales. La información debe llegar a la gerencia y a las áreas que intervengan en la toma de decisiones de tal manera que sea fácil verificar su veracidad y, que permita una evaluación sistemática e integral para la toma de decisiones correctas y oportunas.</a:t>
            </a:r>
            <a:endParaRPr lang="en-US" dirty="0" smtClean="0"/>
          </a:p>
          <a:p>
            <a:pPr>
              <a:defRPr/>
            </a:pPr>
            <a:endParaRPr lang="es-AR" dirty="0" smtClean="0"/>
          </a:p>
          <a:p>
            <a:pPr>
              <a:defRPr/>
            </a:pPr>
            <a:r>
              <a:rPr lang="es-AR" dirty="0" smtClean="0"/>
              <a:t>Las organizaciones que trabajan con la Filosofía de la Calidad Total, dependen, para su éxito, de la información proveniente de benchmarking, de las herramientas estadísticas y de otras fuentes. Esto mismo les da una ventaja sobre la competencia que posea información desactualizada o incompleta.</a:t>
            </a:r>
            <a:endParaRPr lang="en-US" dirty="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6147A63-773A-47F0-ABBD-9AC301C294D0}" type="slidenum">
              <a:rPr lang="es-AR" smtClean="0"/>
              <a:pPr eaLnBrk="1" hangingPunct="1"/>
              <a:t>38</a:t>
            </a:fld>
            <a:endParaRPr lang="es-A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s-AR" dirty="0" smtClean="0"/>
              <a:t>Este es el recurso más importante que posee una organización. Un recurso humano convencido, motivado, cooperador y colaboradores una precondición para avanzar en el camino de la Calidad Total.</a:t>
            </a:r>
          </a:p>
          <a:p>
            <a:pPr>
              <a:defRPr/>
            </a:pPr>
            <a:endParaRPr lang="en-US" dirty="0" smtClean="0"/>
          </a:p>
          <a:p>
            <a:pPr>
              <a:defRPr/>
            </a:pPr>
            <a:r>
              <a:rPr lang="es-AR" dirty="0" smtClean="0"/>
              <a:t>Todos los trabajadores de una organización, no importando su nivel jerárquico, merecen un trato justo y honesto, fomentando una comunicación sana y un ambiente de libertad de expresión, de confianza y seguridad, tanto industrial como laboral.</a:t>
            </a:r>
            <a:endParaRPr lang="en-US" dirty="0" smtClean="0"/>
          </a:p>
          <a:p>
            <a:pPr>
              <a:defRPr/>
            </a:pPr>
            <a:endParaRPr lang="es-AR" dirty="0" smtClean="0"/>
          </a:p>
          <a:p>
            <a:pPr>
              <a:defRPr/>
            </a:pPr>
            <a:r>
              <a:rPr lang="es-AR" dirty="0" smtClean="0"/>
              <a:t>El recurso humano debe compartir la Visión y la Misión de la organización formulada y transmitida por la Gerencia General, debe sentirse propietario de la misma y responsabilizarse e involucrarse en su área de gestión y con su equipo de trabajo, tal y como se espera de un propietario.</a:t>
            </a:r>
            <a:endParaRPr lang="en-US" dirty="0" smtClean="0"/>
          </a:p>
          <a:p>
            <a:pPr>
              <a:defRPr/>
            </a:pPr>
            <a:endParaRPr lang="es-AR" dirty="0" smtClean="0"/>
          </a:p>
          <a:p>
            <a:pPr>
              <a:defRPr/>
            </a:pPr>
            <a:r>
              <a:rPr lang="es-AR" dirty="0" smtClean="0"/>
              <a:t>Para que el recurso humano sea colaborador, cooperador y comparta la Visión y la Misión de la empresa, la Gerencia General deberá crear un ambiente que favorezca esto, apoyar programas de capacitación, entrenamiento y crecimiento para todos los trabajadores y fomentar la formación de equipos de trabajo y el interés de la superación constante profesional y personal.</a:t>
            </a:r>
            <a:endParaRPr lang="en-US" dirty="0" smtClean="0"/>
          </a:p>
          <a:p>
            <a:pPr>
              <a:defRPr/>
            </a:pPr>
            <a:endParaRPr lang="es-AR" dirty="0" smtClean="0"/>
          </a:p>
          <a:p>
            <a:pPr>
              <a:defRPr/>
            </a:pPr>
            <a:r>
              <a:rPr lang="es-AR" dirty="0" smtClean="0"/>
              <a:t>El mejoramiento del recurso humano, su capacitación y formación es un proceso gradual y continuo tal y como es la Gestión de la Calidad Total a la Medida.</a:t>
            </a:r>
            <a:endParaRPr lang="en-US" dirty="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58B0533-97E2-4D77-BCE1-D55A64FB2559}" type="slidenum">
              <a:rPr lang="es-AR" smtClean="0"/>
              <a:pPr eaLnBrk="1" hangingPunct="1"/>
              <a:t>39</a:t>
            </a:fld>
            <a:endParaRPr lang="es-A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s-AR" dirty="0" smtClean="0"/>
              <a:t>El conocimiento más íntimo posible de la competencia es de vital importancia para una empresa. Una organización que se encuentra trabajando en la Gestión de la Calidad Total aprende cómo es que funciona su competencia en los diferentes aspectos empresariales y cuáles son sus debilidades y fortalezas para saber enfrentarlas.</a:t>
            </a:r>
            <a:endParaRPr lang="en-US" dirty="0" smtClean="0"/>
          </a:p>
          <a:p>
            <a:pPr>
              <a:defRPr/>
            </a:pPr>
            <a:endParaRPr lang="es-AR" dirty="0" smtClean="0"/>
          </a:p>
          <a:p>
            <a:pPr>
              <a:defRPr/>
            </a:pPr>
            <a:r>
              <a:rPr lang="es-AR" dirty="0" smtClean="0"/>
              <a:t>Una organización está en mejores condiciones que su competencia cuando:</a:t>
            </a:r>
            <a:endParaRPr lang="en-US" dirty="0" smtClean="0"/>
          </a:p>
          <a:p>
            <a:pPr>
              <a:defRPr/>
            </a:pPr>
            <a:r>
              <a:rPr lang="es-AR" dirty="0" smtClean="0"/>
              <a:t>conoce mejor al consumidor,</a:t>
            </a:r>
            <a:endParaRPr lang="en-US" dirty="0" smtClean="0"/>
          </a:p>
          <a:p>
            <a:pPr>
              <a:defRPr/>
            </a:pPr>
            <a:r>
              <a:rPr lang="es-AR" dirty="0" smtClean="0"/>
              <a:t>posee un nivel de calidad superior en productos y servicios,</a:t>
            </a:r>
            <a:endParaRPr lang="en-US" dirty="0" smtClean="0"/>
          </a:p>
          <a:p>
            <a:pPr>
              <a:defRPr/>
            </a:pPr>
            <a:r>
              <a:rPr lang="es-AR" dirty="0" smtClean="0"/>
              <a:t>posee mejor tecnología en procesos productivos,</a:t>
            </a:r>
            <a:endParaRPr lang="en-US" dirty="0" smtClean="0"/>
          </a:p>
          <a:p>
            <a:pPr>
              <a:defRPr/>
            </a:pPr>
            <a:r>
              <a:rPr lang="es-AR" dirty="0" smtClean="0"/>
              <a:t>es más innovadora,</a:t>
            </a:r>
            <a:endParaRPr lang="en-US" dirty="0" smtClean="0"/>
          </a:p>
          <a:p>
            <a:pPr>
              <a:defRPr/>
            </a:pPr>
            <a:r>
              <a:rPr lang="es-AR" dirty="0" smtClean="0"/>
              <a:t>posee personal más motivado y entrenado,</a:t>
            </a:r>
            <a:endParaRPr lang="en-US" dirty="0" smtClean="0"/>
          </a:p>
          <a:p>
            <a:pPr>
              <a:defRPr/>
            </a:pPr>
            <a:r>
              <a:rPr lang="es-AR" dirty="0" smtClean="0"/>
              <a:t>posee información más actualizada y veraz,</a:t>
            </a:r>
            <a:endParaRPr lang="en-US" dirty="0" smtClean="0"/>
          </a:p>
          <a:p>
            <a:pPr>
              <a:defRPr/>
            </a:pPr>
            <a:r>
              <a:rPr lang="es-AR" dirty="0" smtClean="0"/>
              <a:t>responde más rápido a los deseos y expectativas del consumidor,</a:t>
            </a:r>
            <a:endParaRPr lang="en-US" dirty="0" smtClean="0"/>
          </a:p>
          <a:p>
            <a:pPr>
              <a:defRPr/>
            </a:pPr>
            <a:r>
              <a:rPr lang="es-AR" dirty="0" smtClean="0"/>
              <a:t>está más avanzada en el camino hacia la Calidad Total.</a:t>
            </a:r>
            <a:endParaRPr lang="en-US" dirty="0" smtClean="0"/>
          </a:p>
          <a:p>
            <a:pPr>
              <a:defRPr/>
            </a:pPr>
            <a:endParaRPr lang="es-AR" dirty="0" smtClean="0"/>
          </a:p>
          <a:p>
            <a:pPr>
              <a:defRPr/>
            </a:pPr>
            <a:r>
              <a:rPr lang="es-AR" dirty="0" smtClean="0"/>
              <a:t>La competencia debe verse como un factor positivo, ya que es una fuerza que impulsa el desarrollo y provoca cambios constantes en el mercado, obligando a la organización a mantenerse atenta y seguir en el camino de las mejoras y superación continuas.</a:t>
            </a:r>
            <a:endParaRPr lang="en-US" dirty="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A1A50F8-2231-4E1E-B510-88B97A6817B1}" type="slidenum">
              <a:rPr lang="es-AR" smtClean="0"/>
              <a:pPr eaLnBrk="1" hangingPunct="1"/>
              <a:t>40</a:t>
            </a:fld>
            <a:endParaRPr lang="es-A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s-AR" dirty="0" smtClean="0"/>
              <a:t>El rápido avance de la tecnología y la industrialización en los países desarrollados, y las oportunidades y amenazas que conllevan las integraciones regionales y la apertura de fronteras, permiten afirmar que las empresas de América Latina no tienen tiempo que perder para introducir el sistema de Gestión de la Calidad Total en sus organizaciones.</a:t>
            </a:r>
            <a:endParaRPr lang="en-US" dirty="0" smtClean="0"/>
          </a:p>
          <a:p>
            <a:pPr>
              <a:defRPr/>
            </a:pPr>
            <a:endParaRPr lang="es-AR" dirty="0" smtClean="0"/>
          </a:p>
          <a:p>
            <a:pPr>
              <a:defRPr/>
            </a:pPr>
            <a:r>
              <a:rPr lang="es-AR" dirty="0" smtClean="0"/>
              <a:t>Las empresas que adquieren una tecnología superior antes que su competencia, innovan sus productos y servicios antes y tienen una respuesta más rápida al mercado que la competencia, poseen una clara ventaja. La organización que se encuentra practicando la Gestión de la Calidad Total a la Medida es aquella que normalmente tiene las respuestas antes que su competencia.</a:t>
            </a:r>
            <a:endParaRPr lang="en-US" dirty="0" smtClean="0"/>
          </a:p>
          <a:p>
            <a:pPr>
              <a:defRPr/>
            </a:pPr>
            <a:endParaRPr lang="es-AR" dirty="0" smtClean="0"/>
          </a:p>
          <a:p>
            <a:pPr>
              <a:defRPr/>
            </a:pPr>
            <a:r>
              <a:rPr lang="es-AR" dirty="0" smtClean="0"/>
              <a:t>Las empresas deben reaccionar más rápidamente a las situaciones cambiantes, las cuales son causadas por un consumidor más exigente y un mercado más competitivo.</a:t>
            </a:r>
            <a:endParaRPr lang="en-US" dirty="0" smtClean="0"/>
          </a:p>
          <a:p>
            <a:pPr>
              <a:defRPr/>
            </a:pPr>
            <a:endParaRPr lang="es-AR" dirty="0" smtClean="0"/>
          </a:p>
          <a:p>
            <a:pPr>
              <a:defRPr/>
            </a:pPr>
            <a:r>
              <a:rPr lang="es-AR" dirty="0" smtClean="0"/>
              <a:t>Para lograr esto, la Gerencia General debe conocer su situación en tiempo real, introducir las mejoras, modificaciones y prácticas gerenciales oportunamente, tal como lo indica la Gestión de la Calidad Total, antes que sea tarde. El gerente debe recordar que todas sus decisiones son válidas para un tiempo y situación dados. </a:t>
            </a:r>
          </a:p>
          <a:p>
            <a:pPr>
              <a:defRPr/>
            </a:pPr>
            <a:endParaRPr lang="es-AR" dirty="0" smtClean="0"/>
          </a:p>
          <a:p>
            <a:pPr>
              <a:defRPr/>
            </a:pPr>
            <a:r>
              <a:rPr lang="es-AR" dirty="0" smtClean="0"/>
              <a:t>Las decisiones prematuras o tardías pueden representar una catástrofe para la empresa y, por lo tanto, se debe desarrollar un sistema eficiente para el aprovechamiento óptimo del factor tiempo.</a:t>
            </a:r>
            <a:endParaRPr lang="en-US" dirty="0" smtClean="0"/>
          </a:p>
          <a:p>
            <a:pPr>
              <a:defRPr/>
            </a:pPr>
            <a:endParaRPr lang="en-US" dirty="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DECE4B6-5B37-4BA8-B90D-3A15EBD2D564}" type="slidenum">
              <a:rPr lang="es-AR" smtClean="0"/>
              <a:pPr eaLnBrk="1" hangingPunct="1"/>
              <a:t>41</a:t>
            </a:fld>
            <a:endParaRPr lang="es-A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s-AR" dirty="0" smtClean="0"/>
              <a:t>Una organización que actualmente no cuenta con alianzas estratégicas con sus proveedores, otras organizaciones o con sus consumidores, se verá limitada en sus fortalezas para hacer frente al mercado futuro.</a:t>
            </a:r>
          </a:p>
          <a:p>
            <a:pPr>
              <a:defRPr/>
            </a:pPr>
            <a:endParaRPr lang="en-US" dirty="0" smtClean="0"/>
          </a:p>
          <a:p>
            <a:pPr>
              <a:defRPr/>
            </a:pPr>
            <a:r>
              <a:rPr lang="es-AR" dirty="0" smtClean="0"/>
              <a:t>Una alianza estratégica de la organización con sus proveedores le permite obtener materias primas e insumos de acuerdo a sus necesidades, garantía en los tiempos de entrega, en la calidad del producto y, para el socio estratégico, la confianza de tener un mercado seguro. Teniendo al consumidor como socio estratégico, le da la ventaja a la organización de que el mismo socio le informa sobre sus niveles de satisfacción, sus necesidades y a la vez un mercado asegurado.</a:t>
            </a:r>
            <a:endParaRPr lang="en-US" dirty="0" smtClean="0"/>
          </a:p>
          <a:p>
            <a:pPr>
              <a:defRPr/>
            </a:pPr>
            <a:endParaRPr lang="es-AR" dirty="0" smtClean="0"/>
          </a:p>
          <a:p>
            <a:pPr>
              <a:defRPr/>
            </a:pPr>
            <a:r>
              <a:rPr lang="es-AR" dirty="0" smtClean="0"/>
              <a:t>El establecimiento de alianzas estratégicas con empresas y organizaciones competitivas, tanto nacionales como de otros países le permite a la empresa una expansión de mercado, aprovechando, por ejemplo, la fortaleza relativa del socio en el otro mercado y la ventaja de la propia organización en producción.</a:t>
            </a:r>
            <a:endParaRPr lang="en-US" dirty="0" smtClean="0"/>
          </a:p>
          <a:p>
            <a:pPr>
              <a:defRPr/>
            </a:pPr>
            <a:endParaRPr lang="es-AR" dirty="0" smtClean="0"/>
          </a:p>
          <a:p>
            <a:pPr>
              <a:defRPr/>
            </a:pPr>
            <a:r>
              <a:rPr lang="es-AR" dirty="0" smtClean="0"/>
              <a:t>Dentro de la Cultura de la Calidad Total, las alianzas estratégicas son muy comunes, representando un beneficio mutuo para los socios, dándole a la organización la fortaleza necesaria para enfrentar el futuro.</a:t>
            </a:r>
            <a:endParaRPr lang="en-US" dirty="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67CC4E7-6654-4722-AF60-3885C04455FF}" type="slidenum">
              <a:rPr lang="es-AR" smtClean="0"/>
              <a:pPr eaLnBrk="1" hangingPunct="1"/>
              <a:t>42</a:t>
            </a:fld>
            <a:endParaRPr lang="es-A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s-AR" dirty="0" smtClean="0"/>
              <a:t>El capital de trabajo y de inversión es un recurso costoso y limitado y, por lo tanto, su manejo debe ser lo más eficiente posible para que su rendimiento sea al máximo. El capital es la base sobre el cual la gerencia puede adquirir nuevas tecnologías, desarrollar procesos y productos, mantener y contratar personal, poner en marcha programas de capacitación, etc.</a:t>
            </a:r>
          </a:p>
          <a:p>
            <a:pPr>
              <a:defRPr/>
            </a:pPr>
            <a:endParaRPr lang="en-US" dirty="0" smtClean="0"/>
          </a:p>
          <a:p>
            <a:pPr>
              <a:defRPr/>
            </a:pPr>
            <a:r>
              <a:rPr lang="es-AR" dirty="0" smtClean="0"/>
              <a:t>Para aprovechar eficientemente el factor capital, un gerente debe elaborar los presupuestos y planes de inversión, los cuales deben estar ajustados a la Misión, estrategia y plan de trabajo general de la organización.</a:t>
            </a:r>
            <a:endParaRPr lang="en-US" dirty="0" smtClean="0"/>
          </a:p>
          <a:p>
            <a:pPr>
              <a:defRPr/>
            </a:pPr>
            <a:endParaRPr lang="es-AR" dirty="0" smtClean="0"/>
          </a:p>
          <a:p>
            <a:pPr>
              <a:defRPr/>
            </a:pPr>
            <a:r>
              <a:rPr lang="es-AR" dirty="0" smtClean="0"/>
              <a:t>Por naturaleza este recurso es siempre limitado, por lo tanto, la gerencia debe establecer mecanismos para la sistemática y eficiente forma de evaluar, programar y auditar el uso de este recurso, según las necesidades reales de la organización y la ubicación de los recursos financieros.</a:t>
            </a:r>
            <a:endParaRPr lang="en-US" dirty="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1A5E406-BC7D-4111-9039-AB41A6BBB6C3}" type="slidenum">
              <a:rPr lang="es-AR" smtClean="0"/>
              <a:pPr eaLnBrk="1" hangingPunct="1"/>
              <a:t>43</a:t>
            </a:fld>
            <a:endParaRPr lang="es-A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smtClean="0"/>
          </a:p>
        </p:txBody>
      </p:sp>
      <p:sp>
        <p:nvSpPr>
          <p:cNvPr id="5427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10E3407-3AE6-49AF-8A5C-47C4D84F5550}" type="slidenum">
              <a:rPr lang="es-AR" smtClean="0"/>
              <a:pPr eaLnBrk="1" hangingPunct="1"/>
              <a:t>3</a:t>
            </a:fld>
            <a:endParaRPr lang="es-A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s-AR" dirty="0" smtClean="0"/>
              <a:t>El capital de trabajo y de inversión es un recurso costoso y limitado y, por lo tanto, su manejo debe ser lo más eficiente posible para que su rendimiento sea al máximo. El capital es la base sobre el cual la gerencia puede adquirir nuevas tecnologías, desarrollar procesos y productos, mantener y contratar personal, poner en marcha programas de capacitación, etc.</a:t>
            </a:r>
          </a:p>
          <a:p>
            <a:pPr>
              <a:defRPr/>
            </a:pPr>
            <a:endParaRPr lang="en-US" dirty="0" smtClean="0"/>
          </a:p>
          <a:p>
            <a:pPr>
              <a:defRPr/>
            </a:pPr>
            <a:r>
              <a:rPr lang="es-AR" dirty="0" smtClean="0"/>
              <a:t>Para aprovechar eficientemente el factor capital, un gerente debe elaborar los presupuestos y planes de inversión, los cuales deben estar ajustados a la Misión, estrategia y plan de trabajo general de la organización.</a:t>
            </a:r>
            <a:endParaRPr lang="en-US" dirty="0" smtClean="0"/>
          </a:p>
          <a:p>
            <a:pPr>
              <a:defRPr/>
            </a:pPr>
            <a:endParaRPr lang="es-AR" dirty="0" smtClean="0"/>
          </a:p>
          <a:p>
            <a:pPr>
              <a:defRPr/>
            </a:pPr>
            <a:r>
              <a:rPr lang="es-AR" dirty="0" smtClean="0"/>
              <a:t>Por naturaleza este recurso es siempre limitado, por lo tanto, la gerencia debe establecer mecanismos para la sistemática y eficiente forma de evaluar, programar y auditar el uso de este recurso, según las necesidades reales de la organización y la ubicación de los recursos financieros.</a:t>
            </a:r>
            <a:endParaRPr lang="en-US" dirty="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4F6EE96-8E03-457A-BD26-F19DE99AD589}" type="slidenum">
              <a:rPr lang="es-AR" smtClean="0"/>
              <a:pPr eaLnBrk="1" hangingPunct="1"/>
              <a:t>44</a:t>
            </a:fld>
            <a:endParaRPr lang="es-A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smtClean="0"/>
          </a:p>
        </p:txBody>
      </p:sp>
      <p:sp>
        <p:nvSpPr>
          <p:cNvPr id="553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957AE60-C296-489C-BF71-8BC091A8CD25}" type="slidenum">
              <a:rPr lang="es-AR" smtClean="0"/>
              <a:pPr eaLnBrk="1" hangingPunct="1"/>
              <a:t>6</a:t>
            </a:fld>
            <a:endParaRPr lang="es-A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AR" smtClean="0"/>
              <a:t>La calidad es un proceso sin fin que abarca consideraciones de diseño y tecnología de las consideraciones de diseño, selección de componentes, prueba de ingeniería de desarrollo, pruebas de procesos de fabricación, así como también, necesidades y expectativas de clientes,   esfuerzos de integración y experiencias de campo.</a:t>
            </a:r>
          </a:p>
        </p:txBody>
      </p:sp>
      <p:sp>
        <p:nvSpPr>
          <p:cNvPr id="563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91306D6-E077-4607-B858-659326D81A4E}" type="slidenum">
              <a:rPr lang="es-AR" smtClean="0"/>
              <a:pPr eaLnBrk="1" hangingPunct="1"/>
              <a:t>10</a:t>
            </a:fld>
            <a:endParaRPr lang="es-A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smtClean="0"/>
              <a:t>De la unión de los tres conceptos anteriores resultaría acertado plantear que toda organización o persona que acuda a otra con vistas a recibir el resultado del proceso que se genere en esta puede ser considerado un cliente. </a:t>
            </a:r>
            <a:endParaRPr lang="es-AR" smtClean="0"/>
          </a:p>
        </p:txBody>
      </p:sp>
      <p:sp>
        <p:nvSpPr>
          <p:cNvPr id="5734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C0CA1D5-86BA-450F-A48C-EC86CA40EACD}" type="slidenum">
              <a:rPr lang="es-AR" smtClean="0"/>
              <a:pPr eaLnBrk="1" hangingPunct="1"/>
              <a:t>11</a:t>
            </a:fld>
            <a:endParaRPr lang="es-A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smtClean="0"/>
              <a:t>Otro argumento más a favor del cliente interno radica en el hecho de que como es sabido el concepto de proceso presenta un carácter relativo pues puede considerarse un proceso todas las actividades que se realizan en una entidad desde la recepción de la materia prima hasta el del producto terminado o el área de venta o por el contrario pueden considerarse procesos  cada una de las áreas donde se realice algún tipo de operación durante la recepción, almacenamiento o transformación del producto inicial  hasta convertirlo en producto final, por lo que entonces cada una de las áreas independientes dentro de la entidad podrían considerarse cliente de su predecesora en el proceso de transformación y por lo tanto sería un cliente interno, de igual forma  dentro de una misma área cada obrero que realice una operación o conjunto de estas de forma independiente puede considerarse como ejecutor de un proceso y todo el que dependa de él será su cliente por lo que esto también será un elemento más que valide la existencia del cliente interno.  </a:t>
            </a:r>
            <a:endParaRPr lang="es-AR" smtClean="0"/>
          </a:p>
          <a:p>
            <a:pPr eaLnBrk="1" hangingPunct="1">
              <a:spcBef>
                <a:spcPct val="0"/>
              </a:spcBef>
            </a:pPr>
            <a:endParaRPr lang="es-AR" smtClean="0"/>
          </a:p>
        </p:txBody>
      </p:sp>
      <p:sp>
        <p:nvSpPr>
          <p:cNvPr id="5837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B70FB98-5762-46CE-BD61-3DED481AFA8E}" type="slidenum">
              <a:rPr lang="es-AR" smtClean="0"/>
              <a:pPr eaLnBrk="1" hangingPunct="1"/>
              <a:t>12</a:t>
            </a:fld>
            <a:endParaRPr lang="es-A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smtClean="0"/>
              <a:t>Los clientes externos y clientes internos tienen igual de importancia, por lo tanto deben ser tratados de igual manera. En primer lugar es cuestión de justicia y de ética, en segundo lugar porque conviene. ¿Cómo se puede esperar que los trabajadores traten bien a los clientes si la empresa no es capaz de tratarlos bien a ellos?. El trato a los clientes internos empieza por el lugar de trabajo. Si el entorno de trabajo es más profesional, más agradable, más eficiente, seguro, bien alumbrado y está provisto de los mejores equipos y herramientas, entonces se pueden contratar a los mejores trabajadores. Tratar a los clientes internos con respeto no debe considerarse una señal de debilidad. Para tener éxito es necesario tratar a los demás como quisieras que te traten. Si se le facilita la vida a los clientes internos, estos lo retribuirán con creces.</a:t>
            </a:r>
          </a:p>
        </p:txBody>
      </p:sp>
      <p:sp>
        <p:nvSpPr>
          <p:cNvPr id="5939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3282231-CA86-47AA-8FFB-A57FE06794A5}" type="slidenum">
              <a:rPr lang="es-AR" smtClean="0"/>
              <a:pPr eaLnBrk="1" hangingPunct="1"/>
              <a:t>13</a:t>
            </a:fld>
            <a:endParaRPr lang="es-A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smtClean="0"/>
          </a:p>
        </p:txBody>
      </p:sp>
      <p:sp>
        <p:nvSpPr>
          <p:cNvPr id="604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00AA071-A9DF-455E-9090-57684BD51950}" type="slidenum">
              <a:rPr lang="es-AR" smtClean="0"/>
              <a:pPr eaLnBrk="1" hangingPunct="1"/>
              <a:t>14</a:t>
            </a:fld>
            <a:endParaRPr lang="es-A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smtClean="0"/>
              <a:t>Oliver Backwerd : 1947 : Un cliente insatisfecho no se queja, simplemente se cambia, y tu no te enteras.</a:t>
            </a:r>
          </a:p>
          <a:p>
            <a:pPr eaLnBrk="1" hangingPunct="1">
              <a:spcBef>
                <a:spcPct val="0"/>
              </a:spcBef>
            </a:pPr>
            <a:r>
              <a:rPr lang="es-AR" smtClean="0"/>
              <a:t>Robert peech:  Los bienes regresan, pero los clientes no.</a:t>
            </a:r>
          </a:p>
          <a:p>
            <a:pPr eaLnBrk="1" hangingPunct="1">
              <a:spcBef>
                <a:spcPct val="0"/>
              </a:spcBef>
            </a:pPr>
            <a:r>
              <a:rPr lang="es-AR" smtClean="0"/>
              <a:t>El consumidor es el juez de la calidad, salvo los músicos o los artistas, que para ser buenos deben satisfacerse ellos mismos, Para ofrecer un producto o un servicio, El cliente decidirá sobre la calidad.</a:t>
            </a:r>
          </a:p>
          <a:p>
            <a:pPr eaLnBrk="1" hangingPunct="1">
              <a:spcBef>
                <a:spcPct val="0"/>
              </a:spcBef>
            </a:pPr>
            <a:r>
              <a:rPr lang="es-AR" smtClean="0"/>
              <a:t>El Cliente (externo e interno) no depende de nosotros ... nosotros dependemos de él. </a:t>
            </a:r>
          </a:p>
          <a:p>
            <a:pPr eaLnBrk="1" hangingPunct="1">
              <a:spcBef>
                <a:spcPct val="0"/>
              </a:spcBef>
            </a:pPr>
            <a:r>
              <a:rPr lang="es-AR" smtClean="0"/>
              <a:t>El Cliente (externo e interno) es siempre la persona más importante en esta oficina ... en persona, por teléfono o por correo. </a:t>
            </a:r>
          </a:p>
          <a:p>
            <a:pPr eaLnBrk="1" hangingPunct="1">
              <a:spcBef>
                <a:spcPct val="0"/>
              </a:spcBef>
            </a:pPr>
            <a:r>
              <a:rPr lang="es-AR" smtClean="0"/>
              <a:t>El Cliente (externo e interno) no es una interrupción en nuestra labor ... él es el propósito de la misma. No estamos haciéndole un favor ... es el cliente quien nos hace un favor al darnos la oportunidad de servirle. </a:t>
            </a:r>
          </a:p>
          <a:p>
            <a:pPr eaLnBrk="1" hangingPunct="1">
              <a:spcBef>
                <a:spcPct val="0"/>
              </a:spcBef>
            </a:pPr>
            <a:r>
              <a:rPr lang="es-AR" smtClean="0"/>
              <a:t>El Cliente (externo e interno) es una persona que nos trae su deseos y aspiraciones. Es nuestro trabajo convertirlos en realidad con beneficio para él y para nosotros. </a:t>
            </a:r>
          </a:p>
          <a:p>
            <a:pPr eaLnBrk="1" hangingPunct="1">
              <a:spcBef>
                <a:spcPct val="0"/>
              </a:spcBef>
            </a:pPr>
            <a:endParaRPr lang="es-AR" smtClean="0"/>
          </a:p>
        </p:txBody>
      </p:sp>
      <p:sp>
        <p:nvSpPr>
          <p:cNvPr id="614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14D6BAA-4E1E-4E23-A4AE-51A204A6F941}" type="slidenum">
              <a:rPr lang="es-AR" smtClean="0"/>
              <a:pPr eaLnBrk="1" hangingPunct="1"/>
              <a:t>15</a:t>
            </a:fld>
            <a:endParaRPr lang="es-AR"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4" name="3 Rectángulo"/>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5" name="9 Rectángulo"/>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1 Título"/>
          <p:cNvSpPr>
            <a:spLocks noGrp="1"/>
          </p:cNvSpPr>
          <p:nvPr>
            <p:ph type="ctrTitle"/>
          </p:nvPr>
        </p:nvSpPr>
        <p:spPr>
          <a:xfrm>
            <a:off x="685800" y="3355848"/>
            <a:ext cx="8077200" cy="1673352"/>
          </a:xfrm>
        </p:spPr>
        <p:txBody>
          <a:bodyPr tIns="0" bIns="0" anchor="t"/>
          <a:lstStyle>
            <a:lvl1pPr algn="l">
              <a:defRPr sz="4700" b="1"/>
            </a:lvl1pPr>
            <a:extLst/>
          </a:lstStyle>
          <a:p>
            <a:r>
              <a:rPr lang="es-ES" smtClean="0"/>
              <a:t>Haga clic para modificar el estilo de título del patrón</a:t>
            </a:r>
            <a:endParaRPr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s-ES" smtClean="0"/>
              <a:t>Haga clic para modificar el estilo de subtítulo del patrón</a:t>
            </a:r>
            <a:endParaRPr lang="en-US"/>
          </a:p>
        </p:txBody>
      </p:sp>
      <p:sp>
        <p:nvSpPr>
          <p:cNvPr id="6" name="3 Marcador de fecha"/>
          <p:cNvSpPr>
            <a:spLocks noGrp="1"/>
          </p:cNvSpPr>
          <p:nvPr>
            <p:ph type="dt" sz="half" idx="10"/>
          </p:nvPr>
        </p:nvSpPr>
        <p:spPr/>
        <p:txBody>
          <a:bodyPr/>
          <a:lstStyle>
            <a:lvl1pPr>
              <a:defRPr/>
            </a:lvl1pPr>
          </a:lstStyle>
          <a:p>
            <a:pPr>
              <a:defRPr/>
            </a:pPr>
            <a:endParaRPr lang="es-ES"/>
          </a:p>
        </p:txBody>
      </p:sp>
      <p:sp>
        <p:nvSpPr>
          <p:cNvPr id="7" name="4 Marcador de pie de página"/>
          <p:cNvSpPr>
            <a:spLocks noGrp="1"/>
          </p:cNvSpPr>
          <p:nvPr>
            <p:ph type="ftr" sz="quarter" idx="11"/>
          </p:nvPr>
        </p:nvSpPr>
        <p:spPr/>
        <p:txBody>
          <a:bodyPr/>
          <a:lstStyle>
            <a:lvl1pPr>
              <a:defRPr/>
            </a:lvl1pPr>
          </a:lstStyle>
          <a:p>
            <a:pPr>
              <a:defRPr/>
            </a:pPr>
            <a:endParaRPr lang="es-ES"/>
          </a:p>
        </p:txBody>
      </p:sp>
      <p:sp>
        <p:nvSpPr>
          <p:cNvPr id="8" name="5 Marcador de número de diapositiva"/>
          <p:cNvSpPr>
            <a:spLocks noGrp="1"/>
          </p:cNvSpPr>
          <p:nvPr>
            <p:ph type="sldNum" sz="quarter" idx="12"/>
          </p:nvPr>
        </p:nvSpPr>
        <p:spPr/>
        <p:txBody>
          <a:bodyPr/>
          <a:lstStyle>
            <a:lvl1pPr>
              <a:defRPr/>
            </a:lvl1pPr>
          </a:lstStyle>
          <a:p>
            <a:pPr>
              <a:defRPr/>
            </a:pPr>
            <a:fld id="{4718601F-8B67-43DA-AD76-BC4D5CFF7471}" type="slidenum">
              <a:rPr lang="es-ES"/>
              <a:pPr>
                <a:defRPr/>
              </a:pPr>
              <a:t>‹Nº›</a:t>
            </a:fld>
            <a:endParaRPr lang="es-ES"/>
          </a:p>
        </p:txBody>
      </p:sp>
    </p:spTree>
    <p:extLst>
      <p:ext uri="{BB962C8B-B14F-4D97-AF65-F5344CB8AC3E}">
        <p14:creationId xmlns:p14="http://schemas.microsoft.com/office/powerpoint/2010/main" val="41617763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pPr>
              <a:defRPr/>
            </a:pPr>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8756D9B0-92AF-4C2B-B2E5-85B1E0503EAC}" type="slidenum">
              <a:rPr lang="es-ES"/>
              <a:pPr>
                <a:defRPr/>
              </a:pPr>
              <a:t>‹Nº›</a:t>
            </a:fld>
            <a:endParaRPr lang="es-ES"/>
          </a:p>
        </p:txBody>
      </p:sp>
    </p:spTree>
    <p:extLst>
      <p:ext uri="{BB962C8B-B14F-4D97-AF65-F5344CB8AC3E}">
        <p14:creationId xmlns:p14="http://schemas.microsoft.com/office/powerpoint/2010/main" val="332426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4" name="3 Rectángulo"/>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5" name="7 Rectángulo"/>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1 Título vertical"/>
          <p:cNvSpPr>
            <a:spLocks noGrp="1"/>
          </p:cNvSpPr>
          <p:nvPr>
            <p:ph type="title" orient="vert"/>
          </p:nvPr>
        </p:nvSpPr>
        <p:spPr>
          <a:xfrm>
            <a:off x="6781800" y="274640"/>
            <a:ext cx="1905000" cy="5851525"/>
          </a:xfrm>
        </p:spPr>
        <p:txBody>
          <a:bodyPr vert="eaVert"/>
          <a:lstStyle>
            <a:extLs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304800"/>
            <a:ext cx="6019800" cy="5851525"/>
          </a:xfrm>
        </p:spPr>
        <p:txBody>
          <a:bodyPr vert="eaVert"/>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3 Marcador de fecha"/>
          <p:cNvSpPr>
            <a:spLocks noGrp="1"/>
          </p:cNvSpPr>
          <p:nvPr>
            <p:ph type="dt" sz="half" idx="10"/>
          </p:nvPr>
        </p:nvSpPr>
        <p:spPr/>
        <p:txBody>
          <a:bodyPr/>
          <a:lstStyle>
            <a:lvl1pPr>
              <a:defRPr/>
            </a:lvl1pPr>
          </a:lstStyle>
          <a:p>
            <a:pPr>
              <a:defRPr/>
            </a:pPr>
            <a:endParaRPr lang="es-ES"/>
          </a:p>
        </p:txBody>
      </p:sp>
      <p:sp>
        <p:nvSpPr>
          <p:cNvPr id="7" name="4 Marcador de pie de página"/>
          <p:cNvSpPr>
            <a:spLocks noGrp="1"/>
          </p:cNvSpPr>
          <p:nvPr>
            <p:ph type="ftr" sz="quarter" idx="11"/>
          </p:nvPr>
        </p:nvSpPr>
        <p:spPr>
          <a:xfrm>
            <a:off x="2640013" y="6376988"/>
            <a:ext cx="3836987" cy="365125"/>
          </a:xfrm>
        </p:spPr>
        <p:txBody>
          <a:bodyPr/>
          <a:lstStyle>
            <a:lvl1pPr>
              <a:defRPr/>
            </a:lvl1pPr>
          </a:lstStyle>
          <a:p>
            <a:pPr>
              <a:defRPr/>
            </a:pPr>
            <a:endParaRPr lang="es-ES"/>
          </a:p>
        </p:txBody>
      </p:sp>
      <p:sp>
        <p:nvSpPr>
          <p:cNvPr id="8" name="5 Marcador de número de diapositiva"/>
          <p:cNvSpPr>
            <a:spLocks noGrp="1"/>
          </p:cNvSpPr>
          <p:nvPr>
            <p:ph type="sldNum" sz="quarter" idx="12"/>
          </p:nvPr>
        </p:nvSpPr>
        <p:spPr/>
        <p:txBody>
          <a:bodyPr/>
          <a:lstStyle>
            <a:lvl1pPr>
              <a:defRPr/>
            </a:lvl1pPr>
          </a:lstStyle>
          <a:p>
            <a:pPr>
              <a:defRPr/>
            </a:pPr>
            <a:fld id="{78423449-533E-46F8-9FB4-FD74F1EBD22E}" type="slidenum">
              <a:rPr lang="es-ES"/>
              <a:pPr>
                <a:defRPr/>
              </a:pPr>
              <a:t>‹Nº›</a:t>
            </a:fld>
            <a:endParaRPr lang="es-ES"/>
          </a:p>
        </p:txBody>
      </p:sp>
    </p:spTree>
    <p:extLst>
      <p:ext uri="{BB962C8B-B14F-4D97-AF65-F5344CB8AC3E}">
        <p14:creationId xmlns:p14="http://schemas.microsoft.com/office/powerpoint/2010/main" val="3384652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52400"/>
            <a:ext cx="8229600" cy="62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3 Marcador de fecha"/>
          <p:cNvSpPr>
            <a:spLocks noGrp="1"/>
          </p:cNvSpPr>
          <p:nvPr>
            <p:ph type="dt" sz="half" idx="10"/>
          </p:nvPr>
        </p:nvSpPr>
        <p:spPr/>
        <p:txBody>
          <a:bodyPr/>
          <a:lstStyle>
            <a:lvl1pPr>
              <a:defRPr/>
            </a:lvl1pPr>
          </a:lstStyle>
          <a:p>
            <a:pPr>
              <a:defRPr/>
            </a:pPr>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4A53A7CD-42EB-4C2B-B8CB-A4FD7CA60F7D}" type="slidenum">
              <a:rPr lang="es-ES"/>
              <a:pPr>
                <a:defRPr/>
              </a:pPr>
              <a:t>‹Nº›</a:t>
            </a:fld>
            <a:endParaRPr lang="es-ES"/>
          </a:p>
        </p:txBody>
      </p:sp>
    </p:spTree>
    <p:extLst>
      <p:ext uri="{BB962C8B-B14F-4D97-AF65-F5344CB8AC3E}">
        <p14:creationId xmlns:p14="http://schemas.microsoft.com/office/powerpoint/2010/main" val="309002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extLst/>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pPr>
              <a:defRPr/>
            </a:pPr>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DF09612E-0EDE-4C23-A3A5-B1D453F258F3}" type="slidenum">
              <a:rPr lang="es-ES"/>
              <a:pPr>
                <a:defRPr/>
              </a:pPr>
              <a:t>‹Nº›</a:t>
            </a:fld>
            <a:endParaRPr lang="es-ES"/>
          </a:p>
        </p:txBody>
      </p:sp>
    </p:spTree>
    <p:extLst>
      <p:ext uri="{BB962C8B-B14F-4D97-AF65-F5344CB8AC3E}">
        <p14:creationId xmlns:p14="http://schemas.microsoft.com/office/powerpoint/2010/main" val="14604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Rectángulo"/>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5" name="11 Rectángulo"/>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1 Título"/>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s-ES" smtClean="0"/>
              <a:t>Haga clic para modificar el estilo de texto del patrón</a:t>
            </a:r>
          </a:p>
        </p:txBody>
      </p:sp>
      <p:sp>
        <p:nvSpPr>
          <p:cNvPr id="6" name="3 Marcador de fecha"/>
          <p:cNvSpPr>
            <a:spLocks noGrp="1"/>
          </p:cNvSpPr>
          <p:nvPr>
            <p:ph type="dt" sz="half" idx="10"/>
          </p:nvPr>
        </p:nvSpPr>
        <p:spPr/>
        <p:txBody>
          <a:bodyPr/>
          <a:lstStyle>
            <a:lvl1pPr>
              <a:defRPr/>
            </a:lvl1pPr>
          </a:lstStyle>
          <a:p>
            <a:pPr>
              <a:defRPr/>
            </a:pPr>
            <a:endParaRPr lang="es-ES"/>
          </a:p>
        </p:txBody>
      </p:sp>
      <p:sp>
        <p:nvSpPr>
          <p:cNvPr id="7" name="4 Marcador de pie de página"/>
          <p:cNvSpPr>
            <a:spLocks noGrp="1"/>
          </p:cNvSpPr>
          <p:nvPr>
            <p:ph type="ftr" sz="quarter" idx="11"/>
          </p:nvPr>
        </p:nvSpPr>
        <p:spPr/>
        <p:txBody>
          <a:bodyPr/>
          <a:lstStyle>
            <a:lvl1pPr>
              <a:defRPr/>
            </a:lvl1pPr>
          </a:lstStyle>
          <a:p>
            <a:pPr>
              <a:defRPr/>
            </a:pPr>
            <a:endParaRPr lang="es-ES"/>
          </a:p>
        </p:txBody>
      </p:sp>
      <p:sp>
        <p:nvSpPr>
          <p:cNvPr id="8" name="5 Marcador de número de diapositiva"/>
          <p:cNvSpPr>
            <a:spLocks noGrp="1"/>
          </p:cNvSpPr>
          <p:nvPr>
            <p:ph type="sldNum" sz="quarter" idx="12"/>
          </p:nvPr>
        </p:nvSpPr>
        <p:spPr/>
        <p:txBody>
          <a:bodyPr/>
          <a:lstStyle>
            <a:lvl1pPr>
              <a:defRPr/>
            </a:lvl1pPr>
          </a:lstStyle>
          <a:p>
            <a:pPr>
              <a:defRPr/>
            </a:pPr>
            <a:fld id="{047F0455-2FF3-47C0-B06E-84ED027E326E}" type="slidenum">
              <a:rPr lang="es-ES"/>
              <a:pPr>
                <a:defRPr/>
              </a:pPr>
              <a:t>‹Nº›</a:t>
            </a:fld>
            <a:endParaRPr lang="es-ES"/>
          </a:p>
        </p:txBody>
      </p:sp>
    </p:spTree>
    <p:extLst>
      <p:ext uri="{BB962C8B-B14F-4D97-AF65-F5344CB8AC3E}">
        <p14:creationId xmlns:p14="http://schemas.microsoft.com/office/powerpoint/2010/main" val="34308083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3 Marcador de fecha"/>
          <p:cNvSpPr>
            <a:spLocks noGrp="1"/>
          </p:cNvSpPr>
          <p:nvPr>
            <p:ph type="dt" sz="half" idx="10"/>
          </p:nvPr>
        </p:nvSpPr>
        <p:spPr/>
        <p:txBody>
          <a:bodyPr/>
          <a:lstStyle>
            <a:lvl1pPr>
              <a:defRPr/>
            </a:lvl1pPr>
          </a:lstStyle>
          <a:p>
            <a:pPr>
              <a:defRPr/>
            </a:pPr>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8432BCBB-AAB2-4AF2-B7EA-8B67E1CF0FBE}" type="slidenum">
              <a:rPr lang="es-ES"/>
              <a:pPr>
                <a:defRPr/>
              </a:pPr>
              <a:t>‹Nº›</a:t>
            </a:fld>
            <a:endParaRPr lang="es-ES"/>
          </a:p>
        </p:txBody>
      </p:sp>
    </p:spTree>
    <p:extLst>
      <p:ext uri="{BB962C8B-B14F-4D97-AF65-F5344CB8AC3E}">
        <p14:creationId xmlns:p14="http://schemas.microsoft.com/office/powerpoint/2010/main" val="3601324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s-ES" smtClean="0"/>
              <a:t>Haga clic para modificar el estilo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3 Marcador de fecha"/>
          <p:cNvSpPr>
            <a:spLocks noGrp="1"/>
          </p:cNvSpPr>
          <p:nvPr>
            <p:ph type="dt" sz="half" idx="10"/>
          </p:nvPr>
        </p:nvSpPr>
        <p:spPr/>
        <p:txBody>
          <a:bodyPr/>
          <a:lstStyle>
            <a:lvl1pPr>
              <a:defRPr/>
            </a:lvl1pPr>
          </a:lstStyle>
          <a:p>
            <a:pPr>
              <a:defRPr/>
            </a:pPr>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DC8B4886-D44E-4DE8-B2AD-B5BB953C8F43}" type="slidenum">
              <a:rPr lang="es-ES"/>
              <a:pPr>
                <a:defRPr/>
              </a:pPr>
              <a:t>‹Nº›</a:t>
            </a:fld>
            <a:endParaRPr lang="es-ES"/>
          </a:p>
        </p:txBody>
      </p:sp>
    </p:spTree>
    <p:extLst>
      <p:ext uri="{BB962C8B-B14F-4D97-AF65-F5344CB8AC3E}">
        <p14:creationId xmlns:p14="http://schemas.microsoft.com/office/powerpoint/2010/main" val="2689111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lang="es-ES" smtClean="0"/>
              <a:t>Haga clic para modificar el estilo de título del patrón</a:t>
            </a:r>
            <a:endParaRPr lang="en-US"/>
          </a:p>
        </p:txBody>
      </p:sp>
      <p:sp>
        <p:nvSpPr>
          <p:cNvPr id="3" name="3 Marcador de fecha"/>
          <p:cNvSpPr>
            <a:spLocks noGrp="1"/>
          </p:cNvSpPr>
          <p:nvPr>
            <p:ph type="dt" sz="half" idx="10"/>
          </p:nvPr>
        </p:nvSpPr>
        <p:spPr/>
        <p:txBody>
          <a:bodyPr/>
          <a:lstStyle>
            <a:lvl1pPr>
              <a:defRPr/>
            </a:lvl1pPr>
          </a:lstStyle>
          <a:p>
            <a:pPr>
              <a:defRPr/>
            </a:pPr>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90049580-814E-48DE-B5E3-F59EB8E9EA2F}" type="slidenum">
              <a:rPr lang="es-ES"/>
              <a:pPr>
                <a:defRPr/>
              </a:pPr>
              <a:t>‹Nº›</a:t>
            </a:fld>
            <a:endParaRPr lang="es-ES"/>
          </a:p>
        </p:txBody>
      </p:sp>
    </p:spTree>
    <p:extLst>
      <p:ext uri="{BB962C8B-B14F-4D97-AF65-F5344CB8AC3E}">
        <p14:creationId xmlns:p14="http://schemas.microsoft.com/office/powerpoint/2010/main" val="481524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269EB37B-4874-4B5E-A47B-332DAE83AF4B}" type="slidenum">
              <a:rPr lang="es-ES"/>
              <a:pPr>
                <a:defRPr/>
              </a:pPr>
              <a:t>‹Nº›</a:t>
            </a:fld>
            <a:endParaRPr lang="es-ES"/>
          </a:p>
        </p:txBody>
      </p:sp>
    </p:spTree>
    <p:extLst>
      <p:ext uri="{BB962C8B-B14F-4D97-AF65-F5344CB8AC3E}">
        <p14:creationId xmlns:p14="http://schemas.microsoft.com/office/powerpoint/2010/main" val="32270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5" name="11 Rectángulo"/>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6" name="8 Rectángulo"/>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1 Título"/>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s-ES" smtClean="0"/>
              <a:t>Haga clic para modificar el estilo de título del patrón</a:t>
            </a:r>
            <a:endParaRPr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s-ES" smtClean="0"/>
              <a:t>Haga clic para modificar el estilo de texto del patrón</a:t>
            </a:r>
          </a:p>
        </p:txBody>
      </p:sp>
      <p:sp>
        <p:nvSpPr>
          <p:cNvPr id="7" name="4 Marcador de fecha"/>
          <p:cNvSpPr>
            <a:spLocks noGrp="1"/>
          </p:cNvSpPr>
          <p:nvPr>
            <p:ph type="dt" sz="half" idx="10"/>
          </p:nvPr>
        </p:nvSpPr>
        <p:spPr/>
        <p:txBody>
          <a:bodyPr/>
          <a:lstStyle>
            <a:lvl1pPr>
              <a:defRPr/>
            </a:lvl1pPr>
          </a:lstStyle>
          <a:p>
            <a:pPr>
              <a:defRPr/>
            </a:pPr>
            <a:endParaRPr lang="es-ES"/>
          </a:p>
        </p:txBody>
      </p:sp>
      <p:sp>
        <p:nvSpPr>
          <p:cNvPr id="8" name="5 Marcador de pie de página"/>
          <p:cNvSpPr>
            <a:spLocks noGrp="1"/>
          </p:cNvSpPr>
          <p:nvPr>
            <p:ph type="ftr" sz="quarter" idx="11"/>
          </p:nvPr>
        </p:nvSpPr>
        <p:spPr/>
        <p:txBody>
          <a:bodyPr/>
          <a:lstStyle>
            <a:lvl1pPr>
              <a:defRPr/>
            </a:lvl1pPr>
          </a:lstStyle>
          <a:p>
            <a:pPr>
              <a:defRPr/>
            </a:pPr>
            <a:endParaRPr lang="es-ES"/>
          </a:p>
        </p:txBody>
      </p:sp>
      <p:sp>
        <p:nvSpPr>
          <p:cNvPr id="9" name="6 Marcador de número de diapositiva"/>
          <p:cNvSpPr>
            <a:spLocks noGrp="1"/>
          </p:cNvSpPr>
          <p:nvPr>
            <p:ph type="sldNum" sz="quarter" idx="12"/>
          </p:nvPr>
        </p:nvSpPr>
        <p:spPr/>
        <p:txBody>
          <a:bodyPr/>
          <a:lstStyle>
            <a:lvl1pPr>
              <a:defRPr/>
            </a:lvl1pPr>
          </a:lstStyle>
          <a:p>
            <a:pPr>
              <a:defRPr/>
            </a:pPr>
            <a:fld id="{0A0C842B-8099-4001-9A2C-CC7FA9381D11}" type="slidenum">
              <a:rPr lang="es-ES"/>
              <a:pPr>
                <a:defRPr/>
              </a:pPr>
              <a:t>‹Nº›</a:t>
            </a:fld>
            <a:endParaRPr lang="es-ES"/>
          </a:p>
        </p:txBody>
      </p:sp>
    </p:spTree>
    <p:extLst>
      <p:ext uri="{BB962C8B-B14F-4D97-AF65-F5344CB8AC3E}">
        <p14:creationId xmlns:p14="http://schemas.microsoft.com/office/powerpoint/2010/main" val="304398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5" name="10 Rectángulo"/>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6" name="8 Rectángulo"/>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s-ES" noProof="0" smtClean="0"/>
              <a:t>Haga clic en el icono para agregar una imagen</a:t>
            </a:r>
            <a:endParaRPr lang="en-US" noProof="0"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s-ES" smtClean="0"/>
              <a:t>Haga clic para modificar el estilo de texto del patrón</a:t>
            </a:r>
          </a:p>
        </p:txBody>
      </p:sp>
      <p:sp>
        <p:nvSpPr>
          <p:cNvPr id="7" name="4 Marcador de fecha"/>
          <p:cNvSpPr>
            <a:spLocks noGrp="1"/>
          </p:cNvSpPr>
          <p:nvPr>
            <p:ph type="dt" sz="half" idx="10"/>
          </p:nvPr>
        </p:nvSpPr>
        <p:spPr>
          <a:xfrm>
            <a:off x="165100" y="1169988"/>
            <a:ext cx="2522538" cy="201612"/>
          </a:xfrm>
        </p:spPr>
        <p:txBody>
          <a:bodyPr/>
          <a:lstStyle>
            <a:lvl1pPr>
              <a:defRPr/>
            </a:lvl1pPr>
          </a:lstStyle>
          <a:p>
            <a:pPr>
              <a:defRPr/>
            </a:pPr>
            <a:endParaRPr lang="es-ES"/>
          </a:p>
        </p:txBody>
      </p:sp>
      <p:sp>
        <p:nvSpPr>
          <p:cNvPr id="8" name="5 Marcador de pie de página"/>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s-ES"/>
          </a:p>
        </p:txBody>
      </p:sp>
      <p:sp>
        <p:nvSpPr>
          <p:cNvPr id="9" name="6 Marcador de número de diapositiva"/>
          <p:cNvSpPr>
            <a:spLocks noGrp="1"/>
          </p:cNvSpPr>
          <p:nvPr>
            <p:ph type="sldNum" sz="quarter" idx="12"/>
          </p:nvPr>
        </p:nvSpPr>
        <p:spPr>
          <a:xfrm>
            <a:off x="8339138" y="1169988"/>
            <a:ext cx="733425" cy="201612"/>
          </a:xfrm>
        </p:spPr>
        <p:txBody>
          <a:bodyPr/>
          <a:lstStyle>
            <a:lvl1pPr>
              <a:defRPr/>
            </a:lvl1pPr>
          </a:lstStyle>
          <a:p>
            <a:pPr>
              <a:defRPr/>
            </a:pPr>
            <a:fld id="{138BECEB-8555-42ED-8156-85F3DC7B1383}" type="slidenum">
              <a:rPr lang="es-ES"/>
              <a:pPr>
                <a:defRPr/>
              </a:pPr>
              <a:t>‹Nº›</a:t>
            </a:fld>
            <a:endParaRPr lang="es-ES"/>
          </a:p>
        </p:txBody>
      </p:sp>
    </p:spTree>
    <p:extLst>
      <p:ext uri="{BB962C8B-B14F-4D97-AF65-F5344CB8AC3E}">
        <p14:creationId xmlns:p14="http://schemas.microsoft.com/office/powerpoint/2010/main" val="173583284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t="-1000" b="-1000"/>
          </a:stretch>
        </a:blipFill>
        <a:effectLst/>
      </p:bgPr>
    </p:bg>
    <p:spTree>
      <p:nvGrpSpPr>
        <p:cNvPr id="1" name=""/>
        <p:cNvGrpSpPr/>
        <p:nvPr/>
      </p:nvGrpSpPr>
      <p:grpSpPr>
        <a:xfrm>
          <a:off x="0" y="0"/>
          <a:ext cx="0" cy="0"/>
          <a:chOff x="0" y="0"/>
          <a:chExt cx="0" cy="0"/>
        </a:xfrm>
      </p:grpSpPr>
      <p:sp>
        <p:nvSpPr>
          <p:cNvPr id="10" name="9 Rectángulo"/>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7" name="6 Rectángulo"/>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1 Marcador de título"/>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lang="es-ES" smtClean="0"/>
              <a:t>Haga clic para modificar el estilo de título del patrón</a:t>
            </a:r>
            <a:endParaRPr lang="en-US"/>
          </a:p>
        </p:txBody>
      </p:sp>
      <p:sp>
        <p:nvSpPr>
          <p:cNvPr id="1029" name="2 Marcador de texto"/>
          <p:cNvSpPr>
            <a:spLocks noGrp="1"/>
          </p:cNvSpPr>
          <p:nvPr>
            <p:ph type="body" idx="1"/>
          </p:nvPr>
        </p:nvSpPr>
        <p:spPr bwMode="auto">
          <a:xfrm>
            <a:off x="457200" y="1774825"/>
            <a:ext cx="82296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4" name="3 Marcador de fecha"/>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latinLnBrk="0" hangingPunct="1">
              <a:defRPr kumimoji="0" sz="1200">
                <a:solidFill>
                  <a:schemeClr val="tx1">
                    <a:tint val="95000"/>
                  </a:schemeClr>
                </a:solidFill>
                <a:cs typeface="+mn-cs"/>
              </a:defRPr>
            </a:lvl1pPr>
            <a:extLst/>
          </a:lstStyle>
          <a:p>
            <a:pPr>
              <a:defRPr/>
            </a:pPr>
            <a:endParaRPr lang="es-ES"/>
          </a:p>
        </p:txBody>
      </p:sp>
      <p:sp>
        <p:nvSpPr>
          <p:cNvPr id="5" name="4 Marcador de pie de página"/>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latinLnBrk="0" hangingPunct="1">
              <a:defRPr kumimoji="0" sz="1200">
                <a:solidFill>
                  <a:schemeClr val="tx1">
                    <a:tint val="95000"/>
                  </a:schemeClr>
                </a:solidFill>
                <a:cs typeface="+mn-cs"/>
              </a:defRPr>
            </a:lvl1pPr>
            <a:extLst/>
          </a:lstStyle>
          <a:p>
            <a:pPr>
              <a:defRPr/>
            </a:pPr>
            <a:endParaRPr lang="es-ES"/>
          </a:p>
        </p:txBody>
      </p:sp>
      <p:sp>
        <p:nvSpPr>
          <p:cNvPr id="6" name="5 Marcador de número de diapositiva"/>
          <p:cNvSpPr>
            <a:spLocks noGrp="1"/>
          </p:cNvSpPr>
          <p:nvPr>
            <p:ph type="sldNum" sz="quarter" idx="4"/>
          </p:nvPr>
        </p:nvSpPr>
        <p:spPr>
          <a:xfrm>
            <a:off x="8204200" y="6477000"/>
            <a:ext cx="733425" cy="274638"/>
          </a:xfrm>
          <a:prstGeom prst="rect">
            <a:avLst/>
          </a:prstGeom>
        </p:spPr>
        <p:txBody>
          <a:bodyPr vert="horz" bIns="0" rtlCol="0" anchor="b"/>
          <a:lstStyle>
            <a:lvl1pPr algn="r" eaLnBrk="1" latinLnBrk="0" hangingPunct="1">
              <a:defRPr kumimoji="0" sz="1200">
                <a:solidFill>
                  <a:schemeClr val="tx1">
                    <a:tint val="95000"/>
                  </a:schemeClr>
                </a:solidFill>
                <a:cs typeface="+mn-cs"/>
              </a:defRPr>
            </a:lvl1pPr>
            <a:extLst/>
          </a:lstStyle>
          <a:p>
            <a:pPr>
              <a:defRPr/>
            </a:pPr>
            <a:fld id="{47DEDBC1-2464-4917-A623-EF8EAB6EA146}"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4470" r:id="rId1"/>
    <p:sldLayoutId id="2147484463" r:id="rId2"/>
    <p:sldLayoutId id="2147484471" r:id="rId3"/>
    <p:sldLayoutId id="2147484464" r:id="rId4"/>
    <p:sldLayoutId id="2147484465" r:id="rId5"/>
    <p:sldLayoutId id="2147484466" r:id="rId6"/>
    <p:sldLayoutId id="2147484467" r:id="rId7"/>
    <p:sldLayoutId id="2147484472" r:id="rId8"/>
    <p:sldLayoutId id="2147484473" r:id="rId9"/>
    <p:sldLayoutId id="2147484468" r:id="rId10"/>
    <p:sldLayoutId id="2147484474" r:id="rId11"/>
    <p:sldLayoutId id="2147484469" r:id="rId12"/>
  </p:sldLayoutIdLst>
  <p:txStyles>
    <p:titleStyle>
      <a:lvl1pPr algn="l" rtl="0" eaLnBrk="0" fontAlgn="base" hangingPunct="0">
        <a:spcBef>
          <a:spcPct val="0"/>
        </a:spcBef>
        <a:spcAft>
          <a:spcPct val="0"/>
        </a:spcAft>
        <a:defRPr sz="4500" b="1" kern="1200">
          <a:solidFill>
            <a:srgbClr val="09B8E4"/>
          </a:solidFill>
          <a:latin typeface="+mj-lt"/>
          <a:ea typeface="+mj-ea"/>
          <a:cs typeface="+mj-cs"/>
        </a:defRPr>
      </a:lvl1pPr>
      <a:lvl2pPr algn="l" rtl="0" eaLnBrk="0" fontAlgn="base" hangingPunct="0">
        <a:spcBef>
          <a:spcPct val="0"/>
        </a:spcBef>
        <a:spcAft>
          <a:spcPct val="0"/>
        </a:spcAft>
        <a:defRPr sz="4500" b="1">
          <a:solidFill>
            <a:srgbClr val="09B8E4"/>
          </a:solidFill>
          <a:latin typeface="Corbel" pitchFamily="34" charset="0"/>
        </a:defRPr>
      </a:lvl2pPr>
      <a:lvl3pPr algn="l" rtl="0" eaLnBrk="0" fontAlgn="base" hangingPunct="0">
        <a:spcBef>
          <a:spcPct val="0"/>
        </a:spcBef>
        <a:spcAft>
          <a:spcPct val="0"/>
        </a:spcAft>
        <a:defRPr sz="4500" b="1">
          <a:solidFill>
            <a:srgbClr val="09B8E4"/>
          </a:solidFill>
          <a:latin typeface="Corbel" pitchFamily="34" charset="0"/>
        </a:defRPr>
      </a:lvl3pPr>
      <a:lvl4pPr algn="l" rtl="0" eaLnBrk="0" fontAlgn="base" hangingPunct="0">
        <a:spcBef>
          <a:spcPct val="0"/>
        </a:spcBef>
        <a:spcAft>
          <a:spcPct val="0"/>
        </a:spcAft>
        <a:defRPr sz="4500" b="1">
          <a:solidFill>
            <a:srgbClr val="09B8E4"/>
          </a:solidFill>
          <a:latin typeface="Corbel" pitchFamily="34" charset="0"/>
        </a:defRPr>
      </a:lvl4pPr>
      <a:lvl5pPr algn="l" rtl="0" eaLnBrk="0" fontAlgn="base" hangingPunct="0">
        <a:spcBef>
          <a:spcPct val="0"/>
        </a:spcBef>
        <a:spcAft>
          <a:spcPct val="0"/>
        </a:spcAft>
        <a:defRPr sz="4500" b="1">
          <a:solidFill>
            <a:srgbClr val="09B8E4"/>
          </a:solidFill>
          <a:latin typeface="Corbel" pitchFamily="34" charset="0"/>
        </a:defRPr>
      </a:lvl5pPr>
      <a:lvl6pPr marL="457200" algn="l" rtl="0" fontAlgn="base">
        <a:spcBef>
          <a:spcPct val="0"/>
        </a:spcBef>
        <a:spcAft>
          <a:spcPct val="0"/>
        </a:spcAft>
        <a:defRPr sz="4500" b="1">
          <a:solidFill>
            <a:srgbClr val="09B8E4"/>
          </a:solidFill>
          <a:latin typeface="Corbel" pitchFamily="34" charset="0"/>
        </a:defRPr>
      </a:lvl6pPr>
      <a:lvl7pPr marL="914400" algn="l" rtl="0" fontAlgn="base">
        <a:spcBef>
          <a:spcPct val="0"/>
        </a:spcBef>
        <a:spcAft>
          <a:spcPct val="0"/>
        </a:spcAft>
        <a:defRPr sz="4500" b="1">
          <a:solidFill>
            <a:srgbClr val="09B8E4"/>
          </a:solidFill>
          <a:latin typeface="Corbel" pitchFamily="34" charset="0"/>
        </a:defRPr>
      </a:lvl7pPr>
      <a:lvl8pPr marL="1371600" algn="l" rtl="0" fontAlgn="base">
        <a:spcBef>
          <a:spcPct val="0"/>
        </a:spcBef>
        <a:spcAft>
          <a:spcPct val="0"/>
        </a:spcAft>
        <a:defRPr sz="4500" b="1">
          <a:solidFill>
            <a:srgbClr val="09B8E4"/>
          </a:solidFill>
          <a:latin typeface="Corbel" pitchFamily="34" charset="0"/>
        </a:defRPr>
      </a:lvl8pPr>
      <a:lvl9pPr marL="1828800" algn="l" rtl="0" fontAlgn="base">
        <a:spcBef>
          <a:spcPct val="0"/>
        </a:spcBef>
        <a:spcAft>
          <a:spcPct val="0"/>
        </a:spcAft>
        <a:defRPr sz="4500" b="1">
          <a:solidFill>
            <a:srgbClr val="09B8E4"/>
          </a:solidFill>
          <a:latin typeface="Corbel" pitchFamily="34" charset="0"/>
        </a:defRPr>
      </a:lvl9pPr>
      <a:extLst/>
    </p:titleStyle>
    <p:body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B641B"/>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39639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474B78"/>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1000" b="-1000"/>
          </a:stretch>
        </a:blip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title"/>
          </p:nvPr>
        </p:nvSpPr>
        <p:spPr/>
        <p:txBody>
          <a:bodyPr/>
          <a:lstStyle/>
          <a:p>
            <a:pPr eaLnBrk="1" fontAlgn="auto" hangingPunct="1">
              <a:spcAft>
                <a:spcPts val="0"/>
              </a:spcAft>
              <a:defRPr/>
            </a:pPr>
            <a:r>
              <a:rPr lang="es-UY" dirty="0" smtClean="0">
                <a:solidFill>
                  <a:schemeClr val="accent1">
                    <a:satMod val="150000"/>
                  </a:schemeClr>
                </a:solidFill>
              </a:rPr>
              <a:t>Tendencias Actuales</a:t>
            </a:r>
            <a:endParaRPr lang="es-ES" dirty="0">
              <a:solidFill>
                <a:schemeClr val="accent1">
                  <a:satMod val="150000"/>
                </a:schemeClr>
              </a:solidFill>
            </a:endParaRPr>
          </a:p>
        </p:txBody>
      </p:sp>
      <p:sp>
        <p:nvSpPr>
          <p:cNvPr id="7171" name="6 Subtítulo"/>
          <p:cNvSpPr>
            <a:spLocks noGrp="1"/>
          </p:cNvSpPr>
          <p:nvPr>
            <p:ph idx="1"/>
          </p:nvPr>
        </p:nvSpPr>
        <p:spPr/>
        <p:txBody>
          <a:bodyPr/>
          <a:lstStyle/>
          <a:p>
            <a:pPr eaLnBrk="1" hangingPunct="1"/>
            <a:r>
              <a:rPr lang="es-AR" smtClean="0"/>
              <a:t>Modelos Organizacionales</a:t>
            </a:r>
          </a:p>
          <a:p>
            <a:pPr eaLnBrk="1" hangingPunct="1"/>
            <a:r>
              <a:rPr lang="es-AR" smtClean="0"/>
              <a:t>Grupo B</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Ecuación de Calidad Total</a:t>
            </a:r>
            <a:endParaRPr lang="es-AR" dirty="0"/>
          </a:p>
        </p:txBody>
      </p:sp>
      <p:graphicFrame>
        <p:nvGraphicFramePr>
          <p:cNvPr id="4" name="3 Marcador de contenido"/>
          <p:cNvGraphicFramePr>
            <a:graphicFrameLocks noGrp="1"/>
          </p:cNvGraphicFramePr>
          <p:nvPr>
            <p:ph idx="1"/>
          </p:nvPr>
        </p:nvGraphicFramePr>
        <p:xfrm>
          <a:off x="457200" y="1357298"/>
          <a:ext cx="8229600" cy="4625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hangingPunct="1">
              <a:defRPr/>
            </a:pPr>
            <a:r>
              <a:rPr lang="es-AR" dirty="0" smtClean="0"/>
              <a:t>Clientes internos y externos</a:t>
            </a:r>
            <a:endParaRPr lang="es-AR" dirty="0"/>
          </a:p>
        </p:txBody>
      </p:sp>
      <p:sp>
        <p:nvSpPr>
          <p:cNvPr id="17411" name="2 Marcador de contenido"/>
          <p:cNvSpPr>
            <a:spLocks noGrp="1"/>
          </p:cNvSpPr>
          <p:nvPr>
            <p:ph idx="1"/>
          </p:nvPr>
        </p:nvSpPr>
        <p:spPr>
          <a:xfrm>
            <a:off x="457200" y="1774825"/>
            <a:ext cx="4330700" cy="790575"/>
          </a:xfrm>
        </p:spPr>
        <p:txBody>
          <a:bodyPr/>
          <a:lstStyle/>
          <a:p>
            <a:pPr eaLnBrk="1" hangingPunct="1">
              <a:buFont typeface="Wingdings 2" pitchFamily="18" charset="2"/>
              <a:buNone/>
            </a:pPr>
            <a:r>
              <a:rPr lang="es-AR" smtClean="0"/>
              <a:t>¿ Que es un cliente?</a:t>
            </a:r>
          </a:p>
        </p:txBody>
      </p:sp>
      <p:sp>
        <p:nvSpPr>
          <p:cNvPr id="4" name="3 CuadroTexto"/>
          <p:cNvSpPr txBox="1">
            <a:spLocks noChangeArrowheads="1"/>
          </p:cNvSpPr>
          <p:nvPr/>
        </p:nvSpPr>
        <p:spPr bwMode="auto">
          <a:xfrm>
            <a:off x="1042988" y="2420938"/>
            <a:ext cx="7345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ES"/>
              <a:t>Es la organización o persona que recibe un </a:t>
            </a:r>
            <a:r>
              <a:rPr lang="es-ES" b="1"/>
              <a:t>producto</a:t>
            </a:r>
            <a:endParaRPr lang="es-AR"/>
          </a:p>
        </p:txBody>
      </p:sp>
      <p:sp>
        <p:nvSpPr>
          <p:cNvPr id="5" name="2 Marcador de contenido"/>
          <p:cNvSpPr txBox="1">
            <a:spLocks/>
          </p:cNvSpPr>
          <p:nvPr/>
        </p:nvSpPr>
        <p:spPr bwMode="auto">
          <a:xfrm>
            <a:off x="1258888" y="2852738"/>
            <a:ext cx="4752975" cy="790575"/>
          </a:xfrm>
          <a:prstGeom prst="rect">
            <a:avLst/>
          </a:prstGeom>
          <a:noFill/>
          <a:ln w="9525">
            <a:noFill/>
            <a:miter lim="800000"/>
            <a:headEnd/>
            <a:tailEnd/>
          </a:ln>
        </p:spPr>
        <p:txBody>
          <a:bodyPr lIns="54864" tIns="91440"/>
          <a:lstStyle/>
          <a:p>
            <a:pPr marL="438150" indent="-319088">
              <a:buClr>
                <a:schemeClr val="accent1"/>
              </a:buClr>
              <a:buSzPct val="80000"/>
              <a:defRPr/>
            </a:pPr>
            <a:r>
              <a:rPr lang="es-AR" sz="3200" dirty="0"/>
              <a:t>¿ </a:t>
            </a:r>
            <a:r>
              <a:rPr lang="es-AR" sz="3200" dirty="0">
                <a:latin typeface="+mn-lt"/>
                <a:cs typeface="+mn-cs"/>
              </a:rPr>
              <a:t>Que es un Producto?</a:t>
            </a:r>
          </a:p>
        </p:txBody>
      </p:sp>
      <p:sp>
        <p:nvSpPr>
          <p:cNvPr id="6" name="5 CuadroTexto"/>
          <p:cNvSpPr txBox="1">
            <a:spLocks noChangeArrowheads="1"/>
          </p:cNvSpPr>
          <p:nvPr/>
        </p:nvSpPr>
        <p:spPr bwMode="auto">
          <a:xfrm>
            <a:off x="2268538" y="3573463"/>
            <a:ext cx="4032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ES"/>
              <a:t>Es el resultado de un </a:t>
            </a:r>
            <a:r>
              <a:rPr lang="es-ES" b="1"/>
              <a:t>proceso</a:t>
            </a:r>
            <a:endParaRPr lang="es-AR"/>
          </a:p>
        </p:txBody>
      </p:sp>
      <p:sp>
        <p:nvSpPr>
          <p:cNvPr id="7" name="2 Marcador de contenido"/>
          <p:cNvSpPr txBox="1">
            <a:spLocks/>
          </p:cNvSpPr>
          <p:nvPr/>
        </p:nvSpPr>
        <p:spPr bwMode="auto">
          <a:xfrm>
            <a:off x="2771775" y="3933825"/>
            <a:ext cx="4752975" cy="788988"/>
          </a:xfrm>
          <a:prstGeom prst="rect">
            <a:avLst/>
          </a:prstGeom>
          <a:noFill/>
          <a:ln w="9525">
            <a:noFill/>
            <a:miter lim="800000"/>
            <a:headEnd/>
            <a:tailEnd/>
          </a:ln>
        </p:spPr>
        <p:txBody>
          <a:bodyPr lIns="54864" tIns="91440"/>
          <a:lstStyle/>
          <a:p>
            <a:pPr marL="438150" indent="-319088">
              <a:buClr>
                <a:schemeClr val="accent1"/>
              </a:buClr>
              <a:buSzPct val="80000"/>
              <a:defRPr/>
            </a:pPr>
            <a:r>
              <a:rPr lang="es-AR" sz="3200" dirty="0"/>
              <a:t>¿ </a:t>
            </a:r>
            <a:r>
              <a:rPr lang="es-AR" sz="3200" dirty="0">
                <a:latin typeface="+mn-lt"/>
                <a:cs typeface="+mn-cs"/>
              </a:rPr>
              <a:t>Que es un Proceso?</a:t>
            </a:r>
          </a:p>
        </p:txBody>
      </p:sp>
      <p:sp>
        <p:nvSpPr>
          <p:cNvPr id="8" name="7 CuadroTexto"/>
          <p:cNvSpPr txBox="1">
            <a:spLocks noChangeArrowheads="1"/>
          </p:cNvSpPr>
          <p:nvPr/>
        </p:nvSpPr>
        <p:spPr bwMode="auto">
          <a:xfrm>
            <a:off x="3779838" y="4724400"/>
            <a:ext cx="403225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ES"/>
              <a:t>Es el</a:t>
            </a:r>
            <a:r>
              <a:rPr lang="es-ES" b="1"/>
              <a:t> </a:t>
            </a:r>
            <a:r>
              <a:rPr lang="es-ES"/>
              <a:t>conjunto de actividades mutuamente relacionadas o que interactúan, las cuales transforman entradas en salidas.</a:t>
            </a:r>
            <a:endParaRPr lang="es-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27 Rectángulo"/>
          <p:cNvSpPr/>
          <p:nvPr/>
        </p:nvSpPr>
        <p:spPr>
          <a:xfrm>
            <a:off x="395288" y="1989138"/>
            <a:ext cx="8353425" cy="2519362"/>
          </a:xfrm>
          <a:prstGeom prst="rect">
            <a:avLst/>
          </a:prstGeom>
          <a:solidFill>
            <a:srgbClr val="F0F0F0"/>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cxnSp>
        <p:nvCxnSpPr>
          <p:cNvPr id="8" name="7 Conector recto de flecha"/>
          <p:cNvCxnSpPr>
            <a:stCxn id="0" idx="3"/>
            <a:endCxn id="0" idx="1"/>
          </p:cNvCxnSpPr>
          <p:nvPr/>
        </p:nvCxnSpPr>
        <p:spPr>
          <a:xfrm>
            <a:off x="3203575" y="3213100"/>
            <a:ext cx="792163" cy="1588"/>
          </a:xfrm>
          <a:prstGeom prst="straightConnector1">
            <a:avLst/>
          </a:prstGeom>
          <a:ln w="76200">
            <a:tailEnd type="arrow"/>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a:stCxn id="0" idx="3"/>
            <a:endCxn id="0" idx="1"/>
          </p:cNvCxnSpPr>
          <p:nvPr/>
        </p:nvCxnSpPr>
        <p:spPr>
          <a:xfrm>
            <a:off x="5003800" y="3213100"/>
            <a:ext cx="792163" cy="1588"/>
          </a:xfrm>
          <a:prstGeom prst="straightConnector1">
            <a:avLst/>
          </a:prstGeom>
          <a:ln w="76200">
            <a:tailEnd type="arrow"/>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a:endCxn id="0" idx="1"/>
          </p:cNvCxnSpPr>
          <p:nvPr/>
        </p:nvCxnSpPr>
        <p:spPr>
          <a:xfrm>
            <a:off x="1331913" y="3213100"/>
            <a:ext cx="863600" cy="1588"/>
          </a:xfrm>
          <a:prstGeom prst="straightConnector1">
            <a:avLst/>
          </a:prstGeom>
          <a:ln w="57150">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0" idx="3"/>
          </p:cNvCxnSpPr>
          <p:nvPr/>
        </p:nvCxnSpPr>
        <p:spPr>
          <a:xfrm>
            <a:off x="6804025" y="3213100"/>
            <a:ext cx="792163" cy="1588"/>
          </a:xfrm>
          <a:prstGeom prst="straightConnector1">
            <a:avLst/>
          </a:prstGeom>
          <a:ln w="76200">
            <a:tailEnd type="arrow"/>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p:txBody>
          <a:bodyPr/>
          <a:lstStyle/>
          <a:p>
            <a:pPr eaLnBrk="1" hangingPunct="1">
              <a:defRPr/>
            </a:pPr>
            <a:r>
              <a:rPr lang="es-AR" dirty="0" smtClean="0"/>
              <a:t>Clientes internos y externos</a:t>
            </a:r>
            <a:endParaRPr lang="es-AR" dirty="0"/>
          </a:p>
        </p:txBody>
      </p:sp>
      <p:sp>
        <p:nvSpPr>
          <p:cNvPr id="4" name="3 Rectángulo"/>
          <p:cNvSpPr/>
          <p:nvPr/>
        </p:nvSpPr>
        <p:spPr>
          <a:xfrm>
            <a:off x="2195736" y="2924944"/>
            <a:ext cx="1008112" cy="57606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
        <p:nvSpPr>
          <p:cNvPr id="5" name="4 Rectángulo"/>
          <p:cNvSpPr/>
          <p:nvPr/>
        </p:nvSpPr>
        <p:spPr>
          <a:xfrm>
            <a:off x="3995936" y="2924944"/>
            <a:ext cx="1008112" cy="57606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
        <p:nvSpPr>
          <p:cNvPr id="6" name="5 Rectángulo"/>
          <p:cNvSpPr/>
          <p:nvPr/>
        </p:nvSpPr>
        <p:spPr>
          <a:xfrm>
            <a:off x="5796136" y="2924944"/>
            <a:ext cx="1008112" cy="57606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grpSp>
        <p:nvGrpSpPr>
          <p:cNvPr id="3" name="38 Grupo"/>
          <p:cNvGrpSpPr>
            <a:grpSpLocks/>
          </p:cNvGrpSpPr>
          <p:nvPr/>
        </p:nvGrpSpPr>
        <p:grpSpPr bwMode="auto">
          <a:xfrm>
            <a:off x="2627313" y="2924175"/>
            <a:ext cx="898525" cy="827088"/>
            <a:chOff x="2627784" y="2924944"/>
            <a:chExt cx="897632" cy="825624"/>
          </a:xfrm>
        </p:grpSpPr>
        <p:pic>
          <p:nvPicPr>
            <p:cNvPr id="18467" name="18 Imagen" descr="person_6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924944"/>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8" name="19 Imagen" descr="person_6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14096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9" name="20 Imagen" descr="person_6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14096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39 Grupo"/>
          <p:cNvGrpSpPr>
            <a:grpSpLocks/>
          </p:cNvGrpSpPr>
          <p:nvPr/>
        </p:nvGrpSpPr>
        <p:grpSpPr bwMode="auto">
          <a:xfrm>
            <a:off x="4467225" y="2924175"/>
            <a:ext cx="896938" cy="827088"/>
            <a:chOff x="4466456" y="2924944"/>
            <a:chExt cx="897632" cy="825624"/>
          </a:xfrm>
        </p:grpSpPr>
        <p:pic>
          <p:nvPicPr>
            <p:cNvPr id="18464" name="21 Imagen" descr="person_6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10472" y="2924944"/>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5" name="22 Imagen" descr="person_6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66456" y="314096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6" name="23 Imagen" descr="person_6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4488" y="314096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40 Grupo"/>
          <p:cNvGrpSpPr>
            <a:grpSpLocks/>
          </p:cNvGrpSpPr>
          <p:nvPr/>
        </p:nvGrpSpPr>
        <p:grpSpPr bwMode="auto">
          <a:xfrm>
            <a:off x="6265863" y="2924175"/>
            <a:ext cx="898525" cy="827088"/>
            <a:chOff x="6266656" y="2924944"/>
            <a:chExt cx="897632" cy="825624"/>
          </a:xfrm>
        </p:grpSpPr>
        <p:pic>
          <p:nvPicPr>
            <p:cNvPr id="18461" name="24 Imagen" descr="person_6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0672" y="2924944"/>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2" name="25 Imagen" descr="person_6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66656" y="314096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3" name="26 Imagen" descr="person_6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54688" y="314096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452" name="29 Imagen" descr="tipo_producto.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12088" y="2997200"/>
            <a:ext cx="47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3" name="30 Imagen" descr="soft191_process_viewer-79551.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27813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4" name="31 Imagen" descr="soft191_process_viewer-79551.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06838" y="28368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5" name="32 Imagen" descr="soft191_process_viewer-79551.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24525" y="28368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6" name="33 Imagen" descr="ico_gen_input.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068638"/>
            <a:ext cx="333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7" name="35 CuadroTexto"/>
          <p:cNvSpPr txBox="1">
            <a:spLocks noChangeArrowheads="1"/>
          </p:cNvSpPr>
          <p:nvPr/>
        </p:nvSpPr>
        <p:spPr bwMode="auto">
          <a:xfrm>
            <a:off x="539750" y="1989138"/>
            <a:ext cx="2808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AR"/>
              <a:t>Proceso</a:t>
            </a:r>
          </a:p>
        </p:txBody>
      </p:sp>
      <p:sp>
        <p:nvSpPr>
          <p:cNvPr id="18458" name="36 CuadroTexto"/>
          <p:cNvSpPr txBox="1">
            <a:spLocks noChangeArrowheads="1"/>
          </p:cNvSpPr>
          <p:nvPr/>
        </p:nvSpPr>
        <p:spPr bwMode="auto">
          <a:xfrm>
            <a:off x="7380288" y="3573463"/>
            <a:ext cx="17287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AR" sz="1400"/>
              <a:t>Producto Final</a:t>
            </a:r>
          </a:p>
        </p:txBody>
      </p:sp>
      <p:sp>
        <p:nvSpPr>
          <p:cNvPr id="18459" name="37 CuadroTexto"/>
          <p:cNvSpPr txBox="1">
            <a:spLocks noChangeArrowheads="1"/>
          </p:cNvSpPr>
          <p:nvPr/>
        </p:nvSpPr>
        <p:spPr bwMode="auto">
          <a:xfrm>
            <a:off x="468313" y="3573463"/>
            <a:ext cx="172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AR" sz="1400"/>
              <a:t>Entrada Inicial</a:t>
            </a:r>
          </a:p>
        </p:txBody>
      </p:sp>
      <p:sp>
        <p:nvSpPr>
          <p:cNvPr id="42" name="41 CuadroTexto"/>
          <p:cNvSpPr txBox="1">
            <a:spLocks noChangeArrowheads="1"/>
          </p:cNvSpPr>
          <p:nvPr/>
        </p:nvSpPr>
        <p:spPr bwMode="auto">
          <a:xfrm>
            <a:off x="2484438" y="5157788"/>
            <a:ext cx="7127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AR" sz="2400" b="1"/>
              <a:t>“Quién recibe mi trabajo, es mi cliente”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dissolve">
                                      <p:cBhvr>
                                        <p:cTn id="2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hangingPunct="1">
              <a:defRPr/>
            </a:pPr>
            <a:r>
              <a:rPr lang="es-AR" dirty="0" smtClean="0"/>
              <a:t>Clientes internos y externos</a:t>
            </a:r>
            <a:endParaRPr lang="es-AR" dirty="0"/>
          </a:p>
        </p:txBody>
      </p:sp>
      <p:sp>
        <p:nvSpPr>
          <p:cNvPr id="19459" name="2 Marcador de contenido"/>
          <p:cNvSpPr>
            <a:spLocks noGrp="1"/>
          </p:cNvSpPr>
          <p:nvPr>
            <p:ph idx="1"/>
          </p:nvPr>
        </p:nvSpPr>
        <p:spPr>
          <a:xfrm>
            <a:off x="457200" y="1774825"/>
            <a:ext cx="7715250" cy="717550"/>
          </a:xfrm>
        </p:spPr>
        <p:txBody>
          <a:bodyPr/>
          <a:lstStyle/>
          <a:p>
            <a:pPr eaLnBrk="1" hangingPunct="1">
              <a:buFont typeface="Wingdings 2" pitchFamily="18" charset="2"/>
              <a:buNone/>
            </a:pPr>
            <a:r>
              <a:rPr lang="es-AR" sz="2400" smtClean="0"/>
              <a:t>¿ Quien es mas importante, el cliente interno o el externo?</a:t>
            </a:r>
          </a:p>
        </p:txBody>
      </p:sp>
      <p:sp>
        <p:nvSpPr>
          <p:cNvPr id="5" name="4 CuadroTexto"/>
          <p:cNvSpPr txBox="1">
            <a:spLocks noChangeArrowheads="1"/>
          </p:cNvSpPr>
          <p:nvPr/>
        </p:nvSpPr>
        <p:spPr bwMode="auto">
          <a:xfrm>
            <a:off x="539750" y="2492375"/>
            <a:ext cx="7632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AR"/>
              <a:t>"Si desea que las cosas funcionen bien afuera, lo primero que debemos hacer es que funcionen bien adentro”</a:t>
            </a:r>
          </a:p>
          <a:p>
            <a:pPr eaLnBrk="1" hangingPunct="1"/>
            <a:endParaRPr lang="es-AR"/>
          </a:p>
        </p:txBody>
      </p:sp>
      <p:grpSp>
        <p:nvGrpSpPr>
          <p:cNvPr id="3" name="Group 6"/>
          <p:cNvGrpSpPr>
            <a:grpSpLocks/>
          </p:cNvGrpSpPr>
          <p:nvPr/>
        </p:nvGrpSpPr>
        <p:grpSpPr bwMode="auto">
          <a:xfrm>
            <a:off x="2916238" y="3500438"/>
            <a:ext cx="1649412" cy="1322387"/>
            <a:chOff x="4320" y="1152"/>
            <a:chExt cx="414" cy="402"/>
          </a:xfrm>
        </p:grpSpPr>
        <p:sp>
          <p:nvSpPr>
            <p:cNvPr id="56" name="AutoShape 7"/>
            <p:cNvSpPr>
              <a:spLocks noChangeArrowheads="1"/>
            </p:cNvSpPr>
            <p:nvPr/>
          </p:nvSpPr>
          <p:spPr bwMode="gray">
            <a:xfrm>
              <a:off x="4320" y="1152"/>
              <a:ext cx="414" cy="402"/>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pPr>
                <a:defRPr/>
              </a:pPr>
              <a:endParaRPr lang="es-AR"/>
            </a:p>
          </p:txBody>
        </p:sp>
        <p:sp>
          <p:nvSpPr>
            <p:cNvPr id="57" name="Freeform 8"/>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48627"/>
                    <a:invGamma/>
                  </a:schemeClr>
                </a:gs>
                <a:gs pos="50000">
                  <a:schemeClr val="accent1">
                    <a:alpha val="0"/>
                  </a:schemeClr>
                </a:gs>
                <a:gs pos="100000">
                  <a:schemeClr val="accent1">
                    <a:gamma/>
                    <a:tint val="48627"/>
                    <a:invGamma/>
                  </a:schemeClr>
                </a:gs>
              </a:gsLst>
              <a:lin ang="2700000" scaled="1"/>
            </a:gradFill>
            <a:ln w="0">
              <a:noFill/>
              <a:prstDash val="solid"/>
              <a:round/>
              <a:headEnd/>
              <a:tailEnd/>
            </a:ln>
          </p:spPr>
          <p:txBody>
            <a:bodyPr/>
            <a:lstStyle/>
            <a:p>
              <a:pPr>
                <a:defRPr/>
              </a:pPr>
              <a:endParaRPr lang="es-AR"/>
            </a:p>
          </p:txBody>
        </p:sp>
      </p:grpSp>
      <p:sp>
        <p:nvSpPr>
          <p:cNvPr id="58" name="Rectangle 9"/>
          <p:cNvSpPr>
            <a:spLocks noChangeArrowheads="1"/>
          </p:cNvSpPr>
          <p:nvPr/>
        </p:nvSpPr>
        <p:spPr bwMode="gray">
          <a:xfrm>
            <a:off x="2987675" y="4005263"/>
            <a:ext cx="1476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a:r>
              <a:rPr lang="es-AR" sz="1400" b="1">
                <a:solidFill>
                  <a:schemeClr val="bg1"/>
                </a:solidFill>
              </a:rPr>
              <a:t>Competitividad</a:t>
            </a:r>
            <a:endParaRPr lang="en-US" sz="1400" b="1">
              <a:solidFill>
                <a:schemeClr val="bg1"/>
              </a:solidFill>
            </a:endParaRPr>
          </a:p>
        </p:txBody>
      </p:sp>
      <p:grpSp>
        <p:nvGrpSpPr>
          <p:cNvPr id="4" name="Group 10"/>
          <p:cNvGrpSpPr>
            <a:grpSpLocks/>
          </p:cNvGrpSpPr>
          <p:nvPr/>
        </p:nvGrpSpPr>
        <p:grpSpPr bwMode="auto">
          <a:xfrm>
            <a:off x="2916238" y="5084763"/>
            <a:ext cx="1649412" cy="1322387"/>
            <a:chOff x="4320" y="1152"/>
            <a:chExt cx="414" cy="402"/>
          </a:xfrm>
        </p:grpSpPr>
        <p:sp>
          <p:nvSpPr>
            <p:cNvPr id="60" name="AutoShape 11"/>
            <p:cNvSpPr>
              <a:spLocks noChangeArrowheads="1"/>
            </p:cNvSpPr>
            <p:nvPr/>
          </p:nvSpPr>
          <p:spPr bwMode="gray">
            <a:xfrm>
              <a:off x="4320" y="1152"/>
              <a:ext cx="414" cy="402"/>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pPr>
                <a:defRPr/>
              </a:pPr>
              <a:endParaRPr lang="es-AR"/>
            </a:p>
          </p:txBody>
        </p:sp>
        <p:sp>
          <p:nvSpPr>
            <p:cNvPr id="61" name="Freeform 12"/>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headEnd/>
              <a:tailEnd/>
            </a:ln>
          </p:spPr>
          <p:txBody>
            <a:bodyPr/>
            <a:lstStyle/>
            <a:p>
              <a:pPr>
                <a:defRPr/>
              </a:pPr>
              <a:endParaRPr lang="es-AR"/>
            </a:p>
          </p:txBody>
        </p:sp>
      </p:grpSp>
      <p:sp>
        <p:nvSpPr>
          <p:cNvPr id="65" name="Rectangle 16"/>
          <p:cNvSpPr>
            <a:spLocks noChangeArrowheads="1"/>
          </p:cNvSpPr>
          <p:nvPr/>
        </p:nvSpPr>
        <p:spPr bwMode="gray">
          <a:xfrm>
            <a:off x="3203575" y="5300663"/>
            <a:ext cx="11334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a:r>
              <a:rPr lang="es-AR" b="1">
                <a:solidFill>
                  <a:schemeClr val="bg1"/>
                </a:solidFill>
              </a:rPr>
              <a:t>Futuro </a:t>
            </a:r>
          </a:p>
          <a:p>
            <a:pPr algn="ctr"/>
            <a:r>
              <a:rPr lang="es-AR" b="1">
                <a:solidFill>
                  <a:schemeClr val="bg1"/>
                </a:solidFill>
              </a:rPr>
              <a:t>de la </a:t>
            </a:r>
          </a:p>
          <a:p>
            <a:pPr algn="ctr"/>
            <a:r>
              <a:rPr lang="es-AR" b="1">
                <a:solidFill>
                  <a:schemeClr val="bg1"/>
                </a:solidFill>
              </a:rPr>
              <a:t>empresa</a:t>
            </a:r>
            <a:endParaRPr lang="en-US" b="1">
              <a:solidFill>
                <a:schemeClr val="bg1"/>
              </a:solidFill>
            </a:endParaRPr>
          </a:p>
        </p:txBody>
      </p:sp>
      <p:sp>
        <p:nvSpPr>
          <p:cNvPr id="66" name="Rectangle 17"/>
          <p:cNvSpPr>
            <a:spLocks noChangeArrowheads="1"/>
          </p:cNvSpPr>
          <p:nvPr/>
        </p:nvSpPr>
        <p:spPr bwMode="gray">
          <a:xfrm>
            <a:off x="5578475" y="5464175"/>
            <a:ext cx="1655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a:r>
              <a:rPr lang="es-AR" sz="1600"/>
              <a:t>Eficiencia empresarial</a:t>
            </a:r>
            <a:endParaRPr lang="en-US" sz="1700" b="1"/>
          </a:p>
        </p:txBody>
      </p:sp>
      <p:sp>
        <p:nvSpPr>
          <p:cNvPr id="67" name="Rectangle 17"/>
          <p:cNvSpPr>
            <a:spLocks noChangeArrowheads="1"/>
          </p:cNvSpPr>
          <p:nvPr/>
        </p:nvSpPr>
        <p:spPr bwMode="gray">
          <a:xfrm>
            <a:off x="5580063" y="3644900"/>
            <a:ext cx="1512887"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a:r>
              <a:rPr lang="es-AR" sz="1600"/>
              <a:t>Satisfacción de las expectativas de los clientes</a:t>
            </a:r>
            <a:endParaRPr lang="en-US" sz="1700" b="1"/>
          </a:p>
        </p:txBody>
      </p:sp>
      <p:cxnSp>
        <p:nvCxnSpPr>
          <p:cNvPr id="72" name="71 Conector recto de flecha"/>
          <p:cNvCxnSpPr>
            <a:stCxn id="67" idx="1"/>
            <a:endCxn id="56" idx="3"/>
          </p:cNvCxnSpPr>
          <p:nvPr/>
        </p:nvCxnSpPr>
        <p:spPr>
          <a:xfrm rot="10800000">
            <a:off x="4565650" y="4162425"/>
            <a:ext cx="1014413" cy="20638"/>
          </a:xfrm>
          <a:prstGeom prst="straightConnector1">
            <a:avLst/>
          </a:prstGeom>
          <a:ln w="76200">
            <a:solidFill>
              <a:schemeClr val="tx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73 Conector recto de flecha"/>
          <p:cNvCxnSpPr>
            <a:stCxn id="66" idx="1"/>
            <a:endCxn id="60" idx="3"/>
          </p:cNvCxnSpPr>
          <p:nvPr/>
        </p:nvCxnSpPr>
        <p:spPr>
          <a:xfrm rot="10800000">
            <a:off x="4565650" y="5746750"/>
            <a:ext cx="1012825" cy="9525"/>
          </a:xfrm>
          <a:prstGeom prst="straightConnector1">
            <a:avLst/>
          </a:prstGeom>
          <a:ln w="76200">
            <a:solidFill>
              <a:schemeClr val="tx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 calcmode="lin" valueType="num">
                                      <p:cBhvr additive="base">
                                        <p:cTn id="16" dur="500" fill="hold"/>
                                        <p:tgtEl>
                                          <p:spTgt spid="58"/>
                                        </p:tgtEl>
                                        <p:attrNameLst>
                                          <p:attrName>ppt_x</p:attrName>
                                        </p:attrNameLst>
                                      </p:cBhvr>
                                      <p:tavLst>
                                        <p:tav tm="0">
                                          <p:val>
                                            <p:strVal val="#ppt_x"/>
                                          </p:val>
                                        </p:tav>
                                        <p:tav tm="100000">
                                          <p:val>
                                            <p:strVal val="#ppt_x"/>
                                          </p:val>
                                        </p:tav>
                                      </p:tavLst>
                                    </p:anim>
                                    <p:anim calcmode="lin" valueType="num">
                                      <p:cBhvr additive="base">
                                        <p:cTn id="17" dur="500" fill="hold"/>
                                        <p:tgtEl>
                                          <p:spTgt spid="58"/>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65"/>
                                        </p:tgtEl>
                                        <p:attrNameLst>
                                          <p:attrName>style.visibility</p:attrName>
                                        </p:attrNameLst>
                                      </p:cBhvr>
                                      <p:to>
                                        <p:strVal val="visible"/>
                                      </p:to>
                                    </p:set>
                                    <p:anim calcmode="lin" valueType="num">
                                      <p:cBhvr additive="base">
                                        <p:cTn id="24" dur="500" fill="hold"/>
                                        <p:tgtEl>
                                          <p:spTgt spid="65"/>
                                        </p:tgtEl>
                                        <p:attrNameLst>
                                          <p:attrName>ppt_x</p:attrName>
                                        </p:attrNameLst>
                                      </p:cBhvr>
                                      <p:tavLst>
                                        <p:tav tm="0">
                                          <p:val>
                                            <p:strVal val="#ppt_x"/>
                                          </p:val>
                                        </p:tav>
                                        <p:tav tm="100000">
                                          <p:val>
                                            <p:strVal val="#ppt_x"/>
                                          </p:val>
                                        </p:tav>
                                      </p:tavLst>
                                    </p:anim>
                                    <p:anim calcmode="lin" valueType="num">
                                      <p:cBhvr additive="base">
                                        <p:cTn id="25" dur="500" fill="hold"/>
                                        <p:tgtEl>
                                          <p:spTgt spid="6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66"/>
                                        </p:tgtEl>
                                        <p:attrNameLst>
                                          <p:attrName>style.visibility</p:attrName>
                                        </p:attrNameLst>
                                      </p:cBhvr>
                                      <p:to>
                                        <p:strVal val="visible"/>
                                      </p:to>
                                    </p:set>
                                    <p:anim calcmode="lin" valueType="num">
                                      <p:cBhvr additive="base">
                                        <p:cTn id="28" dur="500" fill="hold"/>
                                        <p:tgtEl>
                                          <p:spTgt spid="66"/>
                                        </p:tgtEl>
                                        <p:attrNameLst>
                                          <p:attrName>ppt_x</p:attrName>
                                        </p:attrNameLst>
                                      </p:cBhvr>
                                      <p:tavLst>
                                        <p:tav tm="0">
                                          <p:val>
                                            <p:strVal val="#ppt_x"/>
                                          </p:val>
                                        </p:tav>
                                        <p:tav tm="100000">
                                          <p:val>
                                            <p:strVal val="#ppt_x"/>
                                          </p:val>
                                        </p:tav>
                                      </p:tavLst>
                                    </p:anim>
                                    <p:anim calcmode="lin" valueType="num">
                                      <p:cBhvr additive="base">
                                        <p:cTn id="29" dur="500" fill="hold"/>
                                        <p:tgtEl>
                                          <p:spTgt spid="66"/>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67"/>
                                        </p:tgtEl>
                                        <p:attrNameLst>
                                          <p:attrName>style.visibility</p:attrName>
                                        </p:attrNameLst>
                                      </p:cBhvr>
                                      <p:to>
                                        <p:strVal val="visible"/>
                                      </p:to>
                                    </p:set>
                                    <p:anim calcmode="lin" valueType="num">
                                      <p:cBhvr additive="base">
                                        <p:cTn id="32" dur="500" fill="hold"/>
                                        <p:tgtEl>
                                          <p:spTgt spid="67"/>
                                        </p:tgtEl>
                                        <p:attrNameLst>
                                          <p:attrName>ppt_x</p:attrName>
                                        </p:attrNameLst>
                                      </p:cBhvr>
                                      <p:tavLst>
                                        <p:tav tm="0">
                                          <p:val>
                                            <p:strVal val="#ppt_x"/>
                                          </p:val>
                                        </p:tav>
                                        <p:tav tm="100000">
                                          <p:val>
                                            <p:strVal val="#ppt_x"/>
                                          </p:val>
                                        </p:tav>
                                      </p:tavLst>
                                    </p:anim>
                                    <p:anim calcmode="lin" valueType="num">
                                      <p:cBhvr additive="base">
                                        <p:cTn id="33" dur="500" fill="hold"/>
                                        <p:tgtEl>
                                          <p:spTgt spid="67"/>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72"/>
                                        </p:tgtEl>
                                        <p:attrNameLst>
                                          <p:attrName>style.visibility</p:attrName>
                                        </p:attrNameLst>
                                      </p:cBhvr>
                                      <p:to>
                                        <p:strVal val="visible"/>
                                      </p:to>
                                    </p:set>
                                    <p:anim calcmode="lin" valueType="num">
                                      <p:cBhvr additive="base">
                                        <p:cTn id="36" dur="500" fill="hold"/>
                                        <p:tgtEl>
                                          <p:spTgt spid="72"/>
                                        </p:tgtEl>
                                        <p:attrNameLst>
                                          <p:attrName>ppt_x</p:attrName>
                                        </p:attrNameLst>
                                      </p:cBhvr>
                                      <p:tavLst>
                                        <p:tav tm="0">
                                          <p:val>
                                            <p:strVal val="#ppt_x"/>
                                          </p:val>
                                        </p:tav>
                                        <p:tav tm="100000">
                                          <p:val>
                                            <p:strVal val="#ppt_x"/>
                                          </p:val>
                                        </p:tav>
                                      </p:tavLst>
                                    </p:anim>
                                    <p:anim calcmode="lin" valueType="num">
                                      <p:cBhvr additive="base">
                                        <p:cTn id="37" dur="500" fill="hold"/>
                                        <p:tgtEl>
                                          <p:spTgt spid="72"/>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74"/>
                                        </p:tgtEl>
                                        <p:attrNameLst>
                                          <p:attrName>style.visibility</p:attrName>
                                        </p:attrNameLst>
                                      </p:cBhvr>
                                      <p:to>
                                        <p:strVal val="visible"/>
                                      </p:to>
                                    </p:set>
                                    <p:anim calcmode="lin" valueType="num">
                                      <p:cBhvr additive="base">
                                        <p:cTn id="40" dur="500" fill="hold"/>
                                        <p:tgtEl>
                                          <p:spTgt spid="74"/>
                                        </p:tgtEl>
                                        <p:attrNameLst>
                                          <p:attrName>ppt_x</p:attrName>
                                        </p:attrNameLst>
                                      </p:cBhvr>
                                      <p:tavLst>
                                        <p:tav tm="0">
                                          <p:val>
                                            <p:strVal val="#ppt_x"/>
                                          </p:val>
                                        </p:tav>
                                        <p:tav tm="100000">
                                          <p:val>
                                            <p:strVal val="#ppt_x"/>
                                          </p:val>
                                        </p:tav>
                                      </p:tavLst>
                                    </p:anim>
                                    <p:anim calcmode="lin" valueType="num">
                                      <p:cBhvr additive="base">
                                        <p:cTn id="41"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8" grpId="0"/>
      <p:bldP spid="65" grpId="0"/>
      <p:bldP spid="66" grpId="0"/>
      <p:bldP spid="6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hangingPunct="1">
              <a:defRPr/>
            </a:pPr>
            <a:r>
              <a:rPr lang="es-AR" dirty="0" smtClean="0"/>
              <a:t>Clientes internos y externos</a:t>
            </a:r>
            <a:endParaRPr lang="es-AR" dirty="0"/>
          </a:p>
        </p:txBody>
      </p:sp>
      <p:sp>
        <p:nvSpPr>
          <p:cNvPr id="20483" name="2 Marcador de contenido"/>
          <p:cNvSpPr>
            <a:spLocks noGrp="1"/>
          </p:cNvSpPr>
          <p:nvPr>
            <p:ph idx="1"/>
          </p:nvPr>
        </p:nvSpPr>
        <p:spPr>
          <a:xfrm>
            <a:off x="457200" y="1774825"/>
            <a:ext cx="7715250" cy="862013"/>
          </a:xfrm>
        </p:spPr>
        <p:txBody>
          <a:bodyPr/>
          <a:lstStyle/>
          <a:p>
            <a:pPr eaLnBrk="1" hangingPunct="1">
              <a:buFont typeface="Wingdings 2" pitchFamily="18" charset="2"/>
              <a:buNone/>
            </a:pPr>
            <a:r>
              <a:rPr lang="es-AR" sz="2400" smtClean="0"/>
              <a:t>¿ Cuales son las diferencias principales entre clientes internos y externos ?</a:t>
            </a:r>
          </a:p>
        </p:txBody>
      </p:sp>
      <p:grpSp>
        <p:nvGrpSpPr>
          <p:cNvPr id="3" name="8 Grupo"/>
          <p:cNvGrpSpPr>
            <a:grpSpLocks/>
          </p:cNvGrpSpPr>
          <p:nvPr/>
        </p:nvGrpSpPr>
        <p:grpSpPr bwMode="auto">
          <a:xfrm>
            <a:off x="2484438" y="3040063"/>
            <a:ext cx="5472112" cy="617537"/>
            <a:chOff x="1532760" y="753"/>
            <a:chExt cx="5472684" cy="617209"/>
          </a:xfrm>
        </p:grpSpPr>
        <p:sp>
          <p:nvSpPr>
            <p:cNvPr id="8" name="7 Pentágono"/>
            <p:cNvSpPr/>
            <p:nvPr/>
          </p:nvSpPr>
          <p:spPr>
            <a:xfrm rot="10800000">
              <a:off x="1532760" y="753"/>
              <a:ext cx="5472684" cy="617209"/>
            </a:xfrm>
            <a:prstGeom prst="homePlat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Pentágono 4"/>
            <p:cNvSpPr/>
            <p:nvPr/>
          </p:nvSpPr>
          <p:spPr>
            <a:xfrm rot="21600000">
              <a:off x="1686763" y="753"/>
              <a:ext cx="5318681" cy="61720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72172" tIns="68580" rIns="128016" bIns="68580" spcCol="1270" anchor="ctr"/>
            <a:lstStyle/>
            <a:p>
              <a:pPr algn="ctr">
                <a:defRPr/>
              </a:pPr>
              <a:r>
                <a:rPr lang="es-AR" dirty="0"/>
                <a:t> Las necesidades que satisfacen.</a:t>
              </a:r>
            </a:p>
          </p:txBody>
        </p:sp>
      </p:grpSp>
      <p:grpSp>
        <p:nvGrpSpPr>
          <p:cNvPr id="4" name="9 Grupo"/>
          <p:cNvGrpSpPr>
            <a:grpSpLocks/>
          </p:cNvGrpSpPr>
          <p:nvPr/>
        </p:nvGrpSpPr>
        <p:grpSpPr bwMode="auto">
          <a:xfrm>
            <a:off x="2484438" y="3841750"/>
            <a:ext cx="5472112" cy="617538"/>
            <a:chOff x="1532760" y="802204"/>
            <a:chExt cx="5472684" cy="617209"/>
          </a:xfrm>
        </p:grpSpPr>
        <p:sp>
          <p:nvSpPr>
            <p:cNvPr id="11" name="10 Pentágono"/>
            <p:cNvSpPr/>
            <p:nvPr/>
          </p:nvSpPr>
          <p:spPr>
            <a:xfrm rot="10800000">
              <a:off x="1532760" y="802204"/>
              <a:ext cx="5472684" cy="617209"/>
            </a:xfrm>
            <a:prstGeom prst="homePlat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 name="Pentágono 6"/>
            <p:cNvSpPr/>
            <p:nvPr/>
          </p:nvSpPr>
          <p:spPr>
            <a:xfrm rot="21600000">
              <a:off x="1686763" y="802204"/>
              <a:ext cx="5318681" cy="61720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72172" tIns="68580" rIns="128016" bIns="68580" spcCol="1270" anchor="ctr"/>
            <a:lstStyle/>
            <a:p>
              <a:pPr algn="ctr">
                <a:defRPr/>
              </a:pPr>
              <a:r>
                <a:rPr lang="es-ES" dirty="0"/>
                <a:t>Las forma en que retribuyen la satisfacción de sus    necesidades</a:t>
              </a:r>
            </a:p>
          </p:txBody>
        </p:sp>
      </p:grpSp>
      <p:grpSp>
        <p:nvGrpSpPr>
          <p:cNvPr id="5" name="10 Grupo"/>
          <p:cNvGrpSpPr>
            <a:grpSpLocks/>
          </p:cNvGrpSpPr>
          <p:nvPr/>
        </p:nvGrpSpPr>
        <p:grpSpPr bwMode="auto">
          <a:xfrm>
            <a:off x="2484438" y="4643438"/>
            <a:ext cx="5472112" cy="615950"/>
            <a:chOff x="1532760" y="1603656"/>
            <a:chExt cx="5472684" cy="617209"/>
          </a:xfrm>
        </p:grpSpPr>
        <p:sp>
          <p:nvSpPr>
            <p:cNvPr id="14" name="13 Pentágono"/>
            <p:cNvSpPr/>
            <p:nvPr/>
          </p:nvSpPr>
          <p:spPr>
            <a:xfrm rot="10800000">
              <a:off x="1532760" y="1603656"/>
              <a:ext cx="5472684" cy="617209"/>
            </a:xfrm>
            <a:prstGeom prst="homePlat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Pentágono 8"/>
            <p:cNvSpPr/>
            <p:nvPr/>
          </p:nvSpPr>
          <p:spPr>
            <a:xfrm rot="21600000">
              <a:off x="1686763" y="1603656"/>
              <a:ext cx="5318681" cy="61720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72172" tIns="68580" rIns="128016" bIns="68580" spcCol="1270" anchor="ctr"/>
            <a:lstStyle/>
            <a:p>
              <a:pPr algn="ctr" defTabSz="800100">
                <a:lnSpc>
                  <a:spcPct val="90000"/>
                </a:lnSpc>
                <a:spcAft>
                  <a:spcPct val="35000"/>
                </a:spcAft>
                <a:defRPr/>
              </a:pPr>
              <a:r>
                <a:rPr lang="es-ES" dirty="0"/>
                <a:t>El poder de elección del cliente.</a:t>
              </a:r>
              <a:endParaRPr lang="es-AR" dirty="0"/>
            </a:p>
          </p:txBody>
        </p:sp>
      </p:grpSp>
      <p:grpSp>
        <p:nvGrpSpPr>
          <p:cNvPr id="6" name="11 Grupo"/>
          <p:cNvGrpSpPr>
            <a:grpSpLocks/>
          </p:cNvGrpSpPr>
          <p:nvPr/>
        </p:nvGrpSpPr>
        <p:grpSpPr bwMode="auto">
          <a:xfrm>
            <a:off x="2484438" y="5445125"/>
            <a:ext cx="5472112" cy="615950"/>
            <a:chOff x="1532760" y="2405108"/>
            <a:chExt cx="5472684" cy="617209"/>
          </a:xfrm>
        </p:grpSpPr>
        <p:sp>
          <p:nvSpPr>
            <p:cNvPr id="17" name="16 Pentágono"/>
            <p:cNvSpPr/>
            <p:nvPr/>
          </p:nvSpPr>
          <p:spPr>
            <a:xfrm rot="10800000">
              <a:off x="1532760" y="2405108"/>
              <a:ext cx="5472684" cy="617209"/>
            </a:xfrm>
            <a:prstGeom prst="homePlat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Pentágono 10"/>
            <p:cNvSpPr/>
            <p:nvPr/>
          </p:nvSpPr>
          <p:spPr>
            <a:xfrm rot="21600000">
              <a:off x="1686763" y="2405108"/>
              <a:ext cx="5318681" cy="61720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72172" tIns="68580" rIns="128016" bIns="68580" spcCol="1270" anchor="ctr"/>
            <a:lstStyle/>
            <a:p>
              <a:pPr algn="ctr" defTabSz="800100">
                <a:lnSpc>
                  <a:spcPct val="90000"/>
                </a:lnSpc>
                <a:spcAft>
                  <a:spcPct val="35000"/>
                </a:spcAft>
                <a:defRPr/>
              </a:pPr>
              <a:r>
                <a:rPr lang="es-ES" dirty="0"/>
                <a:t>La duración del proceso de satisfacción de las necesidades.</a:t>
              </a:r>
              <a:endParaRPr lang="es-AR"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hangingPunct="1">
              <a:defRPr/>
            </a:pPr>
            <a:r>
              <a:rPr lang="es-AR" dirty="0" smtClean="0"/>
              <a:t>Clientes internos y externos</a:t>
            </a:r>
            <a:endParaRPr lang="es-AR" dirty="0"/>
          </a:p>
        </p:txBody>
      </p:sp>
      <p:sp>
        <p:nvSpPr>
          <p:cNvPr id="21507" name="4 Rectángulo"/>
          <p:cNvSpPr>
            <a:spLocks noChangeArrowheads="1"/>
          </p:cNvSpPr>
          <p:nvPr/>
        </p:nvSpPr>
        <p:spPr bwMode="auto">
          <a:xfrm>
            <a:off x="1116013" y="1844675"/>
            <a:ext cx="61547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s-AR" sz="2400"/>
              <a:t>“Un cliente insatisfecho no se queja, </a:t>
            </a:r>
          </a:p>
          <a:p>
            <a:r>
              <a:rPr lang="es-AR" sz="2400"/>
              <a:t>simplemente se cambia, y tu no te enteras.”</a:t>
            </a:r>
          </a:p>
        </p:txBody>
      </p:sp>
      <p:sp>
        <p:nvSpPr>
          <p:cNvPr id="6" name="5 Rectángulo"/>
          <p:cNvSpPr>
            <a:spLocks noChangeArrowheads="1"/>
          </p:cNvSpPr>
          <p:nvPr/>
        </p:nvSpPr>
        <p:spPr bwMode="auto">
          <a:xfrm>
            <a:off x="1116013" y="3687763"/>
            <a:ext cx="6261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s-AR" sz="2400"/>
              <a:t>“Los bienes regresan, pero los clientes no...”</a:t>
            </a:r>
          </a:p>
        </p:txBody>
      </p:sp>
      <p:sp>
        <p:nvSpPr>
          <p:cNvPr id="7" name="6 Rectángulo"/>
          <p:cNvSpPr>
            <a:spLocks noChangeArrowheads="1"/>
          </p:cNvSpPr>
          <p:nvPr/>
        </p:nvSpPr>
        <p:spPr bwMode="auto">
          <a:xfrm>
            <a:off x="1116013" y="4508500"/>
            <a:ext cx="5635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s-AR" sz="2400"/>
              <a:t>“El consumidor es el juez de la calidad.”</a:t>
            </a:r>
          </a:p>
        </p:txBody>
      </p:sp>
      <p:sp>
        <p:nvSpPr>
          <p:cNvPr id="8" name="7 Rectángulo"/>
          <p:cNvSpPr>
            <a:spLocks noChangeArrowheads="1"/>
          </p:cNvSpPr>
          <p:nvPr/>
        </p:nvSpPr>
        <p:spPr bwMode="auto">
          <a:xfrm>
            <a:off x="1116013" y="2924175"/>
            <a:ext cx="7178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s-AR" sz="2400"/>
              <a:t>“No hay mejor publicidad que un cliente satisfecho”</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a:defRPr/>
            </a:pPr>
            <a:r>
              <a:rPr lang="es-AR" sz="3700" smtClean="0"/>
              <a:t>La calidad para la organización</a:t>
            </a:r>
            <a:endParaRPr lang="es-ES_tradnl" sz="3700" smtClean="0"/>
          </a:p>
        </p:txBody>
      </p:sp>
      <p:sp>
        <p:nvSpPr>
          <p:cNvPr id="41987" name="Rectangle 3"/>
          <p:cNvSpPr>
            <a:spLocks noGrp="1"/>
          </p:cNvSpPr>
          <p:nvPr>
            <p:ph type="body" idx="1"/>
          </p:nvPr>
        </p:nvSpPr>
        <p:spPr/>
        <p:txBody>
          <a:bodyPr/>
          <a:lstStyle/>
          <a:p>
            <a:r>
              <a:rPr lang="es-ES_tradnl" i="1" smtClean="0"/>
              <a:t>Establecer un procedimiento de calidad es un proyecto empresarial global que requiere la participación de todos los empleados.</a:t>
            </a:r>
          </a:p>
          <a:p>
            <a:pPr lvl="1"/>
            <a:r>
              <a:rPr lang="es-ES_tradnl" smtClean="0"/>
              <a:t>administrador de calidad</a:t>
            </a:r>
          </a:p>
          <a:p>
            <a:pPr lvl="1"/>
            <a:r>
              <a:rPr lang="es-ES_tradnl" smtClean="0"/>
              <a:t>comité de calidad</a:t>
            </a:r>
          </a:p>
          <a:p>
            <a:pPr lvl="1"/>
            <a:r>
              <a:rPr lang="es-ES_tradnl" smtClean="0"/>
              <a:t>corresponsal de calidad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dissolve">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 calcmode="lin" valueType="num">
                                      <p:cBhvr additive="base">
                                        <p:cTn id="12"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987">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1987">
                                            <p:txEl>
                                              <p:pRg st="2" end="2"/>
                                            </p:txEl>
                                          </p:spTgt>
                                        </p:tgtEl>
                                        <p:attrNameLst>
                                          <p:attrName>style.visibility</p:attrName>
                                        </p:attrNameLst>
                                      </p:cBhvr>
                                      <p:to>
                                        <p:strVal val="visible"/>
                                      </p:to>
                                    </p:set>
                                    <p:anim calcmode="lin" valueType="num">
                                      <p:cBhvr additive="base">
                                        <p:cTn id="16"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1987">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1987">
                                            <p:txEl>
                                              <p:pRg st="3" end="3"/>
                                            </p:txEl>
                                          </p:spTgt>
                                        </p:tgtEl>
                                        <p:attrNameLst>
                                          <p:attrName>style.visibility</p:attrName>
                                        </p:attrNameLst>
                                      </p:cBhvr>
                                      <p:to>
                                        <p:strVal val="visible"/>
                                      </p:to>
                                    </p:set>
                                    <p:anim calcmode="lin" valueType="num">
                                      <p:cBhvr additive="base">
                                        <p:cTn id="20"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a:defRPr/>
            </a:pPr>
            <a:r>
              <a:rPr lang="es-AR" sz="3700" smtClean="0"/>
              <a:t>La calidad para la organización</a:t>
            </a:r>
            <a:endParaRPr lang="es-ES_tradnl" sz="3700" smtClean="0"/>
          </a:p>
        </p:txBody>
      </p:sp>
      <p:sp>
        <p:nvSpPr>
          <p:cNvPr id="43011" name="Rectangle 3"/>
          <p:cNvSpPr>
            <a:spLocks noGrp="1"/>
          </p:cNvSpPr>
          <p:nvPr>
            <p:ph type="body" idx="1"/>
          </p:nvPr>
        </p:nvSpPr>
        <p:spPr/>
        <p:txBody>
          <a:bodyPr/>
          <a:lstStyle/>
          <a:p>
            <a:r>
              <a:rPr lang="es-ES_tradnl" smtClean="0"/>
              <a:t>Variables interrelacionadas en la Calidad Total:</a:t>
            </a:r>
          </a:p>
          <a:p>
            <a:pPr lvl="1"/>
            <a:r>
              <a:rPr lang="es-ES_tradnl" smtClean="0"/>
              <a:t>Ambiente propicio</a:t>
            </a:r>
          </a:p>
          <a:p>
            <a:pPr lvl="1"/>
            <a:r>
              <a:rPr lang="es-ES_tradnl" smtClean="0"/>
              <a:t>Management</a:t>
            </a:r>
          </a:p>
          <a:p>
            <a:pPr lvl="1"/>
            <a:r>
              <a:rPr lang="es-ES_tradnl" smtClean="0"/>
              <a:t>Empleador</a:t>
            </a:r>
          </a:p>
          <a:p>
            <a:pPr lvl="1"/>
            <a:r>
              <a:rPr lang="es-ES_tradnl" smtClean="0"/>
              <a:t>Procesos y herramientas del sistema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dissolve">
                                      <p:cBhvr>
                                        <p:cTn id="7" dur="500"/>
                                        <p:tgtEl>
                                          <p:spTgt spid="43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 calcmode="lin" valueType="num">
                                      <p:cBhvr additive="base">
                                        <p:cTn id="12"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3011">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3011">
                                            <p:txEl>
                                              <p:pRg st="2" end="2"/>
                                            </p:txEl>
                                          </p:spTgt>
                                        </p:tgtEl>
                                        <p:attrNameLst>
                                          <p:attrName>style.visibility</p:attrName>
                                        </p:attrNameLst>
                                      </p:cBhvr>
                                      <p:to>
                                        <p:strVal val="visible"/>
                                      </p:to>
                                    </p:set>
                                    <p:anim calcmode="lin" valueType="num">
                                      <p:cBhvr additive="base">
                                        <p:cTn id="16"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3011">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3011">
                                            <p:txEl>
                                              <p:pRg st="3" end="3"/>
                                            </p:txEl>
                                          </p:spTgt>
                                        </p:tgtEl>
                                        <p:attrNameLst>
                                          <p:attrName>style.visibility</p:attrName>
                                        </p:attrNameLst>
                                      </p:cBhvr>
                                      <p:to>
                                        <p:strVal val="visible"/>
                                      </p:to>
                                    </p:set>
                                    <p:anim calcmode="lin" valueType="num">
                                      <p:cBhvr additive="base">
                                        <p:cTn id="20" dur="5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3011">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3011">
                                            <p:txEl>
                                              <p:pRg st="4" end="4"/>
                                            </p:txEl>
                                          </p:spTgt>
                                        </p:tgtEl>
                                        <p:attrNameLst>
                                          <p:attrName>style.visibility</p:attrName>
                                        </p:attrNameLst>
                                      </p:cBhvr>
                                      <p:to>
                                        <p:strVal val="visible"/>
                                      </p:to>
                                    </p:set>
                                    <p:anim calcmode="lin" valueType="num">
                                      <p:cBhvr additive="base">
                                        <p:cTn id="24"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30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a:defRPr/>
            </a:pPr>
            <a:r>
              <a:rPr lang="es-AR" sz="3700" smtClean="0"/>
              <a:t>La calidad para la organización</a:t>
            </a:r>
            <a:endParaRPr lang="es-ES_tradnl" sz="3700" smtClean="0"/>
          </a:p>
        </p:txBody>
      </p:sp>
      <p:sp>
        <p:nvSpPr>
          <p:cNvPr id="46083" name="Rectangle 3"/>
          <p:cNvSpPr>
            <a:spLocks noGrp="1"/>
          </p:cNvSpPr>
          <p:nvPr>
            <p:ph type="body" idx="1"/>
          </p:nvPr>
        </p:nvSpPr>
        <p:spPr/>
        <p:txBody>
          <a:bodyPr/>
          <a:lstStyle/>
          <a:p>
            <a:r>
              <a:rPr lang="es-ES_tradnl" smtClean="0"/>
              <a:t>Variables interrelacionadas en la Calidad Total (cont.):</a:t>
            </a:r>
          </a:p>
          <a:p>
            <a:pPr lvl="1"/>
            <a:r>
              <a:rPr lang="es-ES_tradnl" smtClean="0"/>
              <a:t>Planeamiento y control estratégico</a:t>
            </a:r>
          </a:p>
          <a:p>
            <a:pPr lvl="1"/>
            <a:r>
              <a:rPr lang="es-ES_tradnl" smtClean="0"/>
              <a:t>Proveedores</a:t>
            </a:r>
          </a:p>
          <a:p>
            <a:pPr lvl="1"/>
            <a:r>
              <a:rPr lang="es-ES_tradnl" smtClean="0"/>
              <a:t>Personal</a:t>
            </a:r>
          </a:p>
          <a:p>
            <a:pPr lvl="1"/>
            <a:r>
              <a:rPr lang="es-ES_tradnl" smtClean="0"/>
              <a:t>Consumidor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dissolve">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 calcmode="lin" valueType="num">
                                      <p:cBhvr additive="base">
                                        <p:cTn id="12"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608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6083">
                                            <p:txEl>
                                              <p:pRg st="2" end="2"/>
                                            </p:txEl>
                                          </p:spTgt>
                                        </p:tgtEl>
                                        <p:attrNameLst>
                                          <p:attrName>style.visibility</p:attrName>
                                        </p:attrNameLst>
                                      </p:cBhvr>
                                      <p:to>
                                        <p:strVal val="visible"/>
                                      </p:to>
                                    </p:set>
                                    <p:anim calcmode="lin" valueType="num">
                                      <p:cBhvr additive="base">
                                        <p:cTn id="16"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608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6083">
                                            <p:txEl>
                                              <p:pRg st="3" end="3"/>
                                            </p:txEl>
                                          </p:spTgt>
                                        </p:tgtEl>
                                        <p:attrNameLst>
                                          <p:attrName>style.visibility</p:attrName>
                                        </p:attrNameLst>
                                      </p:cBhvr>
                                      <p:to>
                                        <p:strVal val="visible"/>
                                      </p:to>
                                    </p:set>
                                    <p:anim calcmode="lin" valueType="num">
                                      <p:cBhvr additive="base">
                                        <p:cTn id="20"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608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6083">
                                            <p:txEl>
                                              <p:pRg st="4" end="4"/>
                                            </p:txEl>
                                          </p:spTgt>
                                        </p:tgtEl>
                                        <p:attrNameLst>
                                          <p:attrName>style.visibility</p:attrName>
                                        </p:attrNameLst>
                                      </p:cBhvr>
                                      <p:to>
                                        <p:strVal val="visible"/>
                                      </p:to>
                                    </p:set>
                                    <p:anim calcmode="lin" valueType="num">
                                      <p:cBhvr additive="base">
                                        <p:cTn id="24"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60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a:defRPr/>
            </a:pPr>
            <a:r>
              <a:rPr lang="es-AR" sz="3700" smtClean="0"/>
              <a:t>La calidad para la organización</a:t>
            </a:r>
            <a:endParaRPr lang="es-ES_tradnl" sz="3700" smtClean="0"/>
          </a:p>
        </p:txBody>
      </p:sp>
      <p:sp>
        <p:nvSpPr>
          <p:cNvPr id="47107" name="Rectangle 3"/>
          <p:cNvSpPr>
            <a:spLocks noGrp="1"/>
          </p:cNvSpPr>
          <p:nvPr>
            <p:ph type="body" idx="1"/>
          </p:nvPr>
        </p:nvSpPr>
        <p:spPr/>
        <p:txBody>
          <a:bodyPr/>
          <a:lstStyle/>
          <a:p>
            <a:r>
              <a:rPr lang="es-ES_tradnl" smtClean="0"/>
              <a:t>Importancia estratégica de la calidad total</a:t>
            </a:r>
          </a:p>
          <a:p>
            <a:pPr lvl="1">
              <a:buFont typeface="Wingdings" pitchFamily="2" charset="2"/>
              <a:buNone/>
            </a:pPr>
            <a:r>
              <a:rPr lang="es-ES_tradnl" smtClean="0"/>
              <a:t>	</a:t>
            </a:r>
            <a:r>
              <a:rPr lang="es-ES_tradnl" i="1" smtClean="0"/>
              <a:t>La Calidad total es una estrategia que busca garantizar, a largo plazo, la supervivencia, el crecimiento y la rentabilidad de una organización.</a:t>
            </a:r>
          </a:p>
          <a:p>
            <a:pPr lvl="1"/>
            <a:r>
              <a:rPr lang="es-ES_tradnl" smtClean="0"/>
              <a:t>	La calidad es la clave para lograr competitividad.</a:t>
            </a:r>
          </a:p>
          <a:p>
            <a:pPr lvl="1"/>
            <a:r>
              <a:rPr lang="es-ES_tradnl" smtClean="0"/>
              <a:t>	La calidad la determina el consumidor.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dissolve">
                                      <p:cBhvr>
                                        <p:cTn id="7" dur="500"/>
                                        <p:tgtEl>
                                          <p:spTgt spid="47107">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animEffect transition="in" filter="dissolve">
                                      <p:cBhvr>
                                        <p:cTn id="11" dur="500"/>
                                        <p:tgtEl>
                                          <p:spTgt spid="4710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47107">
                                            <p:txEl>
                                              <p:pRg st="2" end="2"/>
                                            </p:txEl>
                                          </p:spTgt>
                                        </p:tgtEl>
                                        <p:attrNameLst>
                                          <p:attrName>style.visibility</p:attrName>
                                        </p:attrNameLst>
                                      </p:cBhvr>
                                      <p:to>
                                        <p:strVal val="visible"/>
                                      </p:to>
                                    </p:set>
                                    <p:anim calcmode="lin" valueType="num">
                                      <p:cBhvr additive="base">
                                        <p:cTn id="16"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7107">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7107">
                                            <p:txEl>
                                              <p:pRg st="3" end="3"/>
                                            </p:txEl>
                                          </p:spTgt>
                                        </p:tgtEl>
                                        <p:attrNameLst>
                                          <p:attrName>style.visibility</p:attrName>
                                        </p:attrNameLst>
                                      </p:cBhvr>
                                      <p:to>
                                        <p:strVal val="visible"/>
                                      </p:to>
                                    </p:set>
                                    <p:anim calcmode="lin" valueType="num">
                                      <p:cBhvr additive="base">
                                        <p:cTn id="20"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28596" y="71414"/>
            <a:ext cx="8429684" cy="1143000"/>
          </a:xfrm>
        </p:spPr>
        <p:txBody>
          <a:bodyPr/>
          <a:lstStyle/>
          <a:p>
            <a:pPr eaLnBrk="1" fontAlgn="auto" hangingPunct="1">
              <a:spcAft>
                <a:spcPts val="0"/>
              </a:spcAft>
              <a:defRPr/>
            </a:pPr>
            <a:r>
              <a:rPr lang="es-UY" dirty="0" smtClean="0">
                <a:solidFill>
                  <a:srgbClr val="00B0F0"/>
                </a:solidFill>
              </a:rPr>
              <a:t>Agenda</a:t>
            </a:r>
            <a:endParaRPr lang="es-ES" dirty="0">
              <a:solidFill>
                <a:srgbClr val="00B0F0"/>
              </a:solidFill>
            </a:endParaRPr>
          </a:p>
        </p:txBody>
      </p:sp>
      <p:sp>
        <p:nvSpPr>
          <p:cNvPr id="8195" name="Rectangle 3"/>
          <p:cNvSpPr>
            <a:spLocks noGrp="1" noChangeArrowheads="1"/>
          </p:cNvSpPr>
          <p:nvPr>
            <p:ph idx="1"/>
          </p:nvPr>
        </p:nvSpPr>
        <p:spPr>
          <a:xfrm>
            <a:off x="2143125" y="1643063"/>
            <a:ext cx="6143625" cy="4357687"/>
          </a:xfrm>
        </p:spPr>
        <p:txBody>
          <a:bodyPr/>
          <a:lstStyle/>
          <a:p>
            <a:pPr eaLnBrk="1" hangingPunct="1"/>
            <a:r>
              <a:rPr lang="es-AR" sz="2400" smtClean="0"/>
              <a:t>Las Organizaciones reconfigurables</a:t>
            </a:r>
          </a:p>
          <a:p>
            <a:pPr eaLnBrk="1" hangingPunct="1"/>
            <a:r>
              <a:rPr lang="es-AR" sz="2400" smtClean="0"/>
              <a:t>Calidad Total: Concepto y ecuación</a:t>
            </a:r>
          </a:p>
          <a:p>
            <a:pPr eaLnBrk="1" hangingPunct="1"/>
            <a:r>
              <a:rPr lang="es-AR" sz="2400" smtClean="0"/>
              <a:t>Cambios de paradigmas</a:t>
            </a:r>
          </a:p>
          <a:p>
            <a:pPr eaLnBrk="1" hangingPunct="1"/>
            <a:r>
              <a:rPr lang="es-AR" sz="2400" smtClean="0"/>
              <a:t>Los clientes internos y externos</a:t>
            </a:r>
          </a:p>
          <a:p>
            <a:pPr eaLnBrk="1" hangingPunct="1"/>
            <a:r>
              <a:rPr lang="es-AR" sz="2400" smtClean="0"/>
              <a:t>La calidad para la organización</a:t>
            </a:r>
          </a:p>
          <a:p>
            <a:pPr eaLnBrk="1" hangingPunct="1"/>
            <a:r>
              <a:rPr lang="es-AR" sz="2400" smtClean="0"/>
              <a:t>Referencia ISO 9000</a:t>
            </a:r>
          </a:p>
          <a:p>
            <a:pPr eaLnBrk="1" hangingPunct="1"/>
            <a:r>
              <a:rPr lang="es-AR" sz="2400" smtClean="0"/>
              <a:t>Camino hacia la calidad total</a:t>
            </a:r>
          </a:p>
          <a:p>
            <a:pPr eaLnBrk="1" hangingPunct="1"/>
            <a:r>
              <a:rPr lang="es-AR" sz="2400" smtClean="0"/>
              <a:t>Círculos de Calidad</a:t>
            </a:r>
          </a:p>
          <a:p>
            <a:pPr eaLnBrk="1" hangingPunct="1"/>
            <a:r>
              <a:rPr lang="es-AR" sz="2400" smtClean="0"/>
              <a:t>Conclusiones</a:t>
            </a:r>
          </a:p>
          <a:p>
            <a:pPr eaLnBrk="1" hangingPunct="1"/>
            <a:endParaRPr lang="es-ES" sz="2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a:defRPr/>
            </a:pPr>
            <a:r>
              <a:rPr lang="es-AR" sz="3700" smtClean="0"/>
              <a:t>La calidad para la organización</a:t>
            </a:r>
            <a:endParaRPr lang="es-ES_tradnl" sz="3700" smtClean="0"/>
          </a:p>
        </p:txBody>
      </p:sp>
      <p:sp>
        <p:nvSpPr>
          <p:cNvPr id="48131" name="Rectangle 3"/>
          <p:cNvSpPr>
            <a:spLocks noGrp="1"/>
          </p:cNvSpPr>
          <p:nvPr>
            <p:ph type="body" idx="1"/>
          </p:nvPr>
        </p:nvSpPr>
        <p:spPr/>
        <p:txBody>
          <a:bodyPr/>
          <a:lstStyle/>
          <a:p>
            <a:r>
              <a:rPr lang="es-ES_tradnl" smtClean="0"/>
              <a:t>Costos de la calidad total</a:t>
            </a:r>
          </a:p>
          <a:p>
            <a:pPr lvl="1"/>
            <a:r>
              <a:rPr lang="es-ES_tradnl" smtClean="0"/>
              <a:t>Consecuencias de la no-calidad.</a:t>
            </a:r>
          </a:p>
          <a:p>
            <a:pPr lvl="2"/>
            <a:r>
              <a:rPr lang="es-ES_tradnl" smtClean="0"/>
              <a:t>Repetir trabajos</a:t>
            </a:r>
          </a:p>
          <a:p>
            <a:pPr lvl="2"/>
            <a:r>
              <a:rPr lang="es-ES_tradnl" smtClean="0"/>
              <a:t>Duplicar procesos.</a:t>
            </a:r>
          </a:p>
          <a:p>
            <a:pPr lvl="2"/>
            <a:r>
              <a:rPr lang="es-ES_tradnl" smtClean="0"/>
              <a:t>Corregir errores.</a:t>
            </a:r>
          </a:p>
          <a:p>
            <a:pPr lvl="2"/>
            <a:r>
              <a:rPr lang="es-ES_tradnl" smtClean="0"/>
              <a:t>Soportar costos por reclamos ante trabajos y servicios mal realizados.</a:t>
            </a:r>
          </a:p>
          <a:p>
            <a:pPr lvl="2"/>
            <a:r>
              <a:rPr lang="es-ES_tradnl" smtClean="0"/>
              <a:t>Almacenar excedentes innecesarios.</a:t>
            </a:r>
          </a:p>
          <a:p>
            <a:pPr lvl="1"/>
            <a:endParaRPr lang="es-ES_tradnl"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dissolve">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 calcmode="lin" valueType="num">
                                      <p:cBhvr additive="base">
                                        <p:cTn id="12"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8131">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8131">
                                            <p:txEl>
                                              <p:pRg st="2" end="2"/>
                                            </p:txEl>
                                          </p:spTgt>
                                        </p:tgtEl>
                                        <p:attrNameLst>
                                          <p:attrName>style.visibility</p:attrName>
                                        </p:attrNameLst>
                                      </p:cBhvr>
                                      <p:to>
                                        <p:strVal val="visible"/>
                                      </p:to>
                                    </p:set>
                                    <p:anim calcmode="lin" valueType="num">
                                      <p:cBhvr additive="base">
                                        <p:cTn id="16"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8131">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8131">
                                            <p:txEl>
                                              <p:pRg st="3" end="3"/>
                                            </p:txEl>
                                          </p:spTgt>
                                        </p:tgtEl>
                                        <p:attrNameLst>
                                          <p:attrName>style.visibility</p:attrName>
                                        </p:attrNameLst>
                                      </p:cBhvr>
                                      <p:to>
                                        <p:strVal val="visible"/>
                                      </p:to>
                                    </p:set>
                                    <p:anim calcmode="lin" valueType="num">
                                      <p:cBhvr additive="base">
                                        <p:cTn id="20"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8131">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8131">
                                            <p:txEl>
                                              <p:pRg st="4" end="4"/>
                                            </p:txEl>
                                          </p:spTgt>
                                        </p:tgtEl>
                                        <p:attrNameLst>
                                          <p:attrName>style.visibility</p:attrName>
                                        </p:attrNameLst>
                                      </p:cBhvr>
                                      <p:to>
                                        <p:strVal val="visible"/>
                                      </p:to>
                                    </p:set>
                                    <p:anim calcmode="lin" valueType="num">
                                      <p:cBhvr additive="base">
                                        <p:cTn id="24"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8131">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8131">
                                            <p:txEl>
                                              <p:pRg st="5" end="5"/>
                                            </p:txEl>
                                          </p:spTgt>
                                        </p:tgtEl>
                                        <p:attrNameLst>
                                          <p:attrName>style.visibility</p:attrName>
                                        </p:attrNameLst>
                                      </p:cBhvr>
                                      <p:to>
                                        <p:strVal val="visible"/>
                                      </p:to>
                                    </p:set>
                                    <p:anim calcmode="lin" valueType="num">
                                      <p:cBhvr additive="base">
                                        <p:cTn id="28" dur="500" fill="hold"/>
                                        <p:tgtEl>
                                          <p:spTgt spid="48131">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8131">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8131">
                                            <p:txEl>
                                              <p:pRg st="6" end="6"/>
                                            </p:txEl>
                                          </p:spTgt>
                                        </p:tgtEl>
                                        <p:attrNameLst>
                                          <p:attrName>style.visibility</p:attrName>
                                        </p:attrNameLst>
                                      </p:cBhvr>
                                      <p:to>
                                        <p:strVal val="visible"/>
                                      </p:to>
                                    </p:set>
                                    <p:anim calcmode="lin" valueType="num">
                                      <p:cBhvr additive="base">
                                        <p:cTn id="32" dur="500" fill="hold"/>
                                        <p:tgtEl>
                                          <p:spTgt spid="48131">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81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a:defRPr/>
            </a:pPr>
            <a:r>
              <a:rPr lang="es-AR" sz="3700" smtClean="0"/>
              <a:t>La calidad para la organización</a:t>
            </a:r>
            <a:endParaRPr lang="es-ES_tradnl" sz="3700" smtClean="0"/>
          </a:p>
        </p:txBody>
      </p:sp>
      <p:sp>
        <p:nvSpPr>
          <p:cNvPr id="49155" name="Rectangle 3"/>
          <p:cNvSpPr>
            <a:spLocks noGrp="1"/>
          </p:cNvSpPr>
          <p:nvPr>
            <p:ph type="body" idx="1"/>
          </p:nvPr>
        </p:nvSpPr>
        <p:spPr/>
        <p:txBody>
          <a:bodyPr/>
          <a:lstStyle/>
          <a:p>
            <a:r>
              <a:rPr lang="es-ES_tradnl" smtClean="0"/>
              <a:t>Costos de la calidad total</a:t>
            </a:r>
          </a:p>
          <a:p>
            <a:pPr lvl="1"/>
            <a:r>
              <a:rPr lang="es-ES_tradnl" smtClean="0"/>
              <a:t>Costos asociados</a:t>
            </a:r>
          </a:p>
          <a:p>
            <a:pPr lvl="2"/>
            <a:r>
              <a:rPr lang="es-ES_tradnl" smtClean="0"/>
              <a:t>Costos de Prevención</a:t>
            </a:r>
          </a:p>
          <a:p>
            <a:pPr lvl="2"/>
            <a:r>
              <a:rPr lang="es-ES_tradnl" smtClean="0"/>
              <a:t>Costos de Evaluación</a:t>
            </a:r>
          </a:p>
          <a:p>
            <a:pPr lvl="2"/>
            <a:r>
              <a:rPr lang="es-ES_tradnl" smtClean="0"/>
              <a:t>Costos por Fallos Internos</a:t>
            </a:r>
          </a:p>
          <a:p>
            <a:pPr lvl="2"/>
            <a:r>
              <a:rPr lang="es-ES_tradnl" smtClean="0"/>
              <a:t>Costos por Fallos Externos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dissolve">
                                      <p:cBhvr>
                                        <p:cTn id="7" dur="5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 calcmode="lin" valueType="num">
                                      <p:cBhvr additive="base">
                                        <p:cTn id="12" dur="5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9155">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9155">
                                            <p:txEl>
                                              <p:pRg st="2" end="2"/>
                                            </p:txEl>
                                          </p:spTgt>
                                        </p:tgtEl>
                                        <p:attrNameLst>
                                          <p:attrName>style.visibility</p:attrName>
                                        </p:attrNameLst>
                                      </p:cBhvr>
                                      <p:to>
                                        <p:strVal val="visible"/>
                                      </p:to>
                                    </p:set>
                                    <p:anim calcmode="lin" valueType="num">
                                      <p:cBhvr additive="base">
                                        <p:cTn id="16" dur="500" fill="hold"/>
                                        <p:tgtEl>
                                          <p:spTgt spid="49155">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9155">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9155">
                                            <p:txEl>
                                              <p:pRg st="3" end="3"/>
                                            </p:txEl>
                                          </p:spTgt>
                                        </p:tgtEl>
                                        <p:attrNameLst>
                                          <p:attrName>style.visibility</p:attrName>
                                        </p:attrNameLst>
                                      </p:cBhvr>
                                      <p:to>
                                        <p:strVal val="visible"/>
                                      </p:to>
                                    </p:set>
                                    <p:anim calcmode="lin" valueType="num">
                                      <p:cBhvr additive="base">
                                        <p:cTn id="20" dur="5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9155">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9155">
                                            <p:txEl>
                                              <p:pRg st="4" end="4"/>
                                            </p:txEl>
                                          </p:spTgt>
                                        </p:tgtEl>
                                        <p:attrNameLst>
                                          <p:attrName>style.visibility</p:attrName>
                                        </p:attrNameLst>
                                      </p:cBhvr>
                                      <p:to>
                                        <p:strVal val="visible"/>
                                      </p:to>
                                    </p:set>
                                    <p:anim calcmode="lin" valueType="num">
                                      <p:cBhvr additive="base">
                                        <p:cTn id="24" dur="500" fill="hold"/>
                                        <p:tgtEl>
                                          <p:spTgt spid="49155">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9155">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9155">
                                            <p:txEl>
                                              <p:pRg st="5" end="5"/>
                                            </p:txEl>
                                          </p:spTgt>
                                        </p:tgtEl>
                                        <p:attrNameLst>
                                          <p:attrName>style.visibility</p:attrName>
                                        </p:attrNameLst>
                                      </p:cBhvr>
                                      <p:to>
                                        <p:strVal val="visible"/>
                                      </p:to>
                                    </p:set>
                                    <p:anim calcmode="lin" valueType="num">
                                      <p:cBhvr additive="base">
                                        <p:cTn id="28" dur="500" fill="hold"/>
                                        <p:tgtEl>
                                          <p:spTgt spid="49155">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91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p:txBody>
          <a:bodyPr wrap="square" tIns="45720" bIns="45720" numCol="1" anchor="b" anchorCtr="0" compatLnSpc="1">
            <a:prstTxWarp prst="textNoShape">
              <a:avLst/>
            </a:prstTxWarp>
          </a:bodyPr>
          <a:lstStyle/>
          <a:p>
            <a:pPr eaLnBrk="1" hangingPunct="1">
              <a:defRPr/>
            </a:pPr>
            <a:r>
              <a:rPr lang="es-AR" sz="5700" smtClean="0"/>
              <a:t>ISO</a:t>
            </a:r>
          </a:p>
        </p:txBody>
      </p:sp>
      <p:sp>
        <p:nvSpPr>
          <p:cNvPr id="20483" name="2 Marcador de contenido"/>
          <p:cNvSpPr>
            <a:spLocks noGrp="1"/>
          </p:cNvSpPr>
          <p:nvPr>
            <p:ph sz="quarter" idx="4294967295"/>
          </p:nvPr>
        </p:nvSpPr>
        <p:spPr>
          <a:xfrm>
            <a:off x="457200" y="1628775"/>
            <a:ext cx="8002588" cy="3168650"/>
          </a:xfrm>
        </p:spPr>
        <p:txBody>
          <a:bodyPr lIns="91440" tIns="45720"/>
          <a:lstStyle/>
          <a:p>
            <a:pPr marL="273050" indent="-273050" eaLnBrk="1" hangingPunct="1"/>
            <a:r>
              <a:rPr lang="es-AR" sz="3600" smtClean="0"/>
              <a:t>¿Qué es ISO?</a:t>
            </a:r>
          </a:p>
          <a:p>
            <a:pPr marL="742950" lvl="1" indent="-285750" eaLnBrk="1" hangingPunct="1"/>
            <a:r>
              <a:rPr lang="es-ES" sz="2000" smtClean="0"/>
              <a:t>Organización Internacional de Estandarización.</a:t>
            </a:r>
          </a:p>
          <a:p>
            <a:pPr marL="273050" indent="-273050" eaLnBrk="1" hangingPunct="1"/>
            <a:endParaRPr lang="es-AR" sz="3600" smtClean="0"/>
          </a:p>
          <a:p>
            <a:pPr marL="273050" indent="-273050" eaLnBrk="1" hangingPunct="1"/>
            <a:r>
              <a:rPr lang="es-AR" sz="3600" smtClean="0"/>
              <a:t>ISO 9000</a:t>
            </a:r>
          </a:p>
          <a:p>
            <a:pPr marL="742950" lvl="1" indent="-285750" eaLnBrk="1" hangingPunct="1"/>
            <a:r>
              <a:rPr lang="es-AR" sz="2000" smtClean="0"/>
              <a:t>Estándares para gestión de procesos</a:t>
            </a:r>
          </a:p>
          <a:p>
            <a:pPr marL="742950" lvl="1" indent="-285750" eaLnBrk="1" hangingPunct="1"/>
            <a:r>
              <a:rPr lang="es-ES" sz="2000" smtClean="0"/>
              <a:t>Conjunto de normas sobre calidad</a:t>
            </a:r>
          </a:p>
          <a:p>
            <a:pPr marL="742950" lvl="1" indent="-285750" eaLnBrk="1" hangingPunct="1"/>
            <a:r>
              <a:rPr lang="es-AR" sz="2000" smtClean="0"/>
              <a:t>Certifica su Sistema de Gestión de la calidad</a:t>
            </a:r>
            <a:endParaRPr lang="es-ES" sz="2000" smtClean="0"/>
          </a:p>
        </p:txBody>
      </p:sp>
      <p:pic>
        <p:nvPicPr>
          <p:cNvPr id="59394" name="Picture 2" descr="http://www.iram.org.ar/images/logos/ISO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0438" y="4857750"/>
            <a:ext cx="18891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20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204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anim calcmode="lin" valueType="num">
                                      <p:cBhvr additive="base">
                                        <p:cTn id="11" dur="20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483">
                                            <p:txEl>
                                              <p:pRg st="3" end="3"/>
                                            </p:txEl>
                                          </p:spTgt>
                                        </p:tgtEl>
                                        <p:attrNameLst>
                                          <p:attrName>style.visibility</p:attrName>
                                        </p:attrNameLst>
                                      </p:cBhvr>
                                      <p:to>
                                        <p:strVal val="visible"/>
                                      </p:to>
                                    </p:set>
                                    <p:anim calcmode="lin" valueType="num">
                                      <p:cBhvr additive="base">
                                        <p:cTn id="17" dur="20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2048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483">
                                            <p:txEl>
                                              <p:pRg st="4" end="4"/>
                                            </p:txEl>
                                          </p:spTgt>
                                        </p:tgtEl>
                                        <p:attrNameLst>
                                          <p:attrName>style.visibility</p:attrName>
                                        </p:attrNameLst>
                                      </p:cBhvr>
                                      <p:to>
                                        <p:strVal val="visible"/>
                                      </p:to>
                                    </p:set>
                                    <p:anim calcmode="lin" valueType="num">
                                      <p:cBhvr additive="base">
                                        <p:cTn id="21" dur="20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2048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0483">
                                            <p:txEl>
                                              <p:pRg st="5" end="5"/>
                                            </p:txEl>
                                          </p:spTgt>
                                        </p:tgtEl>
                                        <p:attrNameLst>
                                          <p:attrName>style.visibility</p:attrName>
                                        </p:attrNameLst>
                                      </p:cBhvr>
                                      <p:to>
                                        <p:strVal val="visible"/>
                                      </p:to>
                                    </p:set>
                                    <p:anim calcmode="lin" valueType="num">
                                      <p:cBhvr additive="base">
                                        <p:cTn id="25" dur="20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2048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483">
                                            <p:txEl>
                                              <p:pRg st="6" end="6"/>
                                            </p:txEl>
                                          </p:spTgt>
                                        </p:tgtEl>
                                        <p:attrNameLst>
                                          <p:attrName>style.visibility</p:attrName>
                                        </p:attrNameLst>
                                      </p:cBhvr>
                                      <p:to>
                                        <p:strVal val="visible"/>
                                      </p:to>
                                    </p:set>
                                    <p:anim calcmode="lin" valueType="num">
                                      <p:cBhvr additive="base">
                                        <p:cTn id="29" dur="20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20483">
                                            <p:txEl>
                                              <p:pRg st="6" end="6"/>
                                            </p:txEl>
                                          </p:spTgt>
                                        </p:tgtEl>
                                        <p:attrNameLst>
                                          <p:attrName>ppt_y</p:attrName>
                                        </p:attrNameLst>
                                      </p:cBhvr>
                                      <p:tavLst>
                                        <p:tav tm="0">
                                          <p:val>
                                            <p:strVal val="1+#ppt_h/2"/>
                                          </p:val>
                                        </p:tav>
                                        <p:tav tm="100000">
                                          <p:val>
                                            <p:strVal val="#ppt_y"/>
                                          </p:val>
                                        </p:tav>
                                      </p:tavLst>
                                    </p:anim>
                                  </p:childTnLst>
                                </p:cTn>
                              </p:par>
                              <p:par>
                                <p:cTn id="31" presetID="12" presetClass="entr" presetSubtype="4" fill="hold" nodeType="withEffect">
                                  <p:stCondLst>
                                    <p:cond delay="0"/>
                                  </p:stCondLst>
                                  <p:childTnLst>
                                    <p:set>
                                      <p:cBhvr>
                                        <p:cTn id="32" dur="1" fill="hold">
                                          <p:stCondLst>
                                            <p:cond delay="0"/>
                                          </p:stCondLst>
                                        </p:cTn>
                                        <p:tgtEl>
                                          <p:spTgt spid="59394"/>
                                        </p:tgtEl>
                                        <p:attrNameLst>
                                          <p:attrName>style.visibility</p:attrName>
                                        </p:attrNameLst>
                                      </p:cBhvr>
                                      <p:to>
                                        <p:strVal val="visible"/>
                                      </p:to>
                                    </p:set>
                                    <p:animEffect transition="in" filter="slide(fromBottom)">
                                      <p:cBhvr>
                                        <p:cTn id="33" dur="500"/>
                                        <p:tgtEl>
                                          <p:spTgt spid="59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p:txBody>
          <a:bodyPr wrap="square" tIns="45720" bIns="45720" numCol="1" anchor="b" anchorCtr="0" compatLnSpc="1">
            <a:prstTxWarp prst="textNoShape">
              <a:avLst/>
            </a:prstTxWarp>
          </a:bodyPr>
          <a:lstStyle/>
          <a:p>
            <a:pPr eaLnBrk="1" hangingPunct="1">
              <a:defRPr/>
            </a:pPr>
            <a:r>
              <a:rPr lang="es-AR" sz="5700" smtClean="0"/>
              <a:t>ISO</a:t>
            </a:r>
          </a:p>
        </p:txBody>
      </p:sp>
      <p:sp>
        <p:nvSpPr>
          <p:cNvPr id="21507" name="2 Marcador de contenido"/>
          <p:cNvSpPr>
            <a:spLocks noGrp="1"/>
          </p:cNvSpPr>
          <p:nvPr>
            <p:ph sz="quarter" idx="4294967295"/>
          </p:nvPr>
        </p:nvSpPr>
        <p:spPr>
          <a:xfrm>
            <a:off x="457200" y="1700213"/>
            <a:ext cx="7570788" cy="3673475"/>
          </a:xfrm>
        </p:spPr>
        <p:txBody>
          <a:bodyPr lIns="91440" tIns="45720"/>
          <a:lstStyle/>
          <a:p>
            <a:pPr marL="273050" indent="-273050" eaLnBrk="1" hangingPunct="1"/>
            <a:r>
              <a:rPr lang="es-AR" sz="3600" smtClean="0"/>
              <a:t>¿Qué contiene?</a:t>
            </a:r>
          </a:p>
          <a:p>
            <a:pPr marL="742950" lvl="1" indent="-285750" eaLnBrk="1" hangingPunct="1"/>
            <a:r>
              <a:rPr lang="es-ES" sz="1900" smtClean="0"/>
              <a:t>Cubre prácticamente todos los aspectos de un proceso</a:t>
            </a:r>
          </a:p>
          <a:p>
            <a:pPr marL="742950" lvl="1" indent="-285750" eaLnBrk="1" hangingPunct="1"/>
            <a:endParaRPr lang="es-ES" sz="1900" smtClean="0"/>
          </a:p>
          <a:p>
            <a:pPr marL="273050" indent="-273050" eaLnBrk="1" hangingPunct="1"/>
            <a:r>
              <a:rPr lang="es-AR" sz="3600" smtClean="0"/>
              <a:t>Importancia de la certificación ISO</a:t>
            </a:r>
          </a:p>
          <a:p>
            <a:pPr marL="742950" lvl="1" indent="-285750" eaLnBrk="1" hangingPunct="1"/>
            <a:r>
              <a:rPr lang="es-ES" sz="2000" smtClean="0"/>
              <a:t>Buenas prácticas de gestión (</a:t>
            </a:r>
            <a:r>
              <a:rPr lang="es-AR" sz="2000" smtClean="0"/>
              <a:t>Fijación de objetivos, gestión de personal, clientes, proveedores, control de procesos y prevención de desvíos)</a:t>
            </a:r>
            <a:endParaRPr lang="es-ES" sz="2000" smtClean="0"/>
          </a:p>
          <a:p>
            <a:pPr marL="1143000" lvl="2" eaLnBrk="1" hangingPunct="1"/>
            <a:r>
              <a:rPr lang="es-ES" sz="1800" smtClean="0"/>
              <a:t>Beneficios Internos</a:t>
            </a:r>
            <a:endParaRPr lang="es-AR" sz="1800" smtClean="0"/>
          </a:p>
          <a:p>
            <a:pPr marL="1143000" lvl="2" eaLnBrk="1" hangingPunct="1"/>
            <a:r>
              <a:rPr lang="es-ES" sz="1800" smtClean="0"/>
              <a:t>Beneficios Externos</a:t>
            </a:r>
          </a:p>
        </p:txBody>
      </p:sp>
      <p:pic>
        <p:nvPicPr>
          <p:cNvPr id="59394" name="Picture 2" descr="http://www.iram.org.ar/images/logos/ISO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0438" y="4857750"/>
            <a:ext cx="18891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2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215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anim calcmode="lin" valueType="num">
                                      <p:cBhvr additive="base">
                                        <p:cTn id="11" dur="2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507">
                                            <p:txEl>
                                              <p:pRg st="3" end="3"/>
                                            </p:txEl>
                                          </p:spTgt>
                                        </p:tgtEl>
                                        <p:attrNameLst>
                                          <p:attrName>style.visibility</p:attrName>
                                        </p:attrNameLst>
                                      </p:cBhvr>
                                      <p:to>
                                        <p:strVal val="visible"/>
                                      </p:to>
                                    </p:set>
                                    <p:anim calcmode="lin" valueType="num">
                                      <p:cBhvr additive="base">
                                        <p:cTn id="17" dur="2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2150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507">
                                            <p:txEl>
                                              <p:pRg st="4" end="4"/>
                                            </p:txEl>
                                          </p:spTgt>
                                        </p:tgtEl>
                                        <p:attrNameLst>
                                          <p:attrName>style.visibility</p:attrName>
                                        </p:attrNameLst>
                                      </p:cBhvr>
                                      <p:to>
                                        <p:strVal val="visible"/>
                                      </p:to>
                                    </p:set>
                                    <p:anim calcmode="lin" valueType="num">
                                      <p:cBhvr additive="base">
                                        <p:cTn id="21" dur="20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2150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1507">
                                            <p:txEl>
                                              <p:pRg st="5" end="5"/>
                                            </p:txEl>
                                          </p:spTgt>
                                        </p:tgtEl>
                                        <p:attrNameLst>
                                          <p:attrName>style.visibility</p:attrName>
                                        </p:attrNameLst>
                                      </p:cBhvr>
                                      <p:to>
                                        <p:strVal val="visible"/>
                                      </p:to>
                                    </p:set>
                                    <p:anim calcmode="lin" valueType="num">
                                      <p:cBhvr additive="base">
                                        <p:cTn id="25" dur="2000" fill="hold"/>
                                        <p:tgtEl>
                                          <p:spTgt spid="21507">
                                            <p:txEl>
                                              <p:pRg st="5" end="5"/>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2150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1507">
                                            <p:txEl>
                                              <p:pRg st="6" end="6"/>
                                            </p:txEl>
                                          </p:spTgt>
                                        </p:tgtEl>
                                        <p:attrNameLst>
                                          <p:attrName>style.visibility</p:attrName>
                                        </p:attrNameLst>
                                      </p:cBhvr>
                                      <p:to>
                                        <p:strVal val="visible"/>
                                      </p:to>
                                    </p:set>
                                    <p:anim calcmode="lin" valueType="num">
                                      <p:cBhvr additive="base">
                                        <p:cTn id="29" dur="20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21507">
                                            <p:txEl>
                                              <p:pRg st="6" end="6"/>
                                            </p:txEl>
                                          </p:spTgt>
                                        </p:tgtEl>
                                        <p:attrNameLst>
                                          <p:attrName>ppt_y</p:attrName>
                                        </p:attrNameLst>
                                      </p:cBhvr>
                                      <p:tavLst>
                                        <p:tav tm="0">
                                          <p:val>
                                            <p:strVal val="1+#ppt_h/2"/>
                                          </p:val>
                                        </p:tav>
                                        <p:tav tm="100000">
                                          <p:val>
                                            <p:strVal val="#ppt_y"/>
                                          </p:val>
                                        </p:tav>
                                      </p:tavLst>
                                    </p:anim>
                                  </p:childTnLst>
                                </p:cTn>
                              </p:par>
                              <p:par>
                                <p:cTn id="31" presetID="12" presetClass="entr" presetSubtype="4" fill="hold" nodeType="withEffect">
                                  <p:stCondLst>
                                    <p:cond delay="0"/>
                                  </p:stCondLst>
                                  <p:childTnLst>
                                    <p:set>
                                      <p:cBhvr>
                                        <p:cTn id="32" dur="1" fill="hold">
                                          <p:stCondLst>
                                            <p:cond delay="0"/>
                                          </p:stCondLst>
                                        </p:cTn>
                                        <p:tgtEl>
                                          <p:spTgt spid="59394"/>
                                        </p:tgtEl>
                                        <p:attrNameLst>
                                          <p:attrName>style.visibility</p:attrName>
                                        </p:attrNameLst>
                                      </p:cBhvr>
                                      <p:to>
                                        <p:strVal val="visible"/>
                                      </p:to>
                                    </p:set>
                                    <p:animEffect transition="in" filter="slide(fromBottom)">
                                      <p:cBhvr>
                                        <p:cTn id="33" dur="500"/>
                                        <p:tgtEl>
                                          <p:spTgt spid="59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p:txBody>
          <a:bodyPr wrap="square" tIns="45720" bIns="45720" numCol="1" anchor="b" anchorCtr="0" compatLnSpc="1">
            <a:prstTxWarp prst="textNoShape">
              <a:avLst/>
            </a:prstTxWarp>
          </a:bodyPr>
          <a:lstStyle/>
          <a:p>
            <a:pPr eaLnBrk="1" hangingPunct="1">
              <a:defRPr/>
            </a:pPr>
            <a:r>
              <a:rPr lang="es-AR" sz="5700" smtClean="0"/>
              <a:t>ISO 9000</a:t>
            </a:r>
          </a:p>
        </p:txBody>
      </p:sp>
      <p:sp>
        <p:nvSpPr>
          <p:cNvPr id="22531" name="2 Marcador de contenido"/>
          <p:cNvSpPr>
            <a:spLocks noGrp="1"/>
          </p:cNvSpPr>
          <p:nvPr>
            <p:ph sz="quarter" idx="4294967295"/>
          </p:nvPr>
        </p:nvSpPr>
        <p:spPr>
          <a:xfrm>
            <a:off x="457200" y="1628775"/>
            <a:ext cx="7859713" cy="2305050"/>
          </a:xfrm>
        </p:spPr>
        <p:txBody>
          <a:bodyPr lIns="91440" tIns="45720"/>
          <a:lstStyle/>
          <a:p>
            <a:pPr marL="342900" indent="-342900" eaLnBrk="1" hangingPunct="1"/>
            <a:r>
              <a:rPr lang="es-AR" sz="3600" smtClean="0"/>
              <a:t>Requisitos</a:t>
            </a:r>
          </a:p>
          <a:p>
            <a:pPr marL="781050" lvl="1" indent="-323850" eaLnBrk="1" hangingPunct="1"/>
            <a:r>
              <a:rPr lang="es-AR" sz="1900" smtClean="0"/>
              <a:t>Poseer un Sistema de Calidad</a:t>
            </a:r>
          </a:p>
          <a:p>
            <a:pPr marL="781050" lvl="1" indent="-323850" eaLnBrk="1" hangingPunct="1"/>
            <a:r>
              <a:rPr lang="es-AR" sz="1900" smtClean="0"/>
              <a:t>Tener una política de calidad</a:t>
            </a:r>
          </a:p>
          <a:p>
            <a:pPr marL="781050" lvl="1" indent="-323850" eaLnBrk="1" hangingPunct="1"/>
            <a:r>
              <a:rPr lang="es-AR" sz="1900" smtClean="0"/>
              <a:t>Tener objetivos de calidad</a:t>
            </a:r>
          </a:p>
          <a:p>
            <a:pPr marL="781050" lvl="1" indent="-323850" eaLnBrk="1" hangingPunct="1"/>
            <a:r>
              <a:rPr lang="es-AR" sz="1900" smtClean="0"/>
              <a:t>Demostrar la mejora en calidad</a:t>
            </a:r>
            <a:endParaRPr lang="es-E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20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225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anim calcmode="lin" valueType="num">
                                      <p:cBhvr additive="base">
                                        <p:cTn id="11" dur="20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2253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 calcmode="lin" valueType="num">
                                      <p:cBhvr additive="base">
                                        <p:cTn id="15" dur="20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16" dur="2000" fill="hold"/>
                                        <p:tgtEl>
                                          <p:spTgt spid="2253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anim calcmode="lin" valueType="num">
                                      <p:cBhvr additive="base">
                                        <p:cTn id="19" dur="20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2253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 calcmode="lin" valueType="num">
                                      <p:cBhvr additive="base">
                                        <p:cTn id="23" dur="20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p:txBody>
          <a:bodyPr wrap="square" tIns="45720" bIns="45720" numCol="1" anchor="b" anchorCtr="0" compatLnSpc="1">
            <a:prstTxWarp prst="textNoShape">
              <a:avLst/>
            </a:prstTxWarp>
          </a:bodyPr>
          <a:lstStyle/>
          <a:p>
            <a:pPr eaLnBrk="1" hangingPunct="1">
              <a:defRPr/>
            </a:pPr>
            <a:r>
              <a:rPr lang="es-AR" sz="5700" smtClean="0"/>
              <a:t>ISO 9000</a:t>
            </a:r>
          </a:p>
        </p:txBody>
      </p:sp>
      <p:sp>
        <p:nvSpPr>
          <p:cNvPr id="22531" name="2 Marcador de contenido"/>
          <p:cNvSpPr>
            <a:spLocks noGrp="1"/>
          </p:cNvSpPr>
          <p:nvPr>
            <p:ph sz="quarter" idx="4294967295"/>
          </p:nvPr>
        </p:nvSpPr>
        <p:spPr>
          <a:xfrm>
            <a:off x="457200" y="1628775"/>
            <a:ext cx="8686800" cy="3671888"/>
          </a:xfrm>
        </p:spPr>
        <p:txBody>
          <a:bodyPr lIns="91440" tIns="45720"/>
          <a:lstStyle/>
          <a:p>
            <a:pPr marL="342900" indent="-342900" eaLnBrk="1" hangingPunct="1"/>
            <a:r>
              <a:rPr lang="es-AR" smtClean="0"/>
              <a:t>¿Cuál es el papel de la gerencia y los empleados?</a:t>
            </a:r>
          </a:p>
          <a:p>
            <a:pPr marL="781050" lvl="1" indent="-323850" eaLnBrk="1" hangingPunct="1"/>
            <a:r>
              <a:rPr lang="es-AR" sz="2000" smtClean="0"/>
              <a:t>Gerencia</a:t>
            </a:r>
          </a:p>
          <a:p>
            <a:pPr marL="1257300" lvl="2" indent="-342900" eaLnBrk="1" hangingPunct="1"/>
            <a:r>
              <a:rPr lang="es-AR" sz="1800" smtClean="0"/>
              <a:t>Establecer Política y Objetivos</a:t>
            </a:r>
          </a:p>
          <a:p>
            <a:pPr marL="1257300" lvl="2" indent="-342900" eaLnBrk="1" hangingPunct="1"/>
            <a:r>
              <a:rPr lang="es-AR" sz="1800" smtClean="0"/>
              <a:t>Mejora continua y evaluación de resultados.</a:t>
            </a:r>
          </a:p>
          <a:p>
            <a:pPr marL="1257300" lvl="2" indent="-342900" eaLnBrk="1" hangingPunct="1"/>
            <a:r>
              <a:rPr lang="es-AR" sz="1800" smtClean="0"/>
              <a:t>Proveer los recursos necesarios</a:t>
            </a:r>
          </a:p>
          <a:p>
            <a:pPr marL="781050" lvl="1" indent="-323850" eaLnBrk="1" hangingPunct="1"/>
            <a:r>
              <a:rPr lang="es-AR" sz="2000" smtClean="0"/>
              <a:t>Empleados</a:t>
            </a:r>
          </a:p>
          <a:p>
            <a:pPr marL="1257300" lvl="2" indent="-342900" eaLnBrk="1" hangingPunct="1"/>
            <a:r>
              <a:rPr lang="es-AR" sz="1700" smtClean="0"/>
              <a:t>Conocer los requisitos de capacitación y aptitudes para sus tareas</a:t>
            </a:r>
          </a:p>
          <a:p>
            <a:pPr marL="1257300" lvl="2" indent="-342900" eaLnBrk="1" hangingPunct="1"/>
            <a:r>
              <a:rPr lang="es-AR" sz="1700" smtClean="0"/>
              <a:t>Conocer la Política de Calidad y aplicarla día a día</a:t>
            </a:r>
            <a:endParaRPr lang="es-ES" sz="1700" smtClean="0"/>
          </a:p>
          <a:p>
            <a:pPr marL="1257300" lvl="2" indent="-342900" eaLnBrk="1" hangingPunct="1"/>
            <a:r>
              <a:rPr lang="es-ES" sz="1700" smtClean="0"/>
              <a:t>Contribuir a la mejora de los procesos</a:t>
            </a:r>
          </a:p>
        </p:txBody>
      </p:sp>
      <p:pic>
        <p:nvPicPr>
          <p:cNvPr id="26641" name="Picture 17" descr="equipo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4581525"/>
            <a:ext cx="20447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20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225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anim calcmode="lin" valueType="num">
                                      <p:cBhvr additive="base">
                                        <p:cTn id="11" dur="20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2253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 calcmode="lin" valueType="num">
                                      <p:cBhvr additive="base">
                                        <p:cTn id="15" dur="20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16" dur="2000" fill="hold"/>
                                        <p:tgtEl>
                                          <p:spTgt spid="2253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anim calcmode="lin" valueType="num">
                                      <p:cBhvr additive="base">
                                        <p:cTn id="19" dur="20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2253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 calcmode="lin" valueType="num">
                                      <p:cBhvr additive="base">
                                        <p:cTn id="23" dur="20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2253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anim calcmode="lin" valueType="num">
                                      <p:cBhvr additive="base">
                                        <p:cTn id="27" dur="20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28" dur="2000" fill="hold"/>
                                        <p:tgtEl>
                                          <p:spTgt spid="2253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 calcmode="lin" valueType="num">
                                      <p:cBhvr additive="base">
                                        <p:cTn id="31" dur="2000" fill="hold"/>
                                        <p:tgtEl>
                                          <p:spTgt spid="22531">
                                            <p:txEl>
                                              <p:pRg st="6" end="6"/>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22531">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2531">
                                            <p:txEl>
                                              <p:pRg st="7" end="7"/>
                                            </p:txEl>
                                          </p:spTgt>
                                        </p:tgtEl>
                                        <p:attrNameLst>
                                          <p:attrName>style.visibility</p:attrName>
                                        </p:attrNameLst>
                                      </p:cBhvr>
                                      <p:to>
                                        <p:strVal val="visible"/>
                                      </p:to>
                                    </p:set>
                                    <p:anim calcmode="lin" valueType="num">
                                      <p:cBhvr additive="base">
                                        <p:cTn id="35" dur="2000" fill="hold"/>
                                        <p:tgtEl>
                                          <p:spTgt spid="22531">
                                            <p:txEl>
                                              <p:pRg st="7" end="7"/>
                                            </p:txEl>
                                          </p:spTgt>
                                        </p:tgtEl>
                                        <p:attrNameLst>
                                          <p:attrName>ppt_x</p:attrName>
                                        </p:attrNameLst>
                                      </p:cBhvr>
                                      <p:tavLst>
                                        <p:tav tm="0">
                                          <p:val>
                                            <p:strVal val="#ppt_x"/>
                                          </p:val>
                                        </p:tav>
                                        <p:tav tm="100000">
                                          <p:val>
                                            <p:strVal val="#ppt_x"/>
                                          </p:val>
                                        </p:tav>
                                      </p:tavLst>
                                    </p:anim>
                                    <p:anim calcmode="lin" valueType="num">
                                      <p:cBhvr additive="base">
                                        <p:cTn id="36" dur="2000" fill="hold"/>
                                        <p:tgtEl>
                                          <p:spTgt spid="22531">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2531">
                                            <p:txEl>
                                              <p:pRg st="8" end="8"/>
                                            </p:txEl>
                                          </p:spTgt>
                                        </p:tgtEl>
                                        <p:attrNameLst>
                                          <p:attrName>style.visibility</p:attrName>
                                        </p:attrNameLst>
                                      </p:cBhvr>
                                      <p:to>
                                        <p:strVal val="visible"/>
                                      </p:to>
                                    </p:set>
                                    <p:anim calcmode="lin" valueType="num">
                                      <p:cBhvr additive="base">
                                        <p:cTn id="39" dur="2000" fill="hold"/>
                                        <p:tgtEl>
                                          <p:spTgt spid="22531">
                                            <p:txEl>
                                              <p:pRg st="8" end="8"/>
                                            </p:txEl>
                                          </p:spTgt>
                                        </p:tgtEl>
                                        <p:attrNameLst>
                                          <p:attrName>ppt_x</p:attrName>
                                        </p:attrNameLst>
                                      </p:cBhvr>
                                      <p:tavLst>
                                        <p:tav tm="0">
                                          <p:val>
                                            <p:strVal val="#ppt_x"/>
                                          </p:val>
                                        </p:tav>
                                        <p:tav tm="100000">
                                          <p:val>
                                            <p:strVal val="#ppt_x"/>
                                          </p:val>
                                        </p:tav>
                                      </p:tavLst>
                                    </p:anim>
                                    <p:anim calcmode="lin" valueType="num">
                                      <p:cBhvr additive="base">
                                        <p:cTn id="40" dur="2000" fill="hold"/>
                                        <p:tgtEl>
                                          <p:spTgt spid="2253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664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35" presetClass="path" presetSubtype="0" accel="50000" decel="50000" fill="hold" nodeType="clickEffect">
                                  <p:stCondLst>
                                    <p:cond delay="0"/>
                                  </p:stCondLst>
                                  <p:childTnLst>
                                    <p:animMotion origin="layout" path="M -1.94444E-6 0.00023 L -0.25 0.00023 " pathEditMode="relative" rAng="0" ptsTypes="AA">
                                      <p:cBhvr>
                                        <p:cTn id="48" dur="2000" fill="hold"/>
                                        <p:tgtEl>
                                          <p:spTgt spid="26641"/>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p:txBody>
          <a:bodyPr wrap="square" tIns="45720" bIns="45720" numCol="1" anchor="b" anchorCtr="0" compatLnSpc="1">
            <a:prstTxWarp prst="textNoShape">
              <a:avLst/>
            </a:prstTxWarp>
          </a:bodyPr>
          <a:lstStyle/>
          <a:p>
            <a:pPr eaLnBrk="1" hangingPunct="1">
              <a:defRPr/>
            </a:pPr>
            <a:r>
              <a:rPr lang="es-AR" sz="5700" smtClean="0"/>
              <a:t>ISO 9000</a:t>
            </a:r>
          </a:p>
        </p:txBody>
      </p:sp>
      <p:sp>
        <p:nvSpPr>
          <p:cNvPr id="21507" name="2 Marcador de contenido"/>
          <p:cNvSpPr>
            <a:spLocks noGrp="1"/>
          </p:cNvSpPr>
          <p:nvPr>
            <p:ph sz="quarter" idx="4294967295"/>
          </p:nvPr>
        </p:nvSpPr>
        <p:spPr>
          <a:xfrm>
            <a:off x="457200" y="1700213"/>
            <a:ext cx="7499350" cy="4824412"/>
          </a:xfrm>
        </p:spPr>
        <p:txBody>
          <a:bodyPr lIns="91440" tIns="45720"/>
          <a:lstStyle/>
          <a:p>
            <a:pPr marL="609600" indent="-609600" eaLnBrk="1" hangingPunct="1"/>
            <a:r>
              <a:rPr lang="es-AR" sz="3600" smtClean="0"/>
              <a:t>¿Cómo se implementa?</a:t>
            </a:r>
          </a:p>
          <a:p>
            <a:pPr marL="2244725" lvl="2" indent="-457200" eaLnBrk="1" hangingPunct="1">
              <a:buFont typeface="Wingdings 3" pitchFamily="18" charset="2"/>
              <a:buAutoNum type="romanUcPeriod"/>
            </a:pPr>
            <a:r>
              <a:rPr lang="es-AR" sz="1800" smtClean="0"/>
              <a:t>Conocer la norma</a:t>
            </a:r>
          </a:p>
          <a:p>
            <a:pPr marL="2244725" lvl="2" indent="-457200" eaLnBrk="1" hangingPunct="1">
              <a:buFont typeface="Wingdings 3" pitchFamily="18" charset="2"/>
              <a:buAutoNum type="romanUcPeriod"/>
            </a:pPr>
            <a:r>
              <a:rPr lang="es-AR" sz="1800" smtClean="0"/>
              <a:t>Planear el Sistema de Calidad Total</a:t>
            </a:r>
          </a:p>
          <a:p>
            <a:pPr marL="2244725" lvl="2" indent="-457200" eaLnBrk="1" hangingPunct="1">
              <a:buFont typeface="Wingdings 3" pitchFamily="18" charset="2"/>
              <a:buAutoNum type="romanUcPeriod"/>
            </a:pPr>
            <a:r>
              <a:rPr lang="es-AR" sz="1800" smtClean="0"/>
              <a:t>Crear el Equipo Conductor ISO</a:t>
            </a:r>
          </a:p>
          <a:p>
            <a:pPr marL="2244725" lvl="2" indent="-457200" eaLnBrk="1" hangingPunct="1">
              <a:buFont typeface="Wingdings 3" pitchFamily="18" charset="2"/>
              <a:buAutoNum type="romanUcPeriod"/>
            </a:pPr>
            <a:r>
              <a:rPr lang="es-AR" sz="1800" smtClean="0"/>
              <a:t>Analizar la Situación</a:t>
            </a:r>
          </a:p>
          <a:p>
            <a:pPr marL="2244725" lvl="2" indent="-457200" eaLnBrk="1" hangingPunct="1">
              <a:buFont typeface="Wingdings 3" pitchFamily="18" charset="2"/>
              <a:buAutoNum type="romanUcPeriod"/>
            </a:pPr>
            <a:r>
              <a:rPr lang="es-AR" sz="1800" smtClean="0"/>
              <a:t>Crear los Equipos para Tareas</a:t>
            </a:r>
          </a:p>
          <a:p>
            <a:pPr marL="2244725" lvl="2" indent="-457200" eaLnBrk="1" hangingPunct="1">
              <a:buFont typeface="Wingdings 3" pitchFamily="18" charset="2"/>
              <a:buAutoNum type="romanUcPeriod"/>
            </a:pPr>
            <a:r>
              <a:rPr lang="es-AR" sz="1800" smtClean="0"/>
              <a:t>Capacitar al Personal</a:t>
            </a:r>
          </a:p>
          <a:p>
            <a:pPr marL="2244725" lvl="2" indent="-457200" eaLnBrk="1" hangingPunct="1">
              <a:buFont typeface="Wingdings 3" pitchFamily="18" charset="2"/>
              <a:buAutoNum type="romanUcPeriod"/>
            </a:pPr>
            <a:r>
              <a:rPr lang="es-AR" sz="1800" smtClean="0"/>
              <a:t>Capacitación de los Auditores Internos</a:t>
            </a:r>
          </a:p>
          <a:p>
            <a:pPr marL="2244725" lvl="2" indent="-457200" eaLnBrk="1" hangingPunct="1">
              <a:buFont typeface="Wingdings 3" pitchFamily="18" charset="2"/>
              <a:buAutoNum type="romanUcPeriod"/>
            </a:pPr>
            <a:r>
              <a:rPr lang="es-AR" sz="1800" smtClean="0"/>
              <a:t>Realizar auditorias internas</a:t>
            </a:r>
          </a:p>
          <a:p>
            <a:pPr marL="2244725" lvl="2" indent="-457200" eaLnBrk="1" hangingPunct="1">
              <a:buFont typeface="Wingdings 3" pitchFamily="18" charset="2"/>
              <a:buAutoNum type="romanUcPeriod"/>
            </a:pPr>
            <a:r>
              <a:rPr lang="es-AR" sz="1800" smtClean="0"/>
              <a:t>Utilizar el sistema de calidad</a:t>
            </a:r>
          </a:p>
          <a:p>
            <a:pPr marL="2244725" lvl="2" indent="-457200" eaLnBrk="1" hangingPunct="1">
              <a:buFont typeface="Wingdings 3" pitchFamily="18" charset="2"/>
              <a:buAutoNum type="romanUcPeriod"/>
            </a:pPr>
            <a:r>
              <a:rPr lang="es-AR" sz="1800" smtClean="0"/>
              <a:t>Solicitar la auditoria de certificación</a:t>
            </a:r>
            <a:endParaRPr lang="es-ES" sz="1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2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215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anim calcmode="lin" valueType="num">
                                      <p:cBhvr additive="base">
                                        <p:cTn id="11" dur="2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215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 calcmode="lin" valueType="num">
                                      <p:cBhvr additive="base">
                                        <p:cTn id="15" dur="2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16" dur="2000" fill="hold"/>
                                        <p:tgtEl>
                                          <p:spTgt spid="2150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anim calcmode="lin" valueType="num">
                                      <p:cBhvr additive="base">
                                        <p:cTn id="19" dur="2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2150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anim calcmode="lin" valueType="num">
                                      <p:cBhvr additive="base">
                                        <p:cTn id="23" dur="20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2150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anim calcmode="lin" valueType="num">
                                      <p:cBhvr additive="base">
                                        <p:cTn id="27" dur="2000" fill="hold"/>
                                        <p:tgtEl>
                                          <p:spTgt spid="21507">
                                            <p:txEl>
                                              <p:pRg st="5" end="5"/>
                                            </p:txEl>
                                          </p:spTgt>
                                        </p:tgtEl>
                                        <p:attrNameLst>
                                          <p:attrName>ppt_x</p:attrName>
                                        </p:attrNameLst>
                                      </p:cBhvr>
                                      <p:tavLst>
                                        <p:tav tm="0">
                                          <p:val>
                                            <p:strVal val="#ppt_x"/>
                                          </p:val>
                                        </p:tav>
                                        <p:tav tm="100000">
                                          <p:val>
                                            <p:strVal val="#ppt_x"/>
                                          </p:val>
                                        </p:tav>
                                      </p:tavLst>
                                    </p:anim>
                                    <p:anim calcmode="lin" valueType="num">
                                      <p:cBhvr additive="base">
                                        <p:cTn id="28" dur="2000" fill="hold"/>
                                        <p:tgtEl>
                                          <p:spTgt spid="2150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507">
                                            <p:txEl>
                                              <p:pRg st="6" end="6"/>
                                            </p:txEl>
                                          </p:spTgt>
                                        </p:tgtEl>
                                        <p:attrNameLst>
                                          <p:attrName>style.visibility</p:attrName>
                                        </p:attrNameLst>
                                      </p:cBhvr>
                                      <p:to>
                                        <p:strVal val="visible"/>
                                      </p:to>
                                    </p:set>
                                    <p:anim calcmode="lin" valueType="num">
                                      <p:cBhvr additive="base">
                                        <p:cTn id="31" dur="20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21507">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1507">
                                            <p:txEl>
                                              <p:pRg st="7" end="7"/>
                                            </p:txEl>
                                          </p:spTgt>
                                        </p:tgtEl>
                                        <p:attrNameLst>
                                          <p:attrName>style.visibility</p:attrName>
                                        </p:attrNameLst>
                                      </p:cBhvr>
                                      <p:to>
                                        <p:strVal val="visible"/>
                                      </p:to>
                                    </p:set>
                                    <p:anim calcmode="lin" valueType="num">
                                      <p:cBhvr additive="base">
                                        <p:cTn id="35" dur="2000" fill="hold"/>
                                        <p:tgtEl>
                                          <p:spTgt spid="21507">
                                            <p:txEl>
                                              <p:pRg st="7" end="7"/>
                                            </p:txEl>
                                          </p:spTgt>
                                        </p:tgtEl>
                                        <p:attrNameLst>
                                          <p:attrName>ppt_x</p:attrName>
                                        </p:attrNameLst>
                                      </p:cBhvr>
                                      <p:tavLst>
                                        <p:tav tm="0">
                                          <p:val>
                                            <p:strVal val="#ppt_x"/>
                                          </p:val>
                                        </p:tav>
                                        <p:tav tm="100000">
                                          <p:val>
                                            <p:strVal val="#ppt_x"/>
                                          </p:val>
                                        </p:tav>
                                      </p:tavLst>
                                    </p:anim>
                                    <p:anim calcmode="lin" valueType="num">
                                      <p:cBhvr additive="base">
                                        <p:cTn id="36" dur="2000" fill="hold"/>
                                        <p:tgtEl>
                                          <p:spTgt spid="21507">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1507">
                                            <p:txEl>
                                              <p:pRg st="8" end="8"/>
                                            </p:txEl>
                                          </p:spTgt>
                                        </p:tgtEl>
                                        <p:attrNameLst>
                                          <p:attrName>style.visibility</p:attrName>
                                        </p:attrNameLst>
                                      </p:cBhvr>
                                      <p:to>
                                        <p:strVal val="visible"/>
                                      </p:to>
                                    </p:set>
                                    <p:anim calcmode="lin" valueType="num">
                                      <p:cBhvr additive="base">
                                        <p:cTn id="39" dur="2000" fill="hold"/>
                                        <p:tgtEl>
                                          <p:spTgt spid="21507">
                                            <p:txEl>
                                              <p:pRg st="8" end="8"/>
                                            </p:txEl>
                                          </p:spTgt>
                                        </p:tgtEl>
                                        <p:attrNameLst>
                                          <p:attrName>ppt_x</p:attrName>
                                        </p:attrNameLst>
                                      </p:cBhvr>
                                      <p:tavLst>
                                        <p:tav tm="0">
                                          <p:val>
                                            <p:strVal val="#ppt_x"/>
                                          </p:val>
                                        </p:tav>
                                        <p:tav tm="100000">
                                          <p:val>
                                            <p:strVal val="#ppt_x"/>
                                          </p:val>
                                        </p:tav>
                                      </p:tavLst>
                                    </p:anim>
                                    <p:anim calcmode="lin" valueType="num">
                                      <p:cBhvr additive="base">
                                        <p:cTn id="40" dur="2000" fill="hold"/>
                                        <p:tgtEl>
                                          <p:spTgt spid="21507">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507">
                                            <p:txEl>
                                              <p:pRg st="9" end="9"/>
                                            </p:txEl>
                                          </p:spTgt>
                                        </p:tgtEl>
                                        <p:attrNameLst>
                                          <p:attrName>style.visibility</p:attrName>
                                        </p:attrNameLst>
                                      </p:cBhvr>
                                      <p:to>
                                        <p:strVal val="visible"/>
                                      </p:to>
                                    </p:set>
                                    <p:anim calcmode="lin" valueType="num">
                                      <p:cBhvr additive="base">
                                        <p:cTn id="43" dur="2000" fill="hold"/>
                                        <p:tgtEl>
                                          <p:spTgt spid="21507">
                                            <p:txEl>
                                              <p:pRg st="9" end="9"/>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21507">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1507">
                                            <p:txEl>
                                              <p:pRg st="10" end="10"/>
                                            </p:txEl>
                                          </p:spTgt>
                                        </p:tgtEl>
                                        <p:attrNameLst>
                                          <p:attrName>style.visibility</p:attrName>
                                        </p:attrNameLst>
                                      </p:cBhvr>
                                      <p:to>
                                        <p:strVal val="visible"/>
                                      </p:to>
                                    </p:set>
                                    <p:anim calcmode="lin" valueType="num">
                                      <p:cBhvr additive="base">
                                        <p:cTn id="47" dur="2000" fill="hold"/>
                                        <p:tgtEl>
                                          <p:spTgt spid="21507">
                                            <p:txEl>
                                              <p:pRg st="10" end="10"/>
                                            </p:txEl>
                                          </p:spTgt>
                                        </p:tgtEl>
                                        <p:attrNameLst>
                                          <p:attrName>ppt_x</p:attrName>
                                        </p:attrNameLst>
                                      </p:cBhvr>
                                      <p:tavLst>
                                        <p:tav tm="0">
                                          <p:val>
                                            <p:strVal val="#ppt_x"/>
                                          </p:val>
                                        </p:tav>
                                        <p:tav tm="100000">
                                          <p:val>
                                            <p:strVal val="#ppt_x"/>
                                          </p:val>
                                        </p:tav>
                                      </p:tavLst>
                                    </p:anim>
                                    <p:anim calcmode="lin" valueType="num">
                                      <p:cBhvr additive="base">
                                        <p:cTn id="48" dur="2000" fill="hold"/>
                                        <p:tgtEl>
                                          <p:spTgt spid="2150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2 Marcador de contenido"/>
          <p:cNvSpPr>
            <a:spLocks noGrp="1"/>
          </p:cNvSpPr>
          <p:nvPr>
            <p:ph sz="quarter" idx="4294967295"/>
          </p:nvPr>
        </p:nvSpPr>
        <p:spPr>
          <a:xfrm>
            <a:off x="457200" y="1773238"/>
            <a:ext cx="8229600" cy="3311525"/>
          </a:xfrm>
        </p:spPr>
        <p:txBody>
          <a:bodyPr lIns="91440" tIns="45720"/>
          <a:lstStyle/>
          <a:p>
            <a:pPr marL="273050" indent="-273050" eaLnBrk="1" hangingPunct="1"/>
            <a:r>
              <a:rPr lang="es-AR" sz="3600" smtClean="0"/>
              <a:t>Manual de calidad</a:t>
            </a:r>
          </a:p>
          <a:p>
            <a:pPr marL="742950" lvl="1" indent="-285750" eaLnBrk="1" hangingPunct="1"/>
            <a:r>
              <a:rPr lang="es-AR" sz="2000" smtClean="0"/>
              <a:t>Alcance, procedimientos e </a:t>
            </a:r>
            <a:r>
              <a:rPr lang="es-ES" sz="2000" smtClean="0"/>
              <a:t>interacción entre procesos y SGC</a:t>
            </a:r>
          </a:p>
          <a:p>
            <a:pPr marL="273050" indent="-273050" eaLnBrk="1" hangingPunct="1"/>
            <a:r>
              <a:rPr lang="es-AR" sz="3600" smtClean="0"/>
              <a:t>Control de los documentos</a:t>
            </a:r>
          </a:p>
          <a:p>
            <a:pPr marL="742950" lvl="1" indent="-285750" eaLnBrk="1" hangingPunct="1"/>
            <a:r>
              <a:rPr lang="es-ES" sz="2000" smtClean="0"/>
              <a:t>Proceso que </a:t>
            </a:r>
            <a:r>
              <a:rPr lang="es-AR" sz="2000" smtClean="0"/>
              <a:t>revise y apruebe los documentos antes de su emisión y cuando se actualice.</a:t>
            </a:r>
          </a:p>
          <a:p>
            <a:pPr marL="742950" lvl="1" indent="-285750" eaLnBrk="1" hangingPunct="1"/>
            <a:r>
              <a:rPr lang="es-AR" sz="2000" smtClean="0"/>
              <a:t>Controle la distribución, disponibilidad y </a:t>
            </a:r>
            <a:r>
              <a:rPr lang="es-ES" sz="2000" smtClean="0"/>
              <a:t>notifique el uso de documentos obsoletos.</a:t>
            </a:r>
            <a:endParaRPr lang="es-AR" sz="2000" smtClean="0"/>
          </a:p>
        </p:txBody>
      </p:sp>
      <p:sp>
        <p:nvSpPr>
          <p:cNvPr id="33795" name="1 Título"/>
          <p:cNvSpPr>
            <a:spLocks/>
          </p:cNvSpPr>
          <p:nvPr/>
        </p:nvSpPr>
        <p:spPr bwMode="auto">
          <a:xfrm>
            <a:off x="457200" y="152400"/>
            <a:ext cx="8229600"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45720" anchor="b"/>
          <a:lstStyle/>
          <a:p>
            <a:r>
              <a:rPr lang="es-AR" sz="5700" b="1">
                <a:solidFill>
                  <a:srgbClr val="09B8E4"/>
                </a:solidFill>
                <a:latin typeface="Corbel" pitchFamily="34" charset="0"/>
              </a:rPr>
              <a:t>ISO 9000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down)">
                                      <p:cBhvr>
                                        <p:cTn id="7" dur="2000"/>
                                        <p:tgtEl>
                                          <p:spTgt spid="2662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wipe(down)">
                                      <p:cBhvr>
                                        <p:cTn id="10" dur="2000"/>
                                        <p:tgtEl>
                                          <p:spTgt spid="2662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animEffect transition="in" filter="wipe(down)">
                                      <p:cBhvr>
                                        <p:cTn id="15" dur="2000"/>
                                        <p:tgtEl>
                                          <p:spTgt spid="26627">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6627">
                                            <p:txEl>
                                              <p:pRg st="3" end="3"/>
                                            </p:txEl>
                                          </p:spTgt>
                                        </p:tgtEl>
                                        <p:attrNameLst>
                                          <p:attrName>style.visibility</p:attrName>
                                        </p:attrNameLst>
                                      </p:cBhvr>
                                      <p:to>
                                        <p:strVal val="visible"/>
                                      </p:to>
                                    </p:set>
                                    <p:animEffect transition="in" filter="wipe(down)">
                                      <p:cBhvr>
                                        <p:cTn id="18" dur="2000"/>
                                        <p:tgtEl>
                                          <p:spTgt spid="26627">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wipe(down)">
                                      <p:cBhvr>
                                        <p:cTn id="21" dur="2000"/>
                                        <p:tgtEl>
                                          <p:spTgt spid="26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bwMode="auto">
          <a:xfrm>
            <a:off x="457200" y="152400"/>
            <a:ext cx="8229600" cy="1250950"/>
          </a:xfrm>
        </p:spPr>
        <p:txBody>
          <a:bodyPr wrap="square" tIns="45720" bIns="45720" numCol="1" anchorCtr="0" compatLnSpc="1">
            <a:prstTxWarp prst="textNoShape">
              <a:avLst/>
            </a:prstTxWarp>
          </a:bodyPr>
          <a:lstStyle/>
          <a:p>
            <a:pPr>
              <a:defRPr/>
            </a:pPr>
            <a:r>
              <a:rPr lang="es-AR" smtClean="0"/>
              <a:t>Círculos de calidad</a:t>
            </a:r>
            <a:endParaRPr lang="es-ES" smtClean="0"/>
          </a:p>
        </p:txBody>
      </p:sp>
      <p:sp>
        <p:nvSpPr>
          <p:cNvPr id="34819" name="Rectangle 3"/>
          <p:cNvSpPr>
            <a:spLocks noGrp="1"/>
          </p:cNvSpPr>
          <p:nvPr>
            <p:ph type="body" idx="1"/>
          </p:nvPr>
        </p:nvSpPr>
        <p:spPr/>
        <p:txBody>
          <a:bodyPr/>
          <a:lstStyle/>
          <a:p>
            <a:r>
              <a:rPr lang="es-ES" smtClean="0"/>
              <a:t>La </a:t>
            </a:r>
            <a:r>
              <a:rPr lang="es-ES" b="1" smtClean="0"/>
              <a:t>idea básica</a:t>
            </a:r>
            <a:r>
              <a:rPr lang="es-ES" smtClean="0"/>
              <a:t> de los Círculos de Calidad consiste en </a:t>
            </a:r>
            <a:r>
              <a:rPr lang="es-ES" b="1" smtClean="0"/>
              <a:t>crear conciencia de calidad y productividad en todos y cada uno de los miembros de una organización</a:t>
            </a:r>
            <a:r>
              <a:rPr lang="es-ES" smtClean="0"/>
              <a:t>, por medio del trabajo en equipo y el intercambio de experiencias y conocimientos, así como el apoyo recíproco.</a:t>
            </a:r>
          </a:p>
        </p:txBody>
      </p:sp>
      <p:pic>
        <p:nvPicPr>
          <p:cNvPr id="34820" name="Picture 4" descr="grupo"/>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5651500" y="4772025"/>
            <a:ext cx="2095500" cy="2085975"/>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bwMode="auto">
          <a:xfrm>
            <a:off x="457200" y="152400"/>
            <a:ext cx="8229600" cy="1250950"/>
          </a:xfrm>
        </p:spPr>
        <p:txBody>
          <a:bodyPr wrap="square" tIns="45720" bIns="45720" numCol="1" anchorCtr="0" compatLnSpc="1">
            <a:prstTxWarp prst="textNoShape">
              <a:avLst/>
            </a:prstTxWarp>
            <a:normAutofit fontScale="90000"/>
          </a:bodyPr>
          <a:lstStyle/>
          <a:p>
            <a:pPr>
              <a:defRPr/>
            </a:pPr>
            <a:r>
              <a:rPr lang="es-AR" sz="4100" smtClean="0"/>
              <a:t>La misión de un círculo se resume en :</a:t>
            </a:r>
            <a:endParaRPr lang="es-ES" sz="4100" smtClean="0"/>
          </a:p>
        </p:txBody>
      </p:sp>
      <p:sp>
        <p:nvSpPr>
          <p:cNvPr id="35843" name="Rectangle 3"/>
          <p:cNvSpPr>
            <a:spLocks noGrp="1"/>
          </p:cNvSpPr>
          <p:nvPr>
            <p:ph type="body" idx="1"/>
          </p:nvPr>
        </p:nvSpPr>
        <p:spPr/>
        <p:txBody>
          <a:bodyPr/>
          <a:lstStyle/>
          <a:p>
            <a:pPr lvl="2"/>
            <a:r>
              <a:rPr lang="es-ES" smtClean="0"/>
              <a:t>Respetar el lado humano de los individuos y edificar un ambiente agradable de trabajo y de realización personal.</a:t>
            </a:r>
          </a:p>
          <a:p>
            <a:pPr lvl="2"/>
            <a:r>
              <a:rPr lang="es-ES" smtClean="0"/>
              <a:t>Propiciar la aplicación del talento de los trabajadores para el mejoramiento continuo de las áreas de la organización.</a:t>
            </a:r>
          </a:p>
          <a:p>
            <a:pPr lvl="2"/>
            <a:r>
              <a:rPr lang="es-ES" smtClean="0"/>
              <a:t>Contribuir a mejorar y desarrollar a la empresa.</a:t>
            </a:r>
          </a:p>
          <a:p>
            <a:pPr lvl="2"/>
            <a:endParaRPr lang="es-E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42928" y="142860"/>
            <a:ext cx="8229600" cy="1143000"/>
          </a:xfrm>
        </p:spPr>
        <p:txBody>
          <a:bodyPr/>
          <a:lstStyle/>
          <a:p>
            <a:pPr eaLnBrk="1" fontAlgn="auto" hangingPunct="1">
              <a:spcAft>
                <a:spcPts val="0"/>
              </a:spcAft>
              <a:defRPr/>
            </a:pPr>
            <a:r>
              <a:rPr lang="es-UY" sz="4000" dirty="0" smtClean="0">
                <a:solidFill>
                  <a:srgbClr val="00B0F0"/>
                </a:solidFill>
              </a:rPr>
              <a:t>Las Organizaciones Reconfigurables</a:t>
            </a:r>
            <a:endParaRPr lang="es-ES" sz="4000" dirty="0">
              <a:solidFill>
                <a:srgbClr val="00B0F0"/>
              </a:solidFill>
            </a:endParaRPr>
          </a:p>
        </p:txBody>
      </p:sp>
      <p:graphicFrame>
        <p:nvGraphicFramePr>
          <p:cNvPr id="9" name="8 Diagrama"/>
          <p:cNvGraphicFramePr/>
          <p:nvPr/>
        </p:nvGraphicFramePr>
        <p:xfrm>
          <a:off x="1259632" y="1700808"/>
          <a:ext cx="7272808" cy="34159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bwMode="auto">
          <a:xfrm>
            <a:off x="0" y="152400"/>
            <a:ext cx="8229600" cy="1250950"/>
          </a:xfrm>
        </p:spPr>
        <p:txBody>
          <a:bodyPr wrap="square" tIns="45720" bIns="45720" numCol="1" anchorCtr="0" compatLnSpc="1">
            <a:prstTxWarp prst="textNoShape">
              <a:avLst/>
            </a:prstTxWarp>
            <a:normAutofit fontScale="90000"/>
          </a:bodyPr>
          <a:lstStyle/>
          <a:p>
            <a:pPr>
              <a:defRPr/>
            </a:pPr>
            <a:r>
              <a:rPr lang="es-AR" sz="4100" smtClean="0"/>
              <a:t>Procesos para la solución de problemas</a:t>
            </a:r>
            <a:endParaRPr lang="es-ES" sz="4100" smtClean="0"/>
          </a:p>
        </p:txBody>
      </p:sp>
      <p:pic>
        <p:nvPicPr>
          <p:cNvPr id="36867" name="Picture 3"/>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1331913" y="1484313"/>
            <a:ext cx="7583487" cy="371475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a:xfrm>
            <a:off x="457200" y="152400"/>
            <a:ext cx="8229600" cy="1250950"/>
          </a:xfrm>
        </p:spPr>
        <p:txBody>
          <a:bodyPr wrap="square" tIns="45720" bIns="45720" numCol="1" anchorCtr="0" compatLnSpc="1">
            <a:prstTxWarp prst="textNoShape">
              <a:avLst/>
            </a:prstTxWarp>
            <a:normAutofit fontScale="90000"/>
          </a:bodyPr>
          <a:lstStyle/>
          <a:p>
            <a:pPr>
              <a:defRPr/>
            </a:pPr>
            <a:r>
              <a:rPr lang="es-AR" sz="4100" smtClean="0"/>
              <a:t>Características de los círculos de calidad</a:t>
            </a:r>
            <a:endParaRPr lang="es-ES" sz="4100" smtClean="0"/>
          </a:p>
        </p:txBody>
      </p:sp>
      <p:sp>
        <p:nvSpPr>
          <p:cNvPr id="37891" name="Rectangle 3"/>
          <p:cNvSpPr>
            <a:spLocks noGrp="1"/>
          </p:cNvSpPr>
          <p:nvPr>
            <p:ph type="body" idx="1"/>
          </p:nvPr>
        </p:nvSpPr>
        <p:spPr/>
        <p:txBody>
          <a:bodyPr/>
          <a:lstStyle/>
          <a:p>
            <a:r>
              <a:rPr lang="es-AR" smtClean="0"/>
              <a:t>Son grupos pequeños , entre 4 y 15 personas, el ideal es de 8 personas.</a:t>
            </a:r>
          </a:p>
          <a:p>
            <a:r>
              <a:rPr lang="es-AR" smtClean="0"/>
              <a:t>Todos los miembros trabajan en el mismo sector. </a:t>
            </a:r>
          </a:p>
          <a:p>
            <a:r>
              <a:rPr lang="es-ES" smtClean="0"/>
              <a:t>Los Círculos se reúnen una vez a la semana durante las horas acordadas con los superiores jerárquicos inmediatos.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bwMode="auto"/>
        <p:txBody>
          <a:bodyPr wrap="square" tIns="45720" bIns="45720" numCol="1" anchorCtr="0" compatLnSpc="1">
            <a:prstTxWarp prst="textNoShape">
              <a:avLst/>
            </a:prstTxWarp>
          </a:bodyPr>
          <a:lstStyle/>
          <a:p>
            <a:pPr>
              <a:defRPr/>
            </a:pPr>
            <a:r>
              <a:rPr lang="es-AR" smtClean="0"/>
              <a:t>Roles en el circulo </a:t>
            </a:r>
            <a:endParaRPr lang="es-ES" smtClean="0"/>
          </a:p>
        </p:txBody>
      </p:sp>
      <p:sp>
        <p:nvSpPr>
          <p:cNvPr id="38915" name="Rectangle 3"/>
          <p:cNvSpPr>
            <a:spLocks noGrp="1"/>
          </p:cNvSpPr>
          <p:nvPr>
            <p:ph type="body" sz="half" idx="1"/>
          </p:nvPr>
        </p:nvSpPr>
        <p:spPr>
          <a:xfrm>
            <a:off x="0" y="1989138"/>
            <a:ext cx="2947988" cy="646112"/>
          </a:xfrm>
        </p:spPr>
        <p:txBody>
          <a:bodyPr lIns="54864"/>
          <a:lstStyle/>
          <a:p>
            <a:pPr>
              <a:buFont typeface="Wingdings 2" pitchFamily="18" charset="2"/>
              <a:buNone/>
            </a:pPr>
            <a:r>
              <a:rPr lang="es-AR" smtClean="0"/>
              <a:t>El facilitador</a:t>
            </a:r>
            <a:endParaRPr lang="es-ES" smtClean="0"/>
          </a:p>
        </p:txBody>
      </p:sp>
      <p:pic>
        <p:nvPicPr>
          <p:cNvPr id="38916" name="Picture 4" descr="pengu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2852738"/>
            <a:ext cx="2449512"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5" descr="tod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1557338"/>
            <a:ext cx="59436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Rectangle 6"/>
          <p:cNvSpPr>
            <a:spLocks/>
          </p:cNvSpPr>
          <p:nvPr/>
        </p:nvSpPr>
        <p:spPr bwMode="auto">
          <a:xfrm>
            <a:off x="2411413" y="4724400"/>
            <a:ext cx="194468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tIns="91440"/>
          <a:lstStyle/>
          <a:p>
            <a:pPr marL="438150" indent="-319088" eaLnBrk="0" hangingPunct="0">
              <a:buClr>
                <a:schemeClr val="accent1"/>
              </a:buClr>
              <a:buSzPct val="80000"/>
              <a:buFont typeface="Wingdings 2" pitchFamily="18" charset="2"/>
              <a:buNone/>
            </a:pPr>
            <a:r>
              <a:rPr lang="es-AR" sz="2800">
                <a:latin typeface="Corbel" pitchFamily="34" charset="0"/>
              </a:rPr>
              <a:t>Instructor</a:t>
            </a:r>
            <a:endParaRPr lang="es-ES" sz="2800">
              <a:latin typeface="Corbel" pitchFamily="34" charset="0"/>
            </a:endParaRPr>
          </a:p>
        </p:txBody>
      </p:sp>
      <p:sp>
        <p:nvSpPr>
          <p:cNvPr id="38919" name="Rectangle 7"/>
          <p:cNvSpPr>
            <a:spLocks/>
          </p:cNvSpPr>
          <p:nvPr/>
        </p:nvSpPr>
        <p:spPr bwMode="auto">
          <a:xfrm>
            <a:off x="5148263" y="4652963"/>
            <a:ext cx="1728787"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tIns="91440"/>
          <a:lstStyle/>
          <a:p>
            <a:pPr marL="438150" indent="-319088" eaLnBrk="0" hangingPunct="0">
              <a:buClr>
                <a:schemeClr val="accent1"/>
              </a:buClr>
              <a:buSzPct val="80000"/>
              <a:buFont typeface="Wingdings 2" pitchFamily="18" charset="2"/>
              <a:buNone/>
            </a:pPr>
            <a:r>
              <a:rPr lang="es-AR" sz="2800">
                <a:latin typeface="Corbel" pitchFamily="34" charset="0"/>
              </a:rPr>
              <a:t>Experto</a:t>
            </a:r>
            <a:endParaRPr lang="es-ES" sz="2800">
              <a:latin typeface="Corbel" pitchFamily="34" charset="0"/>
            </a:endParaRPr>
          </a:p>
        </p:txBody>
      </p:sp>
      <p:sp>
        <p:nvSpPr>
          <p:cNvPr id="38920" name="Rectangle 8"/>
          <p:cNvSpPr>
            <a:spLocks/>
          </p:cNvSpPr>
          <p:nvPr/>
        </p:nvSpPr>
        <p:spPr bwMode="auto">
          <a:xfrm>
            <a:off x="7704138" y="4581525"/>
            <a:ext cx="143986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tIns="91440"/>
          <a:lstStyle/>
          <a:p>
            <a:pPr marL="438150" indent="-319088" eaLnBrk="0" hangingPunct="0">
              <a:buClr>
                <a:schemeClr val="accent1"/>
              </a:buClr>
              <a:buSzPct val="80000"/>
              <a:buFont typeface="Wingdings 2" pitchFamily="18" charset="2"/>
              <a:buNone/>
            </a:pPr>
            <a:r>
              <a:rPr lang="es-AR" sz="2800">
                <a:latin typeface="Corbel" pitchFamily="34" charset="0"/>
              </a:rPr>
              <a:t>Asesor</a:t>
            </a:r>
            <a:endParaRPr lang="es-ES" sz="2800">
              <a:latin typeface="Corbel" pitchFamily="34" charset="0"/>
            </a:endParaRPr>
          </a:p>
        </p:txBody>
      </p:sp>
      <p:sp>
        <p:nvSpPr>
          <p:cNvPr id="38921" name="Rectangle 9"/>
          <p:cNvSpPr>
            <a:spLocks noGrp="1"/>
          </p:cNvSpPr>
          <p:nvPr>
            <p:ph type="body" sz="half" idx="2"/>
          </p:nvPr>
        </p:nvSpPr>
        <p:spPr>
          <a:xfrm>
            <a:off x="3203575" y="1484313"/>
            <a:ext cx="3178175" cy="719137"/>
          </a:xfrm>
        </p:spPr>
        <p:txBody>
          <a:bodyPr/>
          <a:lstStyle/>
          <a:p>
            <a:pPr>
              <a:buFont typeface="Wingdings 2" pitchFamily="18" charset="2"/>
              <a:buNone/>
            </a:pPr>
            <a:r>
              <a:rPr lang="es-AR" smtClean="0"/>
              <a:t>El líder del circulo</a:t>
            </a:r>
            <a:endParaRPr lang="es-E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bwMode="auto"/>
        <p:txBody>
          <a:bodyPr wrap="square" tIns="45720" bIns="45720" numCol="1" anchorCtr="0" compatLnSpc="1">
            <a:prstTxWarp prst="textNoShape">
              <a:avLst/>
            </a:prstTxWarp>
            <a:normAutofit fontScale="90000"/>
          </a:bodyPr>
          <a:lstStyle/>
          <a:p>
            <a:pPr>
              <a:defRPr/>
            </a:pPr>
            <a:r>
              <a:rPr lang="es-AR" sz="4100" smtClean="0"/>
              <a:t>¿ De que se habla dentro de estos círculos?</a:t>
            </a:r>
            <a:endParaRPr lang="es-ES" sz="4100" smtClean="0"/>
          </a:p>
        </p:txBody>
      </p:sp>
      <p:sp>
        <p:nvSpPr>
          <p:cNvPr id="39939" name="Rectangle 3"/>
          <p:cNvSpPr>
            <a:spLocks noGrp="1"/>
          </p:cNvSpPr>
          <p:nvPr>
            <p:ph type="body" sz="half" idx="1"/>
          </p:nvPr>
        </p:nvSpPr>
        <p:spPr>
          <a:xfrm>
            <a:off x="4494213" y="1700213"/>
            <a:ext cx="4038600" cy="4625975"/>
          </a:xfrm>
        </p:spPr>
        <p:txBody>
          <a:bodyPr lIns="54864"/>
          <a:lstStyle/>
          <a:p>
            <a:pPr>
              <a:lnSpc>
                <a:spcPct val="80000"/>
              </a:lnSpc>
            </a:pPr>
            <a:r>
              <a:rPr lang="es-AR" sz="1800" b="1" smtClean="0"/>
              <a:t>Si se habla</a:t>
            </a:r>
          </a:p>
          <a:p>
            <a:pPr lvl="1">
              <a:lnSpc>
                <a:spcPct val="80000"/>
              </a:lnSpc>
            </a:pPr>
            <a:r>
              <a:rPr lang="es-ES" sz="1600" smtClean="0"/>
              <a:t>Aumentar la coordinación y la comunicación entre departamentos clientes/proveedores.</a:t>
            </a:r>
          </a:p>
          <a:p>
            <a:pPr lvl="1">
              <a:lnSpc>
                <a:spcPct val="80000"/>
              </a:lnSpc>
            </a:pPr>
            <a:r>
              <a:rPr lang="es-ES" sz="1600" smtClean="0"/>
              <a:t>Buscar ahorros a través de la reducción de costes innecesarios.</a:t>
            </a:r>
          </a:p>
          <a:p>
            <a:pPr lvl="1">
              <a:lnSpc>
                <a:spcPct val="80000"/>
              </a:lnSpc>
            </a:pPr>
            <a:r>
              <a:rPr lang="es-ES" sz="1600" smtClean="0"/>
              <a:t>Reducir la burocracia que no añade valor a los procesos.</a:t>
            </a:r>
          </a:p>
          <a:p>
            <a:pPr lvl="1">
              <a:lnSpc>
                <a:spcPct val="80000"/>
              </a:lnSpc>
            </a:pPr>
            <a:r>
              <a:rPr lang="es-ES" sz="1600" smtClean="0"/>
              <a:t>Mejorar la atención al cliente en procesos como el de comunicación o atención de quejas o sugerencias.</a:t>
            </a:r>
          </a:p>
          <a:p>
            <a:pPr lvl="1">
              <a:lnSpc>
                <a:spcPct val="80000"/>
              </a:lnSpc>
            </a:pPr>
            <a:r>
              <a:rPr lang="es-ES" sz="1600" smtClean="0"/>
              <a:t>Reducir plazos (de entrega de las salidas de los procesos, de ejecución de acciones o tareas, de espera del cliente, etc…) simplificando los procesos o incluso proponiendo su modificación.</a:t>
            </a:r>
          </a:p>
          <a:p>
            <a:pPr lvl="1">
              <a:lnSpc>
                <a:spcPct val="80000"/>
              </a:lnSpc>
            </a:pPr>
            <a:r>
              <a:rPr lang="es-ES" sz="1600" smtClean="0"/>
              <a:t>Aumentar la comodidad, la higiene, la limpieza y la seguridad en el trabajo.</a:t>
            </a:r>
          </a:p>
        </p:txBody>
      </p:sp>
      <p:sp>
        <p:nvSpPr>
          <p:cNvPr id="39940" name="Rectangle 4"/>
          <p:cNvSpPr>
            <a:spLocks noGrp="1"/>
          </p:cNvSpPr>
          <p:nvPr>
            <p:ph type="body" sz="half" idx="2"/>
          </p:nvPr>
        </p:nvSpPr>
        <p:spPr>
          <a:xfrm>
            <a:off x="539750" y="1700213"/>
            <a:ext cx="4038600" cy="4625975"/>
          </a:xfrm>
        </p:spPr>
        <p:txBody>
          <a:bodyPr/>
          <a:lstStyle/>
          <a:p>
            <a:pPr>
              <a:lnSpc>
                <a:spcPct val="80000"/>
              </a:lnSpc>
            </a:pPr>
            <a:r>
              <a:rPr lang="es-AR" sz="1800" b="1" smtClean="0"/>
              <a:t>No se habla</a:t>
            </a:r>
          </a:p>
          <a:p>
            <a:pPr lvl="1">
              <a:lnSpc>
                <a:spcPct val="80000"/>
              </a:lnSpc>
            </a:pPr>
            <a:r>
              <a:rPr lang="es-ES" sz="1600" b="1" smtClean="0"/>
              <a:t>Las quejas y críticas a los responsables o líderes de la organización.</a:t>
            </a:r>
          </a:p>
          <a:p>
            <a:pPr lvl="1">
              <a:lnSpc>
                <a:spcPct val="80000"/>
              </a:lnSpc>
            </a:pPr>
            <a:r>
              <a:rPr lang="es-ES" sz="1600" b="1" smtClean="0"/>
              <a:t>Las estrategias y políticas generales de la organización.</a:t>
            </a:r>
          </a:p>
          <a:p>
            <a:pPr lvl="1">
              <a:lnSpc>
                <a:spcPct val="80000"/>
              </a:lnSpc>
            </a:pPr>
            <a:r>
              <a:rPr lang="es-ES" sz="1600" b="1" smtClean="0"/>
              <a:t>Los nombramientos, ascensos, suspensiones o despidos.</a:t>
            </a:r>
          </a:p>
          <a:p>
            <a:pPr lvl="1">
              <a:lnSpc>
                <a:spcPct val="80000"/>
              </a:lnSpc>
            </a:pPr>
            <a:r>
              <a:rPr lang="es-ES" sz="1600" b="1" smtClean="0"/>
              <a:t>La valoración del desempeño de otros profesionales que pertenecen a distintas áreas funcionales.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s-AR" dirty="0" smtClean="0"/>
              <a:t>Camino hacia la Calidad Total</a:t>
            </a:r>
            <a:endParaRPr lang="en-US" dirty="0"/>
          </a:p>
        </p:txBody>
      </p:sp>
      <p:sp>
        <p:nvSpPr>
          <p:cNvPr id="5" name="Rectangle 3"/>
          <p:cNvSpPr txBox="1">
            <a:spLocks/>
          </p:cNvSpPr>
          <p:nvPr/>
        </p:nvSpPr>
        <p:spPr bwMode="auto">
          <a:xfrm>
            <a:off x="457200" y="1557338"/>
            <a:ext cx="8435975" cy="4843462"/>
          </a:xfrm>
          <a:prstGeom prst="rect">
            <a:avLst/>
          </a:prstGeom>
          <a:noFill/>
          <a:ln w="9525">
            <a:noFill/>
            <a:miter lim="800000"/>
            <a:headEnd/>
            <a:tailEnd/>
          </a:ln>
        </p:spPr>
        <p:txBody>
          <a:bodyPr tIns="91440"/>
          <a:lstStyle/>
          <a:p>
            <a:pPr marL="457200" indent="-339725" eaLnBrk="0" hangingPunct="0">
              <a:buClr>
                <a:schemeClr val="accent1"/>
              </a:buClr>
              <a:buSzPct val="90000"/>
              <a:defRPr/>
            </a:pPr>
            <a:r>
              <a:rPr lang="es-ES" sz="3200" dirty="0">
                <a:latin typeface="Calibri" pitchFamily="34" charset="0"/>
                <a:cs typeface="+mn-cs"/>
              </a:rPr>
              <a:t>La Excelencia Gerencial y de la Organización</a:t>
            </a:r>
          </a:p>
          <a:p>
            <a:pPr marL="895350" lvl="1" indent="-319088" eaLnBrk="0" hangingPunct="0">
              <a:buClr>
                <a:schemeClr val="accent1"/>
              </a:buClr>
              <a:buSzPct val="80000"/>
              <a:buFont typeface="Wingdings 2" pitchFamily="18" charset="2"/>
              <a:buChar char=""/>
              <a:defRPr/>
            </a:pPr>
            <a:endParaRPr lang="es-AR" sz="800" dirty="0">
              <a:latin typeface="Calibri" pitchFamily="34" charset="0"/>
            </a:endParaRPr>
          </a:p>
          <a:p>
            <a:pPr marL="895350" lvl="1" indent="-319088" eaLnBrk="0" hangingPunct="0">
              <a:buClr>
                <a:schemeClr val="accent1"/>
              </a:buClr>
              <a:buSzPct val="80000"/>
              <a:buFont typeface="Wingdings 2" pitchFamily="18" charset="2"/>
              <a:buChar char=""/>
              <a:defRPr/>
            </a:pPr>
            <a:r>
              <a:rPr lang="es-AR" sz="2400" dirty="0">
                <a:latin typeface="Calibri" pitchFamily="34" charset="0"/>
              </a:rPr>
              <a:t>Visión y Misión claras</a:t>
            </a:r>
          </a:p>
          <a:p>
            <a:pPr marL="895350" lvl="1" indent="-319088" eaLnBrk="0" hangingPunct="0">
              <a:buClr>
                <a:schemeClr val="accent1"/>
              </a:buClr>
              <a:buSzPct val="80000"/>
              <a:buFont typeface="Wingdings 2" pitchFamily="18" charset="2"/>
              <a:buChar char=""/>
              <a:defRPr/>
            </a:pPr>
            <a:r>
              <a:rPr lang="es-AR" sz="2400" dirty="0">
                <a:latin typeface="Calibri" pitchFamily="34" charset="0"/>
              </a:rPr>
              <a:t>Formular políticas, estrategias y tácticas pertinentes de calidad y de trabajo.</a:t>
            </a:r>
          </a:p>
          <a:p>
            <a:pPr marL="895350" lvl="1" indent="-319088" eaLnBrk="0" hangingPunct="0">
              <a:buClr>
                <a:schemeClr val="accent1"/>
              </a:buClr>
              <a:buSzPct val="80000"/>
              <a:buFont typeface="Wingdings 2" pitchFamily="18" charset="2"/>
              <a:buChar char=""/>
              <a:defRPr/>
            </a:pPr>
            <a:r>
              <a:rPr lang="es-ES" sz="2400" dirty="0">
                <a:latin typeface="Calibri" pitchFamily="34" charset="0"/>
                <a:cs typeface="+mn-cs"/>
              </a:rPr>
              <a:t>Involucramiento y la entrega total de todos los trabajadores </a:t>
            </a:r>
          </a:p>
          <a:p>
            <a:pPr marL="895350" lvl="1" indent="-319088" eaLnBrk="0" hangingPunct="0">
              <a:buClr>
                <a:schemeClr val="accent1"/>
              </a:buClr>
              <a:buSzPct val="80000"/>
              <a:buFont typeface="Wingdings 2" pitchFamily="18" charset="2"/>
              <a:buChar char=""/>
              <a:defRPr/>
            </a:pPr>
            <a:r>
              <a:rPr lang="es-ES" sz="2400" dirty="0">
                <a:latin typeface="Calibri" pitchFamily="34" charset="0"/>
                <a:cs typeface="+mn-cs"/>
              </a:rPr>
              <a:t>La Gerencia General debe demostrar que predica y practica la justicia y la honestidad en todas sus acciones</a:t>
            </a:r>
          </a:p>
          <a:p>
            <a:pPr marL="895350" lvl="1" indent="-319088" eaLnBrk="0" hangingPunct="0">
              <a:buClr>
                <a:schemeClr val="accent1"/>
              </a:buClr>
              <a:buSzPct val="80000"/>
              <a:buFont typeface="Wingdings 2" pitchFamily="18" charset="2"/>
              <a:buChar char=""/>
              <a:defRPr/>
            </a:pPr>
            <a:r>
              <a:rPr lang="es-ES" sz="2400" dirty="0">
                <a:latin typeface="Calibri" pitchFamily="34" charset="0"/>
                <a:cs typeface="+mn-cs"/>
              </a:rPr>
              <a:t>Conocimiento de los deseos y expectativas del consumidor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s-AR" dirty="0" smtClean="0"/>
              <a:t>Camino hacia la Calidad Total</a:t>
            </a:r>
            <a:endParaRPr lang="en-US" dirty="0"/>
          </a:p>
        </p:txBody>
      </p:sp>
      <p:sp>
        <p:nvSpPr>
          <p:cNvPr id="5" name="Rectangle 3"/>
          <p:cNvSpPr txBox="1">
            <a:spLocks/>
          </p:cNvSpPr>
          <p:nvPr/>
        </p:nvSpPr>
        <p:spPr bwMode="auto">
          <a:xfrm>
            <a:off x="457200" y="1557338"/>
            <a:ext cx="8435975" cy="4843462"/>
          </a:xfrm>
          <a:prstGeom prst="rect">
            <a:avLst/>
          </a:prstGeom>
          <a:noFill/>
          <a:ln w="9525">
            <a:noFill/>
            <a:miter lim="800000"/>
            <a:headEnd/>
            <a:tailEnd/>
          </a:ln>
        </p:spPr>
        <p:txBody>
          <a:bodyPr tIns="91440"/>
          <a:lstStyle/>
          <a:p>
            <a:pPr marL="631825" indent="-514350" eaLnBrk="0" hangingPunct="0">
              <a:buClr>
                <a:schemeClr val="accent1"/>
              </a:buClr>
              <a:buSzPct val="90000"/>
              <a:defRPr/>
            </a:pPr>
            <a:r>
              <a:rPr lang="es-ES" sz="3200" dirty="0">
                <a:latin typeface="Calibri" pitchFamily="34" charset="0"/>
                <a:cs typeface="+mn-cs"/>
              </a:rPr>
              <a:t>La Cultura de la Calidad</a:t>
            </a:r>
            <a:endParaRPr lang="es-AR" sz="3200" dirty="0">
              <a:latin typeface="Calibri" pitchFamily="34" charset="0"/>
            </a:endParaRPr>
          </a:p>
          <a:p>
            <a:pPr marL="895350" lvl="1" indent="-319088" eaLnBrk="0" hangingPunct="0">
              <a:buClr>
                <a:schemeClr val="accent1"/>
              </a:buClr>
              <a:buSzPct val="80000"/>
              <a:buFont typeface="Wingdings 2" pitchFamily="18" charset="2"/>
              <a:buChar char=""/>
              <a:defRPr/>
            </a:pPr>
            <a:endParaRPr lang="es-ES" sz="800" dirty="0">
              <a:latin typeface="Calibri" pitchFamily="34" charset="0"/>
            </a:endParaRPr>
          </a:p>
          <a:p>
            <a:pPr marL="895350" lvl="1" indent="-319088" eaLnBrk="0" hangingPunct="0">
              <a:buClr>
                <a:schemeClr val="accent1"/>
              </a:buClr>
              <a:buSzPct val="80000"/>
              <a:buFont typeface="Wingdings 2" pitchFamily="18" charset="2"/>
              <a:buChar char=""/>
              <a:defRPr/>
            </a:pPr>
            <a:r>
              <a:rPr lang="es-ES" sz="2400" dirty="0">
                <a:latin typeface="Calibri" pitchFamily="34" charset="0"/>
              </a:rPr>
              <a:t>Cambio constante en la manera de pensar y de actuar </a:t>
            </a:r>
          </a:p>
          <a:p>
            <a:pPr marL="895350" lvl="1" indent="-319088" eaLnBrk="0" hangingPunct="0">
              <a:buClr>
                <a:schemeClr val="accent1"/>
              </a:buClr>
              <a:buSzPct val="80000"/>
              <a:buFont typeface="Wingdings 2" pitchFamily="18" charset="2"/>
              <a:buChar char=""/>
              <a:defRPr/>
            </a:pPr>
            <a:r>
              <a:rPr lang="es-AR" sz="2400" dirty="0">
                <a:latin typeface="Calibri" pitchFamily="34" charset="0"/>
              </a:rPr>
              <a:t>No se buscan culpables.</a:t>
            </a:r>
          </a:p>
          <a:p>
            <a:pPr marL="895350" lvl="1" indent="-319088" eaLnBrk="0" hangingPunct="0">
              <a:buClr>
                <a:schemeClr val="accent1"/>
              </a:buClr>
              <a:buSzPct val="80000"/>
              <a:buFont typeface="Wingdings 2" pitchFamily="18" charset="2"/>
              <a:buChar char=""/>
              <a:defRPr/>
            </a:pPr>
            <a:r>
              <a:rPr lang="es-ES" sz="2400" dirty="0">
                <a:latin typeface="Calibri" pitchFamily="34" charset="0"/>
              </a:rPr>
              <a:t>Los resultados a mediano y a largo plazo son los de mayor interés para la organización.</a:t>
            </a:r>
          </a:p>
          <a:p>
            <a:pPr marL="895350" lvl="1" indent="-319088" eaLnBrk="0" hangingPunct="0">
              <a:buClr>
                <a:schemeClr val="accent1"/>
              </a:buClr>
              <a:buSzPct val="80000"/>
              <a:buFont typeface="Wingdings 2" pitchFamily="18" charset="2"/>
              <a:buChar char=""/>
              <a:defRPr/>
            </a:pPr>
            <a:r>
              <a:rPr lang="es-ES" sz="2400" i="1" dirty="0">
                <a:latin typeface="Calibri" pitchFamily="34" charset="0"/>
              </a:rPr>
              <a:t>Hacer las tareas siempre lo mejor posible desde la primera vez, a un nivel más económico, con mucho entusiasmo y ofreciendo al consumidor la satisfacción completa.</a:t>
            </a:r>
            <a:endParaRPr lang="es-AR" sz="2400" i="1" dirty="0">
              <a:latin typeface="Calibri" pitchFamily="34" charset="0"/>
            </a:endParaRPr>
          </a:p>
          <a:p>
            <a:pPr marL="895350" lvl="1" indent="-319088" eaLnBrk="0" hangingPunct="0">
              <a:buClr>
                <a:schemeClr val="accent1"/>
              </a:buClr>
              <a:buSzPct val="80000"/>
              <a:buFont typeface="Wingdings 2" pitchFamily="18" charset="2"/>
              <a:buChar char=""/>
              <a:defRPr/>
            </a:pPr>
            <a:endParaRPr lang="es-ES" sz="2400" dirty="0">
              <a:latin typeface="Calibri" pitchFamily="34" charset="0"/>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s-AR" dirty="0" smtClean="0"/>
              <a:t>Camino hacia la Calidad Total</a:t>
            </a:r>
            <a:endParaRPr lang="en-US" dirty="0"/>
          </a:p>
        </p:txBody>
      </p:sp>
      <p:sp>
        <p:nvSpPr>
          <p:cNvPr id="5" name="Rectangle 3"/>
          <p:cNvSpPr txBox="1">
            <a:spLocks/>
          </p:cNvSpPr>
          <p:nvPr/>
        </p:nvSpPr>
        <p:spPr bwMode="auto">
          <a:xfrm>
            <a:off x="457200" y="1557338"/>
            <a:ext cx="8435975" cy="4843462"/>
          </a:xfrm>
          <a:prstGeom prst="rect">
            <a:avLst/>
          </a:prstGeom>
          <a:noFill/>
          <a:ln w="9525">
            <a:noFill/>
            <a:miter lim="800000"/>
            <a:headEnd/>
            <a:tailEnd/>
          </a:ln>
        </p:spPr>
        <p:txBody>
          <a:bodyPr tIns="91440"/>
          <a:lstStyle/>
          <a:p>
            <a:pPr marL="631825" indent="-514350" eaLnBrk="0" hangingPunct="0">
              <a:buClr>
                <a:schemeClr val="accent1"/>
              </a:buClr>
              <a:buSzPct val="90000"/>
              <a:defRPr/>
            </a:pPr>
            <a:r>
              <a:rPr lang="es-ES" sz="3200" dirty="0">
                <a:latin typeface="Calibri" pitchFamily="34" charset="0"/>
                <a:cs typeface="+mn-cs"/>
              </a:rPr>
              <a:t>La innovación</a:t>
            </a:r>
            <a:endParaRPr lang="es-AR" sz="3200" dirty="0">
              <a:latin typeface="Calibri" pitchFamily="34" charset="0"/>
            </a:endParaRPr>
          </a:p>
          <a:p>
            <a:pPr marL="631825" indent="-514350" eaLnBrk="0" hangingPunct="0">
              <a:buClr>
                <a:schemeClr val="accent1"/>
              </a:buClr>
              <a:buSzPct val="90000"/>
              <a:defRPr/>
            </a:pPr>
            <a:endParaRPr lang="es-ES" sz="800" dirty="0">
              <a:latin typeface="Calibri" pitchFamily="34" charset="0"/>
            </a:endParaRPr>
          </a:p>
          <a:p>
            <a:pPr marL="895350" lvl="1" indent="-319088" eaLnBrk="0" hangingPunct="0">
              <a:buClr>
                <a:schemeClr val="accent1"/>
              </a:buClr>
              <a:buSzPct val="80000"/>
              <a:buFont typeface="Wingdings 2" pitchFamily="18" charset="2"/>
              <a:buChar char=""/>
              <a:defRPr/>
            </a:pPr>
            <a:endParaRPr lang="es-ES" sz="800" dirty="0">
              <a:latin typeface="Calibri" pitchFamily="34" charset="0"/>
            </a:endParaRPr>
          </a:p>
          <a:p>
            <a:pPr marL="895350" lvl="1" indent="-319088" eaLnBrk="0" hangingPunct="0">
              <a:buClr>
                <a:schemeClr val="accent1"/>
              </a:buClr>
              <a:buSzPct val="80000"/>
              <a:buFont typeface="Wingdings 2" pitchFamily="18" charset="2"/>
              <a:buChar char=""/>
              <a:defRPr/>
            </a:pPr>
            <a:r>
              <a:rPr lang="es-ES" sz="2400" dirty="0">
                <a:latin typeface="Calibri" pitchFamily="34" charset="0"/>
              </a:rPr>
              <a:t>Permite a la organización mantenerse adelante de la competencia.</a:t>
            </a:r>
          </a:p>
          <a:p>
            <a:pPr marL="895350" lvl="1" indent="-319088" eaLnBrk="0" hangingPunct="0">
              <a:buClr>
                <a:schemeClr val="accent1"/>
              </a:buClr>
              <a:buSzPct val="80000"/>
              <a:buFont typeface="Wingdings 2" pitchFamily="18" charset="2"/>
              <a:buChar char=""/>
              <a:defRPr/>
            </a:pPr>
            <a:endParaRPr lang="es-ES" sz="2400" dirty="0">
              <a:latin typeface="Calibri" pitchFamily="34" charset="0"/>
              <a:cs typeface="+mn-cs"/>
            </a:endParaRPr>
          </a:p>
          <a:p>
            <a:pPr marL="895350" lvl="1" indent="-319088" eaLnBrk="0" hangingPunct="0">
              <a:buClr>
                <a:schemeClr val="accent1"/>
              </a:buClr>
              <a:buSzPct val="80000"/>
              <a:buFont typeface="Wingdings 2" pitchFamily="18" charset="2"/>
              <a:buChar char=""/>
              <a:defRPr/>
            </a:pPr>
            <a:r>
              <a:rPr lang="es-ES" sz="2400" dirty="0">
                <a:latin typeface="Calibri" pitchFamily="34" charset="0"/>
                <a:cs typeface="+mn-cs"/>
              </a:rPr>
              <a:t>Aplicarlas en todas las operaciones de la organización.</a:t>
            </a:r>
          </a:p>
          <a:p>
            <a:pPr marL="895350" lvl="1" indent="-319088" eaLnBrk="0" hangingPunct="0">
              <a:buClr>
                <a:schemeClr val="accent1"/>
              </a:buClr>
              <a:buSzPct val="80000"/>
              <a:buFont typeface="Wingdings 2" pitchFamily="18" charset="2"/>
              <a:buChar char=""/>
              <a:defRPr/>
            </a:pPr>
            <a:endParaRPr lang="es-ES" sz="2400" dirty="0">
              <a:latin typeface="Calibri" pitchFamily="34" charset="0"/>
              <a:cs typeface="+mn-cs"/>
            </a:endParaRPr>
          </a:p>
          <a:p>
            <a:pPr marL="895350" lvl="1" indent="-319088" eaLnBrk="0" hangingPunct="0">
              <a:buClr>
                <a:schemeClr val="accent1"/>
              </a:buClr>
              <a:buSzPct val="80000"/>
              <a:buFont typeface="Wingdings 2" pitchFamily="18" charset="2"/>
              <a:buChar char=""/>
              <a:defRPr/>
            </a:pPr>
            <a:r>
              <a:rPr lang="es-ES" sz="2400" dirty="0">
                <a:latin typeface="Calibri" pitchFamily="34" charset="0"/>
                <a:cs typeface="+mn-cs"/>
              </a:rPr>
              <a:t>Elemento crucial en cualquier programa de Calidad Total.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s-AR" dirty="0" smtClean="0"/>
              <a:t>Camino hacia la Calidad Total</a:t>
            </a:r>
            <a:endParaRPr lang="en-US" dirty="0"/>
          </a:p>
        </p:txBody>
      </p:sp>
      <p:sp>
        <p:nvSpPr>
          <p:cNvPr id="5" name="Rectangle 3"/>
          <p:cNvSpPr txBox="1">
            <a:spLocks/>
          </p:cNvSpPr>
          <p:nvPr/>
        </p:nvSpPr>
        <p:spPr bwMode="auto">
          <a:xfrm>
            <a:off x="457200" y="1557338"/>
            <a:ext cx="8435975" cy="4843462"/>
          </a:xfrm>
          <a:prstGeom prst="rect">
            <a:avLst/>
          </a:prstGeom>
          <a:noFill/>
          <a:ln w="9525">
            <a:noFill/>
            <a:miter lim="800000"/>
            <a:headEnd/>
            <a:tailEnd/>
          </a:ln>
        </p:spPr>
        <p:txBody>
          <a:bodyPr tIns="91440"/>
          <a:lstStyle/>
          <a:p>
            <a:pPr marL="631825" indent="-514350" eaLnBrk="0" hangingPunct="0">
              <a:buClr>
                <a:schemeClr val="accent1"/>
              </a:buClr>
              <a:buSzPct val="90000"/>
              <a:defRPr/>
            </a:pPr>
            <a:r>
              <a:rPr lang="es-ES" sz="3200" dirty="0">
                <a:latin typeface="Calibri" pitchFamily="34" charset="0"/>
                <a:cs typeface="+mn-cs"/>
              </a:rPr>
              <a:t>Desarrollo de productos y servicios</a:t>
            </a:r>
          </a:p>
          <a:p>
            <a:pPr marL="631825" indent="-514350" eaLnBrk="0" hangingPunct="0">
              <a:buClr>
                <a:schemeClr val="accent1"/>
              </a:buClr>
              <a:buSzPct val="90000"/>
              <a:buFont typeface="Wingdings" pitchFamily="2" charset="2"/>
              <a:buChar char="§"/>
              <a:defRPr/>
            </a:pPr>
            <a:r>
              <a:rPr lang="es-ES" sz="2400" dirty="0">
                <a:latin typeface="Calibri" pitchFamily="34" charset="0"/>
              </a:rPr>
              <a:t>La Gerencia General deberá conocer los deseos cambiantes del consumidor y las tendencias regionales y mundiales.</a:t>
            </a:r>
          </a:p>
          <a:p>
            <a:pPr marL="631825" indent="-514350" eaLnBrk="0" hangingPunct="0">
              <a:buClr>
                <a:schemeClr val="accent1"/>
              </a:buClr>
              <a:buSzPct val="90000"/>
              <a:buFont typeface="Wingdings" pitchFamily="2" charset="2"/>
              <a:buChar char="§"/>
              <a:defRPr/>
            </a:pPr>
            <a:r>
              <a:rPr lang="es-ES" sz="2400" dirty="0">
                <a:latin typeface="Calibri" pitchFamily="34" charset="0"/>
              </a:rPr>
              <a:t>El ciclo del desarrollo de productos y servicios en una organización con éxito es corto y eficiente.</a:t>
            </a:r>
            <a:endParaRPr lang="es-AR" sz="2400" dirty="0">
              <a:latin typeface="Calibri" pitchFamily="34" charset="0"/>
            </a:endParaRPr>
          </a:p>
          <a:p>
            <a:pPr marL="631825" indent="-514350" eaLnBrk="0" hangingPunct="0">
              <a:buClr>
                <a:schemeClr val="accent1"/>
              </a:buClr>
              <a:buSzPct val="90000"/>
              <a:defRPr/>
            </a:pPr>
            <a:endParaRPr lang="es-ES" sz="800" dirty="0">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s-AR" dirty="0" smtClean="0"/>
              <a:t>Camino hacia la Calidad Total</a:t>
            </a:r>
            <a:endParaRPr lang="en-US" dirty="0"/>
          </a:p>
        </p:txBody>
      </p:sp>
      <p:sp>
        <p:nvSpPr>
          <p:cNvPr id="5" name="Rectangle 3"/>
          <p:cNvSpPr txBox="1">
            <a:spLocks/>
          </p:cNvSpPr>
          <p:nvPr/>
        </p:nvSpPr>
        <p:spPr bwMode="auto">
          <a:xfrm>
            <a:off x="457200" y="1557338"/>
            <a:ext cx="8435975" cy="4843462"/>
          </a:xfrm>
          <a:prstGeom prst="rect">
            <a:avLst/>
          </a:prstGeom>
          <a:noFill/>
          <a:ln w="9525">
            <a:noFill/>
            <a:miter lim="800000"/>
            <a:headEnd/>
            <a:tailEnd/>
          </a:ln>
        </p:spPr>
        <p:txBody>
          <a:bodyPr tIns="91440"/>
          <a:lstStyle/>
          <a:p>
            <a:pPr marL="631825" indent="-514350" eaLnBrk="0" hangingPunct="0">
              <a:buClr>
                <a:schemeClr val="accent1"/>
              </a:buClr>
              <a:buSzPct val="90000"/>
              <a:defRPr/>
            </a:pPr>
            <a:r>
              <a:rPr lang="es-ES" sz="3200" dirty="0">
                <a:latin typeface="Calibri" pitchFamily="34" charset="0"/>
                <a:cs typeface="+mn-cs"/>
              </a:rPr>
              <a:t>El manejo de la información</a:t>
            </a:r>
          </a:p>
          <a:p>
            <a:pPr marL="631825" indent="-514350" eaLnBrk="0" hangingPunct="0">
              <a:buClr>
                <a:schemeClr val="accent1"/>
              </a:buClr>
              <a:buSzPct val="90000"/>
              <a:buFont typeface="Wingdings" pitchFamily="2" charset="2"/>
              <a:buChar char="§"/>
              <a:defRPr/>
            </a:pPr>
            <a:r>
              <a:rPr lang="es-ES" sz="2400" dirty="0">
                <a:latin typeface="Calibri" pitchFamily="34" charset="0"/>
              </a:rPr>
              <a:t>Información debe ser confiable, esencial, a tiempo y en forma fácil de asimilar.</a:t>
            </a:r>
          </a:p>
          <a:p>
            <a:pPr marL="631825" indent="-514350" eaLnBrk="0" hangingPunct="0">
              <a:buClr>
                <a:schemeClr val="accent1"/>
              </a:buClr>
              <a:buSzPct val="90000"/>
              <a:buFont typeface="Wingdings" pitchFamily="2" charset="2"/>
              <a:buChar char="§"/>
              <a:defRPr/>
            </a:pPr>
            <a:r>
              <a:rPr lang="es-ES" sz="2400" dirty="0">
                <a:latin typeface="Calibri" pitchFamily="34" charset="0"/>
              </a:rPr>
              <a:t>Recolección, análisis y presentación de la información deben ser ordenados, adecuados y adaptados a la organización.</a:t>
            </a:r>
          </a:p>
          <a:p>
            <a:pPr marL="631825" indent="-514350" eaLnBrk="0" hangingPunct="0">
              <a:buClr>
                <a:schemeClr val="accent1"/>
              </a:buClr>
              <a:buSzPct val="90000"/>
              <a:buFont typeface="Wingdings" pitchFamily="2" charset="2"/>
              <a:buChar char="§"/>
              <a:defRPr/>
            </a:pPr>
            <a:r>
              <a:rPr lang="es-ES" sz="2400" dirty="0">
                <a:latin typeface="Calibri" pitchFamily="34" charset="0"/>
              </a:rPr>
              <a:t>Ventaja sobre la competencia que posea información desactualizada o incompleta.</a:t>
            </a:r>
          </a:p>
          <a:p>
            <a:pPr marL="631825" indent="-514350" eaLnBrk="0" hangingPunct="0">
              <a:buClr>
                <a:schemeClr val="accent1"/>
              </a:buClr>
              <a:buSzPct val="90000"/>
              <a:buFont typeface="Wingdings" pitchFamily="2" charset="2"/>
              <a:buChar char="§"/>
              <a:defRPr/>
            </a:pPr>
            <a:endParaRPr lang="es-AR" sz="2400" dirty="0">
              <a:latin typeface="Calibri" pitchFamily="34" charset="0"/>
            </a:endParaRPr>
          </a:p>
          <a:p>
            <a:pPr marL="631825" indent="-514350" eaLnBrk="0" hangingPunct="0">
              <a:buClr>
                <a:schemeClr val="accent1"/>
              </a:buClr>
              <a:buSzPct val="90000"/>
              <a:defRPr/>
            </a:pPr>
            <a:endParaRPr lang="es-ES" sz="800" dirty="0">
              <a:latin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s-AR" dirty="0" smtClean="0"/>
              <a:t>Camino hacia la Calidad Total</a:t>
            </a:r>
            <a:endParaRPr lang="en-US" dirty="0"/>
          </a:p>
        </p:txBody>
      </p:sp>
      <p:sp>
        <p:nvSpPr>
          <p:cNvPr id="5" name="Rectangle 3"/>
          <p:cNvSpPr txBox="1">
            <a:spLocks/>
          </p:cNvSpPr>
          <p:nvPr/>
        </p:nvSpPr>
        <p:spPr bwMode="auto">
          <a:xfrm>
            <a:off x="457200" y="1557338"/>
            <a:ext cx="8435975" cy="4843462"/>
          </a:xfrm>
          <a:prstGeom prst="rect">
            <a:avLst/>
          </a:prstGeom>
          <a:noFill/>
          <a:ln w="9525">
            <a:noFill/>
            <a:miter lim="800000"/>
            <a:headEnd/>
            <a:tailEnd/>
          </a:ln>
        </p:spPr>
        <p:txBody>
          <a:bodyPr tIns="91440"/>
          <a:lstStyle/>
          <a:p>
            <a:pPr marL="631825" indent="-514350" eaLnBrk="0" hangingPunct="0">
              <a:buClr>
                <a:schemeClr val="accent1"/>
              </a:buClr>
              <a:buSzPct val="90000"/>
              <a:defRPr/>
            </a:pPr>
            <a:r>
              <a:rPr lang="es-ES" sz="3200" dirty="0">
                <a:latin typeface="Calibri" pitchFamily="34" charset="0"/>
                <a:cs typeface="+mn-cs"/>
              </a:rPr>
              <a:t>El Manejo y Trato del Recurso Humano</a:t>
            </a:r>
          </a:p>
          <a:p>
            <a:pPr marL="631825" indent="-514350" eaLnBrk="0" hangingPunct="0">
              <a:buClr>
                <a:schemeClr val="accent1"/>
              </a:buClr>
              <a:buSzPct val="90000"/>
              <a:buFont typeface="Wingdings" pitchFamily="2" charset="2"/>
              <a:buChar char="§"/>
              <a:defRPr/>
            </a:pPr>
            <a:r>
              <a:rPr lang="es-ES" sz="2400" dirty="0">
                <a:latin typeface="Calibri" pitchFamily="34" charset="0"/>
              </a:rPr>
              <a:t>Recurso más importante que posee una organización.</a:t>
            </a:r>
          </a:p>
          <a:p>
            <a:pPr marL="631825" indent="-514350" eaLnBrk="0" hangingPunct="0">
              <a:buClr>
                <a:schemeClr val="accent1"/>
              </a:buClr>
              <a:buSzPct val="90000"/>
              <a:buFont typeface="Wingdings" pitchFamily="2" charset="2"/>
              <a:buChar char="§"/>
              <a:defRPr/>
            </a:pPr>
            <a:endParaRPr lang="es-ES" sz="2400" dirty="0">
              <a:latin typeface="Calibri" pitchFamily="34" charset="0"/>
            </a:endParaRPr>
          </a:p>
          <a:p>
            <a:pPr marL="631825" indent="-514350" eaLnBrk="0" hangingPunct="0">
              <a:buClr>
                <a:schemeClr val="accent1"/>
              </a:buClr>
              <a:buSzPct val="90000"/>
              <a:buFont typeface="Wingdings" pitchFamily="2" charset="2"/>
              <a:buChar char="§"/>
              <a:defRPr/>
            </a:pPr>
            <a:r>
              <a:rPr lang="es-ES" sz="2400" dirty="0">
                <a:latin typeface="Calibri" pitchFamily="34" charset="0"/>
              </a:rPr>
              <a:t>Debe compartir la Visión y la Misión de la organización formulada y transmitida por la Gerencia General.</a:t>
            </a:r>
          </a:p>
          <a:p>
            <a:pPr marL="631825" indent="-514350" eaLnBrk="0" hangingPunct="0">
              <a:buClr>
                <a:schemeClr val="accent1"/>
              </a:buClr>
              <a:buSzPct val="90000"/>
              <a:buFont typeface="Wingdings" pitchFamily="2" charset="2"/>
              <a:buChar char="§"/>
              <a:defRPr/>
            </a:pPr>
            <a:endParaRPr lang="es-ES" sz="2400">
              <a:latin typeface="Calibri" pitchFamily="34" charset="0"/>
            </a:endParaRPr>
          </a:p>
          <a:p>
            <a:pPr marL="631825" indent="-514350" eaLnBrk="0" hangingPunct="0">
              <a:buClr>
                <a:schemeClr val="accent1"/>
              </a:buClr>
              <a:buSzPct val="90000"/>
              <a:buFont typeface="Wingdings" pitchFamily="2" charset="2"/>
              <a:buChar char="§"/>
              <a:defRPr/>
            </a:pPr>
            <a:r>
              <a:rPr lang="es-ES" sz="2400">
                <a:latin typeface="Calibri" pitchFamily="34" charset="0"/>
              </a:rPr>
              <a:t>El </a:t>
            </a:r>
            <a:r>
              <a:rPr lang="es-ES" sz="2400" dirty="0">
                <a:latin typeface="Calibri" pitchFamily="34" charset="0"/>
              </a:rPr>
              <a:t>mejoramiento, capacitación y formación es gradual y continuo.</a:t>
            </a:r>
          </a:p>
          <a:p>
            <a:pPr marL="631825" indent="-514350" eaLnBrk="0" hangingPunct="0">
              <a:buClr>
                <a:schemeClr val="accent1"/>
              </a:buClr>
              <a:buSzPct val="90000"/>
              <a:buFont typeface="Wingdings" pitchFamily="2" charset="2"/>
              <a:buChar char="§"/>
              <a:defRPr/>
            </a:pPr>
            <a:endParaRPr lang="es-AR" sz="2400" dirty="0">
              <a:latin typeface="Calibri" pitchFamily="34" charset="0"/>
            </a:endParaRPr>
          </a:p>
          <a:p>
            <a:pPr marL="631825" indent="-514350" eaLnBrk="0" hangingPunct="0">
              <a:buClr>
                <a:schemeClr val="accent1"/>
              </a:buClr>
              <a:buSzPct val="90000"/>
              <a:defRPr/>
            </a:pPr>
            <a:endParaRPr lang="es-ES" sz="800" dirty="0">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42928" y="142860"/>
            <a:ext cx="8229600" cy="1143000"/>
          </a:xfrm>
        </p:spPr>
        <p:txBody>
          <a:bodyPr/>
          <a:lstStyle/>
          <a:p>
            <a:pPr eaLnBrk="1" fontAlgn="auto" hangingPunct="1">
              <a:spcAft>
                <a:spcPts val="0"/>
              </a:spcAft>
              <a:defRPr/>
            </a:pPr>
            <a:r>
              <a:rPr lang="es-UY" sz="4000" dirty="0" smtClean="0">
                <a:solidFill>
                  <a:srgbClr val="00B0F0"/>
                </a:solidFill>
              </a:rPr>
              <a:t>Las Organizaciones Reconfigurables</a:t>
            </a:r>
            <a:endParaRPr lang="es-ES" sz="4000" dirty="0">
              <a:solidFill>
                <a:srgbClr val="00B0F0"/>
              </a:solidFill>
            </a:endParaRPr>
          </a:p>
        </p:txBody>
      </p:sp>
      <p:grpSp>
        <p:nvGrpSpPr>
          <p:cNvPr id="10243" name="6 Grupo"/>
          <p:cNvGrpSpPr>
            <a:grpSpLocks/>
          </p:cNvGrpSpPr>
          <p:nvPr/>
        </p:nvGrpSpPr>
        <p:grpSpPr bwMode="auto">
          <a:xfrm>
            <a:off x="2555875" y="4797425"/>
            <a:ext cx="5400675" cy="1655763"/>
            <a:chOff x="683568" y="1844824"/>
            <a:chExt cx="7776864" cy="873388"/>
          </a:xfrm>
        </p:grpSpPr>
        <p:sp>
          <p:nvSpPr>
            <p:cNvPr id="10245" name="4 Rectángulo"/>
            <p:cNvSpPr>
              <a:spLocks noChangeArrowheads="1"/>
            </p:cNvSpPr>
            <p:nvPr/>
          </p:nvSpPr>
          <p:spPr bwMode="auto">
            <a:xfrm>
              <a:off x="683568" y="1844824"/>
              <a:ext cx="7776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 b="1"/>
                <a:t>“El futuro del liderazgo no reside solo en la capacidad social, sino también en el ”managemanent del cambio”.</a:t>
              </a:r>
              <a:endParaRPr lang="es-AR" b="1"/>
            </a:p>
          </p:txBody>
        </p:sp>
        <p:sp>
          <p:nvSpPr>
            <p:cNvPr id="10246" name="5 Rectángulo"/>
            <p:cNvSpPr>
              <a:spLocks noChangeArrowheads="1"/>
            </p:cNvSpPr>
            <p:nvPr/>
          </p:nvSpPr>
          <p:spPr bwMode="auto">
            <a:xfrm>
              <a:off x="6012160" y="2348880"/>
              <a:ext cx="17748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a:t>Jay R Galbraith</a:t>
              </a:r>
              <a:endParaRPr lang="es-AR"/>
            </a:p>
          </p:txBody>
        </p:sp>
      </p:grpSp>
      <p:graphicFrame>
        <p:nvGraphicFramePr>
          <p:cNvPr id="9" name="8 Diagrama"/>
          <p:cNvGraphicFramePr/>
          <p:nvPr/>
        </p:nvGraphicFramePr>
        <p:xfrm>
          <a:off x="611560" y="1772816"/>
          <a:ext cx="8208912"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s-AR" dirty="0" smtClean="0"/>
              <a:t>Camino hacia la Calidad Total</a:t>
            </a:r>
            <a:endParaRPr lang="en-US" dirty="0"/>
          </a:p>
        </p:txBody>
      </p:sp>
      <p:sp>
        <p:nvSpPr>
          <p:cNvPr id="5" name="Rectangle 3"/>
          <p:cNvSpPr txBox="1">
            <a:spLocks/>
          </p:cNvSpPr>
          <p:nvPr/>
        </p:nvSpPr>
        <p:spPr bwMode="auto">
          <a:xfrm>
            <a:off x="468313" y="1412875"/>
            <a:ext cx="8435975" cy="4843463"/>
          </a:xfrm>
          <a:prstGeom prst="rect">
            <a:avLst/>
          </a:prstGeom>
          <a:noFill/>
          <a:ln w="9525">
            <a:noFill/>
            <a:miter lim="800000"/>
            <a:headEnd/>
            <a:tailEnd/>
          </a:ln>
        </p:spPr>
        <p:txBody>
          <a:bodyPr tIns="91440"/>
          <a:lstStyle/>
          <a:p>
            <a:pPr marL="631825" indent="-514350" eaLnBrk="0" hangingPunct="0">
              <a:buClr>
                <a:schemeClr val="accent1"/>
              </a:buClr>
              <a:buSzPct val="90000"/>
              <a:defRPr/>
            </a:pPr>
            <a:r>
              <a:rPr lang="es-ES" sz="3200" dirty="0">
                <a:latin typeface="Calibri" pitchFamily="34" charset="0"/>
                <a:cs typeface="+mn-cs"/>
              </a:rPr>
              <a:t>Competencia</a:t>
            </a:r>
          </a:p>
          <a:p>
            <a:pPr marL="631825" indent="-514350" eaLnBrk="0" hangingPunct="0">
              <a:buClr>
                <a:schemeClr val="accent1"/>
              </a:buClr>
              <a:buSzPct val="90000"/>
              <a:buFont typeface="Wingdings" pitchFamily="2" charset="2"/>
              <a:buChar char="§"/>
              <a:defRPr/>
            </a:pPr>
            <a:r>
              <a:rPr lang="es-ES" sz="2400" dirty="0">
                <a:latin typeface="Calibri" pitchFamily="34" charset="0"/>
              </a:rPr>
              <a:t>Conocimiento de la competencia es vital para una empresa.</a:t>
            </a:r>
          </a:p>
          <a:p>
            <a:pPr marL="631825" indent="-514350" eaLnBrk="0" hangingPunct="0">
              <a:buClr>
                <a:schemeClr val="accent1"/>
              </a:buClr>
              <a:buSzPct val="90000"/>
              <a:buFont typeface="Wingdings" pitchFamily="2" charset="2"/>
              <a:buChar char="§"/>
              <a:defRPr/>
            </a:pPr>
            <a:r>
              <a:rPr lang="es-ES" sz="2400" dirty="0">
                <a:latin typeface="Calibri" pitchFamily="34" charset="0"/>
              </a:rPr>
              <a:t>Debe verse como un factor positivo.</a:t>
            </a:r>
          </a:p>
          <a:p>
            <a:pPr marL="631825" indent="-514350" eaLnBrk="0" hangingPunct="0">
              <a:buClr>
                <a:schemeClr val="accent1"/>
              </a:buClr>
              <a:buSzPct val="90000"/>
              <a:buFont typeface="Wingdings" pitchFamily="2" charset="2"/>
              <a:buChar char="§"/>
              <a:defRPr/>
            </a:pPr>
            <a:r>
              <a:rPr lang="es-ES" sz="2400" dirty="0">
                <a:latin typeface="Calibri" pitchFamily="34" charset="0"/>
              </a:rPr>
              <a:t>Tener en cuenta diferentes factores:</a:t>
            </a:r>
          </a:p>
          <a:p>
            <a:pPr marL="1089025" lvl="1" indent="-514350" eaLnBrk="0" hangingPunct="0">
              <a:buClr>
                <a:schemeClr val="accent1"/>
              </a:buClr>
              <a:buSzPct val="90000"/>
              <a:buFont typeface="Wingdings" pitchFamily="2" charset="2"/>
              <a:buChar char="§"/>
              <a:defRPr/>
            </a:pPr>
            <a:r>
              <a:rPr lang="es-ES" sz="2400" dirty="0">
                <a:latin typeface="Calibri" pitchFamily="34" charset="0"/>
              </a:rPr>
              <a:t>Conocer mejor al consumidor.</a:t>
            </a:r>
          </a:p>
          <a:p>
            <a:pPr marL="1089025" lvl="1" indent="-514350" eaLnBrk="0" hangingPunct="0">
              <a:buClr>
                <a:schemeClr val="accent1"/>
              </a:buClr>
              <a:buSzPct val="90000"/>
              <a:buFont typeface="Wingdings" pitchFamily="2" charset="2"/>
              <a:buChar char="§"/>
              <a:defRPr/>
            </a:pPr>
            <a:r>
              <a:rPr lang="es-ES" sz="2400" dirty="0">
                <a:latin typeface="Calibri" pitchFamily="34" charset="0"/>
              </a:rPr>
              <a:t>Responder rápidamente a los deseos y expectativas del consumidor</a:t>
            </a:r>
          </a:p>
          <a:p>
            <a:pPr marL="1089025" lvl="1" indent="-514350" eaLnBrk="0" hangingPunct="0">
              <a:buClr>
                <a:schemeClr val="accent1"/>
              </a:buClr>
              <a:buSzPct val="90000"/>
              <a:buFont typeface="Wingdings" pitchFamily="2" charset="2"/>
              <a:buChar char="§"/>
              <a:defRPr/>
            </a:pPr>
            <a:r>
              <a:rPr lang="es-ES" sz="2400" dirty="0">
                <a:latin typeface="Calibri" pitchFamily="34" charset="0"/>
              </a:rPr>
              <a:t>Ser innovadora.</a:t>
            </a:r>
          </a:p>
          <a:p>
            <a:pPr marL="1089025" lvl="1" indent="-514350" eaLnBrk="0" hangingPunct="0">
              <a:buClr>
                <a:schemeClr val="accent1"/>
              </a:buClr>
              <a:buSzPct val="90000"/>
              <a:buFont typeface="Wingdings" pitchFamily="2" charset="2"/>
              <a:buChar char="§"/>
              <a:defRPr/>
            </a:pPr>
            <a:r>
              <a:rPr lang="es-ES" sz="2400" dirty="0">
                <a:latin typeface="Calibri" pitchFamily="34" charset="0"/>
              </a:rPr>
              <a:t>Poseer personal más motivado y entrenado.</a:t>
            </a:r>
          </a:p>
          <a:p>
            <a:pPr marL="1089025" lvl="1" indent="-514350" eaLnBrk="0" hangingPunct="0">
              <a:buClr>
                <a:schemeClr val="accent1"/>
              </a:buClr>
              <a:buSzPct val="90000"/>
              <a:buFont typeface="Wingdings" pitchFamily="2" charset="2"/>
              <a:buChar char="§"/>
              <a:defRPr/>
            </a:pPr>
            <a:r>
              <a:rPr lang="es-ES" sz="2400" dirty="0">
                <a:latin typeface="Calibri" pitchFamily="34" charset="0"/>
              </a:rPr>
              <a:t>Estar más avanzada en el camino hacia la Calidad Total.</a:t>
            </a:r>
          </a:p>
          <a:p>
            <a:pPr marL="631825" indent="-514350" eaLnBrk="0" hangingPunct="0">
              <a:buClr>
                <a:schemeClr val="accent1"/>
              </a:buClr>
              <a:buSzPct val="90000"/>
              <a:buFont typeface="Wingdings" pitchFamily="2" charset="2"/>
              <a:buChar char="§"/>
              <a:defRPr/>
            </a:pPr>
            <a:endParaRPr lang="es-AR" sz="2400" dirty="0">
              <a:latin typeface="Calibri" pitchFamily="34" charset="0"/>
            </a:endParaRPr>
          </a:p>
          <a:p>
            <a:pPr marL="631825" indent="-514350" eaLnBrk="0" hangingPunct="0">
              <a:buClr>
                <a:schemeClr val="accent1"/>
              </a:buClr>
              <a:buSzPct val="90000"/>
              <a:defRPr/>
            </a:pPr>
            <a:endParaRPr lang="es-ES" sz="800" dirty="0">
              <a:latin typeface="Calibri"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s-AR" dirty="0" smtClean="0"/>
              <a:t>Camino hacia la Calidad Total</a:t>
            </a:r>
            <a:endParaRPr lang="en-US" dirty="0"/>
          </a:p>
        </p:txBody>
      </p:sp>
      <p:sp>
        <p:nvSpPr>
          <p:cNvPr id="5" name="Rectangle 3"/>
          <p:cNvSpPr txBox="1">
            <a:spLocks/>
          </p:cNvSpPr>
          <p:nvPr/>
        </p:nvSpPr>
        <p:spPr bwMode="auto">
          <a:xfrm>
            <a:off x="468313" y="1412875"/>
            <a:ext cx="8435975" cy="4843463"/>
          </a:xfrm>
          <a:prstGeom prst="rect">
            <a:avLst/>
          </a:prstGeom>
          <a:noFill/>
          <a:ln w="9525">
            <a:noFill/>
            <a:miter lim="800000"/>
            <a:headEnd/>
            <a:tailEnd/>
          </a:ln>
        </p:spPr>
        <p:txBody>
          <a:bodyPr tIns="91440"/>
          <a:lstStyle/>
          <a:p>
            <a:pPr marL="631825" indent="-514350" eaLnBrk="0" hangingPunct="0">
              <a:buClr>
                <a:schemeClr val="accent1"/>
              </a:buClr>
              <a:buSzPct val="90000"/>
              <a:defRPr/>
            </a:pPr>
            <a:r>
              <a:rPr lang="es-ES" sz="3200" dirty="0">
                <a:latin typeface="Calibri" pitchFamily="34" charset="0"/>
                <a:cs typeface="+mn-cs"/>
              </a:rPr>
              <a:t>Manejo del factor Tiempo</a:t>
            </a:r>
          </a:p>
          <a:p>
            <a:pPr marL="631825" indent="-514350" eaLnBrk="0" hangingPunct="0">
              <a:buClr>
                <a:schemeClr val="accent1"/>
              </a:buClr>
              <a:buSzPct val="90000"/>
              <a:buFont typeface="Wingdings" pitchFamily="2" charset="2"/>
              <a:buChar char="§"/>
              <a:defRPr/>
            </a:pPr>
            <a:r>
              <a:rPr lang="es-ES" sz="2400" dirty="0">
                <a:latin typeface="Calibri" pitchFamily="34" charset="0"/>
              </a:rPr>
              <a:t>Empresas que reaccionan rápidamente a situaciones cambiantes poseen una clara ventaja.</a:t>
            </a:r>
          </a:p>
          <a:p>
            <a:pPr marL="631825" indent="-514350" eaLnBrk="0" hangingPunct="0">
              <a:buClr>
                <a:schemeClr val="accent1"/>
              </a:buClr>
              <a:buSzPct val="90000"/>
              <a:buFont typeface="Wingdings" pitchFamily="2" charset="2"/>
              <a:buChar char="§"/>
              <a:defRPr/>
            </a:pPr>
            <a:endParaRPr lang="es-ES" sz="2400" dirty="0">
              <a:latin typeface="Calibri" pitchFamily="34" charset="0"/>
            </a:endParaRPr>
          </a:p>
          <a:p>
            <a:pPr marL="631825" indent="-514350" eaLnBrk="0" hangingPunct="0">
              <a:buClr>
                <a:schemeClr val="accent1"/>
              </a:buClr>
              <a:buSzPct val="90000"/>
              <a:buFont typeface="Wingdings" pitchFamily="2" charset="2"/>
              <a:buChar char="§"/>
              <a:defRPr/>
            </a:pPr>
            <a:r>
              <a:rPr lang="es-ES" sz="2400" dirty="0">
                <a:latin typeface="Calibri" pitchFamily="34" charset="0"/>
              </a:rPr>
              <a:t>La </a:t>
            </a:r>
            <a:r>
              <a:rPr lang="es-ES" sz="2400" dirty="0" err="1">
                <a:latin typeface="Calibri" pitchFamily="34" charset="0"/>
              </a:rPr>
              <a:t>Gcia</a:t>
            </a:r>
            <a:r>
              <a:rPr lang="es-ES" sz="2400" dirty="0">
                <a:latin typeface="Calibri" pitchFamily="34" charset="0"/>
              </a:rPr>
              <a:t> </a:t>
            </a:r>
            <a:r>
              <a:rPr lang="es-ES" sz="2400" dirty="0" err="1">
                <a:latin typeface="Calibri" pitchFamily="34" charset="0"/>
              </a:rPr>
              <a:t>Gral</a:t>
            </a:r>
            <a:r>
              <a:rPr lang="es-ES" sz="2400" dirty="0">
                <a:latin typeface="Calibri" pitchFamily="34" charset="0"/>
              </a:rPr>
              <a:t> debe conocer su situación en tiempo real, introducir las mejoras, modificaciones y prácticas gerenciales oportunamente, antes que sea tarde.</a:t>
            </a:r>
          </a:p>
          <a:p>
            <a:pPr marL="631825" indent="-514350" eaLnBrk="0" hangingPunct="0">
              <a:buClr>
                <a:schemeClr val="accent1"/>
              </a:buClr>
              <a:buSzPct val="90000"/>
              <a:buFont typeface="Wingdings" pitchFamily="2" charset="2"/>
              <a:buChar char="§"/>
              <a:defRPr/>
            </a:pPr>
            <a:endParaRPr lang="es-ES" sz="2400" dirty="0">
              <a:latin typeface="Calibri" pitchFamily="34" charset="0"/>
            </a:endParaRPr>
          </a:p>
          <a:p>
            <a:pPr marL="631825" indent="-514350" eaLnBrk="0" hangingPunct="0">
              <a:buClr>
                <a:schemeClr val="accent1"/>
              </a:buClr>
              <a:buSzPct val="90000"/>
              <a:buFont typeface="Wingdings" pitchFamily="2" charset="2"/>
              <a:buChar char="§"/>
              <a:defRPr/>
            </a:pPr>
            <a:r>
              <a:rPr lang="es-ES" sz="2400" dirty="0">
                <a:latin typeface="Calibri" pitchFamily="34" charset="0"/>
              </a:rPr>
              <a:t>Las decisiones prematuras o tardías pueden representar una catástrofe para la empresa </a:t>
            </a:r>
            <a:endParaRPr lang="es-AR" sz="2400" dirty="0">
              <a:latin typeface="Calibri" pitchFamily="34" charset="0"/>
            </a:endParaRPr>
          </a:p>
          <a:p>
            <a:pPr marL="631825" indent="-514350" eaLnBrk="0" hangingPunct="0">
              <a:buClr>
                <a:schemeClr val="accent1"/>
              </a:buClr>
              <a:buSzPct val="90000"/>
              <a:defRPr/>
            </a:pPr>
            <a:endParaRPr lang="es-ES" sz="800" dirty="0">
              <a:latin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s-AR" dirty="0" smtClean="0"/>
              <a:t>Camino hacia la Calidad Total</a:t>
            </a:r>
            <a:endParaRPr lang="en-US" dirty="0"/>
          </a:p>
        </p:txBody>
      </p:sp>
      <p:sp>
        <p:nvSpPr>
          <p:cNvPr id="5" name="Rectangle 3"/>
          <p:cNvSpPr txBox="1">
            <a:spLocks/>
          </p:cNvSpPr>
          <p:nvPr/>
        </p:nvSpPr>
        <p:spPr bwMode="auto">
          <a:xfrm>
            <a:off x="468313" y="1484313"/>
            <a:ext cx="8435975" cy="4843462"/>
          </a:xfrm>
          <a:prstGeom prst="rect">
            <a:avLst/>
          </a:prstGeom>
          <a:noFill/>
          <a:ln w="9525">
            <a:noFill/>
            <a:miter lim="800000"/>
            <a:headEnd/>
            <a:tailEnd/>
          </a:ln>
        </p:spPr>
        <p:txBody>
          <a:bodyPr tIns="91440"/>
          <a:lstStyle/>
          <a:p>
            <a:pPr marL="631825" indent="-514350" eaLnBrk="0" hangingPunct="0">
              <a:buClr>
                <a:schemeClr val="accent1"/>
              </a:buClr>
              <a:buSzPct val="90000"/>
              <a:defRPr/>
            </a:pPr>
            <a:r>
              <a:rPr lang="es-AR" sz="3200" dirty="0"/>
              <a:t>Relación con los Socios Estratégicos</a:t>
            </a:r>
            <a:endParaRPr lang="es-ES" sz="3200" dirty="0">
              <a:latin typeface="Calibri" pitchFamily="34" charset="0"/>
              <a:cs typeface="+mn-cs"/>
            </a:endParaRPr>
          </a:p>
          <a:p>
            <a:pPr marL="631825" indent="-514350" eaLnBrk="0" hangingPunct="0">
              <a:buClr>
                <a:schemeClr val="accent1"/>
              </a:buClr>
              <a:buSzPct val="90000"/>
              <a:buFont typeface="Wingdings" pitchFamily="2" charset="2"/>
              <a:buChar char="§"/>
              <a:defRPr/>
            </a:pPr>
            <a:r>
              <a:rPr lang="es-ES" sz="2400" dirty="0">
                <a:latin typeface="Calibri" pitchFamily="34" charset="0"/>
              </a:rPr>
              <a:t>Establecer alianzas estratégicas con proveedores, organizaciones y consumidores.</a:t>
            </a:r>
          </a:p>
          <a:p>
            <a:pPr marL="631825" indent="-514350" eaLnBrk="0" hangingPunct="0">
              <a:buClr>
                <a:schemeClr val="accent1"/>
              </a:buClr>
              <a:buSzPct val="90000"/>
              <a:buFont typeface="Wingdings" pitchFamily="2" charset="2"/>
              <a:buChar char="§"/>
              <a:defRPr/>
            </a:pPr>
            <a:endParaRPr lang="es-ES" sz="2400" dirty="0">
              <a:latin typeface="Calibri" pitchFamily="34" charset="0"/>
            </a:endParaRPr>
          </a:p>
          <a:p>
            <a:pPr marL="631825" indent="-514350" eaLnBrk="0" hangingPunct="0">
              <a:buClr>
                <a:schemeClr val="accent1"/>
              </a:buClr>
              <a:buSzPct val="90000"/>
              <a:buFont typeface="Wingdings" pitchFamily="2" charset="2"/>
              <a:buChar char="§"/>
              <a:defRPr/>
            </a:pPr>
            <a:r>
              <a:rPr lang="es-ES" sz="2400" dirty="0">
                <a:latin typeface="Calibri" pitchFamily="34" charset="0"/>
              </a:rPr>
              <a:t>Expansión de mercado.</a:t>
            </a:r>
          </a:p>
          <a:p>
            <a:pPr marL="631825" indent="-514350" eaLnBrk="0" hangingPunct="0">
              <a:buClr>
                <a:schemeClr val="accent1"/>
              </a:buClr>
              <a:buSzPct val="90000"/>
              <a:buFont typeface="Wingdings" pitchFamily="2" charset="2"/>
              <a:buChar char="§"/>
              <a:defRPr/>
            </a:pPr>
            <a:endParaRPr lang="es-ES" sz="2400" dirty="0">
              <a:latin typeface="Calibri" pitchFamily="34" charset="0"/>
            </a:endParaRPr>
          </a:p>
          <a:p>
            <a:pPr marL="631825" indent="-514350" eaLnBrk="0" hangingPunct="0">
              <a:buClr>
                <a:schemeClr val="accent1"/>
              </a:buClr>
              <a:buSzPct val="90000"/>
              <a:buFont typeface="Wingdings" pitchFamily="2" charset="2"/>
              <a:buChar char="§"/>
              <a:defRPr/>
            </a:pPr>
            <a:r>
              <a:rPr lang="es-ES" sz="2400" dirty="0">
                <a:latin typeface="Calibri" pitchFamily="34" charset="0"/>
              </a:rPr>
              <a:t>Beneficio mutuo para los socios.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s-AR" dirty="0" smtClean="0"/>
              <a:t>Camino hacia la Calidad Total</a:t>
            </a:r>
            <a:endParaRPr lang="en-US" dirty="0"/>
          </a:p>
        </p:txBody>
      </p:sp>
      <p:sp>
        <p:nvSpPr>
          <p:cNvPr id="5" name="Rectangle 3"/>
          <p:cNvSpPr txBox="1">
            <a:spLocks/>
          </p:cNvSpPr>
          <p:nvPr/>
        </p:nvSpPr>
        <p:spPr bwMode="auto">
          <a:xfrm>
            <a:off x="468313" y="1412875"/>
            <a:ext cx="8435975" cy="4843463"/>
          </a:xfrm>
          <a:prstGeom prst="rect">
            <a:avLst/>
          </a:prstGeom>
          <a:noFill/>
          <a:ln w="9525">
            <a:noFill/>
            <a:miter lim="800000"/>
            <a:headEnd/>
            <a:tailEnd/>
          </a:ln>
        </p:spPr>
        <p:txBody>
          <a:bodyPr tIns="91440"/>
          <a:lstStyle/>
          <a:p>
            <a:pPr marL="631825" indent="-514350" eaLnBrk="0" hangingPunct="0">
              <a:buClr>
                <a:schemeClr val="accent1"/>
              </a:buClr>
              <a:buSzPct val="90000"/>
              <a:defRPr/>
            </a:pPr>
            <a:r>
              <a:rPr lang="es-AR" sz="3200" dirty="0"/>
              <a:t>Manejo del factor Capital</a:t>
            </a:r>
            <a:endParaRPr lang="es-ES" sz="3200" dirty="0">
              <a:latin typeface="Calibri" pitchFamily="34" charset="0"/>
              <a:cs typeface="+mn-cs"/>
            </a:endParaRPr>
          </a:p>
          <a:p>
            <a:pPr marL="631825" indent="-514350" eaLnBrk="0" hangingPunct="0">
              <a:buClr>
                <a:schemeClr val="accent1"/>
              </a:buClr>
              <a:buSzPct val="90000"/>
              <a:buFont typeface="Wingdings" pitchFamily="2" charset="2"/>
              <a:buChar char="§"/>
              <a:defRPr/>
            </a:pPr>
            <a:r>
              <a:rPr lang="es-ES" sz="2400" dirty="0">
                <a:latin typeface="Calibri" pitchFamily="34" charset="0"/>
              </a:rPr>
              <a:t>Su manejo debe ser lo más eficiente posible para que su rendimiento sea al máximo.</a:t>
            </a:r>
          </a:p>
          <a:p>
            <a:pPr marL="631825" indent="-514350" eaLnBrk="0" hangingPunct="0">
              <a:buClr>
                <a:schemeClr val="accent1"/>
              </a:buClr>
              <a:buSzPct val="90000"/>
              <a:buFont typeface="Wingdings" pitchFamily="2" charset="2"/>
              <a:buChar char="§"/>
              <a:defRPr/>
            </a:pPr>
            <a:endParaRPr lang="es-ES" sz="2400" dirty="0">
              <a:latin typeface="Calibri" pitchFamily="34" charset="0"/>
            </a:endParaRPr>
          </a:p>
          <a:p>
            <a:pPr marL="631825" indent="-514350" eaLnBrk="0" hangingPunct="0">
              <a:buClr>
                <a:schemeClr val="accent1"/>
              </a:buClr>
              <a:buSzPct val="90000"/>
              <a:buFont typeface="Wingdings" pitchFamily="2" charset="2"/>
              <a:buChar char="§"/>
              <a:defRPr/>
            </a:pPr>
            <a:r>
              <a:rPr lang="es-ES" sz="2400" dirty="0">
                <a:latin typeface="Calibri" pitchFamily="34" charset="0"/>
              </a:rPr>
              <a:t>Se deben elaborar presupuestos y planes de inversión, ajustados a la Misión, estrategia y plan de trabajo general de la organización.</a:t>
            </a:r>
          </a:p>
          <a:p>
            <a:pPr marL="631825" indent="-514350" eaLnBrk="0" hangingPunct="0">
              <a:buClr>
                <a:schemeClr val="accent1"/>
              </a:buClr>
              <a:buSzPct val="90000"/>
              <a:buFont typeface="Wingdings" pitchFamily="2" charset="2"/>
              <a:buChar char="§"/>
              <a:defRPr/>
            </a:pPr>
            <a:endParaRPr lang="es-ES" sz="2400" dirty="0">
              <a:latin typeface="Calibri" pitchFamily="34" charset="0"/>
            </a:endParaRPr>
          </a:p>
          <a:p>
            <a:pPr marL="631825" indent="-514350" eaLnBrk="0" hangingPunct="0">
              <a:buClr>
                <a:schemeClr val="accent1"/>
              </a:buClr>
              <a:buSzPct val="90000"/>
              <a:buFont typeface="Wingdings" pitchFamily="2" charset="2"/>
              <a:buChar char="§"/>
              <a:defRPr/>
            </a:pPr>
            <a:r>
              <a:rPr lang="es-ES" sz="2400" dirty="0">
                <a:latin typeface="Calibri" pitchFamily="34" charset="0"/>
              </a:rPr>
              <a:t>Establecer mecanismos para la sistemática y eficiente forma de evaluar, programar y auditar el uso de </a:t>
            </a:r>
            <a:r>
              <a:rPr lang="es-ES" sz="2400">
                <a:latin typeface="Calibri" pitchFamily="34" charset="0"/>
              </a:rPr>
              <a:t>este recurso.</a:t>
            </a:r>
            <a:endParaRPr lang="es-ES" sz="2400" dirty="0">
              <a:latin typeface="Calibri"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pPr>
              <a:defRPr/>
            </a:pPr>
            <a:r>
              <a:rPr lang="es-AR" dirty="0" smtClean="0"/>
              <a:t>Muchas Gracias por su tiempo</a:t>
            </a:r>
            <a:endParaRPr lang="es-AR" dirty="0"/>
          </a:p>
        </p:txBody>
      </p:sp>
      <p:pic>
        <p:nvPicPr>
          <p:cNvPr id="51203" name="Picture 2" descr="C:\Users\Family GAS\AppData\Local\Microsoft\Windows\Temporary Internet Files\Content.IE5\B6MBF7UP\MC90024035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8538" y="1844675"/>
            <a:ext cx="3382962" cy="440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5 CuadroTexto"/>
          <p:cNvSpPr txBox="1">
            <a:spLocks noChangeArrowheads="1"/>
          </p:cNvSpPr>
          <p:nvPr/>
        </p:nvSpPr>
        <p:spPr bwMode="auto">
          <a:xfrm>
            <a:off x="5724525" y="2781300"/>
            <a:ext cx="2735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AR" sz="2400"/>
              <a:t>Alguna pregunta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42928" y="142860"/>
            <a:ext cx="8229600" cy="1143000"/>
          </a:xfrm>
        </p:spPr>
        <p:txBody>
          <a:bodyPr/>
          <a:lstStyle/>
          <a:p>
            <a:pPr eaLnBrk="1" fontAlgn="auto" hangingPunct="1">
              <a:spcAft>
                <a:spcPts val="0"/>
              </a:spcAft>
              <a:defRPr/>
            </a:pPr>
            <a:r>
              <a:rPr lang="es-UY" sz="4000" dirty="0" smtClean="0">
                <a:solidFill>
                  <a:srgbClr val="00B0F0"/>
                </a:solidFill>
              </a:rPr>
              <a:t>Las Organizaciones Reconfigurables</a:t>
            </a:r>
            <a:endParaRPr lang="es-ES" sz="4000" dirty="0">
              <a:solidFill>
                <a:srgbClr val="00B0F0"/>
              </a:solidFill>
            </a:endParaRPr>
          </a:p>
        </p:txBody>
      </p:sp>
      <p:graphicFrame>
        <p:nvGraphicFramePr>
          <p:cNvPr id="7" name="6 Diagrama"/>
          <p:cNvGraphicFramePr/>
          <p:nvPr/>
        </p:nvGraphicFramePr>
        <p:xfrm>
          <a:off x="2411760" y="1772816"/>
          <a:ext cx="5328592"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42928" y="142860"/>
            <a:ext cx="8229600" cy="1143000"/>
          </a:xfrm>
        </p:spPr>
        <p:txBody>
          <a:bodyPr/>
          <a:lstStyle/>
          <a:p>
            <a:pPr eaLnBrk="1" fontAlgn="auto" hangingPunct="1">
              <a:spcAft>
                <a:spcPts val="0"/>
              </a:spcAft>
              <a:defRPr/>
            </a:pPr>
            <a:r>
              <a:rPr lang="es-UY" sz="4000" dirty="0" smtClean="0">
                <a:solidFill>
                  <a:srgbClr val="00B0F0"/>
                </a:solidFill>
              </a:rPr>
              <a:t>Las Organizaciones Reconfigurables</a:t>
            </a:r>
            <a:endParaRPr lang="es-ES" sz="4000" dirty="0">
              <a:solidFill>
                <a:srgbClr val="00B0F0"/>
              </a:solidFill>
            </a:endParaRPr>
          </a:p>
        </p:txBody>
      </p:sp>
      <p:graphicFrame>
        <p:nvGraphicFramePr>
          <p:cNvPr id="4" name="3 Diagrama"/>
          <p:cNvGraphicFramePr/>
          <p:nvPr/>
        </p:nvGraphicFramePr>
        <p:xfrm>
          <a:off x="251520" y="1628800"/>
          <a:ext cx="8568952" cy="2952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8 Diagrama"/>
          <p:cNvGraphicFramePr/>
          <p:nvPr/>
        </p:nvGraphicFramePr>
        <p:xfrm>
          <a:off x="2555776" y="4509120"/>
          <a:ext cx="6408712" cy="22322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14282" y="142860"/>
            <a:ext cx="8229600" cy="1143000"/>
          </a:xfrm>
        </p:spPr>
        <p:txBody>
          <a:bodyPr/>
          <a:lstStyle/>
          <a:p>
            <a:pPr eaLnBrk="1" fontAlgn="auto" hangingPunct="1">
              <a:spcAft>
                <a:spcPts val="0"/>
              </a:spcAft>
              <a:defRPr/>
            </a:pPr>
            <a:r>
              <a:rPr lang="es-UY" dirty="0" smtClean="0">
                <a:solidFill>
                  <a:srgbClr val="00B0F0"/>
                </a:solidFill>
              </a:rPr>
              <a:t>Calidad Total</a:t>
            </a:r>
            <a:endParaRPr lang="es-ES" dirty="0">
              <a:solidFill>
                <a:srgbClr val="00B0F0"/>
              </a:solidFill>
            </a:endParaRPr>
          </a:p>
        </p:txBody>
      </p:sp>
      <p:sp>
        <p:nvSpPr>
          <p:cNvPr id="13315" name="Rectangle 3"/>
          <p:cNvSpPr>
            <a:spLocks noGrp="1" noChangeArrowheads="1"/>
          </p:cNvSpPr>
          <p:nvPr>
            <p:ph idx="1"/>
          </p:nvPr>
        </p:nvSpPr>
        <p:spPr>
          <a:xfrm>
            <a:off x="457200" y="1617663"/>
            <a:ext cx="8229600" cy="4525962"/>
          </a:xfrm>
        </p:spPr>
        <p:txBody>
          <a:bodyPr/>
          <a:lstStyle/>
          <a:p>
            <a:pPr eaLnBrk="1" hangingPunct="1"/>
            <a:r>
              <a:rPr lang="es-UY" sz="3600" smtClean="0"/>
              <a:t>Que es la calidad?</a:t>
            </a:r>
          </a:p>
          <a:p>
            <a:pPr lvl="1" eaLnBrk="1" hangingPunct="1"/>
            <a:r>
              <a:rPr lang="es-AR" smtClean="0"/>
              <a:t>Cumplir con los requerimientos</a:t>
            </a:r>
          </a:p>
          <a:p>
            <a:pPr lvl="1" eaLnBrk="1" hangingPunct="1"/>
            <a:r>
              <a:rPr lang="es-AR" smtClean="0"/>
              <a:t>Satisfacción de las necesidades del cliente</a:t>
            </a:r>
          </a:p>
          <a:p>
            <a:pPr lvl="1" eaLnBrk="1" hangingPunct="1"/>
            <a:r>
              <a:rPr lang="es-AR" smtClean="0"/>
              <a:t>Ausencia de deficiencias</a:t>
            </a:r>
          </a:p>
          <a:p>
            <a:pPr lvl="1" eaLnBrk="1" hangingPunct="1"/>
            <a:r>
              <a:rPr lang="es-AR" smtClean="0"/>
              <a:t>Por lo que lo pagué…</a:t>
            </a:r>
            <a:endParaRPr lang="es-E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lstStyle/>
          <a:p>
            <a:pPr eaLnBrk="1" fontAlgn="auto" hangingPunct="1">
              <a:spcAft>
                <a:spcPts val="0"/>
              </a:spcAft>
              <a:defRPr/>
            </a:pPr>
            <a:r>
              <a:rPr lang="es-AR" dirty="0" smtClean="0">
                <a:solidFill>
                  <a:schemeClr val="accent1">
                    <a:satMod val="150000"/>
                  </a:schemeClr>
                </a:solidFill>
              </a:rPr>
              <a:t>Calidad Total</a:t>
            </a:r>
            <a:endParaRPr lang="es-AR" dirty="0">
              <a:solidFill>
                <a:schemeClr val="accent1">
                  <a:satMod val="150000"/>
                </a:schemeClr>
              </a:solidFill>
            </a:endParaRPr>
          </a:p>
        </p:txBody>
      </p:sp>
      <p:sp>
        <p:nvSpPr>
          <p:cNvPr id="14339" name="Rectangle 3"/>
          <p:cNvSpPr>
            <a:spLocks noGrp="1" noChangeArrowheads="1"/>
          </p:cNvSpPr>
          <p:nvPr>
            <p:ph idx="1"/>
          </p:nvPr>
        </p:nvSpPr>
        <p:spPr/>
        <p:txBody>
          <a:bodyPr/>
          <a:lstStyle/>
          <a:p>
            <a:pPr eaLnBrk="1" hangingPunct="1"/>
            <a:r>
              <a:rPr lang="es-UY" smtClean="0"/>
              <a:t>Visiones de la calidad</a:t>
            </a:r>
            <a:endParaRPr lang="es-ES" smtClean="0"/>
          </a:p>
        </p:txBody>
      </p:sp>
      <p:graphicFrame>
        <p:nvGraphicFramePr>
          <p:cNvPr id="11" name="10 Diagrama"/>
          <p:cNvGraphicFramePr/>
          <p:nvPr/>
        </p:nvGraphicFramePr>
        <p:xfrm>
          <a:off x="2143108" y="1643050"/>
          <a:ext cx="6786610" cy="5214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fontAlgn="auto" hangingPunct="1">
              <a:spcAft>
                <a:spcPts val="0"/>
              </a:spcAft>
              <a:defRPr/>
            </a:pPr>
            <a:r>
              <a:rPr lang="es-AR" dirty="0" smtClean="0">
                <a:solidFill>
                  <a:schemeClr val="accent1">
                    <a:satMod val="150000"/>
                  </a:schemeClr>
                </a:solidFill>
              </a:rPr>
              <a:t>Control Total de la Calidad</a:t>
            </a:r>
            <a:endParaRPr lang="es-AR" dirty="0">
              <a:solidFill>
                <a:schemeClr val="accent1">
                  <a:satMod val="150000"/>
                </a:schemeClr>
              </a:solidFill>
            </a:endParaRPr>
          </a:p>
        </p:txBody>
      </p:sp>
      <p:grpSp>
        <p:nvGrpSpPr>
          <p:cNvPr id="15363" name="8 Grupo"/>
          <p:cNvGrpSpPr>
            <a:grpSpLocks/>
          </p:cNvGrpSpPr>
          <p:nvPr/>
        </p:nvGrpSpPr>
        <p:grpSpPr bwMode="auto">
          <a:xfrm>
            <a:off x="2528888" y="1714500"/>
            <a:ext cx="5472112" cy="617538"/>
            <a:chOff x="1532760" y="753"/>
            <a:chExt cx="5472684" cy="617209"/>
          </a:xfrm>
        </p:grpSpPr>
        <p:sp>
          <p:nvSpPr>
            <p:cNvPr id="25" name="24 Pentágono"/>
            <p:cNvSpPr/>
            <p:nvPr/>
          </p:nvSpPr>
          <p:spPr>
            <a:xfrm rot="10800000">
              <a:off x="1532760" y="753"/>
              <a:ext cx="5472684" cy="617209"/>
            </a:xfrm>
            <a:prstGeom prst="homePlat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6" name="Pentágono 4"/>
            <p:cNvSpPr/>
            <p:nvPr/>
          </p:nvSpPr>
          <p:spPr>
            <a:xfrm rot="21600000">
              <a:off x="1686763" y="753"/>
              <a:ext cx="5318681" cy="61720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72172" tIns="68580" rIns="128016" bIns="68580" spcCol="1270" anchor="ctr"/>
            <a:lstStyle/>
            <a:p>
              <a:pPr algn="ctr" defTabSz="800100">
                <a:lnSpc>
                  <a:spcPct val="90000"/>
                </a:lnSpc>
                <a:spcAft>
                  <a:spcPct val="35000"/>
                </a:spcAft>
                <a:defRPr/>
              </a:pPr>
              <a:r>
                <a:rPr lang="es-AR" dirty="0"/>
                <a:t>Buscar sistemáticamente</a:t>
              </a:r>
            </a:p>
          </p:txBody>
        </p:sp>
      </p:grpSp>
      <p:grpSp>
        <p:nvGrpSpPr>
          <p:cNvPr id="15364" name="9 Grupo"/>
          <p:cNvGrpSpPr>
            <a:grpSpLocks/>
          </p:cNvGrpSpPr>
          <p:nvPr/>
        </p:nvGrpSpPr>
        <p:grpSpPr bwMode="auto">
          <a:xfrm>
            <a:off x="2528888" y="2516188"/>
            <a:ext cx="5472112" cy="617537"/>
            <a:chOff x="1532760" y="802204"/>
            <a:chExt cx="5472684" cy="617209"/>
          </a:xfrm>
        </p:grpSpPr>
        <p:sp>
          <p:nvSpPr>
            <p:cNvPr id="23" name="22 Pentágono"/>
            <p:cNvSpPr/>
            <p:nvPr/>
          </p:nvSpPr>
          <p:spPr>
            <a:xfrm rot="10800000">
              <a:off x="1532760" y="802204"/>
              <a:ext cx="5472684" cy="617209"/>
            </a:xfrm>
            <a:prstGeom prst="homePlat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4" name="Pentágono 6"/>
            <p:cNvSpPr/>
            <p:nvPr/>
          </p:nvSpPr>
          <p:spPr>
            <a:xfrm rot="21600000">
              <a:off x="1686763" y="802204"/>
              <a:ext cx="5318681" cy="61720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72172" tIns="68580" rIns="128016" bIns="68580" spcCol="1270" anchor="ctr"/>
            <a:lstStyle/>
            <a:p>
              <a:pPr algn="ctr" defTabSz="800100">
                <a:lnSpc>
                  <a:spcPct val="90000"/>
                </a:lnSpc>
                <a:spcAft>
                  <a:spcPct val="35000"/>
                </a:spcAft>
                <a:defRPr/>
              </a:pPr>
              <a:r>
                <a:rPr lang="es-AR" dirty="0"/>
                <a:t>Participación organizada</a:t>
              </a:r>
            </a:p>
          </p:txBody>
        </p:sp>
      </p:grpSp>
      <p:grpSp>
        <p:nvGrpSpPr>
          <p:cNvPr id="15365" name="10 Grupo"/>
          <p:cNvGrpSpPr>
            <a:grpSpLocks/>
          </p:cNvGrpSpPr>
          <p:nvPr/>
        </p:nvGrpSpPr>
        <p:grpSpPr bwMode="auto">
          <a:xfrm>
            <a:off x="2528888" y="3317875"/>
            <a:ext cx="5472112" cy="615950"/>
            <a:chOff x="1532760" y="1603656"/>
            <a:chExt cx="5472684" cy="617209"/>
          </a:xfrm>
        </p:grpSpPr>
        <p:sp>
          <p:nvSpPr>
            <p:cNvPr id="21" name="20 Pentágono"/>
            <p:cNvSpPr/>
            <p:nvPr/>
          </p:nvSpPr>
          <p:spPr>
            <a:xfrm rot="10800000">
              <a:off x="1532760" y="1603656"/>
              <a:ext cx="5472684" cy="617209"/>
            </a:xfrm>
            <a:prstGeom prst="homePlat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Pentágono 8"/>
            <p:cNvSpPr/>
            <p:nvPr/>
          </p:nvSpPr>
          <p:spPr>
            <a:xfrm rot="21600000">
              <a:off x="1686763" y="1603656"/>
              <a:ext cx="5318681" cy="61720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72172" tIns="68580" rIns="128016" bIns="68580" spcCol="1270" anchor="ctr"/>
            <a:lstStyle/>
            <a:p>
              <a:pPr algn="ctr" defTabSz="800100">
                <a:lnSpc>
                  <a:spcPct val="90000"/>
                </a:lnSpc>
                <a:spcAft>
                  <a:spcPct val="35000"/>
                </a:spcAft>
                <a:defRPr/>
              </a:pPr>
              <a:r>
                <a:rPr lang="es-AR" dirty="0"/>
                <a:t>Elevar la calidad de procesos, productos y servicios</a:t>
              </a:r>
            </a:p>
          </p:txBody>
        </p:sp>
      </p:grpSp>
      <p:grpSp>
        <p:nvGrpSpPr>
          <p:cNvPr id="15366" name="11 Grupo"/>
          <p:cNvGrpSpPr>
            <a:grpSpLocks/>
          </p:cNvGrpSpPr>
          <p:nvPr/>
        </p:nvGrpSpPr>
        <p:grpSpPr bwMode="auto">
          <a:xfrm>
            <a:off x="2528888" y="4119563"/>
            <a:ext cx="5472112" cy="615950"/>
            <a:chOff x="1532760" y="2405108"/>
            <a:chExt cx="5472684" cy="617209"/>
          </a:xfrm>
        </p:grpSpPr>
        <p:sp>
          <p:nvSpPr>
            <p:cNvPr id="19" name="18 Pentágono"/>
            <p:cNvSpPr/>
            <p:nvPr/>
          </p:nvSpPr>
          <p:spPr>
            <a:xfrm rot="10800000">
              <a:off x="1532760" y="2405108"/>
              <a:ext cx="5472684" cy="617209"/>
            </a:xfrm>
            <a:prstGeom prst="homePlat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Pentágono 10"/>
            <p:cNvSpPr/>
            <p:nvPr/>
          </p:nvSpPr>
          <p:spPr>
            <a:xfrm rot="21600000">
              <a:off x="1686763" y="2405108"/>
              <a:ext cx="5318681" cy="61720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72172" tIns="68580" rIns="128016" bIns="68580" spcCol="1270" anchor="ctr"/>
            <a:lstStyle/>
            <a:p>
              <a:pPr algn="ctr" defTabSz="800100">
                <a:lnSpc>
                  <a:spcPct val="90000"/>
                </a:lnSpc>
                <a:spcAft>
                  <a:spcPct val="35000"/>
                </a:spcAft>
                <a:defRPr/>
              </a:pPr>
              <a:r>
                <a:rPr lang="es-AR" dirty="0"/>
                <a:t>Prevenir errores</a:t>
              </a:r>
            </a:p>
          </p:txBody>
        </p:sp>
      </p:grpSp>
      <p:grpSp>
        <p:nvGrpSpPr>
          <p:cNvPr id="15367" name="12 Grupo"/>
          <p:cNvGrpSpPr>
            <a:grpSpLocks/>
          </p:cNvGrpSpPr>
          <p:nvPr/>
        </p:nvGrpSpPr>
        <p:grpSpPr bwMode="auto">
          <a:xfrm>
            <a:off x="2528888" y="4919663"/>
            <a:ext cx="5472112" cy="617537"/>
            <a:chOff x="1532760" y="3206560"/>
            <a:chExt cx="5472684" cy="617209"/>
          </a:xfrm>
        </p:grpSpPr>
        <p:sp>
          <p:nvSpPr>
            <p:cNvPr id="17" name="16 Pentágono"/>
            <p:cNvSpPr/>
            <p:nvPr/>
          </p:nvSpPr>
          <p:spPr>
            <a:xfrm rot="10800000">
              <a:off x="1532760" y="3206560"/>
              <a:ext cx="5472684" cy="617209"/>
            </a:xfrm>
            <a:prstGeom prst="homePlat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Pentágono 12"/>
            <p:cNvSpPr/>
            <p:nvPr/>
          </p:nvSpPr>
          <p:spPr>
            <a:xfrm rot="21600000">
              <a:off x="1686763" y="3206560"/>
              <a:ext cx="5318681" cy="61720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72172" tIns="68580" rIns="128016" bIns="68580" spcCol="1270" anchor="ctr"/>
            <a:lstStyle/>
            <a:p>
              <a:pPr algn="ctr" defTabSz="800100">
                <a:lnSpc>
                  <a:spcPct val="90000"/>
                </a:lnSpc>
                <a:spcAft>
                  <a:spcPct val="35000"/>
                </a:spcAft>
                <a:defRPr/>
              </a:pPr>
              <a:r>
                <a:rPr lang="es-AR" dirty="0"/>
                <a:t>Mejora constante como hábito</a:t>
              </a:r>
            </a:p>
          </p:txBody>
        </p:sp>
      </p:grpSp>
      <p:grpSp>
        <p:nvGrpSpPr>
          <p:cNvPr id="15368" name="13 Grupo"/>
          <p:cNvGrpSpPr>
            <a:grpSpLocks/>
          </p:cNvGrpSpPr>
          <p:nvPr/>
        </p:nvGrpSpPr>
        <p:grpSpPr bwMode="auto">
          <a:xfrm>
            <a:off x="2528888" y="5721350"/>
            <a:ext cx="5472112" cy="617538"/>
            <a:chOff x="1532760" y="4008011"/>
            <a:chExt cx="5472684" cy="617209"/>
          </a:xfrm>
        </p:grpSpPr>
        <p:sp>
          <p:nvSpPr>
            <p:cNvPr id="15" name="14 Pentágono"/>
            <p:cNvSpPr/>
            <p:nvPr/>
          </p:nvSpPr>
          <p:spPr>
            <a:xfrm rot="10800000">
              <a:off x="1532760" y="4008011"/>
              <a:ext cx="5472684" cy="617209"/>
            </a:xfrm>
            <a:prstGeom prst="homePlat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Pentágono 14"/>
            <p:cNvSpPr/>
            <p:nvPr/>
          </p:nvSpPr>
          <p:spPr>
            <a:xfrm rot="21600000">
              <a:off x="1686763" y="4008011"/>
              <a:ext cx="5318681" cy="61720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72172" tIns="68580" rIns="128016" bIns="68580" spcCol="1270" anchor="ctr"/>
            <a:lstStyle/>
            <a:p>
              <a:pPr algn="ctr" defTabSz="800100">
                <a:lnSpc>
                  <a:spcPct val="90000"/>
                </a:lnSpc>
                <a:spcAft>
                  <a:spcPct val="35000"/>
                </a:spcAft>
                <a:defRPr/>
              </a:pPr>
              <a:r>
                <a:rPr lang="es-AR" dirty="0"/>
                <a:t>Propósito  satisfacción del cliente</a:t>
              </a:r>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Module</Template>
  <TotalTime>1143</TotalTime>
  <Words>5171</Words>
  <Application>Microsoft Office PowerPoint</Application>
  <PresentationFormat>Presentación en pantalla (4:3)</PresentationFormat>
  <Paragraphs>432</Paragraphs>
  <Slides>44</Slides>
  <Notes>20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44</vt:i4>
      </vt:variant>
    </vt:vector>
  </HeadingPairs>
  <TitlesOfParts>
    <vt:vector size="51" baseType="lpstr">
      <vt:lpstr>Arial</vt:lpstr>
      <vt:lpstr>Corbel</vt:lpstr>
      <vt:lpstr>Wingdings 2</vt:lpstr>
      <vt:lpstr>Wingdings</vt:lpstr>
      <vt:lpstr>Wingdings 3</vt:lpstr>
      <vt:lpstr>Calibri</vt:lpstr>
      <vt:lpstr>Módulo</vt:lpstr>
      <vt:lpstr>Tendencias Actuales</vt:lpstr>
      <vt:lpstr>Agenda</vt:lpstr>
      <vt:lpstr>Las Organizaciones Reconfigurables</vt:lpstr>
      <vt:lpstr>Las Organizaciones Reconfigurables</vt:lpstr>
      <vt:lpstr>Las Organizaciones Reconfigurables</vt:lpstr>
      <vt:lpstr>Las Organizaciones Reconfigurables</vt:lpstr>
      <vt:lpstr>Calidad Total</vt:lpstr>
      <vt:lpstr>Calidad Total</vt:lpstr>
      <vt:lpstr>Control Total de la Calidad</vt:lpstr>
      <vt:lpstr>Ecuación de Calidad Total</vt:lpstr>
      <vt:lpstr>Clientes internos y externos</vt:lpstr>
      <vt:lpstr>Clientes internos y externos</vt:lpstr>
      <vt:lpstr>Clientes internos y externos</vt:lpstr>
      <vt:lpstr>Clientes internos y externos</vt:lpstr>
      <vt:lpstr>Clientes internos y externos</vt:lpstr>
      <vt:lpstr>La calidad para la organización</vt:lpstr>
      <vt:lpstr>La calidad para la organización</vt:lpstr>
      <vt:lpstr>La calidad para la organización</vt:lpstr>
      <vt:lpstr>La calidad para la organización</vt:lpstr>
      <vt:lpstr>La calidad para la organización</vt:lpstr>
      <vt:lpstr>La calidad para la organización</vt:lpstr>
      <vt:lpstr>ISO</vt:lpstr>
      <vt:lpstr>ISO</vt:lpstr>
      <vt:lpstr>ISO 9000</vt:lpstr>
      <vt:lpstr>ISO 9000</vt:lpstr>
      <vt:lpstr>ISO 9000</vt:lpstr>
      <vt:lpstr>Presentación de PowerPoint</vt:lpstr>
      <vt:lpstr>Círculos de calidad</vt:lpstr>
      <vt:lpstr>La misión de un círculo se resume en :</vt:lpstr>
      <vt:lpstr>Procesos para la solución de problemas</vt:lpstr>
      <vt:lpstr>Características de los círculos de calidad</vt:lpstr>
      <vt:lpstr>Roles en el circulo </vt:lpstr>
      <vt:lpstr>¿ De que se habla dentro de estos círculos?</vt:lpstr>
      <vt:lpstr>Camino hacia la Calidad Total</vt:lpstr>
      <vt:lpstr>Camino hacia la Calidad Total</vt:lpstr>
      <vt:lpstr>Camino hacia la Calidad Total</vt:lpstr>
      <vt:lpstr>Camino hacia la Calidad Total</vt:lpstr>
      <vt:lpstr>Camino hacia la Calidad Total</vt:lpstr>
      <vt:lpstr>Camino hacia la Calidad Total</vt:lpstr>
      <vt:lpstr>Camino hacia la Calidad Total</vt:lpstr>
      <vt:lpstr>Camino hacia la Calidad Total</vt:lpstr>
      <vt:lpstr>Camino hacia la Calidad Total</vt:lpstr>
      <vt:lpstr>Camino hacia la Calidad Total</vt:lpstr>
      <vt:lpstr>Muchas Gracias por su tiempo</vt:lpstr>
    </vt:vector>
  </TitlesOfParts>
  <Company>Siracusa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Texto</dc:title>
  <dc:creator>Mariajose</dc:creator>
  <cp:lastModifiedBy>Hernan Fürst</cp:lastModifiedBy>
  <cp:revision>144</cp:revision>
  <dcterms:created xsi:type="dcterms:W3CDTF">2008-10-16T00:38:52Z</dcterms:created>
  <dcterms:modified xsi:type="dcterms:W3CDTF">2010-11-13T15:44:07Z</dcterms:modified>
</cp:coreProperties>
</file>