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2" r:id="rId3"/>
    <p:sldId id="272" r:id="rId4"/>
    <p:sldId id="259" r:id="rId5"/>
    <p:sldId id="284" r:id="rId6"/>
    <p:sldId id="285" r:id="rId7"/>
    <p:sldId id="270" r:id="rId8"/>
    <p:sldId id="279" r:id="rId9"/>
    <p:sldId id="280" r:id="rId10"/>
    <p:sldId id="262" r:id="rId11"/>
    <p:sldId id="287" r:id="rId12"/>
    <p:sldId id="289" r:id="rId13"/>
    <p:sldId id="290" r:id="rId14"/>
    <p:sldId id="288" r:id="rId15"/>
    <p:sldId id="281" r:id="rId16"/>
    <p:sldId id="286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6" autoAdjust="0"/>
  </p:normalViewPr>
  <p:slideViewPr>
    <p:cSldViewPr>
      <p:cViewPr varScale="1">
        <p:scale>
          <a:sx n="65" d="100"/>
          <a:sy n="65" d="100"/>
        </p:scale>
        <p:origin x="-10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0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1"/>
        <c:ser>
          <c:idx val="1"/>
          <c:order val="0"/>
          <c:tx>
            <c:v>Costo acumulado</c:v>
          </c:tx>
          <c:marker>
            <c:symbol val="none"/>
          </c:marker>
          <c:val>
            <c:numRef>
              <c:f>Hoja1!$C$1:$C$5</c:f>
              <c:numCache>
                <c:formatCode>General</c:formatCode>
                <c:ptCount val="5"/>
                <c:pt idx="0">
                  <c:v>195000</c:v>
                </c:pt>
                <c:pt idx="1">
                  <c:v>231000</c:v>
                </c:pt>
                <c:pt idx="2">
                  <c:v>267000</c:v>
                </c:pt>
                <c:pt idx="3">
                  <c:v>303000</c:v>
                </c:pt>
                <c:pt idx="4">
                  <c:v>339000</c:v>
                </c:pt>
              </c:numCache>
            </c:numRef>
          </c:val>
          <c:smooth val="1"/>
        </c:ser>
        <c:ser>
          <c:idx val="3"/>
          <c:order val="1"/>
          <c:tx>
            <c:v>Ahorro Acumulado</c:v>
          </c:tx>
          <c:marker>
            <c:symbol val="none"/>
          </c:marker>
          <c:val>
            <c:numRef>
              <c:f>Hoja1!$E$1:$E$5</c:f>
              <c:numCache>
                <c:formatCode>General</c:formatCode>
                <c:ptCount val="5"/>
                <c:pt idx="0">
                  <c:v>20800</c:v>
                </c:pt>
                <c:pt idx="1">
                  <c:v>83200</c:v>
                </c:pt>
                <c:pt idx="2">
                  <c:v>228800</c:v>
                </c:pt>
                <c:pt idx="3">
                  <c:v>416000</c:v>
                </c:pt>
                <c:pt idx="4">
                  <c:v>624000</c:v>
                </c:pt>
              </c:numCache>
            </c:numRef>
          </c:val>
          <c:smooth val="1"/>
        </c:ser>
        <c:marker val="1"/>
        <c:axId val="44770816"/>
        <c:axId val="44772352"/>
      </c:lineChart>
      <c:catAx>
        <c:axId val="44770816"/>
        <c:scaling>
          <c:orientation val="minMax"/>
        </c:scaling>
        <c:delete val="1"/>
        <c:axPos val="b"/>
        <c:majorTickMark val="cross"/>
        <c:minorTickMark val="cross"/>
        <c:tickLblPos val="none"/>
        <c:crossAx val="44772352"/>
        <c:crosses val="autoZero"/>
        <c:auto val="1"/>
        <c:lblAlgn val="ctr"/>
        <c:lblOffset val="100"/>
        <c:noMultiLvlLbl val="1"/>
      </c:catAx>
      <c:valAx>
        <c:axId val="44772352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cross"/>
        <c:tickLblPos val="none"/>
        <c:crossAx val="44770816"/>
        <c:crosses val="autoZero"/>
        <c:crossBetween val="between"/>
      </c:valAx>
    </c:plotArea>
    <c:legend>
      <c:legendPos val="r"/>
      <c:layout/>
      <c:overlay val="1"/>
    </c:legend>
    <c:plotVisOnly val="1"/>
    <c:dispBlanksAs val="zero"/>
    <c:showDLblsOverMax val="1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F67B0ABF-78B9-4FDE-A852-0060219165ED}" type="datetimeFigureOut">
              <a:rPr lang="es-AR"/>
              <a:pPr>
                <a:defRPr/>
              </a:pPr>
              <a:t>12/05/2010</a:t>
            </a:fld>
            <a:endParaRPr lang="es-A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80165CC0-94F9-4868-9462-A1F716585C3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54890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E98D7FE-AB69-4FC0-BC6C-2CE8CAA392EC}" type="datetimeFigureOut">
              <a:rPr lang="es-AR"/>
              <a:pPr>
                <a:defRPr/>
              </a:pPr>
              <a:t>12/05/2010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99FBB4F-9546-4630-B55F-0AFFA420088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806417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9FBB4F-9546-4630-B55F-0AFFA4200884}" type="slidenum">
              <a:rPr lang="es-AR" smtClean="0"/>
              <a:pPr>
                <a:defRPr/>
              </a:pPr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5B125-0FA0-4DD9-A278-2AFBFCE68F14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13552-3E0C-4D56-8914-D407F2C39A7A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9AC9-1BBB-470D-ADEF-AF8DE3C05AFA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F52ED-4485-414A-8D5C-DDEC9EBCF589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CA3B-3EC3-427E-B173-70E218B85947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8F27B-1D32-4F1C-BA1A-F282BD746C7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45259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6CD60-F68E-4A83-AACA-1CA81374AE22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104C9-4F93-417F-B0CE-FD976C9E2AFC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D30E-1637-49DD-B9CA-01387EE4CC63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334C9-9BF6-443A-B16E-3420BC4FA360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1A221-712C-4D1A-9D82-06548E95865D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4DBD3-7D0A-41CB-8FF0-A2DC87F602E0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7D06D-9A19-40B9-9D2E-358EC6089403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628C-0D7C-49EE-A6B2-BAFA782CB8F6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F4F21-4AB6-4CFD-B30F-E3610E9466DD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A84EA-5704-4A1F-BBBB-6A54A7811A37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9B5C6-8A3C-4D60-B0A3-7B01D12F2F3E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86DF-3FA3-4D5C-B2B8-644D2A128866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37C64-FD0A-4E90-9C55-19E8F0266BF1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4606-EE03-49C1-A5F1-CB4653988C8F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21A02-BD04-492E-B966-4E2C4D66A2AF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95288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98438B-269A-41DC-9886-C4DC3C3D65BE}" type="datetimeFigureOut">
              <a:rPr lang="fr-FR"/>
              <a:pPr>
                <a:defRPr/>
              </a:pPr>
              <a:t>12/05/2010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893A85-958C-4C9F-8315-DDD4F06AC962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  <p:pic>
        <p:nvPicPr>
          <p:cNvPr id="10" name="2 Imagen" descr="capture1.bmp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929586" y="5857892"/>
            <a:ext cx="838200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jpeg"/><Relationship Id="rId9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3452813" y="1360488"/>
            <a:ext cx="5119715" cy="2500312"/>
          </a:xfrm>
        </p:spPr>
        <p:txBody>
          <a:bodyPr/>
          <a:lstStyle/>
          <a:p>
            <a:pPr algn="l" eaLnBrk="1" hangingPunct="1"/>
            <a:r>
              <a:rPr lang="es-AR" sz="12000" dirty="0" smtClean="0">
                <a:solidFill>
                  <a:schemeClr val="bg1"/>
                </a:solidFill>
                <a:latin typeface="OCR A Extended" pitchFamily="50" charset="0"/>
              </a:rPr>
              <a:t>RUDS</a:t>
            </a:r>
          </a:p>
        </p:txBody>
      </p:sp>
      <p:sp>
        <p:nvSpPr>
          <p:cNvPr id="3075" name="Sous-titre 2"/>
          <p:cNvSpPr>
            <a:spLocks noGrp="1"/>
          </p:cNvSpPr>
          <p:nvPr>
            <p:ph type="subTitle" idx="1"/>
          </p:nvPr>
        </p:nvSpPr>
        <p:spPr>
          <a:xfrm>
            <a:off x="652463" y="3814763"/>
            <a:ext cx="7529512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AR" sz="3600" dirty="0" smtClean="0">
                <a:solidFill>
                  <a:schemeClr val="bg1"/>
                </a:solidFill>
                <a:latin typeface="Brush Script MT" pitchFamily="66" charset="0"/>
              </a:rPr>
              <a:t>Registro unificado de Donaciones de Sangre</a:t>
            </a:r>
          </a:p>
        </p:txBody>
      </p:sp>
      <p:pic>
        <p:nvPicPr>
          <p:cNvPr id="3076" name="Picture 15" descr="Image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1700213"/>
            <a:ext cx="2017712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2 Imagen" descr="capture1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24" y="142852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/>
        </p:nvSpPr>
        <p:spPr bwMode="auto"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s-AR" dirty="0" smtClean="0">
                <a:solidFill>
                  <a:schemeClr val="bg1"/>
                </a:solidFill>
              </a:rPr>
              <a:t>Aspectos Económicos</a:t>
            </a:r>
          </a:p>
        </p:txBody>
      </p:sp>
      <p:pic>
        <p:nvPicPr>
          <p:cNvPr id="7" name="Picture 5" descr="data ent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066131"/>
            <a:ext cx="236855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contenu 2"/>
          <p:cNvSpPr>
            <a:spLocks/>
          </p:cNvSpPr>
          <p:nvPr/>
        </p:nvSpPr>
        <p:spPr bwMode="auto">
          <a:xfrm>
            <a:off x="2916238" y="2012156"/>
            <a:ext cx="54102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s-AR" sz="2800">
                <a:latin typeface="Calibri" pitchFamily="34" charset="0"/>
              </a:rPr>
              <a:t>Monto de la inversión: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s-AR" sz="2800">
                <a:latin typeface="Calibri" pitchFamily="34" charset="0"/>
              </a:rPr>
              <a:t>Inversión inicial:  $ 195.000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s-AR" sz="2800">
                <a:latin typeface="Calibri" pitchFamily="34" charset="0"/>
              </a:rPr>
              <a:t>Incluye: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Hardware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Licencia de uso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s-AR" sz="2800">
                <a:latin typeface="Calibri" pitchFamily="34" charset="0"/>
              </a:rPr>
              <a:t>Soporte y  Mantenimiento: $ 3.000 mensuales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/>
        </p:nvSpPr>
        <p:spPr bwMode="auto">
          <a:xfrm>
            <a:off x="457200" y="3417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s-AR" dirty="0" smtClean="0">
                <a:solidFill>
                  <a:schemeClr val="bg1"/>
                </a:solidFill>
              </a:rPr>
              <a:t>Ahorro en reactivos</a:t>
            </a:r>
          </a:p>
        </p:txBody>
      </p:sp>
      <p:sp>
        <p:nvSpPr>
          <p:cNvPr id="7" name="Espace réservé du contenu 2"/>
          <p:cNvSpPr>
            <a:spLocks/>
          </p:cNvSpPr>
          <p:nvPr/>
        </p:nvSpPr>
        <p:spPr bwMode="auto">
          <a:xfrm>
            <a:off x="2916238" y="1686768"/>
            <a:ext cx="54102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Costo de reactivos: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s-AR" sz="2800">
                <a:latin typeface="Calibri" pitchFamily="34" charset="0"/>
              </a:rPr>
              <a:t>       $ 26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Ahorro anual esperado: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s-AR" sz="2800">
                <a:latin typeface="Calibri" pitchFamily="34" charset="0"/>
              </a:rPr>
              <a:t>	  $ 88.000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s-AR" sz="2800">
              <a:latin typeface="Calibri" pitchFamily="34" charset="0"/>
            </a:endParaRPr>
          </a:p>
        </p:txBody>
      </p:sp>
      <p:pic>
        <p:nvPicPr>
          <p:cNvPr id="8" name="Picture 5" descr="data ent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740743"/>
            <a:ext cx="236855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1 Gráfico"/>
          <p:cNvGraphicFramePr/>
          <p:nvPr>
            <p:extLst>
              <p:ext uri="{D42A27DB-BD31-4B8C-83A1-F6EECF244321}">
                <p14:modId xmlns="" xmlns:p14="http://schemas.microsoft.com/office/powerpoint/2010/main" val="2468758592"/>
              </p:ext>
            </p:extLst>
          </p:nvPr>
        </p:nvGraphicFramePr>
        <p:xfrm>
          <a:off x="857224" y="39981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413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/>
        </p:nvSpPr>
        <p:spPr bwMode="auto">
          <a:xfrm>
            <a:off x="457200" y="3417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s-AR" dirty="0" smtClean="0">
                <a:solidFill>
                  <a:schemeClr val="bg1"/>
                </a:solidFill>
              </a:rPr>
              <a:t>Plan Macro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2233613"/>
            <a:ext cx="9075737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6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/>
        </p:nvSpPr>
        <p:spPr bwMode="auto">
          <a:xfrm>
            <a:off x="457200" y="3417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s-AR" dirty="0" smtClean="0">
                <a:solidFill>
                  <a:schemeClr val="bg1"/>
                </a:solidFill>
              </a:rPr>
              <a:t>Plan de Implementación</a:t>
            </a:r>
          </a:p>
        </p:txBody>
      </p:sp>
      <p:sp>
        <p:nvSpPr>
          <p:cNvPr id="3" name="Espace réservé du contenu 2"/>
          <p:cNvSpPr>
            <a:spLocks/>
          </p:cNvSpPr>
          <p:nvPr/>
        </p:nvSpPr>
        <p:spPr bwMode="auto">
          <a:xfrm>
            <a:off x="142875" y="1857375"/>
            <a:ext cx="8501063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ct val="20000"/>
              </a:spcBef>
              <a:defRPr/>
            </a:pPr>
            <a:r>
              <a:rPr lang="es-AR" sz="280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Primera etapa</a:t>
            </a:r>
          </a:p>
          <a:p>
            <a:pPr marL="971550" lvl="1" indent="-51435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AR" sz="2800" dirty="0">
                <a:latin typeface="Calibri" pitchFamily="34" charset="0"/>
              </a:rPr>
              <a:t>Bancos de sangre.</a:t>
            </a:r>
          </a:p>
          <a:p>
            <a:pPr marL="971550" lvl="1" indent="-51435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AR" sz="2800" dirty="0">
                <a:latin typeface="Calibri" pitchFamily="34" charset="0"/>
              </a:rPr>
              <a:t>Centros de donación de sangre.</a:t>
            </a:r>
          </a:p>
          <a:p>
            <a:pPr marL="514350" indent="-514350">
              <a:lnSpc>
                <a:spcPct val="120000"/>
              </a:lnSpc>
              <a:spcBef>
                <a:spcPct val="20000"/>
              </a:spcBef>
              <a:defRPr/>
            </a:pPr>
            <a:r>
              <a:rPr lang="es-AR" sz="280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Segunda etapa</a:t>
            </a:r>
          </a:p>
          <a:p>
            <a:pPr marL="971550" lvl="1" indent="-51435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AR" sz="2800" dirty="0">
                <a:latin typeface="Calibri" pitchFamily="34" charset="0"/>
              </a:rPr>
              <a:t>Clínicas privadas autorizadas por el ministerio de educación</a:t>
            </a:r>
          </a:p>
          <a:p>
            <a:pPr marL="971550" lvl="1" indent="-51435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AR" sz="2800" dirty="0">
                <a:latin typeface="Calibri" pitchFamily="34" charset="0"/>
              </a:rPr>
              <a:t>Hospitales Públicos.</a:t>
            </a:r>
          </a:p>
        </p:txBody>
      </p:sp>
    </p:spTree>
    <p:extLst>
      <p:ext uri="{BB962C8B-B14F-4D97-AF65-F5344CB8AC3E}">
        <p14:creationId xmlns="" xmlns:p14="http://schemas.microsoft.com/office/powerpoint/2010/main" val="24912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s-AR" smtClean="0">
                <a:solidFill>
                  <a:schemeClr val="bg1"/>
                </a:solidFill>
              </a:rPr>
              <a:t>Resumiendo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4294967295"/>
          </p:nvPr>
        </p:nvSpPr>
        <p:spPr>
          <a:xfrm>
            <a:off x="468313" y="1784350"/>
            <a:ext cx="3887787" cy="4525963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fr-CA" smtClean="0"/>
              <a:t>Estado actual</a:t>
            </a:r>
          </a:p>
          <a:p>
            <a:pPr eaLnBrk="1" hangingPunct="1">
              <a:buFont typeface="Arial" charset="0"/>
              <a:buBlip>
                <a:blip r:embed="rId4"/>
              </a:buBlip>
            </a:pPr>
            <a:r>
              <a:rPr lang="fr-CA" sz="2800" smtClean="0"/>
              <a:t>Desconexion</a:t>
            </a:r>
          </a:p>
          <a:p>
            <a:pPr eaLnBrk="1" hangingPunct="1">
              <a:buFont typeface="Arial" charset="0"/>
              <a:buBlip>
                <a:blip r:embed="rId4"/>
              </a:buBlip>
            </a:pPr>
            <a:r>
              <a:rPr lang="fr-CA" sz="2800" smtClean="0"/>
              <a:t>Desconocimiento</a:t>
            </a:r>
          </a:p>
          <a:p>
            <a:pPr eaLnBrk="1" hangingPunct="1">
              <a:buFont typeface="Arial" charset="0"/>
              <a:buBlip>
                <a:blip r:embed="rId4"/>
              </a:buBlip>
            </a:pPr>
            <a:r>
              <a:rPr lang="fr-CA" sz="2800" smtClean="0"/>
              <a:t>Miedo</a:t>
            </a:r>
          </a:p>
          <a:p>
            <a:pPr eaLnBrk="1" hangingPunct="1">
              <a:buFont typeface="Arial" charset="0"/>
              <a:buBlip>
                <a:blip r:embed="rId4"/>
              </a:buBlip>
            </a:pPr>
            <a:r>
              <a:rPr lang="fr-CA" sz="2800" smtClean="0"/>
              <a:t>Desperdicio Kits</a:t>
            </a:r>
          </a:p>
          <a:p>
            <a:pPr eaLnBrk="1" hangingPunct="1">
              <a:buFont typeface="Arial" charset="0"/>
              <a:buBlip>
                <a:blip r:embed="rId4"/>
              </a:buBlip>
            </a:pPr>
            <a:r>
              <a:rPr lang="fr-CA" sz="2800" smtClean="0"/>
              <a:t>Estadísticas desactualizadas</a:t>
            </a:r>
          </a:p>
        </p:txBody>
      </p:sp>
      <p:sp>
        <p:nvSpPr>
          <p:cNvPr id="14340" name="Espace réservé du contenu 2"/>
          <p:cNvSpPr>
            <a:spLocks/>
          </p:cNvSpPr>
          <p:nvPr/>
        </p:nvSpPr>
        <p:spPr bwMode="auto">
          <a:xfrm>
            <a:off x="4643438" y="1773238"/>
            <a:ext cx="450056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CA" sz="3200" dirty="0">
                <a:latin typeface="Calibri" pitchFamily="34" charset="0"/>
              </a:rPr>
              <a:t>Con </a:t>
            </a:r>
            <a:r>
              <a:rPr lang="fr-CA" sz="3200" dirty="0" smtClean="0">
                <a:latin typeface="Calibri" pitchFamily="34" charset="0"/>
              </a:rPr>
              <a:t>RUDS</a:t>
            </a:r>
            <a:endParaRPr lang="fr-CA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Blip>
                <a:blip r:embed="rId5"/>
              </a:buBlip>
            </a:pPr>
            <a:r>
              <a:rPr lang="fr-CA" sz="2800" dirty="0" err="1">
                <a:latin typeface="Calibri" pitchFamily="34" charset="0"/>
              </a:rPr>
              <a:t>Unión</a:t>
            </a:r>
            <a:r>
              <a:rPr lang="fr-CA" sz="2800" dirty="0">
                <a:latin typeface="Calibri" pitchFamily="34" charset="0"/>
              </a:rPr>
              <a:t> a </a:t>
            </a:r>
            <a:r>
              <a:rPr lang="fr-CA" sz="2800" dirty="0" err="1">
                <a:latin typeface="Calibri" pitchFamily="34" charset="0"/>
              </a:rPr>
              <a:t>nivel</a:t>
            </a:r>
            <a:r>
              <a:rPr lang="fr-CA" sz="2800" dirty="0">
                <a:latin typeface="Calibri" pitchFamily="34" charset="0"/>
              </a:rPr>
              <a:t> </a:t>
            </a:r>
            <a:r>
              <a:rPr lang="fr-CA" sz="2800" dirty="0" err="1">
                <a:latin typeface="Calibri" pitchFamily="34" charset="0"/>
              </a:rPr>
              <a:t>nacional</a:t>
            </a:r>
            <a:endParaRPr lang="fr-CA" sz="28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Blip>
                <a:blip r:embed="rId5"/>
              </a:buBlip>
            </a:pPr>
            <a:r>
              <a:rPr lang="fr-CA" sz="2800" dirty="0" err="1">
                <a:latin typeface="Calibri" pitchFamily="34" charset="0"/>
              </a:rPr>
              <a:t>Datos</a:t>
            </a:r>
            <a:r>
              <a:rPr lang="fr-CA" sz="2800" dirty="0">
                <a:latin typeface="Calibri" pitchFamily="34" charset="0"/>
              </a:rPr>
              <a:t> </a:t>
            </a:r>
            <a:r>
              <a:rPr lang="fr-CA" sz="2800" dirty="0" err="1">
                <a:latin typeface="Calibri" pitchFamily="34" charset="0"/>
              </a:rPr>
              <a:t>centralizados</a:t>
            </a:r>
            <a:endParaRPr lang="fr-CA" sz="28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Blip>
                <a:blip r:embed="rId5"/>
              </a:buBlip>
            </a:pPr>
            <a:r>
              <a:rPr lang="fr-CA" sz="2800" dirty="0" err="1">
                <a:latin typeface="Calibri" pitchFamily="34" charset="0"/>
              </a:rPr>
              <a:t>Mayor</a:t>
            </a:r>
            <a:r>
              <a:rPr lang="fr-CA" sz="2800" dirty="0">
                <a:latin typeface="Calibri" pitchFamily="34" charset="0"/>
              </a:rPr>
              <a:t> </a:t>
            </a:r>
            <a:r>
              <a:rPr lang="fr-CA" sz="2800" dirty="0" err="1">
                <a:latin typeface="Calibri" pitchFamily="34" charset="0"/>
              </a:rPr>
              <a:t>seguridad</a:t>
            </a:r>
            <a:endParaRPr lang="fr-CA" sz="28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Blip>
                <a:blip r:embed="rId5"/>
              </a:buBlip>
            </a:pPr>
            <a:r>
              <a:rPr lang="fr-CA" sz="2800" dirty="0" err="1">
                <a:latin typeface="Calibri" pitchFamily="34" charset="0"/>
              </a:rPr>
              <a:t>Mejor</a:t>
            </a:r>
            <a:r>
              <a:rPr lang="fr-CA" sz="2800" dirty="0">
                <a:latin typeface="Calibri" pitchFamily="34" charset="0"/>
              </a:rPr>
              <a:t> </a:t>
            </a:r>
            <a:r>
              <a:rPr lang="fr-CA" sz="2800" dirty="0" err="1">
                <a:latin typeface="Calibri" pitchFamily="34" charset="0"/>
              </a:rPr>
              <a:t>uso</a:t>
            </a:r>
            <a:r>
              <a:rPr lang="fr-CA" sz="2800" dirty="0">
                <a:latin typeface="Calibri" pitchFamily="34" charset="0"/>
              </a:rPr>
              <a:t> de los </a:t>
            </a:r>
            <a:r>
              <a:rPr lang="fr-CA" sz="2800" dirty="0" err="1">
                <a:latin typeface="Calibri" pitchFamily="34" charset="0"/>
              </a:rPr>
              <a:t>recursos</a:t>
            </a:r>
            <a:r>
              <a:rPr lang="fr-CA" sz="2800" dirty="0">
                <a:latin typeface="Calibri" pitchFamily="34" charset="0"/>
              </a:rPr>
              <a:t> </a:t>
            </a:r>
            <a:r>
              <a:rPr lang="fr-CA" sz="2800" dirty="0" err="1">
                <a:latin typeface="Calibri" pitchFamily="34" charset="0"/>
              </a:rPr>
              <a:t>otorgados</a:t>
            </a:r>
            <a:endParaRPr lang="fr-CA" sz="28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Blip>
                <a:blip r:embed="rId5"/>
              </a:buBlip>
            </a:pPr>
            <a:r>
              <a:rPr lang="fr-CA" sz="2800" dirty="0" err="1">
                <a:latin typeface="Calibri" pitchFamily="34" charset="0"/>
              </a:rPr>
              <a:t>Estadísticas</a:t>
            </a:r>
            <a:r>
              <a:rPr lang="fr-CA" sz="2800" dirty="0">
                <a:latin typeface="Calibri" pitchFamily="34" charset="0"/>
              </a:rPr>
              <a:t/>
            </a:r>
            <a:br>
              <a:rPr lang="fr-CA" sz="2800" dirty="0">
                <a:latin typeface="Calibri" pitchFamily="34" charset="0"/>
              </a:rPr>
            </a:br>
            <a:r>
              <a:rPr lang="fr-CA" sz="2800" dirty="0" err="1">
                <a:latin typeface="Calibri" pitchFamily="34" charset="0"/>
              </a:rPr>
              <a:t>más</a:t>
            </a:r>
            <a:r>
              <a:rPr lang="fr-CA" sz="2800" dirty="0">
                <a:latin typeface="Calibri" pitchFamily="34" charset="0"/>
              </a:rPr>
              <a:t> </a:t>
            </a:r>
            <a:r>
              <a:rPr lang="fr-CA" sz="2800" dirty="0" err="1">
                <a:latin typeface="Calibri" pitchFamily="34" charset="0"/>
              </a:rPr>
              <a:t>eficientes</a:t>
            </a:r>
            <a:endParaRPr lang="fr-CA" sz="2800" dirty="0">
              <a:latin typeface="Calibri" pitchFamily="34" charset="0"/>
            </a:endParaRPr>
          </a:p>
        </p:txBody>
      </p:sp>
      <p:sp>
        <p:nvSpPr>
          <p:cNvPr id="14341" name="AutoShape 9"/>
          <p:cNvSpPr>
            <a:spLocks noChangeArrowheads="1"/>
          </p:cNvSpPr>
          <p:nvPr/>
        </p:nvSpPr>
        <p:spPr bwMode="auto">
          <a:xfrm>
            <a:off x="3563938" y="3357563"/>
            <a:ext cx="1223962" cy="936625"/>
          </a:xfrm>
          <a:prstGeom prst="rightArrow">
            <a:avLst>
              <a:gd name="adj1" fmla="val 50000"/>
              <a:gd name="adj2" fmla="val 326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6037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 descr="signo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60513"/>
            <a:ext cx="9144000" cy="529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solidFill>
                  <a:schemeClr val="bg1"/>
                </a:solidFill>
              </a:rPr>
              <a:t>Dudas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2796716" y="136947"/>
            <a:ext cx="5119715" cy="2500312"/>
          </a:xfrm>
        </p:spPr>
        <p:txBody>
          <a:bodyPr/>
          <a:lstStyle/>
          <a:p>
            <a:pPr algn="l" eaLnBrk="1" hangingPunct="1"/>
            <a:r>
              <a:rPr lang="es-AR" sz="12000" dirty="0" smtClean="0">
                <a:solidFill>
                  <a:schemeClr val="bg1"/>
                </a:solidFill>
                <a:latin typeface="OCR A Extended" pitchFamily="50" charset="0"/>
              </a:rPr>
              <a:t>RUDS</a:t>
            </a:r>
          </a:p>
        </p:txBody>
      </p:sp>
      <p:sp>
        <p:nvSpPr>
          <p:cNvPr id="3075" name="Sous-titre 2"/>
          <p:cNvSpPr>
            <a:spLocks noGrp="1"/>
          </p:cNvSpPr>
          <p:nvPr>
            <p:ph type="subTitle" idx="1"/>
          </p:nvPr>
        </p:nvSpPr>
        <p:spPr>
          <a:xfrm>
            <a:off x="-3634" y="2591222"/>
            <a:ext cx="7529512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AR" sz="3600" dirty="0" smtClean="0">
                <a:solidFill>
                  <a:schemeClr val="bg1"/>
                </a:solidFill>
                <a:latin typeface="Brush Script MT" pitchFamily="66" charset="0"/>
              </a:rPr>
              <a:t>Registro unificado de Donaciones de Sangre</a:t>
            </a:r>
          </a:p>
        </p:txBody>
      </p:sp>
      <p:pic>
        <p:nvPicPr>
          <p:cNvPr id="3076" name="Picture 15" descr="Image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791" y="476672"/>
            <a:ext cx="2017712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2 Imagen" descr="capture1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24" y="142852"/>
            <a:ext cx="838200" cy="83820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413112" y="4005064"/>
            <a:ext cx="684076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s-AR" sz="6500" dirty="0" smtClean="0">
                <a:solidFill>
                  <a:schemeClr val="bg1"/>
                </a:solidFill>
                <a:latin typeface="OCR A Extended" pitchFamily="50" charset="0"/>
              </a:rPr>
              <a:t>Muchas Gracias</a:t>
            </a:r>
          </a:p>
        </p:txBody>
      </p:sp>
    </p:spTree>
    <p:extLst>
      <p:ext uri="{BB962C8B-B14F-4D97-AF65-F5344CB8AC3E}">
        <p14:creationId xmlns="" xmlns:p14="http://schemas.microsoft.com/office/powerpoint/2010/main" val="7180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835696" y="-99392"/>
            <a:ext cx="5119715" cy="2500312"/>
          </a:xfrm>
        </p:spPr>
        <p:txBody>
          <a:bodyPr/>
          <a:lstStyle/>
          <a:p>
            <a:pPr algn="l" eaLnBrk="1" hangingPunct="1"/>
            <a:r>
              <a:rPr lang="es-AR" sz="9000" dirty="0" smtClean="0">
                <a:solidFill>
                  <a:schemeClr val="bg1"/>
                </a:solidFill>
                <a:latin typeface="OCR A Extended" pitchFamily="50" charset="0"/>
              </a:rPr>
              <a:t>RUDS</a:t>
            </a:r>
          </a:p>
        </p:txBody>
      </p:sp>
      <p:pic>
        <p:nvPicPr>
          <p:cNvPr id="3076" name="Picture 15" descr="Image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76672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2 Imagen" descr="capture1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24" y="142852"/>
            <a:ext cx="838200" cy="838200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357158" y="2492896"/>
            <a:ext cx="8229600" cy="418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fr-CA" b="1" cap="small" dirty="0" err="1" smtClean="0">
                <a:solidFill>
                  <a:schemeClr val="bg1"/>
                </a:solidFill>
              </a:rPr>
              <a:t>Integrantes</a:t>
            </a:r>
            <a:r>
              <a:rPr lang="fr-CA" b="1" cap="small" dirty="0" smtClean="0">
                <a:solidFill>
                  <a:schemeClr val="bg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fr-CA" b="1" cap="small" dirty="0" smtClean="0">
                <a:solidFill>
                  <a:schemeClr val="bg1"/>
                </a:solidFill>
              </a:rPr>
              <a:t>Hernán Fürst</a:t>
            </a: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fr-CA" b="1" cap="small" dirty="0" err="1" smtClean="0">
                <a:solidFill>
                  <a:schemeClr val="bg1"/>
                </a:solidFill>
              </a:rPr>
              <a:t>Nicolás</a:t>
            </a:r>
            <a:r>
              <a:rPr lang="fr-CA" b="1" cap="small" dirty="0" smtClean="0">
                <a:solidFill>
                  <a:schemeClr val="bg1"/>
                </a:solidFill>
              </a:rPr>
              <a:t> </a:t>
            </a:r>
            <a:r>
              <a:rPr lang="fr-CA" b="1" cap="small" dirty="0" err="1" smtClean="0">
                <a:solidFill>
                  <a:schemeClr val="bg1"/>
                </a:solidFill>
              </a:rPr>
              <a:t>Iguchi</a:t>
            </a:r>
            <a:endParaRPr lang="fr-CA" b="1" cap="small" dirty="0" smtClean="0">
              <a:solidFill>
                <a:schemeClr val="bg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fr-CA" b="1" cap="small" dirty="0" smtClean="0">
                <a:solidFill>
                  <a:schemeClr val="bg1"/>
                </a:solidFill>
              </a:rPr>
              <a:t>Leonardo </a:t>
            </a:r>
            <a:r>
              <a:rPr lang="fr-CA" b="1" cap="small" dirty="0" err="1" smtClean="0">
                <a:solidFill>
                  <a:schemeClr val="bg1"/>
                </a:solidFill>
              </a:rPr>
              <a:t>Bielajew</a:t>
            </a:r>
            <a:endParaRPr lang="fr-CA" b="1" cap="small" dirty="0" smtClean="0">
              <a:solidFill>
                <a:schemeClr val="bg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fr-CA" b="1" cap="small" dirty="0" smtClean="0">
                <a:solidFill>
                  <a:schemeClr val="bg1"/>
                </a:solidFill>
              </a:rPr>
              <a:t>Christian </a:t>
            </a:r>
            <a:r>
              <a:rPr lang="fr-CA" b="1" cap="small" dirty="0" err="1" smtClean="0">
                <a:solidFill>
                  <a:schemeClr val="bg1"/>
                </a:solidFill>
              </a:rPr>
              <a:t>Vázquez</a:t>
            </a:r>
            <a:endParaRPr lang="fr-CA" b="1" cap="small" dirty="0" smtClean="0">
              <a:solidFill>
                <a:schemeClr val="bg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fr-CA" b="1" cap="small" dirty="0" smtClean="0">
                <a:solidFill>
                  <a:schemeClr val="bg1"/>
                </a:solidFill>
              </a:rPr>
              <a:t>Alejandro </a:t>
            </a:r>
            <a:r>
              <a:rPr lang="fr-CA" b="1" cap="small" dirty="0" err="1" smtClean="0">
                <a:solidFill>
                  <a:schemeClr val="bg1"/>
                </a:solidFill>
              </a:rPr>
              <a:t>Vaamonde</a:t>
            </a:r>
            <a:endParaRPr lang="fr-CA" cap="small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10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s-AR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1" y="2060575"/>
            <a:ext cx="3971923" cy="41179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Arial" charset="0"/>
              <a:buBlip>
                <a:blip r:embed="rId4"/>
              </a:buBlip>
            </a:pPr>
            <a:r>
              <a:rPr lang="fr-CA" dirty="0" err="1" smtClean="0"/>
              <a:t>Problemática</a:t>
            </a:r>
            <a:r>
              <a:rPr lang="fr-CA" dirty="0" smtClean="0"/>
              <a:t> </a:t>
            </a:r>
            <a:r>
              <a:rPr lang="fr-CA" dirty="0" err="1" smtClean="0"/>
              <a:t>actual</a:t>
            </a:r>
            <a:endParaRPr lang="fr-CA" dirty="0" smtClean="0"/>
          </a:p>
          <a:p>
            <a:pPr eaLnBrk="1" hangingPunct="1">
              <a:lnSpc>
                <a:spcPct val="120000"/>
              </a:lnSpc>
              <a:buFont typeface="Arial" charset="0"/>
              <a:buBlip>
                <a:blip r:embed="rId4"/>
              </a:buBlip>
            </a:pPr>
            <a:r>
              <a:rPr lang="fr-CA" dirty="0" err="1" smtClean="0"/>
              <a:t>Nuestra</a:t>
            </a:r>
            <a:r>
              <a:rPr lang="fr-CA" dirty="0" smtClean="0"/>
              <a:t> </a:t>
            </a:r>
            <a:r>
              <a:rPr lang="fr-CA" dirty="0" err="1" smtClean="0"/>
              <a:t>Propuesta</a:t>
            </a:r>
            <a:endParaRPr lang="fr-CA" dirty="0" smtClean="0"/>
          </a:p>
          <a:p>
            <a:pPr eaLnBrk="1" hangingPunct="1">
              <a:lnSpc>
                <a:spcPct val="120000"/>
              </a:lnSpc>
              <a:buFont typeface="Arial" charset="0"/>
              <a:buBlip>
                <a:blip r:embed="rId4"/>
              </a:buBlip>
            </a:pPr>
            <a:r>
              <a:rPr lang="fr-CA" dirty="0" smtClean="0"/>
              <a:t>Implementación Técnica</a:t>
            </a:r>
            <a:endParaRPr lang="fr-CA" dirty="0" smtClean="0"/>
          </a:p>
          <a:p>
            <a:pPr eaLnBrk="1" hangingPunct="1">
              <a:lnSpc>
                <a:spcPct val="120000"/>
              </a:lnSpc>
              <a:buFont typeface="Arial" charset="0"/>
              <a:buBlip>
                <a:blip r:embed="rId4"/>
              </a:buBlip>
            </a:pPr>
            <a:r>
              <a:rPr lang="fr-CA" dirty="0" smtClean="0"/>
              <a:t>Funcionalidades</a:t>
            </a:r>
            <a:endParaRPr lang="fr-CA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4214810" y="2097107"/>
            <a:ext cx="4429156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4"/>
              </a:buBlip>
              <a:tabLst/>
              <a:defRPr/>
            </a:pPr>
            <a:r>
              <a:rPr kumimoji="0" lang="fr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Aspectos Económicos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4"/>
              </a:buBlip>
              <a:tabLst/>
              <a:defRPr/>
            </a:pPr>
            <a:r>
              <a:rPr kumimoji="0" lang="fr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 Macro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4"/>
              </a:buBlip>
              <a:tabLst/>
              <a:defRPr/>
            </a:pPr>
            <a:r>
              <a:rPr kumimoji="0" lang="fr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Resumen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4"/>
              </a:buBlip>
              <a:tabLst/>
              <a:defRPr/>
            </a:pPr>
            <a:r>
              <a:rPr kumimoji="0" lang="fr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s-AR" smtClean="0">
                <a:solidFill>
                  <a:schemeClr val="bg1"/>
                </a:solidFill>
              </a:rPr>
              <a:t>Problemática actual</a:t>
            </a:r>
          </a:p>
        </p:txBody>
      </p:sp>
      <p:pic>
        <p:nvPicPr>
          <p:cNvPr id="6147" name="Picture 2" descr="C:\Users\Lucas\Documents\fac\2008\Proyecto\entregas\07 Presentación Comercial\tmp\ing_sin_comunicacion0ra1.jpg"/>
          <p:cNvPicPr>
            <a:picLocks noChangeAspect="1" noChangeArrowheads="1"/>
          </p:cNvPicPr>
          <p:nvPr/>
        </p:nvPicPr>
        <p:blipFill>
          <a:blip r:embed="rId4" cstate="print">
            <a:lum bright="50000" contrast="-70000"/>
          </a:blip>
          <a:srcRect/>
          <a:stretch>
            <a:fillRect/>
          </a:stretch>
        </p:blipFill>
        <p:spPr bwMode="auto">
          <a:xfrm>
            <a:off x="5929313" y="1643063"/>
            <a:ext cx="2928937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 descr="C:\Users\Lucas\Documents\fac\2008\Proyecto\entregas\07 Presentación Comercial\tmp\2008_04_26_Presskit.jpg"/>
          <p:cNvPicPr>
            <a:picLocks noChangeAspect="1" noChangeArrowheads="1"/>
          </p:cNvPicPr>
          <p:nvPr/>
        </p:nvPicPr>
        <p:blipFill>
          <a:blip r:embed="rId5" cstate="print">
            <a:lum bright="50000" contrast="-70000"/>
          </a:blip>
          <a:srcRect/>
          <a:stretch>
            <a:fillRect/>
          </a:stretch>
        </p:blipFill>
        <p:spPr bwMode="auto">
          <a:xfrm>
            <a:off x="142875" y="1571625"/>
            <a:ext cx="2836863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 descr="C:\Users\Lucas\Documents\fac\2008\Proyecto\entregas\07 Presentación Comercial\tmp\quienes_comunicacion.jpg"/>
          <p:cNvPicPr>
            <a:picLocks noChangeAspect="1" noChangeArrowheads="1"/>
          </p:cNvPicPr>
          <p:nvPr/>
        </p:nvPicPr>
        <p:blipFill>
          <a:blip r:embed="rId6" cstate="print">
            <a:lum bright="50000" contrast="-70000"/>
          </a:blip>
          <a:srcRect/>
          <a:stretch>
            <a:fillRect/>
          </a:stretch>
        </p:blipFill>
        <p:spPr bwMode="auto">
          <a:xfrm>
            <a:off x="3276600" y="4724400"/>
            <a:ext cx="139858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" descr="C:\Users\Lucas\Documents\fac\2008\Proyecto\entregas\07 Presentación Comercial\tmp\seguridad.png"/>
          <p:cNvPicPr>
            <a:picLocks noChangeAspect="1" noChangeArrowheads="1"/>
          </p:cNvPicPr>
          <p:nvPr/>
        </p:nvPicPr>
        <p:blipFill>
          <a:blip r:embed="rId7" cstate="print">
            <a:lum bright="50000" contrast="-70000"/>
          </a:blip>
          <a:srcRect/>
          <a:stretch>
            <a:fillRect/>
          </a:stretch>
        </p:blipFill>
        <p:spPr bwMode="auto">
          <a:xfrm>
            <a:off x="285750" y="4714875"/>
            <a:ext cx="20002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6" descr="C:\Users\Lucas\Documents\fac\2008\Proyecto\entregas\07 Presentación Comercial\tmp\trist.jpg"/>
          <p:cNvPicPr>
            <a:picLocks noChangeAspect="1" noChangeArrowheads="1"/>
          </p:cNvPicPr>
          <p:nvPr/>
        </p:nvPicPr>
        <p:blipFill>
          <a:blip r:embed="rId8" cstate="print">
            <a:lum bright="50000" contrast="-70000"/>
          </a:blip>
          <a:srcRect/>
          <a:stretch>
            <a:fillRect/>
          </a:stretch>
        </p:blipFill>
        <p:spPr bwMode="auto">
          <a:xfrm>
            <a:off x="3286125" y="1857375"/>
            <a:ext cx="2463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7" descr="C:\Users\Lucas\Documents\fac\2008\Proyecto\entregas\07 Presentación Comercial\tmp\normal_Gotas_de_Agua_Derroche_-__DSC5374.jpg"/>
          <p:cNvPicPr>
            <a:picLocks noChangeAspect="1" noChangeArrowheads="1"/>
          </p:cNvPicPr>
          <p:nvPr/>
        </p:nvPicPr>
        <p:blipFill>
          <a:blip r:embed="rId9" cstate="print">
            <a:lum bright="50000" contrast="-70000"/>
          </a:blip>
          <a:srcRect/>
          <a:stretch>
            <a:fillRect/>
          </a:stretch>
        </p:blipFill>
        <p:spPr bwMode="auto">
          <a:xfrm>
            <a:off x="4932363" y="4221163"/>
            <a:ext cx="30194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8" descr="C:\Users\Lucas\Documents\fac\2008\Proyecto\entregas\07 Presentación Comercial\tmp\falso negativo.bmp"/>
          <p:cNvPicPr>
            <a:picLocks noChangeAspect="1" noChangeArrowheads="1"/>
          </p:cNvPicPr>
          <p:nvPr/>
        </p:nvPicPr>
        <p:blipFill>
          <a:blip r:embed="rId10" cstate="print">
            <a:lum bright="50000" contrast="-70000"/>
          </a:blip>
          <a:srcRect/>
          <a:stretch>
            <a:fillRect/>
          </a:stretch>
        </p:blipFill>
        <p:spPr bwMode="auto">
          <a:xfrm>
            <a:off x="1763713" y="342900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4" name="Oval 14"/>
          <p:cNvSpPr>
            <a:spLocks noChangeArrowheads="1"/>
          </p:cNvSpPr>
          <p:nvPr/>
        </p:nvSpPr>
        <p:spPr bwMode="auto">
          <a:xfrm>
            <a:off x="179388" y="2349500"/>
            <a:ext cx="3529012" cy="719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CA"/>
              <a:t>Desconexión entre laboratorios</a:t>
            </a:r>
            <a:endParaRPr lang="en-US"/>
          </a:p>
        </p:txBody>
      </p:sp>
      <p:sp>
        <p:nvSpPr>
          <p:cNvPr id="6155" name="Oval 16"/>
          <p:cNvSpPr>
            <a:spLocks noChangeArrowheads="1"/>
          </p:cNvSpPr>
          <p:nvPr/>
        </p:nvSpPr>
        <p:spPr bwMode="auto">
          <a:xfrm>
            <a:off x="250825" y="5300663"/>
            <a:ext cx="4392613" cy="865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CA"/>
              <a:t>Desconocimiento de historia de la sangre</a:t>
            </a:r>
            <a:endParaRPr lang="en-US"/>
          </a:p>
        </p:txBody>
      </p:sp>
      <p:sp>
        <p:nvSpPr>
          <p:cNvPr id="6156" name="Oval 17"/>
          <p:cNvSpPr>
            <a:spLocks noChangeArrowheads="1"/>
          </p:cNvSpPr>
          <p:nvPr/>
        </p:nvSpPr>
        <p:spPr bwMode="auto">
          <a:xfrm>
            <a:off x="2555875" y="4076700"/>
            <a:ext cx="2881313" cy="719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CA"/>
              <a:t>Derroche de kits reactivos</a:t>
            </a:r>
            <a:endParaRPr lang="en-US"/>
          </a:p>
        </p:txBody>
      </p:sp>
      <p:sp>
        <p:nvSpPr>
          <p:cNvPr id="6157" name="Oval 18"/>
          <p:cNvSpPr>
            <a:spLocks noChangeArrowheads="1"/>
          </p:cNvSpPr>
          <p:nvPr/>
        </p:nvSpPr>
        <p:spPr bwMode="auto">
          <a:xfrm>
            <a:off x="4500563" y="2924175"/>
            <a:ext cx="4176712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CA"/>
              <a:t>Mayor posibilidad de falsos negativos</a:t>
            </a:r>
            <a:endParaRPr lang="en-US"/>
          </a:p>
        </p:txBody>
      </p:sp>
      <p:sp>
        <p:nvSpPr>
          <p:cNvPr id="6158" name="Oval 19"/>
          <p:cNvSpPr>
            <a:spLocks noChangeArrowheads="1"/>
          </p:cNvSpPr>
          <p:nvPr/>
        </p:nvSpPr>
        <p:spPr bwMode="auto">
          <a:xfrm>
            <a:off x="5867400" y="4797425"/>
            <a:ext cx="2233613" cy="719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CA"/>
              <a:t>Miedo en la gente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s-AR" dirty="0" smtClean="0">
                <a:solidFill>
                  <a:schemeClr val="bg1"/>
                </a:solidFill>
              </a:rPr>
              <a:t>Nuestra Propuesta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928802"/>
            <a:ext cx="8229600" cy="3929090"/>
          </a:xfrm>
        </p:spPr>
        <p:txBody>
          <a:bodyPr/>
          <a:lstStyle/>
          <a:p>
            <a:pPr eaLnBrk="1" hangingPunct="1">
              <a:lnSpc>
                <a:spcPct val="230000"/>
              </a:lnSpc>
            </a:pPr>
            <a:r>
              <a:rPr lang="fr-CA" dirty="0" err="1" smtClean="0"/>
              <a:t>Centralizar</a:t>
            </a:r>
            <a:r>
              <a:rPr lang="fr-CA" dirty="0" smtClean="0"/>
              <a:t> </a:t>
            </a:r>
            <a:r>
              <a:rPr lang="fr-CA" dirty="0" err="1" smtClean="0"/>
              <a:t>información</a:t>
            </a:r>
            <a:endParaRPr lang="fr-CA" dirty="0" smtClean="0"/>
          </a:p>
          <a:p>
            <a:pPr eaLnBrk="1" hangingPunct="1">
              <a:lnSpc>
                <a:spcPct val="230000"/>
              </a:lnSpc>
            </a:pPr>
            <a:r>
              <a:rPr lang="fr-CA" dirty="0" err="1" smtClean="0"/>
              <a:t>Conocer</a:t>
            </a:r>
            <a:r>
              <a:rPr lang="fr-CA" dirty="0" smtClean="0"/>
              <a:t> el </a:t>
            </a:r>
            <a:r>
              <a:rPr lang="fr-CA" dirty="0" err="1" smtClean="0"/>
              <a:t>estado</a:t>
            </a:r>
            <a:r>
              <a:rPr lang="fr-CA" dirty="0" smtClean="0"/>
              <a:t> de la </a:t>
            </a:r>
            <a:r>
              <a:rPr lang="fr-CA" dirty="0" err="1" smtClean="0"/>
              <a:t>sangre</a:t>
            </a:r>
            <a:endParaRPr lang="fr-CA" dirty="0" smtClean="0"/>
          </a:p>
          <a:p>
            <a:pPr eaLnBrk="1" hangingPunct="1">
              <a:lnSpc>
                <a:spcPct val="230000"/>
              </a:lnSpc>
            </a:pPr>
            <a:r>
              <a:rPr lang="fr-CA" dirty="0" err="1" smtClean="0"/>
              <a:t>Brindar</a:t>
            </a:r>
            <a:r>
              <a:rPr lang="fr-CA" dirty="0" smtClean="0"/>
              <a:t> </a:t>
            </a:r>
            <a:r>
              <a:rPr lang="fr-CA" dirty="0" err="1" smtClean="0"/>
              <a:t>Estadísticas</a:t>
            </a:r>
            <a:r>
              <a:rPr lang="fr-CA" dirty="0" smtClean="0"/>
              <a:t> </a:t>
            </a:r>
            <a:r>
              <a:rPr lang="fr-CA" dirty="0" err="1" smtClean="0"/>
              <a:t>confiables</a:t>
            </a:r>
            <a:endParaRPr lang="fr-CA" dirty="0" smtClean="0"/>
          </a:p>
        </p:txBody>
      </p:sp>
      <p:pic>
        <p:nvPicPr>
          <p:cNvPr id="8196" name="Picture 6" descr="Crystal_Clear_app_kt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2852738"/>
            <a:ext cx="23050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286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s-AR" dirty="0" smtClean="0">
                <a:solidFill>
                  <a:schemeClr val="bg1"/>
                </a:solidFill>
              </a:rPr>
              <a:t>Nuestra Propuesta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 bwMode="auto">
          <a:xfrm>
            <a:off x="500034" y="1714488"/>
            <a:ext cx="8229600" cy="381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Ahorrar</a:t>
            </a:r>
            <a:r>
              <a:rPr kumimoji="0" lang="fr-CA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</a:t>
            </a:r>
            <a:r>
              <a:rPr kumimoji="0" lang="fr-CA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mejorar</a:t>
            </a:r>
            <a:r>
              <a:rPr kumimoji="0" lang="fr-CA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fr-CA" sz="2500" dirty="0" smtClean="0">
                <a:latin typeface="+mn-lt"/>
                <a:cs typeface="+mn-cs"/>
              </a:rPr>
              <a:t>15 % en el 1º </a:t>
            </a:r>
            <a:r>
              <a:rPr lang="fr-CA" sz="2500" dirty="0" err="1" smtClean="0">
                <a:latin typeface="+mn-lt"/>
                <a:cs typeface="+mn-cs"/>
              </a:rPr>
              <a:t>año</a:t>
            </a:r>
            <a:endParaRPr lang="fr-CA" sz="2500" dirty="0" smtClean="0">
              <a:latin typeface="+mn-lt"/>
              <a:cs typeface="+mn-cs"/>
            </a:endParaRP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fr-CA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20%</a:t>
            </a:r>
            <a:r>
              <a:rPr kumimoji="0" lang="fr-CA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el 2º </a:t>
            </a:r>
            <a:r>
              <a:rPr kumimoji="0" lang="fr-CA" sz="25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año</a:t>
            </a:r>
            <a:endParaRPr kumimoji="0" lang="fr-CA" sz="25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fr-CA" sz="2500" baseline="0" dirty="0" smtClean="0">
                <a:latin typeface="+mn-lt"/>
                <a:cs typeface="+mn-cs"/>
              </a:rPr>
              <a:t>30%</a:t>
            </a:r>
            <a:r>
              <a:rPr lang="fr-CA" sz="2500" dirty="0" smtClean="0">
                <a:latin typeface="+mn-lt"/>
                <a:cs typeface="+mn-cs"/>
              </a:rPr>
              <a:t> en el 3º </a:t>
            </a:r>
            <a:r>
              <a:rPr lang="fr-CA" sz="2500" dirty="0" err="1" smtClean="0">
                <a:latin typeface="+mn-lt"/>
                <a:cs typeface="+mn-cs"/>
              </a:rPr>
              <a:t>año</a:t>
            </a:r>
            <a:endParaRPr kumimoji="0" lang="fr-CA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Cumplir</a:t>
            </a:r>
            <a:r>
              <a:rPr kumimoji="0" lang="fr-CA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 </a:t>
            </a:r>
            <a:r>
              <a:rPr kumimoji="0" lang="fr-CA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Ley</a:t>
            </a:r>
            <a:r>
              <a:rPr kumimoji="0" lang="fr-CA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fr-CA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Protección</a:t>
            </a:r>
            <a:r>
              <a:rPr kumimoji="0" lang="fr-CA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fr-CA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Datos</a:t>
            </a:r>
            <a:endParaRPr kumimoji="0" lang="fr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Impacto</a:t>
            </a:r>
            <a:r>
              <a:rPr kumimoji="0" lang="fr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A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mínimo</a:t>
            </a:r>
            <a:r>
              <a:rPr kumimoji="0" lang="fr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los </a:t>
            </a:r>
            <a:r>
              <a:rPr kumimoji="0" lang="fr-CA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Procesos</a:t>
            </a:r>
            <a:endParaRPr kumimoji="0" lang="fr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1785926"/>
            <a:ext cx="249562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372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s-AR" smtClean="0">
                <a:solidFill>
                  <a:schemeClr val="bg1"/>
                </a:solidFill>
              </a:rPr>
              <a:t>Sistema Web</a:t>
            </a:r>
          </a:p>
        </p:txBody>
      </p:sp>
      <p:sp>
        <p:nvSpPr>
          <p:cNvPr id="1030" name="6 Rectángulo"/>
          <p:cNvSpPr>
            <a:spLocks noChangeArrowheads="1"/>
          </p:cNvSpPr>
          <p:nvPr/>
        </p:nvSpPr>
        <p:spPr bwMode="auto">
          <a:xfrm>
            <a:off x="468313" y="4797425"/>
            <a:ext cx="302418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AR" sz="2800">
                <a:latin typeface="Calibri" pitchFamily="34" charset="0"/>
                <a:ea typeface="SimSun" pitchFamily="2" charset="-122"/>
              </a:rPr>
              <a:t>Fácil acceso</a:t>
            </a:r>
          </a:p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AR" sz="2800">
                <a:latin typeface="Calibri" pitchFamily="34" charset="0"/>
                <a:ea typeface="SimSun" pitchFamily="2" charset="-122"/>
              </a:rPr>
              <a:t>Multiplataforma</a:t>
            </a:r>
          </a:p>
        </p:txBody>
      </p:sp>
      <p:sp>
        <p:nvSpPr>
          <p:cNvPr id="1031" name="6 Rectángulo"/>
          <p:cNvSpPr>
            <a:spLocks noChangeArrowheads="1"/>
          </p:cNvSpPr>
          <p:nvPr/>
        </p:nvSpPr>
        <p:spPr bwMode="auto">
          <a:xfrm>
            <a:off x="4356100" y="4797425"/>
            <a:ext cx="410527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AR" sz="2800">
                <a:latin typeface="Calibri" pitchFamily="34" charset="0"/>
                <a:ea typeface="SimSun" pitchFamily="2" charset="-122"/>
              </a:rPr>
              <a:t>Interfaz conocida</a:t>
            </a:r>
          </a:p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AR" sz="2800">
                <a:latin typeface="Calibri" pitchFamily="34" charset="0"/>
                <a:ea typeface="SimSun" pitchFamily="2" charset="-122"/>
              </a:rPr>
              <a:t>Fácil actualización</a:t>
            </a:r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2579688"/>
            <a:ext cx="57626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2997200"/>
            <a:ext cx="5762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AutoShape 11"/>
          <p:cNvSpPr>
            <a:spLocks noChangeArrowheads="1"/>
          </p:cNvSpPr>
          <p:nvPr/>
        </p:nvSpPr>
        <p:spPr bwMode="auto">
          <a:xfrm>
            <a:off x="2195513" y="2781300"/>
            <a:ext cx="1008062" cy="576263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pic>
        <p:nvPicPr>
          <p:cNvPr id="1035" name="Picture 12" descr="Crystal_Clear_app_interne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13163" y="2565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 Box 13"/>
          <p:cNvSpPr txBox="1">
            <a:spLocks noChangeArrowheads="1"/>
          </p:cNvSpPr>
          <p:nvPr/>
        </p:nvSpPr>
        <p:spPr bwMode="auto">
          <a:xfrm>
            <a:off x="3852863" y="3789363"/>
            <a:ext cx="1150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Internet</a:t>
            </a:r>
          </a:p>
        </p:txBody>
      </p:sp>
      <p:sp>
        <p:nvSpPr>
          <p:cNvPr id="1037" name="Text Box 14"/>
          <p:cNvSpPr txBox="1">
            <a:spLocks noChangeArrowheads="1"/>
          </p:cNvSpPr>
          <p:nvPr/>
        </p:nvSpPr>
        <p:spPr bwMode="auto">
          <a:xfrm>
            <a:off x="755650" y="378936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Exploradores</a:t>
            </a:r>
          </a:p>
        </p:txBody>
      </p:sp>
      <p:sp>
        <p:nvSpPr>
          <p:cNvPr id="1038" name="AutoShape 15"/>
          <p:cNvSpPr>
            <a:spLocks noChangeArrowheads="1"/>
          </p:cNvSpPr>
          <p:nvPr/>
        </p:nvSpPr>
        <p:spPr bwMode="auto">
          <a:xfrm>
            <a:off x="5580063" y="2781300"/>
            <a:ext cx="1008062" cy="576263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/>
        </p:nvGraphicFramePr>
        <p:xfrm>
          <a:off x="7023100" y="2349500"/>
          <a:ext cx="1006475" cy="1368425"/>
        </p:xfrm>
        <a:graphic>
          <a:graphicData uri="http://schemas.openxmlformats.org/presentationml/2006/ole">
            <p:oleObj spid="_x0000_s1040" name="Visio" r:id="rId8" imgW="828104" imgH="1127570" progId="Visio.Drawing.11">
              <p:embed/>
            </p:oleObj>
          </a:graphicData>
        </a:graphic>
      </p:graphicFrame>
      <p:sp>
        <p:nvSpPr>
          <p:cNvPr id="1039" name="Text Box 17"/>
          <p:cNvSpPr txBox="1">
            <a:spLocks noChangeArrowheads="1"/>
          </p:cNvSpPr>
          <p:nvPr/>
        </p:nvSpPr>
        <p:spPr bwMode="auto">
          <a:xfrm>
            <a:off x="7092950" y="3789363"/>
            <a:ext cx="1150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 dirty="0" smtClean="0"/>
              <a:t>RUDS</a:t>
            </a:r>
            <a:endParaRPr lang="es-AR" b="1" dirty="0"/>
          </a:p>
        </p:txBody>
      </p:sp>
      <p:graphicFrame>
        <p:nvGraphicFramePr>
          <p:cNvPr id="1027" name="Object 19"/>
          <p:cNvGraphicFramePr>
            <a:graphicFrameLocks noChangeAspect="1"/>
          </p:cNvGraphicFramePr>
          <p:nvPr/>
        </p:nvGraphicFramePr>
        <p:xfrm>
          <a:off x="611188" y="3213100"/>
          <a:ext cx="504825" cy="481013"/>
        </p:xfrm>
        <a:graphic>
          <a:graphicData uri="http://schemas.openxmlformats.org/presentationml/2006/ole">
            <p:oleObj spid="_x0000_s1041" name="Image" r:id="rId9" imgW="1663492" imgH="1587302" progId="Photoshop.Image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s-AR" smtClean="0">
                <a:solidFill>
                  <a:schemeClr val="bg1"/>
                </a:solidFill>
              </a:rPr>
              <a:t>Seguridad</a:t>
            </a:r>
          </a:p>
        </p:txBody>
      </p:sp>
      <p:sp>
        <p:nvSpPr>
          <p:cNvPr id="10243" name="6 Rectángulo"/>
          <p:cNvSpPr>
            <a:spLocks noChangeArrowheads="1"/>
          </p:cNvSpPr>
          <p:nvPr/>
        </p:nvSpPr>
        <p:spPr bwMode="auto">
          <a:xfrm>
            <a:off x="642938" y="2000250"/>
            <a:ext cx="5715000" cy="460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AR" sz="3200" dirty="0">
                <a:latin typeface="Calibri" pitchFamily="34" charset="0"/>
                <a:ea typeface="SimSun" pitchFamily="2" charset="-122"/>
              </a:rPr>
              <a:t>Autenticación de usuarios</a:t>
            </a:r>
          </a:p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AR" sz="3200" dirty="0">
              <a:latin typeface="Calibri" pitchFamily="34" charset="0"/>
              <a:ea typeface="SimSun" pitchFamily="2" charset="-122"/>
            </a:endParaRPr>
          </a:p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AR" sz="3200" dirty="0">
                <a:latin typeface="Calibri" pitchFamily="34" charset="0"/>
                <a:ea typeface="SimSun" pitchFamily="2" charset="-122"/>
              </a:rPr>
              <a:t>Conexión segura</a:t>
            </a:r>
          </a:p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AR" sz="3200" dirty="0">
              <a:latin typeface="Calibri" pitchFamily="34" charset="0"/>
              <a:ea typeface="SimSun" pitchFamily="2" charset="-122"/>
            </a:endParaRPr>
          </a:p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AR" sz="3200" dirty="0">
                <a:latin typeface="Calibri" pitchFamily="34" charset="0"/>
                <a:ea typeface="SimSun" pitchFamily="2" charset="-122"/>
              </a:rPr>
              <a:t>Protocolos de encriptación</a:t>
            </a:r>
          </a:p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AR" sz="3200" dirty="0">
              <a:latin typeface="Calibri" pitchFamily="34" charset="0"/>
              <a:ea typeface="SimSun" pitchFamily="2" charset="-122"/>
            </a:endParaRPr>
          </a:p>
          <a:p>
            <a:pPr marL="341313" indent="-341313">
              <a:lnSpc>
                <a:spcPts val="3825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AR" sz="3200" dirty="0">
                <a:latin typeface="Calibri" pitchFamily="34" charset="0"/>
                <a:ea typeface="SimSun" pitchFamily="2" charset="-122"/>
              </a:rPr>
              <a:t>Integridad y Disponibilidad de los datos</a:t>
            </a:r>
          </a:p>
        </p:txBody>
      </p:sp>
      <p:pic>
        <p:nvPicPr>
          <p:cNvPr id="10244" name="Picture 6" descr="Crystal_Clear_app_passwo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9925" y="220503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7" descr="Crystal_Clear_action_loc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788" y="400526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s-AR" dirty="0" smtClean="0">
                <a:solidFill>
                  <a:schemeClr val="bg1"/>
                </a:solidFill>
              </a:rPr>
              <a:t>Funcionalidades</a:t>
            </a:r>
          </a:p>
        </p:txBody>
      </p:sp>
      <p:pic>
        <p:nvPicPr>
          <p:cNvPr id="12291" name="Picture 5" descr="data ent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1857375"/>
            <a:ext cx="2438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6" descr="Login Manag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38" y="4214813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Espace réservé du contenu 2"/>
          <p:cNvSpPr>
            <a:spLocks/>
          </p:cNvSpPr>
          <p:nvPr/>
        </p:nvSpPr>
        <p:spPr bwMode="auto">
          <a:xfrm>
            <a:off x="2916238" y="1803400"/>
            <a:ext cx="54102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Roles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División de Funciones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Interfaz asociada al rol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Permisos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Administración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800">
                <a:latin typeface="Calibri" pitchFamily="34" charset="0"/>
              </a:rPr>
              <a:t>Reportes</a:t>
            </a:r>
          </a:p>
        </p:txBody>
      </p:sp>
      <p:pic>
        <p:nvPicPr>
          <p:cNvPr id="12294" name="Picture 8" descr="chemistr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025" y="2205038"/>
            <a:ext cx="14351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9" descr="Report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525" y="4365625"/>
            <a:ext cx="2133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67</Template>
  <TotalTime>1232</TotalTime>
  <Words>253</Words>
  <Application>Microsoft Office PowerPoint</Application>
  <PresentationFormat>Presentación en pantalla (4:3)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67</vt:lpstr>
      <vt:lpstr>Visio</vt:lpstr>
      <vt:lpstr>Image</vt:lpstr>
      <vt:lpstr>RUDS</vt:lpstr>
      <vt:lpstr>RUDS</vt:lpstr>
      <vt:lpstr>Agenda</vt:lpstr>
      <vt:lpstr>Problemática actual</vt:lpstr>
      <vt:lpstr>Nuestra Propuesta</vt:lpstr>
      <vt:lpstr>Nuestra Propuesta</vt:lpstr>
      <vt:lpstr>Sistema Web</vt:lpstr>
      <vt:lpstr>Seguridad</vt:lpstr>
      <vt:lpstr>Funcionalidades</vt:lpstr>
      <vt:lpstr>Diapositiva 10</vt:lpstr>
      <vt:lpstr>Diapositiva 11</vt:lpstr>
      <vt:lpstr>Diapositiva 12</vt:lpstr>
      <vt:lpstr>Diapositiva 13</vt:lpstr>
      <vt:lpstr>Resumiendo</vt:lpstr>
      <vt:lpstr>Dudas</vt:lpstr>
      <vt:lpstr>RUDS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</dc:title>
  <dc:creator>IBM_END_USER</dc:creator>
  <cp:lastModifiedBy>Hernán Fürst</cp:lastModifiedBy>
  <cp:revision>88</cp:revision>
  <dcterms:created xsi:type="dcterms:W3CDTF">2008-09-06T20:34:58Z</dcterms:created>
  <dcterms:modified xsi:type="dcterms:W3CDTF">2010-05-12T13:15:14Z</dcterms:modified>
</cp:coreProperties>
</file>