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27" autoAdjust="0"/>
  </p:normalViewPr>
  <p:slideViewPr>
    <p:cSldViewPr>
      <p:cViewPr varScale="1">
        <p:scale>
          <a:sx n="68" d="100"/>
          <a:sy n="68" d="100"/>
        </p:scale>
        <p:origin x="-122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076B21-F0D7-4106-80D3-50F17C8FC7D5}" type="datetimeFigureOut">
              <a:rPr lang="es-AR" smtClean="0"/>
              <a:t>14/11/2010</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4ED755-136A-4963-AA3D-C7EADA1B10EE}" type="slidenum">
              <a:rPr lang="es-AR" smtClean="0"/>
              <a:t>‹Nº›</a:t>
            </a:fld>
            <a:endParaRPr lang="es-AR"/>
          </a:p>
        </p:txBody>
      </p:sp>
    </p:spTree>
    <p:extLst>
      <p:ext uri="{BB962C8B-B14F-4D97-AF65-F5344CB8AC3E}">
        <p14:creationId xmlns:p14="http://schemas.microsoft.com/office/powerpoint/2010/main" val="2728581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G</a:t>
            </a:r>
            <a:endParaRPr lang="es-AR" dirty="0"/>
          </a:p>
        </p:txBody>
      </p:sp>
      <p:sp>
        <p:nvSpPr>
          <p:cNvPr id="4" name="3 Marcador de número de diapositiva"/>
          <p:cNvSpPr>
            <a:spLocks noGrp="1"/>
          </p:cNvSpPr>
          <p:nvPr>
            <p:ph type="sldNum" sz="quarter" idx="10"/>
          </p:nvPr>
        </p:nvSpPr>
        <p:spPr/>
        <p:txBody>
          <a:bodyPr/>
          <a:lstStyle/>
          <a:p>
            <a:fld id="{144ED755-136A-4963-AA3D-C7EADA1B10EE}" type="slidenum">
              <a:rPr lang="es-AR" smtClean="0"/>
              <a:t>1</a:t>
            </a:fld>
            <a:endParaRPr lang="es-AR"/>
          </a:p>
        </p:txBody>
      </p:sp>
    </p:spTree>
    <p:extLst>
      <p:ext uri="{BB962C8B-B14F-4D97-AF65-F5344CB8AC3E}">
        <p14:creationId xmlns:p14="http://schemas.microsoft.com/office/powerpoint/2010/main" val="1023657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kern="1200" dirty="0" smtClean="0">
                <a:solidFill>
                  <a:schemeClr val="tx1"/>
                </a:solidFill>
                <a:effectLst/>
                <a:latin typeface="+mn-lt"/>
                <a:ea typeface="+mn-ea"/>
                <a:cs typeface="+mn-cs"/>
              </a:rPr>
              <a:t>En esta película se muestran numerosos casos de Crisis, que resaltaremos a continuación:</a:t>
            </a:r>
          </a:p>
          <a:p>
            <a:r>
              <a:rPr lang="es-AR" sz="1200" kern="1200" dirty="0" smtClean="0">
                <a:solidFill>
                  <a:schemeClr val="tx1"/>
                </a:solidFill>
                <a:effectLst/>
                <a:latin typeface="+mn-lt"/>
                <a:ea typeface="+mn-ea"/>
                <a:cs typeface="+mn-cs"/>
              </a:rPr>
              <a:t> </a:t>
            </a:r>
          </a:p>
          <a:p>
            <a:pPr lvl="0"/>
            <a:r>
              <a:rPr lang="es-AR" sz="1200" b="1" kern="1200" dirty="0" smtClean="0">
                <a:solidFill>
                  <a:schemeClr val="tx1"/>
                </a:solidFill>
                <a:effectLst/>
                <a:latin typeface="+mn-lt"/>
                <a:ea typeface="+mn-ea"/>
                <a:cs typeface="+mn-cs"/>
              </a:rPr>
              <a:t>Cuando Cómodo asesina a su propio padre</a:t>
            </a:r>
            <a:r>
              <a:rPr lang="es-AR" sz="1200" kern="1200" dirty="0" smtClean="0">
                <a:solidFill>
                  <a:schemeClr val="tx1"/>
                </a:solidFill>
                <a:effectLst/>
                <a:latin typeface="+mn-lt"/>
                <a:ea typeface="+mn-ea"/>
                <a:cs typeface="+mn-cs"/>
              </a:rPr>
              <a:t>. Esta una situación inesperada para todo su ejército y para toda la República de Roma debido a que era un emperador muy querido y respetado y que iba a ser sucedido por su soldado más fiel: Máximo. Pero Cómodo se autoproclama el sucesor de Marco Aurelio. Produciendo una gran crisis para su pueblo que no lo aceptaba, para su senado y para el ejercito de Roma ya que mando al exilio a Máximo (intentándolo asesinar, pero fracasando). Nos referimos al ejercito debido a que Máximo era su comandante y General, por lo tanto su equipo militar quedaba si su más preciado eslabón. Dentro de los posibles tipos de crisis, aquí observamos una </a:t>
            </a:r>
            <a:r>
              <a:rPr lang="es-AR" sz="1200" b="1" kern="1200" dirty="0" smtClean="0">
                <a:solidFill>
                  <a:schemeClr val="tx1"/>
                </a:solidFill>
                <a:effectLst/>
                <a:latin typeface="+mn-lt"/>
                <a:ea typeface="+mn-ea"/>
                <a:cs typeface="+mn-cs"/>
              </a:rPr>
              <a:t>crisis de sucesión familiar</a:t>
            </a:r>
            <a:r>
              <a:rPr lang="es-AR" sz="1200" kern="1200" dirty="0" smtClean="0">
                <a:solidFill>
                  <a:schemeClr val="tx1"/>
                </a:solidFill>
                <a:effectLst/>
                <a:latin typeface="+mn-lt"/>
                <a:ea typeface="+mn-ea"/>
                <a:cs typeface="+mn-cs"/>
              </a:rPr>
              <a:t>. Aquí observamos un </a:t>
            </a:r>
            <a:r>
              <a:rPr lang="es-AR" sz="1200" b="1" kern="1200" dirty="0" smtClean="0">
                <a:solidFill>
                  <a:schemeClr val="tx1"/>
                </a:solidFill>
                <a:effectLst/>
                <a:latin typeface="+mn-lt"/>
                <a:ea typeface="+mn-ea"/>
                <a:cs typeface="+mn-cs"/>
              </a:rPr>
              <a:t>conformismo</a:t>
            </a:r>
            <a:r>
              <a:rPr lang="es-AR" sz="1200" kern="1200" dirty="0" smtClean="0">
                <a:solidFill>
                  <a:schemeClr val="tx1"/>
                </a:solidFill>
                <a:effectLst/>
                <a:latin typeface="+mn-lt"/>
                <a:ea typeface="+mn-ea"/>
                <a:cs typeface="+mn-cs"/>
              </a:rPr>
              <a:t> por parte del pueblo Romano. Es un poco irreal agrupar todo un pueblo dentro del mismo comportamiento, ya que es la autoridad máxima del momento. Según la matriz de Charles </a:t>
            </a:r>
            <a:r>
              <a:rPr lang="es-AR" sz="1200" kern="1200" dirty="0" err="1" smtClean="0">
                <a:solidFill>
                  <a:schemeClr val="tx1"/>
                </a:solidFill>
                <a:effectLst/>
                <a:latin typeface="+mn-lt"/>
                <a:ea typeface="+mn-ea"/>
                <a:cs typeface="+mn-cs"/>
              </a:rPr>
              <a:t>Hermann</a:t>
            </a:r>
            <a:r>
              <a:rPr lang="es-AR" sz="1200" kern="1200" dirty="0" smtClean="0">
                <a:solidFill>
                  <a:schemeClr val="tx1"/>
                </a:solidFill>
                <a:effectLst/>
                <a:latin typeface="+mn-lt"/>
                <a:ea typeface="+mn-ea"/>
                <a:cs typeface="+mn-cs"/>
              </a:rPr>
              <a:t>, esta situación estaría calificada como </a:t>
            </a:r>
            <a:r>
              <a:rPr lang="es-AR" sz="1200" b="1" kern="1200" dirty="0" smtClean="0">
                <a:solidFill>
                  <a:schemeClr val="tx1"/>
                </a:solidFill>
                <a:effectLst/>
                <a:latin typeface="+mn-lt"/>
                <a:ea typeface="+mn-ea"/>
                <a:cs typeface="+mn-cs"/>
              </a:rPr>
              <a:t>CRISIS</a:t>
            </a:r>
            <a:r>
              <a:rPr lang="es-AR" sz="1200" kern="1200" dirty="0" smtClean="0">
                <a:solidFill>
                  <a:schemeClr val="tx1"/>
                </a:solidFill>
                <a:effectLst/>
                <a:latin typeface="+mn-lt"/>
                <a:ea typeface="+mn-ea"/>
                <a:cs typeface="+mn-cs"/>
              </a:rPr>
              <a:t>. Esto se a que el tiempo para decidir fue reducido, la amenaza es grave y no hubo posibilidad de anticipación de la amenaza. Esta crisis se encuentra en su primer momento, dado que elegimos justo el cambio de César con ética opuesta al anterior.</a:t>
            </a:r>
          </a:p>
          <a:p>
            <a:r>
              <a:rPr lang="es-AR" sz="1200" kern="1200" dirty="0" smtClean="0">
                <a:solidFill>
                  <a:schemeClr val="tx1"/>
                </a:solidFill>
                <a:effectLst/>
                <a:latin typeface="+mn-lt"/>
                <a:ea typeface="+mn-ea"/>
                <a:cs typeface="+mn-cs"/>
              </a:rPr>
              <a:t> </a:t>
            </a:r>
          </a:p>
          <a:p>
            <a:pPr lvl="0"/>
            <a:r>
              <a:rPr lang="es-AR" sz="1200" b="1" kern="1200" dirty="0" smtClean="0">
                <a:solidFill>
                  <a:schemeClr val="tx1"/>
                </a:solidFill>
                <a:effectLst/>
                <a:latin typeface="+mn-lt"/>
                <a:ea typeface="+mn-ea"/>
                <a:cs typeface="+mn-cs"/>
              </a:rPr>
              <a:t>En el final de la película hay una nueva crisis</a:t>
            </a:r>
            <a:r>
              <a:rPr lang="es-AR" sz="1200" kern="1200" dirty="0" smtClean="0">
                <a:solidFill>
                  <a:schemeClr val="tx1"/>
                </a:solidFill>
                <a:effectLst/>
                <a:latin typeface="+mn-lt"/>
                <a:ea typeface="+mn-ea"/>
                <a:cs typeface="+mn-cs"/>
              </a:rPr>
              <a:t>. Cómodo no puede soportar que Máximo siga aún con vida y que el pueblo lo adore como el mejor Gladiador de todos los tiempos. Como dijimos anteriormente, Cómodo propone enfrentarse a él, pero como sabe que no podrá realizarlo, lo hiere mortalmente antes de la batalla y obliga a sus colaboradores a tapar la herida. Aún así muere en el enfrentamiento. Al igual que nuestro querido Máximo. Por lo tanto Roma debe enfrentar una nueva crisis ya que se queda sin su emperador, que a pesar de no ser querido conlleva una sucesión en el poder y a una restructuración en el gobierno, y se queda además sin Máximo que era su más preciado Gladiador y el mejor sucesor para Roma. Dentro de los posibles tipos de crisis, aquí observamos una </a:t>
            </a:r>
            <a:r>
              <a:rPr lang="es-AR" sz="1200" b="1" kern="1200" dirty="0" smtClean="0">
                <a:solidFill>
                  <a:schemeClr val="tx1"/>
                </a:solidFill>
                <a:effectLst/>
                <a:latin typeface="+mn-lt"/>
                <a:ea typeface="+mn-ea"/>
                <a:cs typeface="+mn-cs"/>
              </a:rPr>
              <a:t>crisis de pérdida de competitividad </a:t>
            </a:r>
            <a:r>
              <a:rPr lang="es-AR" sz="1200" kern="1200" dirty="0" smtClean="0">
                <a:solidFill>
                  <a:schemeClr val="tx1"/>
                </a:solidFill>
                <a:effectLst/>
                <a:latin typeface="+mn-lt"/>
                <a:ea typeface="+mn-ea"/>
                <a:cs typeface="+mn-cs"/>
              </a:rPr>
              <a:t>y</a:t>
            </a:r>
            <a:r>
              <a:rPr lang="es-AR" sz="1200" b="1" kern="1200" dirty="0" smtClean="0">
                <a:solidFill>
                  <a:schemeClr val="tx1"/>
                </a:solidFill>
                <a:effectLst/>
                <a:latin typeface="+mn-lt"/>
                <a:ea typeface="+mn-ea"/>
                <a:cs typeface="+mn-cs"/>
              </a:rPr>
              <a:t> de imagen y de reputación.</a:t>
            </a:r>
            <a:r>
              <a:rPr lang="es-AR" sz="1200" kern="1200" dirty="0" smtClean="0">
                <a:solidFill>
                  <a:schemeClr val="tx1"/>
                </a:solidFill>
                <a:effectLst/>
                <a:latin typeface="+mn-lt"/>
                <a:ea typeface="+mn-ea"/>
                <a:cs typeface="+mn-cs"/>
              </a:rPr>
              <a:t> Aquí todo Roma sabe de las intenciones de Cómodo para con su patria y se sospecha de lo que va a hacer con Máximo. Es por esto que decimos que Cómodo llego a un pico donde su competitividad se ve comprometida. Con lo que hace en esta escena, decimos que termina de caer su imagen y su reputación. De todas formas, muere luego del enfrentamiento y Roma queda huérfana de gobernador. </a:t>
            </a:r>
          </a:p>
          <a:p>
            <a:r>
              <a:rPr lang="es-AR" sz="1200" kern="1200" dirty="0" smtClean="0">
                <a:solidFill>
                  <a:schemeClr val="tx1"/>
                </a:solidFill>
                <a:effectLst/>
                <a:latin typeface="+mn-lt"/>
                <a:ea typeface="+mn-ea"/>
                <a:cs typeface="+mn-cs"/>
              </a:rPr>
              <a:t>En este caso nos encontramos frente a una </a:t>
            </a:r>
            <a:r>
              <a:rPr lang="es-AR" sz="1200" b="1" kern="1200" dirty="0" smtClean="0">
                <a:solidFill>
                  <a:schemeClr val="tx1"/>
                </a:solidFill>
                <a:effectLst/>
                <a:latin typeface="+mn-lt"/>
                <a:ea typeface="+mn-ea"/>
                <a:cs typeface="+mn-cs"/>
              </a:rPr>
              <a:t>CRISIS</a:t>
            </a:r>
            <a:r>
              <a:rPr lang="es-AR" sz="1200" kern="1200" dirty="0" smtClean="0">
                <a:solidFill>
                  <a:schemeClr val="tx1"/>
                </a:solidFill>
                <a:effectLst/>
                <a:latin typeface="+mn-lt"/>
                <a:ea typeface="+mn-ea"/>
                <a:cs typeface="+mn-cs"/>
              </a:rPr>
              <a:t> debido a que el tiempo para decidir es reducido ya que se debe buscar inmediatamente un sucesor. La amenaza es grande, por posibles sublevaciones y desórdenes posibles. Pero en el grado de anticipación, podemos pensar que su deceso fue una sorpresa. Esta crisis también se encontraría en su primer instancia, ya que es el fin de Cómodo, dando origen a un nuevo sucesor, aunque desconocido, que motivará dudas, confusión e incertidumbre. Es difícil que lo suceda una persona de peores características que Cómodo, pero todo cambio cuesta y asusta en un primer momento.</a:t>
            </a:r>
          </a:p>
        </p:txBody>
      </p:sp>
      <p:sp>
        <p:nvSpPr>
          <p:cNvPr id="4" name="3 Marcador de número de diapositiva"/>
          <p:cNvSpPr>
            <a:spLocks noGrp="1"/>
          </p:cNvSpPr>
          <p:nvPr>
            <p:ph type="sldNum" sz="quarter" idx="10"/>
          </p:nvPr>
        </p:nvSpPr>
        <p:spPr/>
        <p:txBody>
          <a:bodyPr/>
          <a:lstStyle/>
          <a:p>
            <a:fld id="{144ED755-136A-4963-AA3D-C7EADA1B10EE}" type="slidenum">
              <a:rPr lang="es-AR" smtClean="0"/>
              <a:t>11</a:t>
            </a:fld>
            <a:endParaRPr lang="es-AR"/>
          </a:p>
        </p:txBody>
      </p:sp>
    </p:spTree>
    <p:extLst>
      <p:ext uri="{BB962C8B-B14F-4D97-AF65-F5344CB8AC3E}">
        <p14:creationId xmlns:p14="http://schemas.microsoft.com/office/powerpoint/2010/main" val="1964221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sz="1200" kern="120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144ED755-136A-4963-AA3D-C7EADA1B10EE}" type="slidenum">
              <a:rPr lang="es-AR" smtClean="0"/>
              <a:t>12</a:t>
            </a:fld>
            <a:endParaRPr lang="es-AR"/>
          </a:p>
        </p:txBody>
      </p:sp>
    </p:spTree>
    <p:extLst>
      <p:ext uri="{BB962C8B-B14F-4D97-AF65-F5344CB8AC3E}">
        <p14:creationId xmlns:p14="http://schemas.microsoft.com/office/powerpoint/2010/main" val="1964221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sz="1200" kern="120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144ED755-136A-4963-AA3D-C7EADA1B10EE}" type="slidenum">
              <a:rPr lang="es-AR" smtClean="0"/>
              <a:t>13</a:t>
            </a:fld>
            <a:endParaRPr lang="es-AR"/>
          </a:p>
        </p:txBody>
      </p:sp>
    </p:spTree>
    <p:extLst>
      <p:ext uri="{BB962C8B-B14F-4D97-AF65-F5344CB8AC3E}">
        <p14:creationId xmlns:p14="http://schemas.microsoft.com/office/powerpoint/2010/main" val="1964221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kern="1200" dirty="0" smtClean="0">
                <a:solidFill>
                  <a:schemeClr val="tx1"/>
                </a:solidFill>
                <a:effectLst/>
                <a:latin typeface="+mn-lt"/>
                <a:ea typeface="+mn-ea"/>
                <a:cs typeface="+mn-cs"/>
              </a:rPr>
              <a:t>Es el líder militar de los romanos, un experto general que posee tantas agallas en el campo de batalla como inteligencia a la hora de las estrategias. Tiene plena dedicación a su patria sin ningún tipo de ambición personal. Es un líder noble, justo y leal de sus soldados.</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Es un líder nato al que Marco Aurelio lo desea como su sucesor. Está caracterizado por su honestidad, su ética, confianza en sí mismo, por su motivación, inteligencia e integridad.</a:t>
            </a:r>
          </a:p>
          <a:p>
            <a:r>
              <a:rPr lang="es-AR" sz="1200" kern="1200" dirty="0" smtClean="0">
                <a:solidFill>
                  <a:schemeClr val="tx1"/>
                </a:solidFill>
                <a:effectLst/>
                <a:latin typeface="+mn-lt"/>
                <a:ea typeface="+mn-ea"/>
                <a:cs typeface="+mn-cs"/>
              </a:rPr>
              <a:t>El es un líder demócrata, quien da participación, orienta, delega y  tiende a obtener soluciones colectivas. Sus soldados lo admiran y le son fieles a él, aun cuando se encuentra como esclavo.</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Tiene unos valores intachables, que son aquellos principios básicos que conforman la moral. Máximo lo único que desea es llevar a Roma a convertirse en una gran república brindándole lo mejor a su pueblo. Todo esto sin obtener nada a cambio, es decir que es por un fin social.</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Tiene excelentes estrategias de combate y las lleva adelante gracias a que es un excelente comunicador y le transmite a sus soldados claramente los pasos a seguir, delegando tareas para que cada uno cumpla con un determinado rol en las batallas.</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Motivar y recompensar a sus subordinados es una de las actividades más importantes y a la vez más desafiantes que lleva a cabo un líder, pero que cumple con gran eficiencia Máximo por su excelente trato hacia sus soldados y por la admiración y respeto que le tienen.</a:t>
            </a:r>
          </a:p>
        </p:txBody>
      </p:sp>
      <p:sp>
        <p:nvSpPr>
          <p:cNvPr id="4" name="3 Marcador de número de diapositiva"/>
          <p:cNvSpPr>
            <a:spLocks noGrp="1"/>
          </p:cNvSpPr>
          <p:nvPr>
            <p:ph type="sldNum" sz="quarter" idx="10"/>
          </p:nvPr>
        </p:nvSpPr>
        <p:spPr/>
        <p:txBody>
          <a:bodyPr/>
          <a:lstStyle/>
          <a:p>
            <a:fld id="{144ED755-136A-4963-AA3D-C7EADA1B10EE}" type="slidenum">
              <a:rPr lang="es-AR" smtClean="0"/>
              <a:t>3</a:t>
            </a:fld>
            <a:endParaRPr lang="es-AR"/>
          </a:p>
        </p:txBody>
      </p:sp>
    </p:spTree>
    <p:extLst>
      <p:ext uri="{BB962C8B-B14F-4D97-AF65-F5344CB8AC3E}">
        <p14:creationId xmlns:p14="http://schemas.microsoft.com/office/powerpoint/2010/main" val="1964221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kern="1200" dirty="0" smtClean="0">
                <a:solidFill>
                  <a:schemeClr val="tx1"/>
                </a:solidFill>
                <a:effectLst/>
                <a:latin typeface="+mn-lt"/>
                <a:ea typeface="+mn-ea"/>
                <a:cs typeface="+mn-cs"/>
              </a:rPr>
              <a:t>Marco Aurelio es el emperador de Roma. Su deseo es llevar a convertir a Roma en una Republica y extender los límites de su imperio. </a:t>
            </a:r>
          </a:p>
          <a:p>
            <a:r>
              <a:rPr lang="es-AR" sz="1200" kern="1200" dirty="0" smtClean="0">
                <a:solidFill>
                  <a:schemeClr val="tx1"/>
                </a:solidFill>
                <a:effectLst/>
                <a:latin typeface="+mn-lt"/>
                <a:ea typeface="+mn-ea"/>
                <a:cs typeface="+mn-cs"/>
              </a:rPr>
              <a:t>Su intención era que Máximo fuera su sucesor. Pero cuando su hijo Cómodo se entera lo asesina y se autoproclama sucesor.</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El poder es la capacidad de influir sobre alguna persona o grupo con el fin de que acepten nuestras ideas o planes. En esencia, el poder permite al individuo lograr que los demás hagan lo que él quiere que hagan, esto Marco Aurelio lo lograba de manera exitosa al ser, además de el emperador, un filosofo que pensaba muchos las decisiones que iba a tomar, los pasos a seguir y que acciones serían mejores para Roma.</a:t>
            </a:r>
          </a:p>
        </p:txBody>
      </p:sp>
      <p:sp>
        <p:nvSpPr>
          <p:cNvPr id="4" name="3 Marcador de número de diapositiva"/>
          <p:cNvSpPr>
            <a:spLocks noGrp="1"/>
          </p:cNvSpPr>
          <p:nvPr>
            <p:ph type="sldNum" sz="quarter" idx="10"/>
          </p:nvPr>
        </p:nvSpPr>
        <p:spPr/>
        <p:txBody>
          <a:bodyPr/>
          <a:lstStyle/>
          <a:p>
            <a:fld id="{144ED755-136A-4963-AA3D-C7EADA1B10EE}" type="slidenum">
              <a:rPr lang="es-AR" smtClean="0"/>
              <a:t>4</a:t>
            </a:fld>
            <a:endParaRPr lang="es-AR"/>
          </a:p>
        </p:txBody>
      </p:sp>
    </p:spTree>
    <p:extLst>
      <p:ext uri="{BB962C8B-B14F-4D97-AF65-F5344CB8AC3E}">
        <p14:creationId xmlns:p14="http://schemas.microsoft.com/office/powerpoint/2010/main" val="1964221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kern="1200" dirty="0" smtClean="0">
                <a:solidFill>
                  <a:schemeClr val="tx1"/>
                </a:solidFill>
                <a:effectLst/>
                <a:latin typeface="+mn-lt"/>
                <a:ea typeface="+mn-ea"/>
                <a:cs typeface="+mn-cs"/>
              </a:rPr>
              <a:t>Cómodo es el hijo del emperador Marco Aurelio. Un hombre inestable, que se encuentra muy cerca de la locura y que es capaz de tomar cualquier tipo de decisiones con cualquier tipo de consecuencias para tener el poder.</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Podemos decir que una crisis es la consecuencia de una modificación repentina, que provoca un estado de desequilibrio e incertidumbre. La sensación es de perturbación, obnubilación y ausencia de soluciones </a:t>
            </a:r>
            <a:r>
              <a:rPr lang="es-AR" sz="1200" kern="1200" dirty="0" err="1" smtClean="0">
                <a:solidFill>
                  <a:schemeClr val="tx1"/>
                </a:solidFill>
                <a:effectLst/>
                <a:latin typeface="+mn-lt"/>
                <a:ea typeface="+mn-ea"/>
                <a:cs typeface="+mn-cs"/>
              </a:rPr>
              <a:t>visualizables</a:t>
            </a:r>
            <a:r>
              <a:rPr lang="es-AR" sz="1200" kern="1200" dirty="0" smtClean="0">
                <a:solidFill>
                  <a:schemeClr val="tx1"/>
                </a:solidFill>
                <a:effectLst/>
                <a:latin typeface="+mn-lt"/>
                <a:ea typeface="+mn-ea"/>
                <a:cs typeface="+mn-cs"/>
              </a:rPr>
              <a:t>. Esto es lo que le sucedió a Roma luego de que Cómodo asesinara a su padre y emperador Marco Aurelio y ordenando al mismo tiempo la ejecución inmediata de Máximo.</a:t>
            </a:r>
          </a:p>
          <a:p>
            <a:r>
              <a:rPr lang="es-AR" sz="1200" b="1" kern="1200" dirty="0" smtClean="0">
                <a:solidFill>
                  <a:schemeClr val="tx1"/>
                </a:solidFill>
                <a:effectLst/>
                <a:latin typeface="+mn-lt"/>
                <a:ea typeface="+mn-ea"/>
                <a:cs typeface="+mn-cs"/>
              </a:rPr>
              <a:t> </a:t>
            </a:r>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El compulsivo es el que realiza los cambios por el solo hecho de creer que cambio implica progreso, entonces no necesitan ningún modelo de cambio ni objetivos: el cambio es suficiente en si mismo. Cómodo al autoproclamarse emperador comenzó a tomar decisiones que contradecían a los deseos de su padre, decisiones sin fundamento y que no acarrearían buenos resultados para Roma.</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A lo largo de la película ha demostrado que se maneja a través de la mentira, el engaño y las amenazas. Cuando se encuentra en el poder es capaz de hacer todo para que nadie se lo quite, tomando medidas extremas (como asesinar a su padre y mandar a matar de forma salvaje a la familia de Máximo)</a:t>
            </a:r>
          </a:p>
        </p:txBody>
      </p:sp>
      <p:sp>
        <p:nvSpPr>
          <p:cNvPr id="4" name="3 Marcador de número de diapositiva"/>
          <p:cNvSpPr>
            <a:spLocks noGrp="1"/>
          </p:cNvSpPr>
          <p:nvPr>
            <p:ph type="sldNum" sz="quarter" idx="10"/>
          </p:nvPr>
        </p:nvSpPr>
        <p:spPr/>
        <p:txBody>
          <a:bodyPr/>
          <a:lstStyle/>
          <a:p>
            <a:fld id="{144ED755-136A-4963-AA3D-C7EADA1B10EE}" type="slidenum">
              <a:rPr lang="es-AR" smtClean="0"/>
              <a:t>5</a:t>
            </a:fld>
            <a:endParaRPr lang="es-AR"/>
          </a:p>
        </p:txBody>
      </p:sp>
    </p:spTree>
    <p:extLst>
      <p:ext uri="{BB962C8B-B14F-4D97-AF65-F5344CB8AC3E}">
        <p14:creationId xmlns:p14="http://schemas.microsoft.com/office/powerpoint/2010/main" val="1964221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kern="1200" dirty="0" smtClean="0">
                <a:solidFill>
                  <a:schemeClr val="tx1"/>
                </a:solidFill>
                <a:effectLst/>
                <a:latin typeface="+mn-lt"/>
                <a:ea typeface="+mn-ea"/>
                <a:cs typeface="+mn-cs"/>
              </a:rPr>
              <a:t>Del primer grupo comenzamos hablando de Máximo, un hombre que poseía principios y convicciones morales intachables. En las decisiones que tomaba solo buscaba el bien y la prosperidad de Roma. En base a sus principios regia su comportamiento y las decisiones que tomaba. Máximo siempre obró en base a sus valores. Pensando en las consecuencias que traería en su actuar. Siempre pensaba en lo mejor para sus soldados, su familia y su Republica.</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Seguimos con Marco Aurelio, él era un filosofo que analizaba muy bien cada nuevo paso a dar. Que se instruía, estudiaba y adquiría conocimientos para poder tomar las mejores decisiones y hacer el bien por Roma. No tenía maldad, y deseaba el poder para su republica, que creciera y fuera la más poderosa sin tener ningún tipo de ambición personal.</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En el segundo grupo tenemos a Cómodo, quién podríamos decir que actúa </a:t>
            </a:r>
            <a:r>
              <a:rPr lang="es-AR" sz="1200" kern="1200" dirty="0" err="1" smtClean="0">
                <a:solidFill>
                  <a:schemeClr val="tx1"/>
                </a:solidFill>
                <a:effectLst/>
                <a:latin typeface="+mn-lt"/>
                <a:ea typeface="+mn-ea"/>
                <a:cs typeface="+mn-cs"/>
              </a:rPr>
              <a:t>viceralmente</a:t>
            </a:r>
            <a:r>
              <a:rPr lang="es-AR" sz="1200" kern="1200" dirty="0" smtClean="0">
                <a:solidFill>
                  <a:schemeClr val="tx1"/>
                </a:solidFill>
                <a:effectLst/>
                <a:latin typeface="+mn-lt"/>
                <a:ea typeface="+mn-ea"/>
                <a:cs typeface="+mn-cs"/>
              </a:rPr>
              <a:t>, sin medir realmente las consecuencias inmediatas y a largo plazo de sus actos. No podemos hablar de un actuar ético al dejarnos guiar por las órdenes, los caprichos o las costumbres, porque las acciones que provienen de dichos comportamientos tienen todas un común denominador que las distingue del tema en cuestión: implican un comportamiento irreflexivo, en el sentido de que no hay un deliberar interno en la intimidad del hombre acerca de la bondad o maldad que nuestras acciones pueden ocasionar.</a:t>
            </a:r>
          </a:p>
          <a:p>
            <a:r>
              <a:rPr lang="es-AR" sz="1200" kern="1200" dirty="0" smtClean="0">
                <a:solidFill>
                  <a:schemeClr val="tx1"/>
                </a:solidFill>
                <a:effectLst/>
                <a:latin typeface="+mn-lt"/>
                <a:ea typeface="+mn-ea"/>
                <a:cs typeface="+mn-cs"/>
              </a:rPr>
              <a:t>Cómodo no piensa los pasos a seguir, que decisiones tomar y cuales son los mejores caminos a seguir, por el contrario el actúa movido por la envidia y la ambición, haciendo lo que sea con tal de lograr sus objetivos y sin importarle nada ni nadie, ni siquiera su familia (asesino a su padre y mantiene amenazados a su hermana y a su sobrino). Cuando Cómodo toma decisiones no las toma pensando en las consecuencias que puede traer, en la maldad que puede causar con sus actos y el dolor que puede provocar</a:t>
            </a:r>
          </a:p>
        </p:txBody>
      </p:sp>
      <p:sp>
        <p:nvSpPr>
          <p:cNvPr id="4" name="3 Marcador de número de diapositiva"/>
          <p:cNvSpPr>
            <a:spLocks noGrp="1"/>
          </p:cNvSpPr>
          <p:nvPr>
            <p:ph type="sldNum" sz="quarter" idx="10"/>
          </p:nvPr>
        </p:nvSpPr>
        <p:spPr/>
        <p:txBody>
          <a:bodyPr/>
          <a:lstStyle/>
          <a:p>
            <a:fld id="{144ED755-136A-4963-AA3D-C7EADA1B10EE}" type="slidenum">
              <a:rPr lang="es-AR" smtClean="0"/>
              <a:t>6</a:t>
            </a:fld>
            <a:endParaRPr lang="es-AR"/>
          </a:p>
        </p:txBody>
      </p:sp>
    </p:spTree>
    <p:extLst>
      <p:ext uri="{BB962C8B-B14F-4D97-AF65-F5344CB8AC3E}">
        <p14:creationId xmlns:p14="http://schemas.microsoft.com/office/powerpoint/2010/main" val="1964221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kern="1200" dirty="0" smtClean="0">
                <a:solidFill>
                  <a:schemeClr val="tx1"/>
                </a:solidFill>
                <a:effectLst/>
                <a:latin typeface="+mn-lt"/>
                <a:ea typeface="+mn-ea"/>
                <a:cs typeface="+mn-cs"/>
              </a:rPr>
              <a:t>La moral es el conjunto  de las costumbres que una sociedad considera apropiadas, convirtiéndolas por ello en normas de conducta, por lo tanto la moral es más complicada de analizar, debido al marco temporal y cultural de la película. </a:t>
            </a:r>
          </a:p>
          <a:p>
            <a:r>
              <a:rPr lang="es-AR" sz="1200" kern="1200" dirty="0" smtClean="0">
                <a:solidFill>
                  <a:schemeClr val="tx1"/>
                </a:solidFill>
                <a:effectLst/>
                <a:latin typeface="+mn-lt"/>
                <a:ea typeface="+mn-ea"/>
                <a:cs typeface="+mn-cs"/>
              </a:rPr>
              <a:t>Podemos observar que la ética de algunos personajes les dictaba que matar personas sin motivo no es correcto, pero para muchos romanos era un espectáculo digno de presenciar. Es por esto que decimos que las costumbres o reglas de conductas son muy diferentes a lo que uno se encuentra acostumbrado en la actualidad. Las guerras eran constantes, y se las consideraba necesarias para demostrar el poderío frente a otras potencias. Sin embargo cabe destacar que Marco Aurelio, intentó cambiar algunas de las costumbres, pongamos de ejemplo el coliseo como diversión sangrienta, siendo aceptado por las multitudes, pero fácilmente olvidado una vez Cómodo volviera a imponer la moda.</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Otro punto es que en la apreciación moral está presente la imagen de una autoridad externa reconocida como una fuente de justicia. Puede tratarse del reconocimiento hacia la autoridad del grupo o de la sociedad. Relacionándolo con la película podemos destacar que en este sector se encontraba Máximo, quien era admirado por sus soldados y respetados por sus pares. Por el lado contrario se encuentra Cómodo, el que ni siquiera puede ganarse el respeto de su propio senado ni de su hermana.</a:t>
            </a:r>
          </a:p>
        </p:txBody>
      </p:sp>
      <p:sp>
        <p:nvSpPr>
          <p:cNvPr id="4" name="3 Marcador de número de diapositiva"/>
          <p:cNvSpPr>
            <a:spLocks noGrp="1"/>
          </p:cNvSpPr>
          <p:nvPr>
            <p:ph type="sldNum" sz="quarter" idx="10"/>
          </p:nvPr>
        </p:nvSpPr>
        <p:spPr/>
        <p:txBody>
          <a:bodyPr/>
          <a:lstStyle/>
          <a:p>
            <a:fld id="{144ED755-136A-4963-AA3D-C7EADA1B10EE}" type="slidenum">
              <a:rPr lang="es-AR" smtClean="0"/>
              <a:t>7</a:t>
            </a:fld>
            <a:endParaRPr lang="es-AR"/>
          </a:p>
        </p:txBody>
      </p:sp>
    </p:spTree>
    <p:extLst>
      <p:ext uri="{BB962C8B-B14F-4D97-AF65-F5344CB8AC3E}">
        <p14:creationId xmlns:p14="http://schemas.microsoft.com/office/powerpoint/2010/main" val="1964221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kern="1200" dirty="0" smtClean="0">
                <a:solidFill>
                  <a:schemeClr val="tx1"/>
                </a:solidFill>
                <a:effectLst/>
                <a:latin typeface="+mn-lt"/>
                <a:ea typeface="+mn-ea"/>
                <a:cs typeface="+mn-cs"/>
              </a:rPr>
              <a:t>La responsabilidad social empresarial, puede definirse como la contribución activa y voluntaria de las empresas al mejoramiento social, económico y ambiental con el objetivo de mejorar su situación competitiva y su valor añadido.</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Si se toma a Roma como una empresa, según el personaje Marco Aurelio, el cual quería lo mejor para Roma, para mejorar la vida de su pueblo y sus seguidores, formando una potencia frente a las demás culturas, marcando una tendencia de poderío militar e invencibles, expandiendo los límites del imperio. Además de dar tranquilidad a los pobladores del imperio de sentirse en un lugar seguro y que nadie les va a quitar los que los mismo disponen, valorando a la familia y a al trabajo de todos para llegar a cumplir el objetivo mencionado anteriormente.</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Máximo estaba de acuerdo con el objetivo que tenia Marco Aurelio, y era un fiel seguidor. En caso de que Máximo llegue a gobernar al imperio estaba dispuesto a continuar con esta visión. Ya que este ultimo poseía los mismos valores y principios. Amaba a Roma y quería lo mejor para ella, sin ninguna ambición personal.</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En cambio, Cómodo, en a fan de no tener problemas con los pobladores, ya que el imperio Romano bajo su mandato se encontraba en decadencia, y con mucha gente importante en contra, refloto la idea del coliseo Romano y la lucha de gladiadores para mantener a los pobladores contentos y que no se dieran cuenta de la crisis en que se encontraba el imperio. Además, este tipo de espectáculo no tenía en cuenta el bienestar ni de los pobladores, ni de los gladiadores.</a:t>
            </a:r>
          </a:p>
        </p:txBody>
      </p:sp>
      <p:sp>
        <p:nvSpPr>
          <p:cNvPr id="4" name="3 Marcador de número de diapositiva"/>
          <p:cNvSpPr>
            <a:spLocks noGrp="1"/>
          </p:cNvSpPr>
          <p:nvPr>
            <p:ph type="sldNum" sz="quarter" idx="10"/>
          </p:nvPr>
        </p:nvSpPr>
        <p:spPr/>
        <p:txBody>
          <a:bodyPr/>
          <a:lstStyle/>
          <a:p>
            <a:fld id="{144ED755-136A-4963-AA3D-C7EADA1B10EE}" type="slidenum">
              <a:rPr lang="es-AR" smtClean="0"/>
              <a:t>8</a:t>
            </a:fld>
            <a:endParaRPr lang="es-AR"/>
          </a:p>
        </p:txBody>
      </p:sp>
    </p:spTree>
    <p:extLst>
      <p:ext uri="{BB962C8B-B14F-4D97-AF65-F5344CB8AC3E}">
        <p14:creationId xmlns:p14="http://schemas.microsoft.com/office/powerpoint/2010/main" val="1964221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kern="1200" dirty="0" smtClean="0">
                <a:solidFill>
                  <a:schemeClr val="tx1"/>
                </a:solidFill>
                <a:effectLst/>
                <a:latin typeface="+mn-lt"/>
                <a:ea typeface="+mn-ea"/>
                <a:cs typeface="+mn-cs"/>
              </a:rPr>
              <a:t>Es notable lo bien que ajusta la definición de doble moral a lo que Cómodo hace.  </a:t>
            </a:r>
            <a:r>
              <a:rPr lang="es-AR" sz="1200" b="1" kern="1200" dirty="0" smtClean="0">
                <a:solidFill>
                  <a:schemeClr val="tx1"/>
                </a:solidFill>
                <a:effectLst/>
                <a:latin typeface="+mn-lt"/>
                <a:ea typeface="+mn-ea"/>
                <a:cs typeface="+mn-cs"/>
              </a:rPr>
              <a:t>"Llamamos organización dual a aquella que esta impregnada de una Doble Moral, consistente en la oposición/contradicción entre el discurso y la acción, produciendo así un ambiente de injusticia y marginación"</a:t>
            </a:r>
            <a:r>
              <a:rPr lang="es-AR" sz="1200" kern="1200" dirty="0" smtClean="0">
                <a:solidFill>
                  <a:schemeClr val="tx1"/>
                </a:solidFill>
                <a:effectLst/>
                <a:latin typeface="+mn-lt"/>
                <a:ea typeface="+mn-ea"/>
                <a:cs typeface="+mn-cs"/>
              </a:rPr>
              <a:t>.  Es el fiel reflejo de la actitud ante Roma, donde promete muchas cosas, pero realmente por detrás están sus propios beneficios, placeres e intereses.</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Dentro de las tipologías de las perversiones podemos enmarcar varias dentro de la película:</a:t>
            </a:r>
          </a:p>
          <a:p>
            <a:r>
              <a:rPr lang="es-AR" sz="1200" kern="1200" dirty="0" smtClean="0">
                <a:solidFill>
                  <a:schemeClr val="tx1"/>
                </a:solidFill>
                <a:effectLst/>
                <a:latin typeface="+mn-lt"/>
                <a:ea typeface="+mn-ea"/>
                <a:cs typeface="+mn-cs"/>
              </a:rPr>
              <a:t> </a:t>
            </a:r>
          </a:p>
          <a:p>
            <a:pPr lvl="0"/>
            <a:r>
              <a:rPr lang="es-AR" sz="1200" b="1" kern="1200" dirty="0" smtClean="0">
                <a:solidFill>
                  <a:schemeClr val="tx1"/>
                </a:solidFill>
                <a:effectLst/>
                <a:latin typeface="+mn-lt"/>
                <a:ea typeface="+mn-ea"/>
                <a:cs typeface="+mn-cs"/>
              </a:rPr>
              <a:t>Desviaciones en las misiones de la institución social.</a:t>
            </a:r>
            <a:r>
              <a:rPr lang="es-AR" sz="1200" kern="1200" dirty="0" smtClean="0">
                <a:solidFill>
                  <a:schemeClr val="tx1"/>
                </a:solidFill>
                <a:effectLst/>
                <a:latin typeface="+mn-lt"/>
                <a:ea typeface="+mn-ea"/>
                <a:cs typeface="+mn-cs"/>
              </a:rPr>
              <a:t> Claramente vemos que al tomar el poder Cómodo, abandona las creencias y objetivos de su padre, perjudicando de esta manera a su pueblo. Cabe destacar también el reclutamiento de grandes guerreros, como esclavos, haciendo las veces de bufones hasta la muerte sobre una causa sin sentido: La diversión sobre sus propias cabezas cortadas por otros gladiadores.</a:t>
            </a:r>
          </a:p>
          <a:p>
            <a:r>
              <a:rPr lang="es-AR" sz="1200" kern="1200" dirty="0" smtClean="0">
                <a:solidFill>
                  <a:schemeClr val="tx1"/>
                </a:solidFill>
                <a:effectLst/>
                <a:latin typeface="+mn-lt"/>
                <a:ea typeface="+mn-ea"/>
                <a:cs typeface="+mn-cs"/>
              </a:rPr>
              <a:t> </a:t>
            </a:r>
          </a:p>
          <a:p>
            <a:pPr lvl="0"/>
            <a:r>
              <a:rPr lang="es-AR" sz="1200" b="1" kern="1200" dirty="0" smtClean="0">
                <a:solidFill>
                  <a:schemeClr val="tx1"/>
                </a:solidFill>
                <a:effectLst/>
                <a:latin typeface="+mn-lt"/>
                <a:ea typeface="+mn-ea"/>
                <a:cs typeface="+mn-cs"/>
              </a:rPr>
              <a:t>Desviaciones provenientes de los excesos en el uso de las prerrogativas del poder.</a:t>
            </a:r>
            <a:r>
              <a:rPr lang="es-AR" sz="1200" kern="1200" dirty="0" smtClean="0">
                <a:solidFill>
                  <a:schemeClr val="tx1"/>
                </a:solidFill>
                <a:effectLst/>
                <a:latin typeface="+mn-lt"/>
                <a:ea typeface="+mn-ea"/>
                <a:cs typeface="+mn-cs"/>
              </a:rPr>
              <a:t> Al ser Cómodo el nuevo César, nadie lo cuestiona, pero muchos se sienten poco identificados con él y no están de acuerdo con la forma en la que actúa, pero por temor y miedo a represarías no hacen nada. Incluso su propio senado trata de hacerlo entrar en razones, pero resulta en vano. Es hasta tal punto esto, que al demostrar Máximo su valentía y oposición al emperador, los vítores van hacia el gladiador dejando de lado el poder que el emperador posee por derecho de "herencia divina".</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 </a:t>
            </a:r>
          </a:p>
          <a:p>
            <a:pPr lvl="0"/>
            <a:r>
              <a:rPr lang="es-AR" sz="1200" b="1" kern="1200" dirty="0" smtClean="0">
                <a:solidFill>
                  <a:schemeClr val="tx1"/>
                </a:solidFill>
                <a:effectLst/>
                <a:latin typeface="+mn-lt"/>
                <a:ea typeface="+mn-ea"/>
                <a:cs typeface="+mn-cs"/>
              </a:rPr>
              <a:t>Las desviaciones que provienen de la hipocresía, el engaño deliberado, la mentira convencional en las instituciones sociales</a:t>
            </a:r>
            <a:r>
              <a:rPr lang="es-AR" sz="1200" kern="1200" dirty="0" smtClean="0">
                <a:solidFill>
                  <a:schemeClr val="tx1"/>
                </a:solidFill>
                <a:effectLst/>
                <a:latin typeface="+mn-lt"/>
                <a:ea typeface="+mn-ea"/>
                <a:cs typeface="+mn-cs"/>
              </a:rPr>
              <a:t>. Aquí podemos mencionar las mentiras y amenazas que </a:t>
            </a:r>
            <a:r>
              <a:rPr lang="es-AR" sz="1200" kern="1200" dirty="0" err="1" smtClean="0">
                <a:solidFill>
                  <a:schemeClr val="tx1"/>
                </a:solidFill>
                <a:effectLst/>
                <a:latin typeface="+mn-lt"/>
                <a:ea typeface="+mn-ea"/>
                <a:cs typeface="+mn-cs"/>
              </a:rPr>
              <a:t>Comodo</a:t>
            </a:r>
            <a:r>
              <a:rPr lang="es-AR" sz="1200" kern="1200" dirty="0" smtClean="0">
                <a:solidFill>
                  <a:schemeClr val="tx1"/>
                </a:solidFill>
                <a:effectLst/>
                <a:latin typeface="+mn-lt"/>
                <a:ea typeface="+mn-ea"/>
                <a:cs typeface="+mn-cs"/>
              </a:rPr>
              <a:t> le dice a su hermana, donde involucra a su sobrino, para que ella se sienta cohibida y de esta manera volverse sumisa y manejable. </a:t>
            </a:r>
          </a:p>
        </p:txBody>
      </p:sp>
      <p:sp>
        <p:nvSpPr>
          <p:cNvPr id="4" name="3 Marcador de número de diapositiva"/>
          <p:cNvSpPr>
            <a:spLocks noGrp="1"/>
          </p:cNvSpPr>
          <p:nvPr>
            <p:ph type="sldNum" sz="quarter" idx="10"/>
          </p:nvPr>
        </p:nvSpPr>
        <p:spPr/>
        <p:txBody>
          <a:bodyPr/>
          <a:lstStyle/>
          <a:p>
            <a:fld id="{144ED755-136A-4963-AA3D-C7EADA1B10EE}" type="slidenum">
              <a:rPr lang="es-AR" smtClean="0"/>
              <a:t>9</a:t>
            </a:fld>
            <a:endParaRPr lang="es-AR"/>
          </a:p>
        </p:txBody>
      </p:sp>
    </p:spTree>
    <p:extLst>
      <p:ext uri="{BB962C8B-B14F-4D97-AF65-F5344CB8AC3E}">
        <p14:creationId xmlns:p14="http://schemas.microsoft.com/office/powerpoint/2010/main" val="1964221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kern="1200" dirty="0" smtClean="0">
                <a:solidFill>
                  <a:schemeClr val="tx1"/>
                </a:solidFill>
                <a:effectLst/>
                <a:latin typeface="+mn-lt"/>
                <a:ea typeface="+mn-ea"/>
                <a:cs typeface="+mn-cs"/>
              </a:rPr>
              <a:t>Durante la película pudimos distinguir varios momentos de acoso de parte del personaje de Cómodo.</a:t>
            </a:r>
          </a:p>
          <a:p>
            <a:r>
              <a:rPr lang="es-AR" sz="1200" kern="1200" dirty="0" smtClean="0">
                <a:solidFill>
                  <a:schemeClr val="tx1"/>
                </a:solidFill>
                <a:effectLst/>
                <a:latin typeface="+mn-lt"/>
                <a:ea typeface="+mn-ea"/>
                <a:cs typeface="+mn-cs"/>
              </a:rPr>
              <a:t> </a:t>
            </a:r>
          </a:p>
          <a:p>
            <a:pPr lvl="0"/>
            <a:r>
              <a:rPr lang="es-AR" sz="1200" kern="1200" dirty="0" smtClean="0">
                <a:solidFill>
                  <a:schemeClr val="tx1"/>
                </a:solidFill>
                <a:effectLst/>
                <a:latin typeface="+mn-lt"/>
                <a:ea typeface="+mn-ea"/>
                <a:cs typeface="+mn-cs"/>
              </a:rPr>
              <a:t>Con los miembros del senado que no estaban de acuerdo con sus actos los perseguía y amenazaba. Aquí podemos observar los rasgos de </a:t>
            </a:r>
            <a:r>
              <a:rPr lang="es-AR" sz="1200" b="1" kern="1200" dirty="0" smtClean="0">
                <a:solidFill>
                  <a:schemeClr val="tx1"/>
                </a:solidFill>
                <a:effectLst/>
                <a:latin typeface="+mn-lt"/>
                <a:ea typeface="+mn-ea"/>
                <a:cs typeface="+mn-cs"/>
              </a:rPr>
              <a:t>continuidad en el tiempo</a:t>
            </a:r>
            <a:r>
              <a:rPr lang="es-AR" sz="1200" kern="1200" dirty="0" smtClean="0">
                <a:solidFill>
                  <a:schemeClr val="tx1"/>
                </a:solidFill>
                <a:effectLst/>
                <a:latin typeface="+mn-lt"/>
                <a:ea typeface="+mn-ea"/>
                <a:cs typeface="+mn-cs"/>
              </a:rPr>
              <a:t> y </a:t>
            </a:r>
            <a:r>
              <a:rPr lang="es-AR" sz="1200" b="1" kern="1200" dirty="0" smtClean="0">
                <a:solidFill>
                  <a:schemeClr val="tx1"/>
                </a:solidFill>
                <a:effectLst/>
                <a:latin typeface="+mn-lt"/>
                <a:ea typeface="+mn-ea"/>
                <a:cs typeface="+mn-cs"/>
              </a:rPr>
              <a:t>serie de conductas. </a:t>
            </a:r>
            <a:r>
              <a:rPr lang="es-AR" sz="1200" kern="1200" dirty="0" smtClean="0">
                <a:solidFill>
                  <a:schemeClr val="tx1"/>
                </a:solidFill>
                <a:effectLst/>
                <a:latin typeface="+mn-lt"/>
                <a:ea typeface="+mn-ea"/>
                <a:cs typeface="+mn-cs"/>
              </a:rPr>
              <a:t>Si bien no hace mucho tiempo que </a:t>
            </a:r>
            <a:r>
              <a:rPr lang="es-AR" sz="1200" kern="1200" dirty="0" err="1" smtClean="0">
                <a:solidFill>
                  <a:schemeClr val="tx1"/>
                </a:solidFill>
                <a:effectLst/>
                <a:latin typeface="+mn-lt"/>
                <a:ea typeface="+mn-ea"/>
                <a:cs typeface="+mn-cs"/>
              </a:rPr>
              <a:t>Comodo</a:t>
            </a:r>
            <a:r>
              <a:rPr lang="es-AR" sz="1200" kern="1200" dirty="0" smtClean="0">
                <a:solidFill>
                  <a:schemeClr val="tx1"/>
                </a:solidFill>
                <a:effectLst/>
                <a:latin typeface="+mn-lt"/>
                <a:ea typeface="+mn-ea"/>
                <a:cs typeface="+mn-cs"/>
              </a:rPr>
              <a:t> se encontraba en el poder, desde el comienzo comenzó con esa práctica. Las conductas que utiliza son más bien orientadas a las amenazas, pero no siempre en privado, dejando constancia de ellas ante otros miembros del senado. El objetivo siempre es claro y es no dejarles otra opción que seguir sus órdenes. Con respecto a las </a:t>
            </a:r>
            <a:r>
              <a:rPr lang="es-AR" sz="1200" b="1" kern="1200" dirty="0" smtClean="0">
                <a:solidFill>
                  <a:schemeClr val="tx1"/>
                </a:solidFill>
                <a:effectLst/>
                <a:latin typeface="+mn-lt"/>
                <a:ea typeface="+mn-ea"/>
                <a:cs typeface="+mn-cs"/>
              </a:rPr>
              <a:t>características de las víctimas</a:t>
            </a:r>
            <a:r>
              <a:rPr lang="es-AR" sz="1200" kern="1200" dirty="0" smtClean="0">
                <a:solidFill>
                  <a:schemeClr val="tx1"/>
                </a:solidFill>
                <a:effectLst/>
                <a:latin typeface="+mn-lt"/>
                <a:ea typeface="+mn-ea"/>
                <a:cs typeface="+mn-cs"/>
              </a:rPr>
              <a:t>, podemos decir que son autónomos, con iniciativa, de alta capacitación profesional, y también de alguna manera, populares debido a su cargo. Si bien las características son </a:t>
            </a:r>
            <a:r>
              <a:rPr lang="es-AR" sz="1200" i="1" kern="1200" dirty="0" smtClean="0">
                <a:solidFill>
                  <a:schemeClr val="tx1"/>
                </a:solidFill>
                <a:effectLst/>
                <a:latin typeface="+mn-lt"/>
                <a:ea typeface="+mn-ea"/>
                <a:cs typeface="+mn-cs"/>
              </a:rPr>
              <a:t>rasgos generales</a:t>
            </a:r>
            <a:r>
              <a:rPr lang="es-AR" sz="1200" kern="1200" dirty="0" smtClean="0">
                <a:solidFill>
                  <a:schemeClr val="tx1"/>
                </a:solidFill>
                <a:effectLst/>
                <a:latin typeface="+mn-lt"/>
                <a:ea typeface="+mn-ea"/>
                <a:cs typeface="+mn-cs"/>
              </a:rPr>
              <a:t> no podemos decir que los miembros del senado sean rectos, honrados y éticos. Hablando de las </a:t>
            </a:r>
            <a:r>
              <a:rPr lang="es-AR" sz="1200" b="1" kern="1200" dirty="0" smtClean="0">
                <a:solidFill>
                  <a:schemeClr val="tx1"/>
                </a:solidFill>
                <a:effectLst/>
                <a:latin typeface="+mn-lt"/>
                <a:ea typeface="+mn-ea"/>
                <a:cs typeface="+mn-cs"/>
              </a:rPr>
              <a:t>características del acosador</a:t>
            </a:r>
            <a:r>
              <a:rPr lang="es-AR" sz="1200" kern="1200" dirty="0" smtClean="0">
                <a:solidFill>
                  <a:schemeClr val="tx1"/>
                </a:solidFill>
                <a:effectLst/>
                <a:latin typeface="+mn-lt"/>
                <a:ea typeface="+mn-ea"/>
                <a:cs typeface="+mn-cs"/>
              </a:rPr>
              <a:t>, podemos decir que fueron: no tener sentido de la culpabilidad, es agresivo, mentiroso, compulsivo y tiene gran capacidad de improvisación. Posee también un gran complejo de inferioridad.</a:t>
            </a:r>
          </a:p>
          <a:p>
            <a:r>
              <a:rPr lang="es-AR" sz="1200" kern="1200" dirty="0" smtClean="0">
                <a:solidFill>
                  <a:schemeClr val="tx1"/>
                </a:solidFill>
                <a:effectLst/>
                <a:latin typeface="+mn-lt"/>
                <a:ea typeface="+mn-ea"/>
                <a:cs typeface="+mn-cs"/>
              </a:rPr>
              <a:t> </a:t>
            </a:r>
          </a:p>
          <a:p>
            <a:pPr lvl="0"/>
            <a:r>
              <a:rPr lang="es-AR" sz="1200" kern="1200" dirty="0" smtClean="0">
                <a:solidFill>
                  <a:schemeClr val="tx1"/>
                </a:solidFill>
                <a:effectLst/>
                <a:latin typeface="+mn-lt"/>
                <a:ea typeface="+mn-ea"/>
                <a:cs typeface="+mn-cs"/>
              </a:rPr>
              <a:t>Existe un claro acoso hacia su sobrino y su hermana. En el caso de su sobrino, a pesar de ser un niño no tenía compasión por él. Existe una escena en que lo atemoriza tanto que lo hace llorar. El sobrino le tenía miedo y temor. El objetivo principal es manipular a su madre mediante la amenaza de su persona, pero aprovecha su inocencia para acosarlo directamente, y mantenerlo lo más sumiso posible. En esta escena podemos decir que los rasgos son el de </a:t>
            </a:r>
            <a:r>
              <a:rPr lang="es-AR" sz="1200" b="1" kern="1200" dirty="0" smtClean="0">
                <a:solidFill>
                  <a:schemeClr val="tx1"/>
                </a:solidFill>
                <a:effectLst/>
                <a:latin typeface="+mn-lt"/>
                <a:ea typeface="+mn-ea"/>
                <a:cs typeface="+mn-cs"/>
              </a:rPr>
              <a:t>sutileza</a:t>
            </a:r>
            <a:r>
              <a:rPr lang="es-AR" sz="1200" kern="1200" dirty="0" smtClean="0">
                <a:solidFill>
                  <a:schemeClr val="tx1"/>
                </a:solidFill>
                <a:effectLst/>
                <a:latin typeface="+mn-lt"/>
                <a:ea typeface="+mn-ea"/>
                <a:cs typeface="+mn-cs"/>
              </a:rPr>
              <a:t>. No podemos hablar mucho de las </a:t>
            </a:r>
            <a:r>
              <a:rPr lang="es-AR" sz="1200" b="1" kern="1200" dirty="0" smtClean="0">
                <a:solidFill>
                  <a:schemeClr val="tx1"/>
                </a:solidFill>
                <a:effectLst/>
                <a:latin typeface="+mn-lt"/>
                <a:ea typeface="+mn-ea"/>
                <a:cs typeface="+mn-cs"/>
              </a:rPr>
              <a:t>características de la víctima</a:t>
            </a:r>
            <a:r>
              <a:rPr lang="es-AR" sz="1200" kern="1200" dirty="0" smtClean="0">
                <a:solidFill>
                  <a:schemeClr val="tx1"/>
                </a:solidFill>
                <a:effectLst/>
                <a:latin typeface="+mn-lt"/>
                <a:ea typeface="+mn-ea"/>
                <a:cs typeface="+mn-cs"/>
              </a:rPr>
              <a:t> debido a su corta edad. Podemos afirmar que tenía a su tío como persona a admirar, y éste aprovechándose de toda la situación, incluyendo su nuevo poder como César, lo acosa psicológicamente. </a:t>
            </a:r>
            <a:r>
              <a:rPr lang="es-AR" sz="1200" b="1" kern="1200" dirty="0" smtClean="0">
                <a:solidFill>
                  <a:schemeClr val="tx1"/>
                </a:solidFill>
                <a:effectLst/>
                <a:latin typeface="+mn-lt"/>
                <a:ea typeface="+mn-ea"/>
                <a:cs typeface="+mn-cs"/>
              </a:rPr>
              <a:t>Las características del acosador</a:t>
            </a:r>
            <a:r>
              <a:rPr lang="es-AR" sz="1200" kern="1200" dirty="0" smtClean="0">
                <a:solidFill>
                  <a:schemeClr val="tx1"/>
                </a:solidFill>
                <a:effectLst/>
                <a:latin typeface="+mn-lt"/>
                <a:ea typeface="+mn-ea"/>
                <a:cs typeface="+mn-cs"/>
              </a:rPr>
              <a:t> fueron expresadas en el punto anterior, pero podemos remarcar el sentido de no culpabilidad, acosando un niño indefenso.</a:t>
            </a:r>
          </a:p>
          <a:p>
            <a:r>
              <a:rPr lang="es-AR" sz="1200" kern="1200" dirty="0" smtClean="0">
                <a:solidFill>
                  <a:schemeClr val="tx1"/>
                </a:solidFill>
                <a:effectLst/>
                <a:latin typeface="+mn-lt"/>
                <a:ea typeface="+mn-ea"/>
                <a:cs typeface="+mn-cs"/>
              </a:rPr>
              <a:t>En el caso de la hermana, también la tenía amenazada con hacerle daño a su hijo si ella no obedecía sus órdenes. Su hermana sentía mucho miedo por las cosas que podía llegar a hacer su hermano y aunque le tuviese repulsión no tenía más opciones que obedecerlo.</a:t>
            </a:r>
          </a:p>
          <a:p>
            <a:r>
              <a:rPr lang="es-AR" sz="1200" kern="1200" dirty="0" smtClean="0">
                <a:solidFill>
                  <a:schemeClr val="tx1"/>
                </a:solidFill>
                <a:effectLst/>
                <a:latin typeface="+mn-lt"/>
                <a:ea typeface="+mn-ea"/>
                <a:cs typeface="+mn-cs"/>
              </a:rPr>
              <a:t> </a:t>
            </a:r>
          </a:p>
          <a:p>
            <a:pPr lvl="0"/>
            <a:r>
              <a:rPr lang="es-AR" sz="1200" kern="1200" dirty="0" smtClean="0">
                <a:solidFill>
                  <a:schemeClr val="tx1"/>
                </a:solidFill>
                <a:effectLst/>
                <a:latin typeface="+mn-lt"/>
                <a:ea typeface="+mn-ea"/>
                <a:cs typeface="+mn-cs"/>
              </a:rPr>
              <a:t>Otro tipo de acoso fue el que tenía con Máximo, ya que lo envidiaba porque no podía ser como él, lo quería muerto como sea. Y haría lo que pudiera por lastimarlo. Como no pudo asesinarlo porque el era fuerte y soportaba el acoso sufrido, mando a matar a su esposa y a su pequeño hijo. Este es el típico caso de libro. Este acoso intenta mantenerse con el transcurso de toda la película. Comienza con </a:t>
            </a:r>
            <a:r>
              <a:rPr lang="es-AR" sz="1200" b="1" kern="1200" dirty="0" smtClean="0">
                <a:solidFill>
                  <a:schemeClr val="tx1"/>
                </a:solidFill>
                <a:effectLst/>
                <a:latin typeface="+mn-lt"/>
                <a:ea typeface="+mn-ea"/>
                <a:cs typeface="+mn-cs"/>
              </a:rPr>
              <a:t>sutileza</a:t>
            </a:r>
            <a:r>
              <a:rPr lang="es-AR" sz="1200" kern="1200" dirty="0" smtClean="0">
                <a:solidFill>
                  <a:schemeClr val="tx1"/>
                </a:solidFill>
                <a:effectLst/>
                <a:latin typeface="+mn-lt"/>
                <a:ea typeface="+mn-ea"/>
                <a:cs typeface="+mn-cs"/>
              </a:rPr>
              <a:t>, se </a:t>
            </a:r>
            <a:r>
              <a:rPr lang="es-AR" sz="1200" b="1" kern="1200" dirty="0" smtClean="0">
                <a:solidFill>
                  <a:schemeClr val="tx1"/>
                </a:solidFill>
                <a:effectLst/>
                <a:latin typeface="+mn-lt"/>
                <a:ea typeface="+mn-ea"/>
                <a:cs typeface="+mn-cs"/>
              </a:rPr>
              <a:t>extiende en el tiempo</a:t>
            </a:r>
            <a:r>
              <a:rPr lang="es-AR" sz="1200" kern="1200" dirty="0" smtClean="0">
                <a:solidFill>
                  <a:schemeClr val="tx1"/>
                </a:solidFill>
                <a:effectLst/>
                <a:latin typeface="+mn-lt"/>
                <a:ea typeface="+mn-ea"/>
                <a:cs typeface="+mn-cs"/>
              </a:rPr>
              <a:t> y </a:t>
            </a:r>
            <a:r>
              <a:rPr lang="es-AR" sz="1200" b="1" kern="1200" dirty="0" smtClean="0">
                <a:solidFill>
                  <a:schemeClr val="tx1"/>
                </a:solidFill>
                <a:effectLst/>
                <a:latin typeface="+mn-lt"/>
                <a:ea typeface="+mn-ea"/>
                <a:cs typeface="+mn-cs"/>
              </a:rPr>
              <a:t>utiliza una serie de conductas</a:t>
            </a:r>
            <a:r>
              <a:rPr lang="es-AR" sz="1200" kern="1200" dirty="0" smtClean="0">
                <a:solidFill>
                  <a:schemeClr val="tx1"/>
                </a:solidFill>
                <a:effectLst/>
                <a:latin typeface="+mn-lt"/>
                <a:ea typeface="+mn-ea"/>
                <a:cs typeface="+mn-cs"/>
              </a:rPr>
              <a:t>. Las sutilezas son utilizadas al comienzo de la película, cuando </a:t>
            </a:r>
            <a:r>
              <a:rPr lang="es-AR" sz="1200" kern="1200" dirty="0" err="1" smtClean="0">
                <a:solidFill>
                  <a:schemeClr val="tx1"/>
                </a:solidFill>
                <a:effectLst/>
                <a:latin typeface="+mn-lt"/>
                <a:ea typeface="+mn-ea"/>
                <a:cs typeface="+mn-cs"/>
              </a:rPr>
              <a:t>Comodo</a:t>
            </a:r>
            <a:r>
              <a:rPr lang="es-AR" sz="1200" kern="1200" dirty="0" smtClean="0">
                <a:solidFill>
                  <a:schemeClr val="tx1"/>
                </a:solidFill>
                <a:effectLst/>
                <a:latin typeface="+mn-lt"/>
                <a:ea typeface="+mn-ea"/>
                <a:cs typeface="+mn-cs"/>
              </a:rPr>
              <a:t> mata a su padre y obtiene su poder. A partir de ese momento nunca deja de acosarlo, cuando se vuelve a encontrar con el en la arena. Al reconocerlo comienzan las idas y vueltas de comentarios y amenazas. </a:t>
            </a:r>
            <a:r>
              <a:rPr lang="es-AR" sz="1200" b="1" kern="1200" dirty="0" smtClean="0">
                <a:solidFill>
                  <a:schemeClr val="tx1"/>
                </a:solidFill>
                <a:effectLst/>
                <a:latin typeface="+mn-lt"/>
                <a:ea typeface="+mn-ea"/>
                <a:cs typeface="+mn-cs"/>
              </a:rPr>
              <a:t>Las características de la víctima</a:t>
            </a:r>
            <a:r>
              <a:rPr lang="es-AR" sz="1200" kern="1200" dirty="0" smtClean="0">
                <a:solidFill>
                  <a:schemeClr val="tx1"/>
                </a:solidFill>
                <a:effectLst/>
                <a:latin typeface="+mn-lt"/>
                <a:ea typeface="+mn-ea"/>
                <a:cs typeface="+mn-cs"/>
              </a:rPr>
              <a:t>, como dijimos al comienzo de este punto, son tal cual el apunte las menciona. Como si idealizaron en Máximo, todas las buenas características que una persona puede tener. Él tiene un elevado nivel de ética, es honrado, es recto, autónomo, con iniciativa, alta capacitación profesional (se puede observar claramente esto cuando pelee en el coliseo), y logra la popularidad entre sus compañeros gracias a su carisma y todas sus características anteriormente nombradas. Las características del acosador, ya fueron nombradas anteriormente. Nos centramos en los diferentes momentos de acoso de Cómodo, por eso se repite en todos los puntos.</a:t>
            </a:r>
          </a:p>
          <a:p>
            <a:r>
              <a:rPr lang="es-AR" sz="1200" kern="1200" dirty="0" smtClean="0">
                <a:solidFill>
                  <a:schemeClr val="tx1"/>
                </a:solidFill>
                <a:effectLst/>
                <a:latin typeface="+mn-lt"/>
                <a:ea typeface="+mn-ea"/>
                <a:cs typeface="+mn-cs"/>
              </a:rPr>
              <a:t> </a:t>
            </a:r>
          </a:p>
          <a:p>
            <a:r>
              <a:rPr lang="es-AR" sz="1200" kern="1200" dirty="0" smtClean="0">
                <a:solidFill>
                  <a:schemeClr val="tx1"/>
                </a:solidFill>
                <a:effectLst/>
                <a:latin typeface="+mn-lt"/>
                <a:ea typeface="+mn-ea"/>
                <a:cs typeface="+mn-cs"/>
              </a:rPr>
              <a:t>Con respecto a los Gladiadores y esclavos, se los obligaba a seguir conductas muy deshumanizadas, nombramos algunas:</a:t>
            </a:r>
          </a:p>
          <a:p>
            <a:r>
              <a:rPr lang="es-AR" sz="1200" kern="1200" dirty="0" smtClean="0">
                <a:solidFill>
                  <a:schemeClr val="tx1"/>
                </a:solidFill>
                <a:effectLst/>
                <a:latin typeface="+mn-lt"/>
                <a:ea typeface="+mn-ea"/>
                <a:cs typeface="+mn-cs"/>
              </a:rPr>
              <a:t> </a:t>
            </a:r>
          </a:p>
          <a:p>
            <a:pPr lvl="0"/>
            <a:r>
              <a:rPr lang="es-AR" sz="1200" kern="1200" dirty="0" smtClean="0">
                <a:solidFill>
                  <a:schemeClr val="tx1"/>
                </a:solidFill>
                <a:effectLst/>
                <a:latin typeface="+mn-lt"/>
                <a:ea typeface="+mn-ea"/>
                <a:cs typeface="+mn-cs"/>
              </a:rPr>
              <a:t>Se restringió a los gladiadores a hablar solo entre ellos.</a:t>
            </a:r>
          </a:p>
          <a:p>
            <a:pPr lvl="0"/>
            <a:r>
              <a:rPr lang="es-AR" sz="1200" kern="1200" dirty="0" smtClean="0">
                <a:solidFill>
                  <a:schemeClr val="tx1"/>
                </a:solidFill>
                <a:effectLst/>
                <a:latin typeface="+mn-lt"/>
                <a:ea typeface="+mn-ea"/>
                <a:cs typeface="+mn-cs"/>
              </a:rPr>
              <a:t>Se los obligaba a pelear por su vida en una batalla sin sentido.</a:t>
            </a:r>
          </a:p>
          <a:p>
            <a:pPr lvl="0"/>
            <a:r>
              <a:rPr lang="es-AR" sz="1200" kern="1200" dirty="0" smtClean="0">
                <a:solidFill>
                  <a:schemeClr val="tx1"/>
                </a:solidFill>
                <a:effectLst/>
                <a:latin typeface="+mn-lt"/>
                <a:ea typeface="+mn-ea"/>
                <a:cs typeface="+mn-cs"/>
              </a:rPr>
              <a:t>Condiciones de vida pobres.</a:t>
            </a:r>
          </a:p>
          <a:p>
            <a:pPr lvl="0"/>
            <a:r>
              <a:rPr lang="es-AR" sz="1200" kern="1200" dirty="0" smtClean="0">
                <a:solidFill>
                  <a:schemeClr val="tx1"/>
                </a:solidFill>
                <a:effectLst/>
                <a:latin typeface="+mn-lt"/>
                <a:ea typeface="+mn-ea"/>
                <a:cs typeface="+mn-cs"/>
              </a:rPr>
              <a:t>Se los obliga a actuar en contra de su conciencia.</a:t>
            </a:r>
          </a:p>
          <a:p>
            <a:pPr lvl="0"/>
            <a:r>
              <a:rPr lang="es-AR" sz="1200" kern="1200" dirty="0" smtClean="0">
                <a:solidFill>
                  <a:schemeClr val="tx1"/>
                </a:solidFill>
                <a:effectLst/>
                <a:latin typeface="+mn-lt"/>
                <a:ea typeface="+mn-ea"/>
                <a:cs typeface="+mn-cs"/>
              </a:rPr>
              <a:t>Rehusar la comunicación con las personas, ya que se encuentran encerradas.</a:t>
            </a:r>
          </a:p>
          <a:p>
            <a:r>
              <a:rPr lang="es-AR" sz="1200" kern="1200" dirty="0" smtClean="0">
                <a:solidFill>
                  <a:schemeClr val="tx1"/>
                </a:solidFill>
                <a:effectLst/>
                <a:latin typeface="+mn-lt"/>
                <a:ea typeface="+mn-ea"/>
                <a:cs typeface="+mn-cs"/>
              </a:rPr>
              <a:t>Amenazas de violencia física, a veces con uso real de violencia física</a:t>
            </a:r>
          </a:p>
        </p:txBody>
      </p:sp>
      <p:sp>
        <p:nvSpPr>
          <p:cNvPr id="4" name="3 Marcador de número de diapositiva"/>
          <p:cNvSpPr>
            <a:spLocks noGrp="1"/>
          </p:cNvSpPr>
          <p:nvPr>
            <p:ph type="sldNum" sz="quarter" idx="10"/>
          </p:nvPr>
        </p:nvSpPr>
        <p:spPr/>
        <p:txBody>
          <a:bodyPr/>
          <a:lstStyle/>
          <a:p>
            <a:fld id="{144ED755-136A-4963-AA3D-C7EADA1B10EE}" type="slidenum">
              <a:rPr lang="es-AR" smtClean="0"/>
              <a:t>10</a:t>
            </a:fld>
            <a:endParaRPr lang="es-AR"/>
          </a:p>
        </p:txBody>
      </p:sp>
    </p:spTree>
    <p:extLst>
      <p:ext uri="{BB962C8B-B14F-4D97-AF65-F5344CB8AC3E}">
        <p14:creationId xmlns:p14="http://schemas.microsoft.com/office/powerpoint/2010/main" val="1964221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7A847CFC-816F-41D0-AAC0-9BF4FEBC753E}" type="datetimeFigureOut">
              <a:rPr lang="es-ES" smtClean="0"/>
              <a:t>14/11/2010</a:t>
            </a:fld>
            <a:endParaRPr lang="es-ES"/>
          </a:p>
        </p:txBody>
      </p:sp>
      <p:sp>
        <p:nvSpPr>
          <p:cNvPr id="16" name="15 Marcador de número de diapositiva"/>
          <p:cNvSpPr>
            <a:spLocks noGrp="1"/>
          </p:cNvSpPr>
          <p:nvPr>
            <p:ph type="sldNum" sz="quarter" idx="11"/>
          </p:nvPr>
        </p:nvSpPr>
        <p:spPr/>
        <p:txBody>
          <a:bodyPr/>
          <a:lstStyle/>
          <a:p>
            <a:fld id="{132FADFE-3B8F-471C-ABF0-DBC7717ECBBC}" type="slidenum">
              <a:rPr lang="es-ES" smtClean="0"/>
              <a:t>‹Nº›</a:t>
            </a:fld>
            <a:endParaRPr lang="es-ES"/>
          </a:p>
        </p:txBody>
      </p:sp>
      <p:sp>
        <p:nvSpPr>
          <p:cNvPr id="17" name="16 Marcador de pie de página"/>
          <p:cNvSpPr>
            <a:spLocks noGrp="1"/>
          </p:cNvSpPr>
          <p:nvPr>
            <p:ph type="ftr" sz="quarter" idx="12"/>
          </p:nvPr>
        </p:nvSpPr>
        <p:spPr/>
        <p:txBody>
          <a:bodyPr/>
          <a:lstStyle/>
          <a:p>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14/11/2010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14/11/2010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7A847CFC-816F-41D0-AAC0-9BF4FEBC753E}" type="datetimeFigureOut">
              <a:rPr lang="es-ES" smtClean="0"/>
              <a:t>14/11/2010</a:t>
            </a:fld>
            <a:endParaRPr lang="es-ES"/>
          </a:p>
        </p:txBody>
      </p:sp>
      <p:sp>
        <p:nvSpPr>
          <p:cNvPr id="15" name="14 Marcador de número de diapositiva"/>
          <p:cNvSpPr>
            <a:spLocks noGrp="1"/>
          </p:cNvSpPr>
          <p:nvPr>
            <p:ph type="sldNum" sz="quarter" idx="15"/>
          </p:nvPr>
        </p:nvSpPr>
        <p:spPr/>
        <p:txBody>
          <a:bodyPr/>
          <a:lstStyle>
            <a:lvl1pPr algn="ctr">
              <a:defRPr/>
            </a:lvl1pPr>
          </a:lstStyle>
          <a:p>
            <a:fld id="{132FADFE-3B8F-471C-ABF0-DBC7717ECBBC}" type="slidenum">
              <a:rPr lang="es-ES" smtClean="0"/>
              <a:t>‹Nº›</a:t>
            </a:fld>
            <a:endParaRPr lang="es-ES"/>
          </a:p>
        </p:txBody>
      </p:sp>
      <p:sp>
        <p:nvSpPr>
          <p:cNvPr id="16" name="15 Marcador de pie de página"/>
          <p:cNvSpPr>
            <a:spLocks noGrp="1"/>
          </p:cNvSpPr>
          <p:nvPr>
            <p:ph type="ftr" sz="quarter" idx="16"/>
          </p:nvPr>
        </p:nvSpPr>
        <p:spPr/>
        <p:txBody>
          <a:bodyPr/>
          <a:lstStyle/>
          <a:p>
            <a:endParaRPr lang="es-ES"/>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7A847CFC-816F-41D0-AAC0-9BF4FEBC753E}" type="datetimeFigureOut">
              <a:rPr lang="es-ES" smtClean="0"/>
              <a:t>14/11/2010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7A847CFC-816F-41D0-AAC0-9BF4FEBC753E}" type="datetimeFigureOut">
              <a:rPr lang="es-ES" smtClean="0"/>
              <a:t>14/11/2010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
        <p:nvSpPr>
          <p:cNvPr id="8" name="7 Marcador de pie de página"/>
          <p:cNvSpPr>
            <a:spLocks noGrp="1"/>
          </p:cNvSpPr>
          <p:nvPr>
            <p:ph type="ftr" sz="quarter" idx="11"/>
          </p:nvPr>
        </p:nvSpPr>
        <p:spPr/>
        <p:txBody>
          <a:bodyPr/>
          <a:lstStyle/>
          <a:p>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t>14/11/2010</a:t>
            </a:fld>
            <a:endParaRPr lang="es-ES"/>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7A847CFC-816F-41D0-AAC0-9BF4FEBC753E}" type="datetimeFigureOut">
              <a:rPr lang="es-ES" smtClean="0"/>
              <a:t>14/11/2010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14/11/2010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7A847CFC-816F-41D0-AAC0-9BF4FEBC753E}" type="datetimeFigureOut">
              <a:rPr lang="es-ES" smtClean="0"/>
              <a:t>14/11/2010</a:t>
            </a:fld>
            <a:endParaRPr lang="es-ES"/>
          </a:p>
        </p:txBody>
      </p:sp>
      <p:sp>
        <p:nvSpPr>
          <p:cNvPr id="9" name="8 Marcador de número de diapositiva"/>
          <p:cNvSpPr>
            <a:spLocks noGrp="1"/>
          </p:cNvSpPr>
          <p:nvPr>
            <p:ph type="sldNum" sz="quarter" idx="15"/>
          </p:nvPr>
        </p:nvSpPr>
        <p:spPr/>
        <p:txBody>
          <a:bodyPr/>
          <a:lstStyle/>
          <a:p>
            <a:fld id="{132FADFE-3B8F-471C-ABF0-DBC7717ECBBC}" type="slidenum">
              <a:rPr lang="es-ES" smtClean="0"/>
              <a:t>‹Nº›</a:t>
            </a:fld>
            <a:endParaRPr lang="es-ES"/>
          </a:p>
        </p:txBody>
      </p:sp>
      <p:sp>
        <p:nvSpPr>
          <p:cNvPr id="10" name="9 Marcador de pie de página"/>
          <p:cNvSpPr>
            <a:spLocks noGrp="1"/>
          </p:cNvSpPr>
          <p:nvPr>
            <p:ph type="ftr" sz="quarter" idx="16"/>
          </p:nvPr>
        </p:nvSpPr>
        <p:spPr/>
        <p:txBody>
          <a:bodyPr/>
          <a:lstStyle/>
          <a:p>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7A847CFC-816F-41D0-AAC0-9BF4FEBC753E}" type="datetimeFigureOut">
              <a:rPr lang="es-ES" smtClean="0"/>
              <a:t>14/11/2010</a:t>
            </a:fld>
            <a:endParaRPr lang="es-ES"/>
          </a:p>
        </p:txBody>
      </p:sp>
      <p:sp>
        <p:nvSpPr>
          <p:cNvPr id="9" name="8 Marcador de número de diapositiva"/>
          <p:cNvSpPr>
            <a:spLocks noGrp="1"/>
          </p:cNvSpPr>
          <p:nvPr>
            <p:ph type="sldNum" sz="quarter" idx="11"/>
          </p:nvPr>
        </p:nvSpPr>
        <p:spPr/>
        <p:txBody>
          <a:bodyPr/>
          <a:lstStyle/>
          <a:p>
            <a:fld id="{132FADFE-3B8F-471C-ABF0-DBC7717ECBBC}" type="slidenum">
              <a:rPr lang="es-ES" smtClean="0"/>
              <a:t>‹Nº›</a:t>
            </a:fld>
            <a:endParaRPr lang="es-ES"/>
          </a:p>
        </p:txBody>
      </p:sp>
      <p:sp>
        <p:nvSpPr>
          <p:cNvPr id="10" name="9 Marcador de pie de página"/>
          <p:cNvSpPr>
            <a:spLocks noGrp="1"/>
          </p:cNvSpPr>
          <p:nvPr>
            <p:ph type="ftr" sz="quarter" idx="12"/>
          </p:nvPr>
        </p:nvSpPr>
        <p:spPr/>
        <p:txBody>
          <a:bodyPr/>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7A847CFC-816F-41D0-AAC0-9BF4FEBC753E}" type="datetimeFigureOut">
              <a:rPr lang="es-ES" smtClean="0"/>
              <a:t>14/11/2010</a:t>
            </a:fld>
            <a:endParaRPr lang="es-ES"/>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ES"/>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132FADFE-3B8F-471C-ABF0-DBC7717ECBBC}" type="slidenum">
              <a:rPr lang="es-ES" smtClean="0"/>
              <a:t>‹Nº›</a:t>
            </a:fld>
            <a:endParaRPr lang="es-ES"/>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endParaRPr lang="es-AR" dirty="0"/>
          </a:p>
        </p:txBody>
      </p:sp>
      <p:pic>
        <p:nvPicPr>
          <p:cNvPr id="6" name="5 Imagen"/>
          <p:cNvPicPr>
            <a:picLocks noChangeAspect="1"/>
          </p:cNvPicPr>
          <p:nvPr/>
        </p:nvPicPr>
        <p:blipFill rotWithShape="1">
          <a:blip r:embed="rId3">
            <a:extLst>
              <a:ext uri="{28A0092B-C50C-407E-A947-70E740481C1C}">
                <a14:useLocalDpi xmlns:a14="http://schemas.microsoft.com/office/drawing/2010/main" val="0"/>
              </a:ext>
            </a:extLst>
          </a:blip>
          <a:srcRect t="2285" b="3048"/>
          <a:stretch/>
        </p:blipFill>
        <p:spPr>
          <a:xfrm>
            <a:off x="-373195" y="0"/>
            <a:ext cx="9697724" cy="6885384"/>
          </a:xfrm>
          <a:prstGeom prst="rect">
            <a:avLst/>
          </a:prstGeom>
        </p:spPr>
      </p:pic>
      <p:sp>
        <p:nvSpPr>
          <p:cNvPr id="7" name="6 CuadroTexto"/>
          <p:cNvSpPr txBox="1"/>
          <p:nvPr/>
        </p:nvSpPr>
        <p:spPr>
          <a:xfrm>
            <a:off x="-108520" y="116632"/>
            <a:ext cx="4248472" cy="707886"/>
          </a:xfrm>
          <a:prstGeom prst="rect">
            <a:avLst/>
          </a:prstGeom>
          <a:noFill/>
        </p:spPr>
        <p:txBody>
          <a:bodyPr wrap="square" rtlCol="0">
            <a:spAutoFit/>
          </a:bodyPr>
          <a:lstStyle/>
          <a:p>
            <a:r>
              <a:rPr lang="es-AR" sz="4000" dirty="0" smtClean="0">
                <a:latin typeface="AR BONNIE" pitchFamily="2" charset="0"/>
              </a:rPr>
              <a:t>ADMINISTRACION GERENCIAL</a:t>
            </a:r>
            <a:endParaRPr lang="es-AR" sz="4000" dirty="0">
              <a:latin typeface="AR BONNIE" pitchFamily="2" charset="0"/>
            </a:endParaRPr>
          </a:p>
        </p:txBody>
      </p:sp>
      <p:sp>
        <p:nvSpPr>
          <p:cNvPr id="8" name="7 CuadroTexto"/>
          <p:cNvSpPr txBox="1"/>
          <p:nvPr/>
        </p:nvSpPr>
        <p:spPr>
          <a:xfrm>
            <a:off x="179512" y="3284984"/>
            <a:ext cx="2448272" cy="1938992"/>
          </a:xfrm>
          <a:prstGeom prst="rect">
            <a:avLst/>
          </a:prstGeom>
          <a:noFill/>
        </p:spPr>
        <p:txBody>
          <a:bodyPr wrap="square" rtlCol="0">
            <a:spAutoFit/>
          </a:bodyPr>
          <a:lstStyle/>
          <a:p>
            <a:r>
              <a:rPr lang="es-AR" sz="2400" i="1" u="sng" dirty="0" smtClean="0">
                <a:latin typeface="AR BONNIE" pitchFamily="2" charset="0"/>
              </a:rPr>
              <a:t>Integrantes:</a:t>
            </a:r>
          </a:p>
          <a:p>
            <a:r>
              <a:rPr lang="es-AR" sz="2400" i="1" dirty="0" smtClean="0">
                <a:latin typeface="AR BONNIE" pitchFamily="2" charset="0"/>
              </a:rPr>
              <a:t>Florencia Fernández</a:t>
            </a:r>
          </a:p>
          <a:p>
            <a:r>
              <a:rPr lang="es-AR" sz="2400" i="1" dirty="0" smtClean="0">
                <a:latin typeface="AR BONNIE" pitchFamily="2" charset="0"/>
              </a:rPr>
              <a:t>Alberto Padilla</a:t>
            </a:r>
          </a:p>
          <a:p>
            <a:r>
              <a:rPr lang="es-AR" sz="2400" i="1" dirty="0" smtClean="0">
                <a:latin typeface="AR BONNIE" pitchFamily="2" charset="0"/>
              </a:rPr>
              <a:t>Juan Pablo </a:t>
            </a:r>
            <a:r>
              <a:rPr lang="es-AR" sz="2400" i="1" dirty="0" err="1" smtClean="0">
                <a:latin typeface="AR BONNIE" pitchFamily="2" charset="0"/>
              </a:rPr>
              <a:t>Cerbini</a:t>
            </a:r>
            <a:endParaRPr lang="es-AR" sz="2400" i="1" dirty="0" smtClean="0">
              <a:latin typeface="AR BONNIE" pitchFamily="2" charset="0"/>
            </a:endParaRPr>
          </a:p>
          <a:p>
            <a:r>
              <a:rPr lang="es-AR" sz="2400" i="1" dirty="0" smtClean="0">
                <a:latin typeface="AR BONNIE" pitchFamily="2" charset="0"/>
              </a:rPr>
              <a:t>Hernán Fürst</a:t>
            </a:r>
            <a:endParaRPr lang="es-AR" sz="2400" i="1" dirty="0">
              <a:latin typeface="AR BONNIE" pitchFamily="2" charset="0"/>
            </a:endParaRPr>
          </a:p>
        </p:txBody>
      </p:sp>
      <p:sp>
        <p:nvSpPr>
          <p:cNvPr id="9" name="8 CuadroTexto"/>
          <p:cNvSpPr txBox="1"/>
          <p:nvPr/>
        </p:nvSpPr>
        <p:spPr>
          <a:xfrm>
            <a:off x="6686701" y="1552496"/>
            <a:ext cx="2448272" cy="2308324"/>
          </a:xfrm>
          <a:prstGeom prst="rect">
            <a:avLst/>
          </a:prstGeom>
          <a:noFill/>
        </p:spPr>
        <p:txBody>
          <a:bodyPr wrap="square" rtlCol="0">
            <a:spAutoFit/>
          </a:bodyPr>
          <a:lstStyle/>
          <a:p>
            <a:r>
              <a:rPr lang="es-AR" sz="2400" i="1" u="sng" dirty="0" smtClean="0">
                <a:latin typeface="AR BONNIE" pitchFamily="2" charset="0"/>
              </a:rPr>
              <a:t>Profesor:</a:t>
            </a:r>
          </a:p>
          <a:p>
            <a:r>
              <a:rPr lang="es-AR" sz="2400" i="1" dirty="0" smtClean="0">
                <a:latin typeface="AR BONNIE" pitchFamily="2" charset="0"/>
              </a:rPr>
              <a:t>FERNANDA TACCHINI</a:t>
            </a:r>
          </a:p>
          <a:p>
            <a:endParaRPr lang="es-AR" sz="2400" i="1" dirty="0">
              <a:latin typeface="AR BONNIE" pitchFamily="2" charset="0"/>
            </a:endParaRPr>
          </a:p>
          <a:p>
            <a:r>
              <a:rPr lang="es-AR" sz="2400" i="1" u="sng" dirty="0" smtClean="0">
                <a:latin typeface="AR BONNIE" pitchFamily="2" charset="0"/>
              </a:rPr>
              <a:t>AYUDANTE:</a:t>
            </a:r>
          </a:p>
          <a:p>
            <a:r>
              <a:rPr lang="es-AR" sz="2400" i="1" dirty="0" smtClean="0">
                <a:latin typeface="AR BONNIE" pitchFamily="2" charset="0"/>
              </a:rPr>
              <a:t>MATIAS WERSOCKY</a:t>
            </a:r>
          </a:p>
          <a:p>
            <a:endParaRPr lang="es-AR" sz="2400" i="1" dirty="0" smtClean="0">
              <a:latin typeface="AR BONNIE" pitchFamily="2" charset="0"/>
            </a:endParaRPr>
          </a:p>
        </p:txBody>
      </p:sp>
    </p:spTree>
    <p:extLst>
      <p:ext uri="{BB962C8B-B14F-4D97-AF65-F5344CB8AC3E}">
        <p14:creationId xmlns:p14="http://schemas.microsoft.com/office/powerpoint/2010/main" val="2126788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0" indent="0">
              <a:buNone/>
            </a:pPr>
            <a:r>
              <a:rPr lang="es-AR" sz="2000" dirty="0" smtClean="0">
                <a:latin typeface="Impact" pitchFamily="34" charset="0"/>
              </a:rPr>
              <a:t>Persona o grupos de personas que ejercen violencia psicológica extrema, de forma sistemática, durante un tiempo prolongado, sobre otra persona.</a:t>
            </a:r>
          </a:p>
          <a:p>
            <a:pPr marL="0" indent="0">
              <a:buNone/>
            </a:pPr>
            <a:endParaRPr lang="es-AR" dirty="0" smtClean="0">
              <a:latin typeface="Impact" pitchFamily="34" charset="0"/>
            </a:endParaRPr>
          </a:p>
          <a:p>
            <a:pPr marL="0" indent="0">
              <a:buNone/>
            </a:pPr>
            <a:r>
              <a:rPr lang="es-AR" dirty="0" smtClean="0">
                <a:latin typeface="Impact" pitchFamily="34" charset="0"/>
              </a:rPr>
              <a:t>Se identifican en diferentes situaciones</a:t>
            </a:r>
          </a:p>
          <a:p>
            <a:r>
              <a:rPr lang="es-AR" dirty="0" smtClean="0">
                <a:latin typeface="Impact" pitchFamily="34" charset="0"/>
              </a:rPr>
              <a:t>En el senado</a:t>
            </a:r>
          </a:p>
          <a:p>
            <a:r>
              <a:rPr lang="es-AR" dirty="0" smtClean="0">
                <a:latin typeface="Impact" pitchFamily="34" charset="0"/>
              </a:rPr>
              <a:t>Cómodo hacia su propia familia</a:t>
            </a:r>
          </a:p>
          <a:p>
            <a:r>
              <a:rPr lang="es-AR" dirty="0" smtClean="0">
                <a:latin typeface="Impact" pitchFamily="34" charset="0"/>
              </a:rPr>
              <a:t>Cómodo hacia Máximo</a:t>
            </a:r>
          </a:p>
        </p:txBody>
      </p:sp>
      <p:sp>
        <p:nvSpPr>
          <p:cNvPr id="3" name="2 Título"/>
          <p:cNvSpPr>
            <a:spLocks noGrp="1"/>
          </p:cNvSpPr>
          <p:nvPr>
            <p:ph type="title"/>
          </p:nvPr>
        </p:nvSpPr>
        <p:spPr/>
        <p:txBody>
          <a:bodyPr/>
          <a:lstStyle/>
          <a:p>
            <a:r>
              <a:rPr lang="es-AR" dirty="0" smtClean="0">
                <a:latin typeface="Impact" pitchFamily="34" charset="0"/>
              </a:rPr>
              <a:t>Acoso</a:t>
            </a:r>
            <a:endParaRPr lang="es-AR" dirty="0">
              <a:latin typeface="Impact" pitchFamily="34" charset="0"/>
            </a:endParaRPr>
          </a:p>
        </p:txBody>
      </p:sp>
    </p:spTree>
    <p:extLst>
      <p:ext uri="{BB962C8B-B14F-4D97-AF65-F5344CB8AC3E}">
        <p14:creationId xmlns:p14="http://schemas.microsoft.com/office/powerpoint/2010/main" val="2273407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524000"/>
            <a:ext cx="8229600" cy="2985120"/>
          </a:xfrm>
        </p:spPr>
        <p:txBody>
          <a:bodyPr/>
          <a:lstStyle/>
          <a:p>
            <a:pPr marL="0" indent="0">
              <a:buNone/>
            </a:pPr>
            <a:r>
              <a:rPr lang="es-AR" sz="2000" dirty="0" smtClean="0">
                <a:latin typeface="Impact" pitchFamily="34" charset="0"/>
              </a:rPr>
              <a:t>Consecuencia de una modificación repentina que provoca una estado de desequilibrio e incertidumbre.</a:t>
            </a:r>
          </a:p>
          <a:p>
            <a:pPr marL="0" indent="0">
              <a:buNone/>
            </a:pPr>
            <a:endParaRPr lang="es-AR" dirty="0" smtClean="0">
              <a:latin typeface="Impact" pitchFamily="34" charset="0"/>
            </a:endParaRPr>
          </a:p>
          <a:p>
            <a:pPr marL="0" indent="0">
              <a:buNone/>
            </a:pPr>
            <a:r>
              <a:rPr lang="es-AR" dirty="0" smtClean="0">
                <a:latin typeface="Impact" pitchFamily="34" charset="0"/>
              </a:rPr>
              <a:t>Momentos de crisis</a:t>
            </a:r>
          </a:p>
          <a:p>
            <a:r>
              <a:rPr lang="es-AR" dirty="0" smtClean="0">
                <a:latin typeface="Impact" pitchFamily="34" charset="0"/>
              </a:rPr>
              <a:t>Asesinato de Marco Aurelio</a:t>
            </a:r>
          </a:p>
          <a:p>
            <a:r>
              <a:rPr lang="es-AR" dirty="0" smtClean="0">
                <a:latin typeface="Impact" pitchFamily="34" charset="0"/>
              </a:rPr>
              <a:t>Muerte de Cómodo</a:t>
            </a:r>
          </a:p>
        </p:txBody>
      </p:sp>
      <p:sp>
        <p:nvSpPr>
          <p:cNvPr id="3" name="2 Título"/>
          <p:cNvSpPr>
            <a:spLocks noGrp="1"/>
          </p:cNvSpPr>
          <p:nvPr>
            <p:ph type="title"/>
          </p:nvPr>
        </p:nvSpPr>
        <p:spPr/>
        <p:txBody>
          <a:bodyPr/>
          <a:lstStyle/>
          <a:p>
            <a:r>
              <a:rPr lang="es-AR" dirty="0" smtClean="0">
                <a:latin typeface="Impact" pitchFamily="34" charset="0"/>
              </a:rPr>
              <a:t>Crisis y cambio organizacionales</a:t>
            </a:r>
            <a:endParaRPr lang="es-AR" dirty="0">
              <a:latin typeface="Impact" pitchFamily="34" charset="0"/>
            </a:endParaRPr>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3310844"/>
            <a:ext cx="3991641" cy="2998476"/>
          </a:xfrm>
          <a:prstGeom prst="rect">
            <a:avLst/>
          </a:prstGeom>
          <a:effectLst>
            <a:softEdge rad="127000"/>
          </a:effectLst>
        </p:spPr>
      </p:pic>
    </p:spTree>
    <p:extLst>
      <p:ext uri="{BB962C8B-B14F-4D97-AF65-F5344CB8AC3E}">
        <p14:creationId xmlns:p14="http://schemas.microsoft.com/office/powerpoint/2010/main" val="2974178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524000"/>
            <a:ext cx="8229600" cy="2985120"/>
          </a:xfrm>
        </p:spPr>
        <p:txBody>
          <a:bodyPr/>
          <a:lstStyle/>
          <a:p>
            <a:pPr marL="0" indent="0">
              <a:buNone/>
            </a:pPr>
            <a:r>
              <a:rPr lang="es-AR" sz="2000" dirty="0" smtClean="0">
                <a:latin typeface="Impact" pitchFamily="34" charset="0"/>
              </a:rPr>
              <a:t>Vamos a poner conclusiones???</a:t>
            </a:r>
          </a:p>
        </p:txBody>
      </p:sp>
      <p:sp>
        <p:nvSpPr>
          <p:cNvPr id="3" name="2 Título"/>
          <p:cNvSpPr>
            <a:spLocks noGrp="1"/>
          </p:cNvSpPr>
          <p:nvPr>
            <p:ph type="title"/>
          </p:nvPr>
        </p:nvSpPr>
        <p:spPr/>
        <p:txBody>
          <a:bodyPr/>
          <a:lstStyle/>
          <a:p>
            <a:r>
              <a:rPr lang="es-AR" dirty="0" smtClean="0">
                <a:latin typeface="Impact" pitchFamily="34" charset="0"/>
              </a:rPr>
              <a:t>¿Conclusiones?</a:t>
            </a:r>
            <a:endParaRPr lang="es-AR" dirty="0">
              <a:latin typeface="Impact" pitchFamily="34" charset="0"/>
            </a:endParaRPr>
          </a:p>
        </p:txBody>
      </p:sp>
    </p:spTree>
    <p:extLst>
      <p:ext uri="{BB962C8B-B14F-4D97-AF65-F5344CB8AC3E}">
        <p14:creationId xmlns:p14="http://schemas.microsoft.com/office/powerpoint/2010/main" val="341338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780928"/>
            <a:ext cx="8229600" cy="787152"/>
          </a:xfrm>
        </p:spPr>
        <p:txBody>
          <a:bodyPr/>
          <a:lstStyle/>
          <a:p>
            <a:pPr algn="ctr"/>
            <a:r>
              <a:rPr lang="es-AR" dirty="0" smtClean="0">
                <a:latin typeface="Impact" pitchFamily="34" charset="0"/>
              </a:rPr>
              <a:t>MUCHAS GRACIAS</a:t>
            </a:r>
            <a:endParaRPr lang="es-AR" dirty="0">
              <a:latin typeface="Impact" pitchFamily="34" charset="0"/>
            </a:endParaRPr>
          </a:p>
        </p:txBody>
      </p:sp>
    </p:spTree>
    <p:extLst>
      <p:ext uri="{BB962C8B-B14F-4D97-AF65-F5344CB8AC3E}">
        <p14:creationId xmlns:p14="http://schemas.microsoft.com/office/powerpoint/2010/main" val="4200436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smtClean="0">
                <a:latin typeface="Impact" pitchFamily="34" charset="0"/>
              </a:rPr>
              <a:t>Perfiles de los personajes</a:t>
            </a:r>
          </a:p>
          <a:p>
            <a:r>
              <a:rPr lang="es-AR" dirty="0" smtClean="0">
                <a:latin typeface="Impact" pitchFamily="34" charset="0"/>
              </a:rPr>
              <a:t>Ética</a:t>
            </a:r>
          </a:p>
          <a:p>
            <a:r>
              <a:rPr lang="es-AR" dirty="0" smtClean="0">
                <a:latin typeface="Impact" pitchFamily="34" charset="0"/>
              </a:rPr>
              <a:t>Moral</a:t>
            </a:r>
          </a:p>
          <a:p>
            <a:r>
              <a:rPr lang="es-AR" dirty="0" smtClean="0">
                <a:latin typeface="Impact" pitchFamily="34" charset="0"/>
              </a:rPr>
              <a:t>RSE</a:t>
            </a:r>
          </a:p>
          <a:p>
            <a:r>
              <a:rPr lang="es-AR" dirty="0" smtClean="0">
                <a:latin typeface="Impact" pitchFamily="34" charset="0"/>
              </a:rPr>
              <a:t>Doble moral</a:t>
            </a:r>
          </a:p>
          <a:p>
            <a:pPr lvl="1"/>
            <a:r>
              <a:rPr lang="es-AR" dirty="0" smtClean="0">
                <a:latin typeface="Impact" pitchFamily="34" charset="0"/>
              </a:rPr>
              <a:t>Prácticas de perversidad</a:t>
            </a:r>
          </a:p>
          <a:p>
            <a:r>
              <a:rPr lang="es-AR" dirty="0" smtClean="0">
                <a:latin typeface="Impact" pitchFamily="34" charset="0"/>
              </a:rPr>
              <a:t>Acoso</a:t>
            </a:r>
          </a:p>
          <a:p>
            <a:r>
              <a:rPr lang="es-AR" dirty="0" smtClean="0">
                <a:latin typeface="Impact" pitchFamily="34" charset="0"/>
              </a:rPr>
              <a:t>Crisis y cambios organizacionales</a:t>
            </a:r>
          </a:p>
          <a:p>
            <a:endParaRPr lang="es-AR" dirty="0">
              <a:latin typeface="Impact" pitchFamily="34" charset="0"/>
            </a:endParaRPr>
          </a:p>
        </p:txBody>
      </p:sp>
      <p:sp>
        <p:nvSpPr>
          <p:cNvPr id="3" name="2 Título"/>
          <p:cNvSpPr>
            <a:spLocks noGrp="1"/>
          </p:cNvSpPr>
          <p:nvPr>
            <p:ph type="title"/>
          </p:nvPr>
        </p:nvSpPr>
        <p:spPr/>
        <p:txBody>
          <a:bodyPr/>
          <a:lstStyle/>
          <a:p>
            <a:pPr algn="ctr"/>
            <a:r>
              <a:rPr lang="es-AR" dirty="0" smtClean="0">
                <a:latin typeface="Impact" pitchFamily="34" charset="0"/>
              </a:rPr>
              <a:t>Temas</a:t>
            </a:r>
            <a:endParaRPr lang="es-AR" dirty="0">
              <a:latin typeface="Impact" pitchFamily="34" charset="0"/>
            </a:endParaRPr>
          </a:p>
        </p:txBody>
      </p:sp>
    </p:spTree>
    <p:extLst>
      <p:ext uri="{BB962C8B-B14F-4D97-AF65-F5344CB8AC3E}">
        <p14:creationId xmlns:p14="http://schemas.microsoft.com/office/powerpoint/2010/main" val="421933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0" indent="0">
              <a:buNone/>
            </a:pPr>
            <a:r>
              <a:rPr lang="es-AR" dirty="0" smtClean="0">
                <a:latin typeface="Impact" pitchFamily="34" charset="0"/>
              </a:rPr>
              <a:t>Máximo Décimo </a:t>
            </a:r>
            <a:r>
              <a:rPr lang="es-AR" dirty="0" err="1" smtClean="0">
                <a:latin typeface="Impact" pitchFamily="34" charset="0"/>
              </a:rPr>
              <a:t>Meridio</a:t>
            </a:r>
            <a:endParaRPr lang="es-AR" dirty="0" smtClean="0">
              <a:latin typeface="Impact" pitchFamily="34" charset="0"/>
            </a:endParaRPr>
          </a:p>
          <a:p>
            <a:pPr marL="0" indent="0">
              <a:buNone/>
            </a:pPr>
            <a:endParaRPr lang="es-AR" dirty="0">
              <a:latin typeface="Impact" pitchFamily="34" charset="0"/>
            </a:endParaRPr>
          </a:p>
          <a:p>
            <a:pPr marL="0" indent="0">
              <a:buNone/>
            </a:pPr>
            <a:endParaRPr lang="es-AR" dirty="0">
              <a:latin typeface="Impact" pitchFamily="34" charset="0"/>
            </a:endParaRPr>
          </a:p>
        </p:txBody>
      </p:sp>
      <p:sp>
        <p:nvSpPr>
          <p:cNvPr id="3" name="2 Título"/>
          <p:cNvSpPr>
            <a:spLocks noGrp="1"/>
          </p:cNvSpPr>
          <p:nvPr>
            <p:ph type="title"/>
          </p:nvPr>
        </p:nvSpPr>
        <p:spPr/>
        <p:txBody>
          <a:bodyPr/>
          <a:lstStyle/>
          <a:p>
            <a:r>
              <a:rPr lang="es-AR" dirty="0" smtClean="0">
                <a:latin typeface="Impact" pitchFamily="34" charset="0"/>
              </a:rPr>
              <a:t>Perfiles de los personajes</a:t>
            </a:r>
            <a:endParaRPr lang="es-AR" dirty="0">
              <a:latin typeface="Impact" pitchFamily="34" charset="0"/>
            </a:endParaRPr>
          </a:p>
        </p:txBody>
      </p:sp>
    </p:spTree>
    <p:extLst>
      <p:ext uri="{BB962C8B-B14F-4D97-AF65-F5344CB8AC3E}">
        <p14:creationId xmlns:p14="http://schemas.microsoft.com/office/powerpoint/2010/main" val="450712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0" indent="0">
              <a:buNone/>
            </a:pPr>
            <a:r>
              <a:rPr lang="es-AR" dirty="0" smtClean="0">
                <a:latin typeface="Impact" pitchFamily="34" charset="0"/>
              </a:rPr>
              <a:t>Marco Aurelio</a:t>
            </a:r>
          </a:p>
          <a:p>
            <a:pPr marL="0" indent="0">
              <a:buNone/>
            </a:pPr>
            <a:endParaRPr lang="es-AR" dirty="0">
              <a:latin typeface="Impact" pitchFamily="34" charset="0"/>
            </a:endParaRPr>
          </a:p>
          <a:p>
            <a:pPr marL="0" indent="0">
              <a:buNone/>
            </a:pPr>
            <a:endParaRPr lang="es-AR" dirty="0">
              <a:latin typeface="Impact" pitchFamily="34" charset="0"/>
            </a:endParaRPr>
          </a:p>
        </p:txBody>
      </p:sp>
      <p:sp>
        <p:nvSpPr>
          <p:cNvPr id="3" name="2 Título"/>
          <p:cNvSpPr>
            <a:spLocks noGrp="1"/>
          </p:cNvSpPr>
          <p:nvPr>
            <p:ph type="title"/>
          </p:nvPr>
        </p:nvSpPr>
        <p:spPr/>
        <p:txBody>
          <a:bodyPr/>
          <a:lstStyle/>
          <a:p>
            <a:r>
              <a:rPr lang="es-AR" dirty="0" smtClean="0">
                <a:latin typeface="Impact" pitchFamily="34" charset="0"/>
              </a:rPr>
              <a:t>Perfiles de los personajes</a:t>
            </a:r>
            <a:endParaRPr lang="es-AR" dirty="0">
              <a:latin typeface="Impact" pitchFamily="34" charset="0"/>
            </a:endParaRPr>
          </a:p>
        </p:txBody>
      </p:sp>
    </p:spTree>
    <p:extLst>
      <p:ext uri="{BB962C8B-B14F-4D97-AF65-F5344CB8AC3E}">
        <p14:creationId xmlns:p14="http://schemas.microsoft.com/office/powerpoint/2010/main" val="4149723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0" indent="0">
              <a:buNone/>
            </a:pPr>
            <a:r>
              <a:rPr lang="es-AR" dirty="0" smtClean="0">
                <a:latin typeface="Impact" pitchFamily="34" charset="0"/>
              </a:rPr>
              <a:t>Lucio Aurelio Cómodo</a:t>
            </a:r>
          </a:p>
          <a:p>
            <a:pPr marL="0" indent="0">
              <a:buNone/>
            </a:pPr>
            <a:endParaRPr lang="es-AR" dirty="0">
              <a:latin typeface="Impact" pitchFamily="34" charset="0"/>
            </a:endParaRPr>
          </a:p>
          <a:p>
            <a:pPr marL="0" indent="0">
              <a:buNone/>
            </a:pPr>
            <a:endParaRPr lang="es-AR" dirty="0">
              <a:latin typeface="Impact" pitchFamily="34" charset="0"/>
            </a:endParaRPr>
          </a:p>
        </p:txBody>
      </p:sp>
      <p:sp>
        <p:nvSpPr>
          <p:cNvPr id="3" name="2 Título"/>
          <p:cNvSpPr>
            <a:spLocks noGrp="1"/>
          </p:cNvSpPr>
          <p:nvPr>
            <p:ph type="title"/>
          </p:nvPr>
        </p:nvSpPr>
        <p:spPr/>
        <p:txBody>
          <a:bodyPr/>
          <a:lstStyle/>
          <a:p>
            <a:r>
              <a:rPr lang="es-AR" dirty="0" smtClean="0">
                <a:latin typeface="Impact" pitchFamily="34" charset="0"/>
              </a:rPr>
              <a:t>Perfiles de los personajes</a:t>
            </a:r>
            <a:endParaRPr lang="es-AR" dirty="0">
              <a:latin typeface="Impact" pitchFamily="34" charset="0"/>
            </a:endParaRPr>
          </a:p>
        </p:txBody>
      </p:sp>
    </p:spTree>
    <p:extLst>
      <p:ext uri="{BB962C8B-B14F-4D97-AF65-F5344CB8AC3E}">
        <p14:creationId xmlns:p14="http://schemas.microsoft.com/office/powerpoint/2010/main" val="558182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0" indent="0">
              <a:buNone/>
            </a:pPr>
            <a:r>
              <a:rPr lang="es-AR" sz="2000" i="1" dirty="0" smtClean="0">
                <a:latin typeface="Impact" pitchFamily="34" charset="0"/>
              </a:rPr>
              <a:t>REFLEXIÓN que realiza un individuo acerca de los VALORES que él cree que deben ser respetados y llevados a la práctica.</a:t>
            </a:r>
          </a:p>
          <a:p>
            <a:pPr marL="0" indent="0">
              <a:buNone/>
            </a:pPr>
            <a:endParaRPr lang="es-AR" dirty="0" smtClean="0">
              <a:latin typeface="Impact" pitchFamily="34" charset="0"/>
            </a:endParaRPr>
          </a:p>
          <a:p>
            <a:pPr marL="0" indent="0">
              <a:buNone/>
            </a:pPr>
            <a:r>
              <a:rPr lang="es-AR" dirty="0" smtClean="0">
                <a:latin typeface="Impact" pitchFamily="34" charset="0"/>
              </a:rPr>
              <a:t>Se identificaron 2 grupos en la película:</a:t>
            </a:r>
          </a:p>
          <a:p>
            <a:r>
              <a:rPr lang="es-AR" dirty="0" smtClean="0">
                <a:latin typeface="Impact" pitchFamily="34" charset="0"/>
              </a:rPr>
              <a:t>Personas que actúan con responsabilidad</a:t>
            </a:r>
          </a:p>
          <a:p>
            <a:r>
              <a:rPr lang="es-AR" dirty="0" smtClean="0">
                <a:latin typeface="Impact" pitchFamily="34" charset="0"/>
              </a:rPr>
              <a:t>Personas que actúan bajo caprichos personales</a:t>
            </a:r>
            <a:endParaRPr lang="es-AR" dirty="0">
              <a:latin typeface="Impact" pitchFamily="34" charset="0"/>
            </a:endParaRPr>
          </a:p>
        </p:txBody>
      </p:sp>
      <p:sp>
        <p:nvSpPr>
          <p:cNvPr id="3" name="2 Título"/>
          <p:cNvSpPr>
            <a:spLocks noGrp="1"/>
          </p:cNvSpPr>
          <p:nvPr>
            <p:ph type="title"/>
          </p:nvPr>
        </p:nvSpPr>
        <p:spPr/>
        <p:txBody>
          <a:bodyPr/>
          <a:lstStyle/>
          <a:p>
            <a:r>
              <a:rPr lang="es-AR" dirty="0" smtClean="0">
                <a:latin typeface="Impact" pitchFamily="34" charset="0"/>
              </a:rPr>
              <a:t>Ética</a:t>
            </a:r>
            <a:endParaRPr lang="es-AR" dirty="0">
              <a:latin typeface="Impact" pitchFamily="34" charset="0"/>
            </a:endParaRPr>
          </a:p>
        </p:txBody>
      </p:sp>
    </p:spTree>
    <p:extLst>
      <p:ext uri="{BB962C8B-B14F-4D97-AF65-F5344CB8AC3E}">
        <p14:creationId xmlns:p14="http://schemas.microsoft.com/office/powerpoint/2010/main" val="2050815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0" indent="0">
              <a:buNone/>
            </a:pPr>
            <a:r>
              <a:rPr lang="es-AR" sz="2000" dirty="0" smtClean="0">
                <a:latin typeface="Impact" pitchFamily="34" charset="0"/>
              </a:rPr>
              <a:t>Conjunto de usos y costumbres de que una sociedad considera apropiados, convirtiéndolas en normas de conductas.</a:t>
            </a:r>
          </a:p>
          <a:p>
            <a:pPr marL="0" indent="0">
              <a:buNone/>
            </a:pPr>
            <a:endParaRPr lang="es-AR" dirty="0" smtClean="0">
              <a:latin typeface="Impact" pitchFamily="34" charset="0"/>
            </a:endParaRPr>
          </a:p>
          <a:p>
            <a:r>
              <a:rPr lang="es-AR" dirty="0" smtClean="0">
                <a:latin typeface="Impact" pitchFamily="34" charset="0"/>
              </a:rPr>
              <a:t>Dificultad de comparación (contexto temporal)</a:t>
            </a:r>
          </a:p>
          <a:p>
            <a:endParaRPr lang="es-AR" dirty="0" smtClean="0">
              <a:latin typeface="Impact" pitchFamily="34" charset="0"/>
            </a:endParaRPr>
          </a:p>
          <a:p>
            <a:r>
              <a:rPr lang="es-AR" dirty="0" smtClean="0">
                <a:latin typeface="Impact" pitchFamily="34" charset="0"/>
              </a:rPr>
              <a:t>Fuente de poder ¿Máximo o Cómodo?</a:t>
            </a:r>
          </a:p>
          <a:p>
            <a:endParaRPr lang="es-AR" dirty="0" smtClean="0">
              <a:latin typeface="Impact" pitchFamily="34" charset="0"/>
            </a:endParaRPr>
          </a:p>
          <a:p>
            <a:endParaRPr lang="es-AR" dirty="0" smtClean="0">
              <a:latin typeface="Impact" pitchFamily="34" charset="0"/>
            </a:endParaRPr>
          </a:p>
          <a:p>
            <a:endParaRPr lang="es-AR" dirty="0">
              <a:latin typeface="Impact" pitchFamily="34" charset="0"/>
            </a:endParaRPr>
          </a:p>
        </p:txBody>
      </p:sp>
      <p:sp>
        <p:nvSpPr>
          <p:cNvPr id="3" name="2 Título"/>
          <p:cNvSpPr>
            <a:spLocks noGrp="1"/>
          </p:cNvSpPr>
          <p:nvPr>
            <p:ph type="title"/>
          </p:nvPr>
        </p:nvSpPr>
        <p:spPr/>
        <p:txBody>
          <a:bodyPr/>
          <a:lstStyle/>
          <a:p>
            <a:r>
              <a:rPr lang="es-AR" dirty="0" smtClean="0">
                <a:latin typeface="Impact" pitchFamily="34" charset="0"/>
              </a:rPr>
              <a:t>Moral</a:t>
            </a:r>
            <a:endParaRPr lang="es-AR" dirty="0">
              <a:latin typeface="Impact" pitchFamily="34" charset="0"/>
            </a:endParaRPr>
          </a:p>
        </p:txBody>
      </p:sp>
    </p:spTree>
    <p:extLst>
      <p:ext uri="{BB962C8B-B14F-4D97-AF65-F5344CB8AC3E}">
        <p14:creationId xmlns:p14="http://schemas.microsoft.com/office/powerpoint/2010/main" val="1325011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0" indent="0">
              <a:buNone/>
            </a:pPr>
            <a:r>
              <a:rPr lang="es-AR" sz="2000" dirty="0" smtClean="0">
                <a:latin typeface="Impact" pitchFamily="34" charset="0"/>
              </a:rPr>
              <a:t>Contribución activa y voluntaria de las empresas al mejoramiento social, económico y ambiental con el objetivo de mejorar su situación competitiva y su valor añadido.</a:t>
            </a:r>
          </a:p>
          <a:p>
            <a:pPr marL="0" indent="0">
              <a:buNone/>
            </a:pPr>
            <a:endParaRPr lang="es-AR" dirty="0" smtClean="0">
              <a:latin typeface="Impact" pitchFamily="34" charset="0"/>
            </a:endParaRPr>
          </a:p>
          <a:p>
            <a:pPr marL="0" indent="0">
              <a:buNone/>
            </a:pPr>
            <a:r>
              <a:rPr lang="es-AR" dirty="0" smtClean="0">
                <a:latin typeface="Impact" pitchFamily="34" charset="0"/>
              </a:rPr>
              <a:t>Para la comparación, tomamos a Roma como una empresa</a:t>
            </a:r>
          </a:p>
          <a:p>
            <a:pPr marL="0" indent="0">
              <a:buNone/>
            </a:pPr>
            <a:endParaRPr lang="es-AR" dirty="0">
              <a:latin typeface="Impact" pitchFamily="34" charset="0"/>
            </a:endParaRPr>
          </a:p>
          <a:p>
            <a:r>
              <a:rPr lang="es-AR" dirty="0" smtClean="0">
                <a:latin typeface="Impact" pitchFamily="34" charset="0"/>
              </a:rPr>
              <a:t>Visión Marco Aurelio</a:t>
            </a:r>
          </a:p>
          <a:p>
            <a:r>
              <a:rPr lang="es-AR" dirty="0" smtClean="0">
                <a:latin typeface="Impact" pitchFamily="34" charset="0"/>
              </a:rPr>
              <a:t>Visión Máximo</a:t>
            </a:r>
          </a:p>
          <a:p>
            <a:r>
              <a:rPr lang="es-AR" dirty="0" smtClean="0">
                <a:latin typeface="Impact" pitchFamily="34" charset="0"/>
              </a:rPr>
              <a:t>Visión Cómodo</a:t>
            </a:r>
          </a:p>
          <a:p>
            <a:endParaRPr lang="es-AR" dirty="0">
              <a:latin typeface="Impact" pitchFamily="34" charset="0"/>
            </a:endParaRPr>
          </a:p>
        </p:txBody>
      </p:sp>
      <p:sp>
        <p:nvSpPr>
          <p:cNvPr id="3" name="2 Título"/>
          <p:cNvSpPr>
            <a:spLocks noGrp="1"/>
          </p:cNvSpPr>
          <p:nvPr>
            <p:ph type="title"/>
          </p:nvPr>
        </p:nvSpPr>
        <p:spPr/>
        <p:txBody>
          <a:bodyPr/>
          <a:lstStyle/>
          <a:p>
            <a:r>
              <a:rPr lang="es-AR" dirty="0" smtClean="0">
                <a:latin typeface="Impact" pitchFamily="34" charset="0"/>
              </a:rPr>
              <a:t>RSE</a:t>
            </a:r>
            <a:endParaRPr lang="es-AR" dirty="0">
              <a:latin typeface="Impact" pitchFamily="34" charset="0"/>
            </a:endParaRPr>
          </a:p>
        </p:txBody>
      </p:sp>
    </p:spTree>
    <p:extLst>
      <p:ext uri="{BB962C8B-B14F-4D97-AF65-F5344CB8AC3E}">
        <p14:creationId xmlns:p14="http://schemas.microsoft.com/office/powerpoint/2010/main" val="402576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0" indent="0">
              <a:buNone/>
            </a:pPr>
            <a:r>
              <a:rPr lang="es-AR" sz="2000" dirty="0" smtClean="0">
                <a:latin typeface="Impact" pitchFamily="34" charset="0"/>
              </a:rPr>
              <a:t>Llamamos organización dual aquella que está impregnada de una doble moral, consistente en la oposición/contradicción entre el discurso y la acción, producien</a:t>
            </a:r>
            <a:r>
              <a:rPr lang="es-AR" sz="2000" dirty="0">
                <a:latin typeface="Impact" pitchFamily="34" charset="0"/>
              </a:rPr>
              <a:t>d</a:t>
            </a:r>
            <a:r>
              <a:rPr lang="es-AR" sz="2000" dirty="0" smtClean="0">
                <a:latin typeface="Impact" pitchFamily="34" charset="0"/>
              </a:rPr>
              <a:t>o injusticia y marginación.</a:t>
            </a:r>
          </a:p>
          <a:p>
            <a:pPr marL="0" indent="0">
              <a:buNone/>
            </a:pPr>
            <a:endParaRPr lang="es-AR" dirty="0" smtClean="0">
              <a:latin typeface="Impact" pitchFamily="34" charset="0"/>
            </a:endParaRPr>
          </a:p>
          <a:p>
            <a:pPr marL="0" indent="0">
              <a:buNone/>
            </a:pPr>
            <a:r>
              <a:rPr lang="es-AR" dirty="0" smtClean="0">
                <a:latin typeface="Impact" pitchFamily="34" charset="0"/>
              </a:rPr>
              <a:t>Tipologías de perversiones. Desviaciones:</a:t>
            </a:r>
          </a:p>
          <a:p>
            <a:r>
              <a:rPr lang="es-AR" dirty="0" smtClean="0">
                <a:latin typeface="Impact" pitchFamily="34" charset="0"/>
              </a:rPr>
              <a:t>En las misiones de la institución social</a:t>
            </a:r>
          </a:p>
          <a:p>
            <a:r>
              <a:rPr lang="es-AR" dirty="0" smtClean="0">
                <a:latin typeface="Impact" pitchFamily="34" charset="0"/>
              </a:rPr>
              <a:t>Excesos en el uso de las prerrogativas del poder</a:t>
            </a:r>
          </a:p>
          <a:p>
            <a:r>
              <a:rPr lang="es-AR" dirty="0" smtClean="0">
                <a:latin typeface="Impact" pitchFamily="34" charset="0"/>
              </a:rPr>
              <a:t>Provenientes de la hipocresía engaño y mentira</a:t>
            </a:r>
          </a:p>
        </p:txBody>
      </p:sp>
      <p:sp>
        <p:nvSpPr>
          <p:cNvPr id="3" name="2 Título"/>
          <p:cNvSpPr>
            <a:spLocks noGrp="1"/>
          </p:cNvSpPr>
          <p:nvPr>
            <p:ph type="title"/>
          </p:nvPr>
        </p:nvSpPr>
        <p:spPr/>
        <p:txBody>
          <a:bodyPr/>
          <a:lstStyle/>
          <a:p>
            <a:r>
              <a:rPr lang="es-AR" dirty="0" smtClean="0">
                <a:latin typeface="Impact" pitchFamily="34" charset="0"/>
              </a:rPr>
              <a:t>Doble Moral</a:t>
            </a:r>
            <a:endParaRPr lang="es-AR" dirty="0">
              <a:latin typeface="Impact" pitchFamily="34" charset="0"/>
            </a:endParaRPr>
          </a:p>
        </p:txBody>
      </p:sp>
    </p:spTree>
    <p:extLst>
      <p:ext uri="{BB962C8B-B14F-4D97-AF65-F5344CB8AC3E}">
        <p14:creationId xmlns:p14="http://schemas.microsoft.com/office/powerpoint/2010/main" val="10591017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TC010264152[[fn=Tema sinfonía]]</Template>
  <TotalTime>114</TotalTime>
  <Words>863</Words>
  <Application>Microsoft Office PowerPoint</Application>
  <PresentationFormat>Presentación en pantalla (4:3)</PresentationFormat>
  <Paragraphs>154</Paragraphs>
  <Slides>13</Slides>
  <Notes>12</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Papel</vt:lpstr>
      <vt:lpstr>Presentación de PowerPoint</vt:lpstr>
      <vt:lpstr>Temas</vt:lpstr>
      <vt:lpstr>Perfiles de los personajes</vt:lpstr>
      <vt:lpstr>Perfiles de los personajes</vt:lpstr>
      <vt:lpstr>Perfiles de los personajes</vt:lpstr>
      <vt:lpstr>Ética</vt:lpstr>
      <vt:lpstr>Moral</vt:lpstr>
      <vt:lpstr>RSE</vt:lpstr>
      <vt:lpstr>Doble Moral</vt:lpstr>
      <vt:lpstr>Acoso</vt:lpstr>
      <vt:lpstr>Crisis y cambio organizacionales</vt:lpstr>
      <vt:lpstr>¿Conclusiones?</vt:lpstr>
      <vt:lpstr>MUCHAS GRACIAS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Hogar</dc:creator>
  <cp:lastModifiedBy>Hernan Fürst</cp:lastModifiedBy>
  <cp:revision>14</cp:revision>
  <dcterms:created xsi:type="dcterms:W3CDTF">2010-11-14T14:13:46Z</dcterms:created>
  <dcterms:modified xsi:type="dcterms:W3CDTF">2010-11-14T16:16:31Z</dcterms:modified>
</cp:coreProperties>
</file>