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9" r:id="rId9"/>
    <p:sldId id="262" r:id="rId10"/>
    <p:sldId id="270" r:id="rId11"/>
    <p:sldId id="263" r:id="rId12"/>
    <p:sldId id="264" r:id="rId13"/>
    <p:sldId id="266" r:id="rId14"/>
    <p:sldId id="271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7601" autoAdjust="0"/>
  </p:normalViewPr>
  <p:slideViewPr>
    <p:cSldViewPr showGuides="1">
      <p:cViewPr varScale="1">
        <p:scale>
          <a:sx n="53" d="100"/>
          <a:sy n="53" d="100"/>
        </p:scale>
        <p:origin x="-912" y="-90"/>
      </p:cViewPr>
      <p:guideLst>
        <p:guide orient="horz" pos="1248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72E685-FBC2-4EA2-96D1-FD7121FEBCE9}" type="datetimeFigureOut">
              <a:rPr lang="es-AR"/>
              <a:pPr>
                <a:defRPr/>
              </a:pPr>
              <a:t>05/07/2010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3B42153-64D5-4856-897F-B691AACFE80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ECBF00-5EFC-4B6B-A290-39B4AE1D598F}" type="slidenum">
              <a:rPr lang="es-AR" smtClean="0"/>
              <a:pPr/>
              <a:t>4</a:t>
            </a:fld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34CB5A-08A1-4D96-A1E2-D62914DCE440}" type="slidenum">
              <a:rPr lang="es-AR" smtClean="0"/>
              <a:pPr/>
              <a:t>5</a:t>
            </a:fld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E49376-A59E-47C8-A02A-28448DCD38FC}" type="slidenum">
              <a:rPr lang="es-AR" smtClean="0"/>
              <a:pPr/>
              <a:t>6</a:t>
            </a:fld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9783AA-6EA4-40FA-975A-FEC1C14077FB}" type="slidenum">
              <a:rPr lang="es-AR" smtClean="0"/>
              <a:pPr/>
              <a:t>8</a:t>
            </a:fld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28600" y="1447800"/>
            <a:ext cx="2286000" cy="2514600"/>
            <a:chOff x="144" y="912"/>
            <a:chExt cx="1440" cy="1584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371600"/>
            <a:ext cx="5867400" cy="2286000"/>
          </a:xfrm>
        </p:spPr>
        <p:txBody>
          <a:bodyPr/>
          <a:lstStyle>
            <a:lvl1pPr>
              <a:defRPr sz="45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1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F5BD0-AED4-4E04-A464-14769AB0DF3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A02F2-1757-454E-A9BE-16C52A08D98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457200"/>
            <a:ext cx="17526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457200"/>
            <a:ext cx="5105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A1F80-D0F3-4A71-92E5-F0149F3978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517E-A7D2-46CE-8DBA-1F8E29C0F1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72EAD-BF7A-4377-9C6F-5667328998D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5D75-4DB0-4A78-8DD1-4560B8E7CF8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F1D7F-4381-46BB-8CA2-2D962CB6AB6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85997-BED2-4898-BB9E-BB3C42DC2FB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9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C5ED-C57F-413A-889B-4B8C87BE9D8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3B33C-3DF0-4A61-B586-D2D29D9D3DA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AC67-B4A1-41F3-8798-6470B244B31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74CEB-8438-42F5-AB87-104E708087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9DD4DE-4BD9-43E2-91EF-63CDDEFC73C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66700" y="6172200"/>
            <a:ext cx="861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>
            <a:off x="228600" y="304800"/>
            <a:ext cx="8610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AR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28600" y="457200"/>
            <a:ext cx="1246188" cy="1371600"/>
            <a:chOff x="144" y="288"/>
            <a:chExt cx="785" cy="864"/>
          </a:xfrm>
        </p:grpSpPr>
        <p:sp>
          <p:nvSpPr>
            <p:cNvPr id="169993" name="Rectangle 9"/>
            <p:cNvSpPr>
              <a:spLocks noChangeArrowheads="1"/>
            </p:cNvSpPr>
            <p:nvPr/>
          </p:nvSpPr>
          <p:spPr bwMode="auto">
            <a:xfrm>
              <a:off x="589" y="288"/>
              <a:ext cx="28" cy="53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462" y="288"/>
              <a:ext cx="28" cy="40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398" y="288"/>
              <a:ext cx="28" cy="33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7" name="Rectangle 13"/>
            <p:cNvSpPr>
              <a:spLocks noChangeArrowheads="1"/>
            </p:cNvSpPr>
            <p:nvPr/>
          </p:nvSpPr>
          <p:spPr bwMode="auto">
            <a:xfrm>
              <a:off x="335" y="288"/>
              <a:ext cx="28" cy="26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8" name="Rectangle 14"/>
            <p:cNvSpPr>
              <a:spLocks noChangeArrowheads="1"/>
            </p:cNvSpPr>
            <p:nvPr/>
          </p:nvSpPr>
          <p:spPr bwMode="auto">
            <a:xfrm>
              <a:off x="271" y="288"/>
              <a:ext cx="28" cy="19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69999" name="Rectangle 15"/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144" y="288"/>
              <a:ext cx="28" cy="6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653" y="288"/>
              <a:ext cx="26" cy="5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715" y="288"/>
              <a:ext cx="26" cy="66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776" y="288"/>
              <a:ext cx="27" cy="7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902" y="288"/>
              <a:ext cx="27" cy="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170006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o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5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2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Beats Per Minute</a:t>
            </a:r>
            <a:endParaRPr lang="es-E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Procesamiento de Señales</a:t>
            </a:r>
          </a:p>
          <a:p>
            <a:pPr eaLnBrk="1" hangingPunct="1"/>
            <a:r>
              <a:rPr lang="es-AR" smtClean="0"/>
              <a:t>Trabajo Práctico de Investigación</a:t>
            </a:r>
          </a:p>
          <a:p>
            <a:pPr eaLnBrk="1" hangingPunct="1"/>
            <a:r>
              <a:rPr lang="es-AR" smtClean="0"/>
              <a:t>Grupo 02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Función Peine – Ancho de peine coincidente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981200"/>
            <a:ext cx="3493770" cy="2020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962" y="1981200"/>
            <a:ext cx="3500438" cy="2020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8447" y="4114800"/>
            <a:ext cx="3507105" cy="20269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Función Peine – Acumulación de diferencias</a:t>
            </a:r>
            <a:endParaRPr lang="es-E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3008376" cy="19933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624" y="1981200"/>
            <a:ext cx="3008376" cy="19933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7812" y="4114800"/>
            <a:ext cx="3008376" cy="19933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Comparación de resultados</a:t>
            </a:r>
            <a:endParaRPr lang="es-E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752600"/>
            <a:ext cx="3429000" cy="4114800"/>
          </a:xfrm>
        </p:spPr>
        <p:txBody>
          <a:bodyPr/>
          <a:lstStyle/>
          <a:p>
            <a:pPr eaLnBrk="1" hangingPunct="1"/>
            <a:r>
              <a:rPr lang="es-AR" sz="2400" smtClean="0"/>
              <a:t>Phase Shifting</a:t>
            </a:r>
          </a:p>
          <a:p>
            <a:pPr eaLnBrk="1" hangingPunct="1"/>
            <a:endParaRPr lang="es-AR" sz="2400" smtClean="0"/>
          </a:p>
          <a:p>
            <a:pPr eaLnBrk="1" hangingPunct="1"/>
            <a:endParaRPr lang="es-AR" sz="2400" smtClean="0"/>
          </a:p>
          <a:p>
            <a:pPr eaLnBrk="1" hangingPunct="1"/>
            <a:endParaRPr lang="es-AR" sz="2400" smtClean="0"/>
          </a:p>
          <a:p>
            <a:pPr eaLnBrk="1" hangingPunct="1"/>
            <a:endParaRPr lang="es-AR" sz="2400" smtClean="0"/>
          </a:p>
          <a:p>
            <a:pPr eaLnBrk="1" hangingPunct="1"/>
            <a:r>
              <a:rPr lang="es-AR" sz="2400" smtClean="0"/>
              <a:t>Función Peine</a:t>
            </a:r>
            <a:endParaRPr lang="es-ES" sz="2400" smtClean="0"/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sz="quarter" idx="2"/>
          </p:nvPr>
        </p:nvGraphicFramePr>
        <p:xfrm>
          <a:off x="2133600" y="2286000"/>
          <a:ext cx="5038725" cy="1482726"/>
        </p:xfrm>
        <a:graphic>
          <a:graphicData uri="http://schemas.openxmlformats.org/drawingml/2006/table">
            <a:tbl>
              <a:tblPr/>
              <a:tblGrid>
                <a:gridCol w="2989263"/>
                <a:gridCol w="2049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Muestra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Resultado (bpm)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160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161,8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137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135,7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CF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115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115,0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Content Placeholder 41"/>
          <p:cNvGraphicFramePr>
            <a:graphicFrameLocks noGrp="1"/>
          </p:cNvGraphicFramePr>
          <p:nvPr/>
        </p:nvGraphicFramePr>
        <p:xfrm>
          <a:off x="2133600" y="4495800"/>
          <a:ext cx="5038725" cy="1482726"/>
        </p:xfrm>
        <a:graphic>
          <a:graphicData uri="http://schemas.openxmlformats.org/drawingml/2006/table">
            <a:tbl>
              <a:tblPr/>
              <a:tblGrid>
                <a:gridCol w="2989263"/>
                <a:gridCol w="20494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Muestra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Resultado (bpm)</a:t>
                      </a:r>
                      <a:endParaRPr kumimoji="0" lang="es-A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160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173,0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137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128,6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CF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Base Simple 115 bpm.mp3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113,2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Conclusiones</a:t>
            </a:r>
            <a:endParaRPr lang="es-E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AR" smtClean="0"/>
              <a:t>Precisión: PS más preciso (precisión disminuye cuando aumentan los BPM)</a:t>
            </a:r>
          </a:p>
          <a:p>
            <a:pPr eaLnBrk="1" hangingPunct="1">
              <a:lnSpc>
                <a:spcPct val="90000"/>
              </a:lnSpc>
            </a:pPr>
            <a:r>
              <a:rPr lang="es-AR" smtClean="0"/>
              <a:t>FP: alineación del 1º impulso con el 1º </a:t>
            </a:r>
            <a:r>
              <a:rPr lang="es-AR" i="1" smtClean="0"/>
              <a:t>beat</a:t>
            </a:r>
          </a:p>
          <a:p>
            <a:pPr eaLnBrk="1" hangingPunct="1">
              <a:lnSpc>
                <a:spcPct val="90000"/>
              </a:lnSpc>
            </a:pPr>
            <a:r>
              <a:rPr lang="es-AR" smtClean="0"/>
              <a:t>Rapidez: PS 50% más lento que FP</a:t>
            </a:r>
          </a:p>
          <a:p>
            <a:pPr eaLnBrk="1" hangingPunct="1">
              <a:lnSpc>
                <a:spcPct val="90000"/>
              </a:lnSpc>
            </a:pPr>
            <a:r>
              <a:rPr lang="es-AR" b="1" smtClean="0"/>
              <a:t>PS mejor para BPM bajos</a:t>
            </a:r>
          </a:p>
          <a:p>
            <a:pPr eaLnBrk="1" hangingPunct="1">
              <a:lnSpc>
                <a:spcPct val="90000"/>
              </a:lnSpc>
            </a:pPr>
            <a:r>
              <a:rPr lang="es-AR" b="1" smtClean="0"/>
              <a:t>FP requiere alinear el 1º impulso con el 1º </a:t>
            </a:r>
            <a:r>
              <a:rPr lang="es-AR" i="1" smtClean="0"/>
              <a:t>beat</a:t>
            </a:r>
          </a:p>
          <a:p>
            <a:pPr eaLnBrk="1" hangingPunct="1">
              <a:lnSpc>
                <a:spcPct val="90000"/>
              </a:lnSpc>
            </a:pPr>
            <a:endParaRPr lang="es-E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mtClean="0"/>
              <a:t>Muchas Gracias</a:t>
            </a: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Objetivo del Trabajo</a:t>
            </a:r>
            <a:endParaRPr lang="es-ES" smtClean="0"/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7162800" cy="4114800"/>
          </a:xfrm>
        </p:spPr>
        <p:txBody>
          <a:bodyPr/>
          <a:lstStyle/>
          <a:p>
            <a:pPr eaLnBrk="1" hangingPunct="1"/>
            <a:r>
              <a:rPr lang="es-AR" smtClean="0"/>
              <a:t>Detección de BPM (Beats Per Minute)</a:t>
            </a:r>
          </a:p>
          <a:p>
            <a:pPr eaLnBrk="1" hangingPunct="1"/>
            <a:r>
              <a:rPr lang="es-AR" smtClean="0"/>
              <a:t>Métodos: </a:t>
            </a:r>
            <a:r>
              <a:rPr lang="es-AR" i="1" smtClean="0"/>
              <a:t>Phase Shifting</a:t>
            </a:r>
            <a:r>
              <a:rPr lang="es-AR" smtClean="0"/>
              <a:t> y </a:t>
            </a:r>
            <a:r>
              <a:rPr lang="es-AR" i="1" smtClean="0"/>
              <a:t>Función Peine</a:t>
            </a:r>
          </a:p>
          <a:p>
            <a:pPr eaLnBrk="1" hangingPunct="1"/>
            <a:endParaRPr lang="es-ES" smtClean="0"/>
          </a:p>
        </p:txBody>
      </p:sp>
      <p:pic>
        <p:nvPicPr>
          <p:cNvPr id="5124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200400"/>
            <a:ext cx="6980238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Métodos – Phase Shifting</a:t>
            </a:r>
            <a:endParaRPr lang="es-ES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Corrimiento de Fase (tamaño de paso)</a:t>
            </a:r>
            <a:endParaRPr lang="es-ES" smtClean="0"/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438400"/>
            <a:ext cx="533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Métodos – Función Peine</a:t>
            </a:r>
            <a:endParaRPr lang="es-E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smtClean="0"/>
              <a:t>Tamaño de paso</a:t>
            </a:r>
          </a:p>
          <a:p>
            <a:pPr eaLnBrk="1" hangingPunct="1"/>
            <a:r>
              <a:rPr lang="es-AR" smtClean="0"/>
              <a:t>Amplitud de impulsos</a:t>
            </a:r>
            <a:endParaRPr lang="es-ES" smtClean="0"/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914650"/>
            <a:ext cx="46958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Pruebas</a:t>
            </a:r>
            <a:endParaRPr lang="es-AR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Tres muestras en formato mp3</a:t>
            </a:r>
          </a:p>
          <a:p>
            <a:pPr eaLnBrk="1" hangingPunct="1">
              <a:buFont typeface="Wingdings" pitchFamily="2" charset="2"/>
              <a:buNone/>
            </a:pPr>
            <a:endParaRPr lang="es-ES_tradnl" smtClean="0"/>
          </a:p>
          <a:p>
            <a:pPr eaLnBrk="1" hangingPunct="1"/>
            <a:r>
              <a:rPr lang="es-ES_tradnl" smtClean="0"/>
              <a:t>Base simple con tempos diferentes</a:t>
            </a:r>
          </a:p>
          <a:p>
            <a:pPr lvl="1" eaLnBrk="1" hangingPunct="1"/>
            <a:r>
              <a:rPr lang="es-ES_tradnl" smtClean="0"/>
              <a:t>Base Simple 160 bpm.mp3</a:t>
            </a:r>
          </a:p>
          <a:p>
            <a:pPr lvl="1" eaLnBrk="1" hangingPunct="1"/>
            <a:r>
              <a:rPr lang="es-ES_tradnl" smtClean="0"/>
              <a:t>Base Simple 137 bpm.mp3</a:t>
            </a:r>
          </a:p>
          <a:p>
            <a:pPr lvl="1" eaLnBrk="1" hangingPunct="1"/>
            <a:r>
              <a:rPr lang="es-ES_tradnl" smtClean="0"/>
              <a:t>Base Simple 115 bpm.mp3</a:t>
            </a:r>
          </a:p>
          <a:p>
            <a:pPr eaLnBrk="1" hangingPunct="1"/>
            <a:endParaRPr lang="es-ES_tradnl" smtClean="0"/>
          </a:p>
          <a:p>
            <a:pPr eaLnBrk="1" hangingPunct="1"/>
            <a:endParaRPr lang="es-ES_tradnl" smtClean="0"/>
          </a:p>
          <a:p>
            <a:pPr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600" smtClean="0"/>
              <a:t>Phase Shifting – Señal desfasada no coincidente</a:t>
            </a:r>
            <a:endParaRPr lang="es-ES" sz="3600" smtClean="0"/>
          </a:p>
        </p:txBody>
      </p:sp>
      <p:pic>
        <p:nvPicPr>
          <p:cNvPr id="18330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1" y="1981201"/>
            <a:ext cx="3321749" cy="1908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330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0251" y="1981200"/>
            <a:ext cx="3321749" cy="1908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8451" y="4110514"/>
            <a:ext cx="3447098" cy="1985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600" smtClean="0"/>
              <a:t>Phase Shifting – Señal desfasada coincidente</a:t>
            </a:r>
            <a:endParaRPr lang="es-ES" sz="3600" smtClean="0"/>
          </a:p>
        </p:txBody>
      </p:sp>
      <p:pic>
        <p:nvPicPr>
          <p:cNvPr id="18433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3321749" cy="1908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433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0251" y="1981200"/>
            <a:ext cx="3321749" cy="19082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433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1125" y="4114800"/>
            <a:ext cx="3321749" cy="19132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Phase Shifting – Acumulación de diferencias</a:t>
            </a:r>
            <a:endParaRPr lang="es-AR" smtClean="0"/>
          </a:p>
        </p:txBody>
      </p:sp>
      <p:pic>
        <p:nvPicPr>
          <p:cNvPr id="196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981200"/>
            <a:ext cx="3008376" cy="1984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6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624" y="1981200"/>
            <a:ext cx="3008376" cy="1984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6614" name="Picture 6" descr="160bp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7812" y="4114800"/>
            <a:ext cx="3008376" cy="1984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mtClean="0"/>
              <a:t>Función Peine – Ancho de peine no coincidente</a:t>
            </a:r>
            <a:endParaRPr lang="es-ES" smtClean="0"/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0" y="2547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3493770" cy="2020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3962" y="1981200"/>
            <a:ext cx="3500438" cy="2020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8447" y="4114800"/>
            <a:ext cx="3507105" cy="20269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scada">
  <a:themeElements>
    <a:clrScheme name="Cascada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cada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a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a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Cascade</Template>
  <TotalTime>294</TotalTime>
  <Words>216</Words>
  <Application>Microsoft PowerPoint</Application>
  <PresentationFormat>On-screen Show (4:3)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Calibri</vt:lpstr>
      <vt:lpstr>Cascada</vt:lpstr>
      <vt:lpstr>Beats Per Minute</vt:lpstr>
      <vt:lpstr>Objetivo del Trabajo</vt:lpstr>
      <vt:lpstr>Métodos – Phase Shifting</vt:lpstr>
      <vt:lpstr>Métodos – Función Peine</vt:lpstr>
      <vt:lpstr>Pruebas</vt:lpstr>
      <vt:lpstr>Phase Shifting – Señal desfasada no coincidente</vt:lpstr>
      <vt:lpstr>Phase Shifting – Señal desfasada coincidente</vt:lpstr>
      <vt:lpstr>Phase Shifting – Acumulación de diferencias</vt:lpstr>
      <vt:lpstr>Función Peine – Ancho de peine no coincidente</vt:lpstr>
      <vt:lpstr>Función Peine – Ancho de peine coincidente</vt:lpstr>
      <vt:lpstr>Función Peine – Acumulación de diferencias</vt:lpstr>
      <vt:lpstr>Comparación de resultados</vt:lpstr>
      <vt:lpstr>Conclusiones</vt:lpstr>
      <vt:lpstr>Muchas Gracias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Francisco</cp:lastModifiedBy>
  <cp:revision>62</cp:revision>
  <cp:lastPrinted>1601-01-01T00:00:00Z</cp:lastPrinted>
  <dcterms:created xsi:type="dcterms:W3CDTF">1601-01-01T00:00:00Z</dcterms:created>
  <dcterms:modified xsi:type="dcterms:W3CDTF">2010-07-05T14:42:34Z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