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0"/>
  </p:notesMasterIdLst>
  <p:sldIdLst>
    <p:sldId id="256" r:id="rId2"/>
    <p:sldId id="257" r:id="rId3"/>
    <p:sldId id="258" r:id="rId4"/>
    <p:sldId id="259" r:id="rId5"/>
    <p:sldId id="260" r:id="rId6"/>
    <p:sldId id="261" r:id="rId7"/>
    <p:sldId id="262" r:id="rId8"/>
    <p:sldId id="307" r:id="rId9"/>
    <p:sldId id="355" r:id="rId10"/>
    <p:sldId id="348" r:id="rId11"/>
    <p:sldId id="349" r:id="rId12"/>
    <p:sldId id="356" r:id="rId13"/>
    <p:sldId id="357" r:id="rId14"/>
    <p:sldId id="308" r:id="rId15"/>
    <p:sldId id="309" r:id="rId16"/>
    <p:sldId id="310" r:id="rId17"/>
    <p:sldId id="311" r:id="rId18"/>
    <p:sldId id="312" r:id="rId19"/>
    <p:sldId id="313" r:id="rId20"/>
    <p:sldId id="344" r:id="rId21"/>
    <p:sldId id="345" r:id="rId22"/>
    <p:sldId id="346" r:id="rId23"/>
    <p:sldId id="347" r:id="rId24"/>
    <p:sldId id="350" r:id="rId25"/>
    <p:sldId id="339" r:id="rId26"/>
    <p:sldId id="340" r:id="rId27"/>
    <p:sldId id="341" r:id="rId28"/>
    <p:sldId id="342" r:id="rId29"/>
    <p:sldId id="343" r:id="rId30"/>
    <p:sldId id="329" r:id="rId31"/>
    <p:sldId id="330" r:id="rId32"/>
    <p:sldId id="331" r:id="rId33"/>
    <p:sldId id="332" r:id="rId34"/>
    <p:sldId id="333" r:id="rId35"/>
    <p:sldId id="334" r:id="rId36"/>
    <p:sldId id="335" r:id="rId37"/>
    <p:sldId id="336" r:id="rId38"/>
    <p:sldId id="337" r:id="rId39"/>
    <p:sldId id="338" r:id="rId40"/>
    <p:sldId id="351" r:id="rId41"/>
    <p:sldId id="352" r:id="rId42"/>
    <p:sldId id="353" r:id="rId43"/>
    <p:sldId id="354" r:id="rId44"/>
    <p:sldId id="322" r:id="rId45"/>
    <p:sldId id="323" r:id="rId46"/>
    <p:sldId id="324" r:id="rId47"/>
    <p:sldId id="325" r:id="rId48"/>
    <p:sldId id="326" r:id="rId49"/>
    <p:sldId id="327" r:id="rId50"/>
    <p:sldId id="328" r:id="rId51"/>
    <p:sldId id="321" r:id="rId52"/>
    <p:sldId id="314" r:id="rId53"/>
    <p:sldId id="315" r:id="rId54"/>
    <p:sldId id="316" r:id="rId55"/>
    <p:sldId id="317" r:id="rId56"/>
    <p:sldId id="318" r:id="rId57"/>
    <p:sldId id="319" r:id="rId58"/>
    <p:sldId id="297" r:id="rId59"/>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7" autoAdjust="0"/>
    <p:restoredTop sz="71326" autoAdjust="0"/>
  </p:normalViewPr>
  <p:slideViewPr>
    <p:cSldViewPr>
      <p:cViewPr>
        <p:scale>
          <a:sx n="50" d="100"/>
          <a:sy n="50" d="100"/>
        </p:scale>
        <p:origin x="-108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9" d="100"/>
          <a:sy n="69" d="100"/>
        </p:scale>
        <p:origin x="-3306"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4C786A-6A89-4ADC-8C59-44FDE4F5EC44}" type="datetimeFigureOut">
              <a:rPr lang="es-AR" smtClean="0"/>
              <a:pPr/>
              <a:t>22/10/2010</a:t>
            </a:fld>
            <a:endParaRPr lang="es-A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708545-571B-4BF2-A12B-D5C6069D8A3A}" type="slidenum">
              <a:rPr lang="es-AR" smtClean="0"/>
              <a:pPr/>
              <a:t>‹Nº›</a:t>
            </a:fld>
            <a:endParaRPr lang="es-AR"/>
          </a:p>
        </p:txBody>
      </p:sp>
    </p:spTree>
    <p:extLst>
      <p:ext uri="{BB962C8B-B14F-4D97-AF65-F5344CB8AC3E}">
        <p14:creationId xmlns:p14="http://schemas.microsoft.com/office/powerpoint/2010/main" xmlns="" val="1846307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15708545-571B-4BF2-A12B-D5C6069D8A3A}" type="slidenum">
              <a:rPr lang="es-AR" smtClean="0"/>
              <a:pPr/>
              <a:t>1</a:t>
            </a:fld>
            <a:endParaRPr lang="es-AR"/>
          </a:p>
        </p:txBody>
      </p:sp>
    </p:spTree>
    <p:extLst>
      <p:ext uri="{BB962C8B-B14F-4D97-AF65-F5344CB8AC3E}">
        <p14:creationId xmlns:p14="http://schemas.microsoft.com/office/powerpoint/2010/main" xmlns="" val="22661933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sz="1200" kern="1200" dirty="0" smtClean="0">
                <a:solidFill>
                  <a:schemeClr val="tx1"/>
                </a:solidFill>
                <a:latin typeface="+mn-lt"/>
                <a:ea typeface="+mn-ea"/>
                <a:cs typeface="+mn-cs"/>
              </a:rPr>
              <a:t>Esta clasificación se da porque las comunidades comúnmente funcionan en red sin tomar conciencia de ello, lo cual no les permite potenciar al máximo la multiplicidad de relaciones establecidas y los mecanismos y recursos para la solución de los problemas.</a:t>
            </a:r>
            <a:endParaRPr lang="es-AR" sz="1200" kern="1200" dirty="0" smtClean="0">
              <a:solidFill>
                <a:schemeClr val="tx1"/>
              </a:solidFill>
              <a:latin typeface="+mn-lt"/>
              <a:ea typeface="+mn-ea"/>
              <a:cs typeface="+mn-cs"/>
            </a:endParaRPr>
          </a:p>
          <a:p>
            <a:pPr lvl="0"/>
            <a:r>
              <a:rPr lang="es-ES" sz="1200" b="1" kern="1200" dirty="0" smtClean="0">
                <a:solidFill>
                  <a:schemeClr val="tx1"/>
                </a:solidFill>
                <a:latin typeface="+mn-lt"/>
                <a:ea typeface="+mn-ea"/>
                <a:cs typeface="+mn-cs"/>
              </a:rPr>
              <a:t>Las redes invisibles</a:t>
            </a:r>
            <a:r>
              <a:rPr lang="es-ES" sz="1200" kern="1200" dirty="0" smtClean="0">
                <a:solidFill>
                  <a:schemeClr val="tx1"/>
                </a:solidFill>
                <a:latin typeface="+mn-lt"/>
                <a:ea typeface="+mn-ea"/>
                <a:cs typeface="+mn-cs"/>
              </a:rPr>
              <a:t> son tanto para los miembros de la comunidad como para los agentes externos a ellas. </a:t>
            </a:r>
            <a:endParaRPr lang="es-AR" sz="1200" kern="1200" dirty="0" smtClean="0">
              <a:solidFill>
                <a:schemeClr val="tx1"/>
              </a:solidFill>
              <a:latin typeface="+mn-lt"/>
              <a:ea typeface="+mn-ea"/>
              <a:cs typeface="+mn-cs"/>
            </a:endParaRPr>
          </a:p>
          <a:p>
            <a:pPr lvl="0"/>
            <a:r>
              <a:rPr lang="es-ES" sz="1200" kern="1200" dirty="0" smtClean="0">
                <a:solidFill>
                  <a:schemeClr val="tx1"/>
                </a:solidFill>
                <a:latin typeface="+mn-lt"/>
                <a:ea typeface="+mn-ea"/>
                <a:cs typeface="+mn-cs"/>
              </a:rPr>
              <a:t>Las </a:t>
            </a:r>
            <a:r>
              <a:rPr lang="es-ES" sz="1200" b="1" kern="1200" dirty="0" smtClean="0">
                <a:solidFill>
                  <a:schemeClr val="tx1"/>
                </a:solidFill>
                <a:latin typeface="+mn-lt"/>
                <a:ea typeface="+mn-ea"/>
                <a:cs typeface="+mn-cs"/>
              </a:rPr>
              <a:t>redes comunitarias</a:t>
            </a:r>
            <a:r>
              <a:rPr lang="es-ES" sz="1200" kern="1200" dirty="0" smtClean="0">
                <a:solidFill>
                  <a:schemeClr val="tx1"/>
                </a:solidFill>
                <a:latin typeface="+mn-lt"/>
                <a:ea typeface="+mn-ea"/>
                <a:cs typeface="+mn-cs"/>
              </a:rPr>
              <a:t> son aquellas reconocidas por sus miembros, por el resto de la comunidad e identificables fácilmente por agentes externos a estas comunidades.</a:t>
            </a:r>
          </a:p>
          <a:p>
            <a:pPr lvl="0"/>
            <a:endParaRPr lang="es-ES" sz="1200" kern="1200" dirty="0" smtClean="0">
              <a:solidFill>
                <a:schemeClr val="tx1"/>
              </a:solidFill>
              <a:latin typeface="+mn-lt"/>
              <a:ea typeface="+mn-ea"/>
              <a:cs typeface="+mn-cs"/>
            </a:endParaRPr>
          </a:p>
          <a:p>
            <a:pPr lvl="0"/>
            <a:r>
              <a:rPr lang="es-ES" sz="1200" kern="1200" dirty="0" smtClean="0">
                <a:solidFill>
                  <a:schemeClr val="tx1"/>
                </a:solidFill>
                <a:latin typeface="+mn-lt"/>
                <a:ea typeface="+mn-ea"/>
                <a:cs typeface="+mn-cs"/>
              </a:rPr>
              <a:t>Las </a:t>
            </a:r>
            <a:r>
              <a:rPr lang="es-ES" sz="1200" b="1" kern="1200" dirty="0" smtClean="0">
                <a:solidFill>
                  <a:schemeClr val="tx1"/>
                </a:solidFill>
                <a:latin typeface="+mn-lt"/>
                <a:ea typeface="+mn-ea"/>
                <a:cs typeface="+mn-cs"/>
              </a:rPr>
              <a:t>redes espontáneas</a:t>
            </a:r>
            <a:r>
              <a:rPr lang="es-ES" sz="1200" kern="1200" dirty="0" smtClean="0">
                <a:solidFill>
                  <a:schemeClr val="tx1"/>
                </a:solidFill>
                <a:latin typeface="+mn-lt"/>
                <a:ea typeface="+mn-ea"/>
                <a:cs typeface="+mn-cs"/>
              </a:rPr>
              <a:t> son aquellas de carácter flexible e inductivo en las que las relaciones entre los actores se establecen de modo natural en el espacio cotidiano. Es decir, no necesariamente a través de reuniones formales sino de intercambios en el quehacer de unos y otros. </a:t>
            </a:r>
          </a:p>
          <a:p>
            <a:pPr lvl="0"/>
            <a:r>
              <a:rPr lang="es-ES" sz="1200" kern="1200" dirty="0" smtClean="0">
                <a:solidFill>
                  <a:schemeClr val="tx1"/>
                </a:solidFill>
                <a:latin typeface="+mn-lt"/>
                <a:ea typeface="+mn-ea"/>
                <a:cs typeface="+mn-cs"/>
              </a:rPr>
              <a:t>En la mayoría de los casos se activan cuando es necesario dar respuesta a una situación u organizar una actividad, aun cuando se mantienen en contacto permanente. La frecuencia de activación le otorga carácter de perdurabilidad a esta red.</a:t>
            </a:r>
            <a:endParaRPr lang="es-AR" sz="1200" kern="1200" dirty="0" smtClean="0">
              <a:solidFill>
                <a:schemeClr val="tx1"/>
              </a:solidFill>
              <a:latin typeface="+mn-lt"/>
              <a:ea typeface="+mn-ea"/>
              <a:cs typeface="+mn-cs"/>
            </a:endParaRPr>
          </a:p>
          <a:p>
            <a:pPr lvl="0"/>
            <a:endParaRPr lang="es-ES" sz="1200" kern="1200" dirty="0" smtClean="0">
              <a:solidFill>
                <a:schemeClr val="tx1"/>
              </a:solidFill>
              <a:latin typeface="+mn-lt"/>
              <a:ea typeface="+mn-ea"/>
              <a:cs typeface="+mn-cs"/>
            </a:endParaRPr>
          </a:p>
          <a:p>
            <a:pPr lvl="0"/>
            <a:r>
              <a:rPr lang="es-ES" sz="1200" kern="1200" dirty="0" smtClean="0">
                <a:solidFill>
                  <a:schemeClr val="tx1"/>
                </a:solidFill>
                <a:latin typeface="+mn-lt"/>
                <a:ea typeface="+mn-ea"/>
                <a:cs typeface="+mn-cs"/>
              </a:rPr>
              <a:t>Las </a:t>
            </a:r>
            <a:r>
              <a:rPr lang="es-ES" sz="1200" b="1" kern="1200" dirty="0" smtClean="0">
                <a:solidFill>
                  <a:schemeClr val="tx1"/>
                </a:solidFill>
                <a:latin typeface="+mn-lt"/>
                <a:ea typeface="+mn-ea"/>
                <a:cs typeface="+mn-cs"/>
              </a:rPr>
              <a:t>redes estructuradas</a:t>
            </a:r>
            <a:r>
              <a:rPr lang="es-ES" sz="1200" kern="1200" dirty="0" smtClean="0">
                <a:solidFill>
                  <a:schemeClr val="tx1"/>
                </a:solidFill>
                <a:latin typeface="+mn-lt"/>
                <a:ea typeface="+mn-ea"/>
                <a:cs typeface="+mn-cs"/>
              </a:rPr>
              <a:t> son de carácter formal y deductivo, pues su estructura y organización están establecidas, ya sea previamente o luego de iniciado su funcionamiento. Estas redes precisan de elementos tales como representantes de cada organización, roles de cada miembro, días de encuentro y periodicidad de las reuniones, entre otros.</a:t>
            </a:r>
            <a:endParaRPr lang="es-AR" sz="1200" kern="1200" dirty="0" smtClean="0">
              <a:solidFill>
                <a:schemeClr val="tx1"/>
              </a:solidFill>
              <a:latin typeface="+mn-lt"/>
              <a:ea typeface="+mn-ea"/>
              <a:cs typeface="+mn-cs"/>
            </a:endParaRPr>
          </a:p>
          <a:p>
            <a:endParaRPr lang="es-AR" dirty="0"/>
          </a:p>
        </p:txBody>
      </p:sp>
      <p:sp>
        <p:nvSpPr>
          <p:cNvPr id="4" name="3 Marcador de número de diapositiva"/>
          <p:cNvSpPr>
            <a:spLocks noGrp="1"/>
          </p:cNvSpPr>
          <p:nvPr>
            <p:ph type="sldNum" sz="quarter" idx="10"/>
          </p:nvPr>
        </p:nvSpPr>
        <p:spPr/>
        <p:txBody>
          <a:bodyPr/>
          <a:lstStyle/>
          <a:p>
            <a:fld id="{7D4F91AF-8311-4976-8501-79BF1AB397D4}" type="slidenum">
              <a:rPr lang="es-AR" smtClean="0"/>
              <a:pPr/>
              <a:t>19</a:t>
            </a:fld>
            <a:endParaRPr lang="es-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sz="1200" b="1" kern="1200" dirty="0" smtClean="0">
                <a:solidFill>
                  <a:schemeClr val="tx1"/>
                </a:solidFill>
                <a:latin typeface="+mn-lt"/>
                <a:ea typeface="+mn-ea"/>
                <a:cs typeface="+mn-cs"/>
              </a:rPr>
              <a:t>Intermediación</a:t>
            </a:r>
            <a:endParaRPr lang="es-ES" sz="1200" b="1"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conectividad de los vecinos del nodo, valorando nodos que conectan a grupos. Número de personas que un nodo conecta indirectamente a través de sus vínculos directos.</a:t>
            </a:r>
            <a:endParaRPr lang="es-ES" sz="1200" kern="1200" dirty="0" smtClean="0">
              <a:solidFill>
                <a:schemeClr val="tx1"/>
              </a:solidFill>
              <a:latin typeface="+mn-lt"/>
              <a:ea typeface="+mn-ea"/>
              <a:cs typeface="+mn-cs"/>
            </a:endParaRPr>
          </a:p>
          <a:p>
            <a:r>
              <a:rPr lang="es-ES_tradnl" sz="1200" b="1" kern="1200" dirty="0" smtClean="0">
                <a:solidFill>
                  <a:schemeClr val="tx1"/>
                </a:solidFill>
                <a:latin typeface="+mn-lt"/>
                <a:ea typeface="+mn-ea"/>
                <a:cs typeface="+mn-cs"/>
              </a:rPr>
              <a:t>Centralidad</a:t>
            </a:r>
            <a:endParaRPr lang="es-ES" sz="1200" b="1"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poder social de un nodo basándose en lo bien que se conecta a la red. "Intermediación", "Cercanía", y "Grado" son todas medidas de centralidad.</a:t>
            </a:r>
            <a:endParaRPr lang="es-ES" sz="1200" kern="1200" dirty="0" smtClean="0">
              <a:solidFill>
                <a:schemeClr val="tx1"/>
              </a:solidFill>
              <a:latin typeface="+mn-lt"/>
              <a:ea typeface="+mn-ea"/>
              <a:cs typeface="+mn-cs"/>
            </a:endParaRPr>
          </a:p>
          <a:p>
            <a:r>
              <a:rPr lang="es-ES_tradnl" sz="1200" b="1" kern="1200" dirty="0" smtClean="0">
                <a:solidFill>
                  <a:schemeClr val="tx1"/>
                </a:solidFill>
                <a:latin typeface="+mn-lt"/>
                <a:ea typeface="+mn-ea"/>
                <a:cs typeface="+mn-cs"/>
              </a:rPr>
              <a:t>Centralización</a:t>
            </a:r>
            <a:endParaRPr lang="es-ES" sz="1200" b="1"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Una red centralizada tiene la mayoría de las conexiones entre nodos orientadas a uno o unos pocos nodos. Una descentralizada tendrá conexiones distribuidas más equitativamente.</a:t>
            </a:r>
            <a:endParaRPr lang="es-ES" sz="1200" kern="1200" dirty="0" smtClean="0">
              <a:solidFill>
                <a:schemeClr val="tx1"/>
              </a:solidFill>
              <a:latin typeface="+mn-lt"/>
              <a:ea typeface="+mn-ea"/>
              <a:cs typeface="+mn-cs"/>
            </a:endParaRPr>
          </a:p>
          <a:p>
            <a:r>
              <a:rPr lang="es-ES_tradnl" sz="1200" b="1" kern="1200" dirty="0" smtClean="0">
                <a:solidFill>
                  <a:schemeClr val="tx1"/>
                </a:solidFill>
                <a:latin typeface="+mn-lt"/>
                <a:ea typeface="+mn-ea"/>
                <a:cs typeface="+mn-cs"/>
              </a:rPr>
              <a:t>Cercanía</a:t>
            </a:r>
            <a:endParaRPr lang="es-ES" sz="1200" b="1"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El grado en que un persona está cerca de todas las demás en una red (directa o indirectamente). Muestra la capacidad de acceder a la información por medio de los miembros de la red.</a:t>
            </a:r>
            <a:endParaRPr lang="es-ES" sz="1200" kern="1200" dirty="0" smtClean="0">
              <a:solidFill>
                <a:schemeClr val="tx1"/>
              </a:solidFill>
              <a:latin typeface="+mn-lt"/>
              <a:ea typeface="+mn-ea"/>
              <a:cs typeface="+mn-cs"/>
            </a:endParaRPr>
          </a:p>
          <a:p>
            <a:r>
              <a:rPr lang="es-ES_tradnl" sz="1200" b="1" kern="1200" dirty="0" smtClean="0">
                <a:solidFill>
                  <a:schemeClr val="tx1"/>
                </a:solidFill>
                <a:latin typeface="+mn-lt"/>
                <a:ea typeface="+mn-ea"/>
                <a:cs typeface="+mn-cs"/>
              </a:rPr>
              <a:t>Coeficiente de agrupamiento</a:t>
            </a:r>
            <a:endParaRPr lang="es-ES" sz="1200" b="1"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Mide la probabilidad de que dos personas vinculadas a un nodo se asocien a sí mismos. Cuanto más alto sea este valor, indicará mayor "exclusivismo".</a:t>
            </a:r>
            <a:endParaRPr lang="es-ES" sz="1200" kern="1200" dirty="0" smtClean="0">
              <a:solidFill>
                <a:schemeClr val="tx1"/>
              </a:solidFill>
              <a:latin typeface="+mn-lt"/>
              <a:ea typeface="+mn-ea"/>
              <a:cs typeface="+mn-cs"/>
            </a:endParaRPr>
          </a:p>
          <a:p>
            <a:endParaRPr lang="es-ES" dirty="0"/>
          </a:p>
        </p:txBody>
      </p:sp>
      <p:sp>
        <p:nvSpPr>
          <p:cNvPr id="4" name="3 Marcador de número de diapositiva"/>
          <p:cNvSpPr>
            <a:spLocks noGrp="1"/>
          </p:cNvSpPr>
          <p:nvPr>
            <p:ph type="sldNum" sz="quarter" idx="10"/>
          </p:nvPr>
        </p:nvSpPr>
        <p:spPr/>
        <p:txBody>
          <a:bodyPr/>
          <a:lstStyle/>
          <a:p>
            <a:fld id="{263B656E-93C5-4744-B0DE-29C468AA908C}" type="slidenum">
              <a:rPr lang="es-ES" smtClean="0"/>
              <a:pPr/>
              <a:t>22</a:t>
            </a:fld>
            <a:endParaRPr lang="es-E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sz="1200" b="1" kern="1200" dirty="0" smtClean="0">
                <a:solidFill>
                  <a:schemeClr val="tx1"/>
                </a:solidFill>
                <a:latin typeface="+mn-lt"/>
                <a:ea typeface="+mn-ea"/>
                <a:cs typeface="+mn-cs"/>
              </a:rPr>
              <a:t>Cohesión</a:t>
            </a:r>
            <a:endParaRPr lang="es-ES" sz="1200" b="1"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El grado en que los actores se conectan directamente entre sí por vínculos cohesivos</a:t>
            </a:r>
            <a:endParaRPr lang="es-ES" sz="1200" kern="1200" dirty="0" smtClean="0">
              <a:solidFill>
                <a:schemeClr val="tx1"/>
              </a:solidFill>
              <a:latin typeface="+mn-lt"/>
              <a:ea typeface="+mn-ea"/>
              <a:cs typeface="+mn-cs"/>
            </a:endParaRPr>
          </a:p>
          <a:p>
            <a:r>
              <a:rPr lang="es-ES_tradnl" sz="1200" b="1" kern="1200" dirty="0" smtClean="0">
                <a:solidFill>
                  <a:schemeClr val="tx1"/>
                </a:solidFill>
                <a:latin typeface="+mn-lt"/>
                <a:ea typeface="+mn-ea"/>
                <a:cs typeface="+mn-cs"/>
              </a:rPr>
              <a:t>Grado</a:t>
            </a:r>
            <a:endParaRPr lang="es-ES" sz="1200" b="1"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El recuento del número de vínculos con otros actores en la red. Mismo concepto que podemos encontrar en la teoría de grafos.</a:t>
            </a:r>
            <a:endParaRPr lang="es-ES" sz="1200" kern="1200" dirty="0" smtClean="0">
              <a:solidFill>
                <a:schemeClr val="tx1"/>
              </a:solidFill>
              <a:latin typeface="+mn-lt"/>
              <a:ea typeface="+mn-ea"/>
              <a:cs typeface="+mn-cs"/>
            </a:endParaRPr>
          </a:p>
          <a:p>
            <a:r>
              <a:rPr lang="es-ES_tradnl" sz="1200" b="1" kern="1200" dirty="0" smtClean="0">
                <a:solidFill>
                  <a:schemeClr val="tx1"/>
                </a:solidFill>
                <a:latin typeface="+mn-lt"/>
                <a:ea typeface="+mn-ea"/>
                <a:cs typeface="+mn-cs"/>
              </a:rPr>
              <a:t>(Nivel individual) Densidad</a:t>
            </a:r>
            <a:endParaRPr lang="es-ES" sz="1200" b="1"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La densidad de la red, o densidad global, es la proporción de vínculos en una red en relación con el total de vínculos posibles (redes escasas versus densas)</a:t>
            </a:r>
            <a:endParaRPr lang="es-ES" sz="1200" kern="1200" dirty="0" smtClean="0">
              <a:solidFill>
                <a:schemeClr val="tx1"/>
              </a:solidFill>
              <a:latin typeface="+mn-lt"/>
              <a:ea typeface="+mn-ea"/>
              <a:cs typeface="+mn-cs"/>
            </a:endParaRPr>
          </a:p>
          <a:p>
            <a:r>
              <a:rPr lang="es-ES_tradnl" sz="1200" b="1" kern="1200" dirty="0" smtClean="0">
                <a:solidFill>
                  <a:schemeClr val="tx1"/>
                </a:solidFill>
                <a:latin typeface="+mn-lt"/>
                <a:ea typeface="+mn-ea"/>
                <a:cs typeface="+mn-cs"/>
              </a:rPr>
              <a:t>Flujo de centralidad de intermediación</a:t>
            </a:r>
            <a:endParaRPr lang="es-ES" sz="1200" b="1"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El grado en que un nodo contribuye a la suma del flujo máximo entre todos los pares </a:t>
            </a:r>
            <a:r>
              <a:rPr lang="es-AR" sz="1200" kern="1200" smtClean="0">
                <a:solidFill>
                  <a:schemeClr val="tx1"/>
                </a:solidFill>
                <a:latin typeface="+mn-lt"/>
                <a:ea typeface="+mn-ea"/>
                <a:cs typeface="+mn-cs"/>
              </a:rPr>
              <a:t>de nodo (excluyendo </a:t>
            </a:r>
            <a:r>
              <a:rPr lang="es-AR" sz="1200" kern="1200" dirty="0" smtClean="0">
                <a:solidFill>
                  <a:schemeClr val="tx1"/>
                </a:solidFill>
                <a:latin typeface="+mn-lt"/>
                <a:ea typeface="+mn-ea"/>
                <a:cs typeface="+mn-cs"/>
              </a:rPr>
              <a:t>ese nodo)</a:t>
            </a:r>
            <a:endParaRPr lang="es-ES" sz="1200" kern="1200" dirty="0" smtClean="0">
              <a:solidFill>
                <a:schemeClr val="tx1"/>
              </a:solidFill>
              <a:latin typeface="+mn-lt"/>
              <a:ea typeface="+mn-ea"/>
              <a:cs typeface="+mn-cs"/>
            </a:endParaRPr>
          </a:p>
          <a:p>
            <a:endParaRPr lang="es-ES" dirty="0"/>
          </a:p>
        </p:txBody>
      </p:sp>
      <p:sp>
        <p:nvSpPr>
          <p:cNvPr id="4" name="3 Marcador de número de diapositiva"/>
          <p:cNvSpPr>
            <a:spLocks noGrp="1"/>
          </p:cNvSpPr>
          <p:nvPr>
            <p:ph type="sldNum" sz="quarter" idx="10"/>
          </p:nvPr>
        </p:nvSpPr>
        <p:spPr/>
        <p:txBody>
          <a:bodyPr/>
          <a:lstStyle/>
          <a:p>
            <a:fld id="{263B656E-93C5-4744-B0DE-29C468AA908C}" type="slidenum">
              <a:rPr lang="es-ES" smtClean="0"/>
              <a:pPr/>
              <a:t>23</a:t>
            </a:fld>
            <a:endParaRPr lang="es-E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Otro ejemplo de redes sociales</a:t>
            </a:r>
          </a:p>
          <a:p>
            <a:r>
              <a:rPr lang="es-AR" dirty="0" smtClean="0"/>
              <a:t>--------------</a:t>
            </a:r>
          </a:p>
          <a:p>
            <a:r>
              <a:rPr lang="es-AR" dirty="0" smtClean="0"/>
              <a:t>Trueque:</a:t>
            </a:r>
            <a:r>
              <a:rPr lang="es-AR" baseline="0" dirty="0" smtClean="0"/>
              <a:t> </a:t>
            </a:r>
          </a:p>
          <a:p>
            <a:r>
              <a:rPr lang="es-AR" sz="1200" kern="1200" dirty="0" smtClean="0">
                <a:solidFill>
                  <a:schemeClr val="tx1"/>
                </a:solidFill>
                <a:latin typeface="+mn-lt"/>
                <a:ea typeface="+mn-ea"/>
                <a:cs typeface="+mn-cs"/>
              </a:rPr>
              <a:t>	trueque recíproco</a:t>
            </a:r>
          </a:p>
          <a:p>
            <a:r>
              <a:rPr lang="es-AR" baseline="0" dirty="0" smtClean="0"/>
              <a:t>	inconvenientes.(Economía)</a:t>
            </a:r>
          </a:p>
          <a:p>
            <a:r>
              <a:rPr lang="es-AR" dirty="0" smtClean="0"/>
              <a:t>--------------</a:t>
            </a:r>
          </a:p>
          <a:p>
            <a:r>
              <a:rPr lang="es-AR" dirty="0" smtClean="0"/>
              <a:t>Club</a:t>
            </a:r>
            <a:r>
              <a:rPr lang="es-AR" baseline="0" dirty="0" smtClean="0"/>
              <a:t> de trueque:</a:t>
            </a:r>
          </a:p>
          <a:p>
            <a:r>
              <a:rPr lang="es-AR" baseline="0" dirty="0" smtClean="0"/>
              <a:t>	</a:t>
            </a:r>
            <a:r>
              <a:rPr lang="es-AR" sz="1200" kern="1200" dirty="0" err="1" smtClean="0">
                <a:solidFill>
                  <a:schemeClr val="tx1"/>
                </a:solidFill>
                <a:latin typeface="+mn-lt"/>
                <a:ea typeface="+mn-ea"/>
                <a:cs typeface="+mn-cs"/>
              </a:rPr>
              <a:t>Alvin</a:t>
            </a:r>
            <a:r>
              <a:rPr lang="es-AR" sz="1200" kern="1200" dirty="0" smtClean="0">
                <a:solidFill>
                  <a:schemeClr val="tx1"/>
                </a:solidFill>
                <a:latin typeface="+mn-lt"/>
                <a:ea typeface="+mn-ea"/>
                <a:cs typeface="+mn-cs"/>
              </a:rPr>
              <a:t> </a:t>
            </a:r>
            <a:r>
              <a:rPr lang="es-AR" sz="1200" kern="1200" dirty="0" err="1" smtClean="0">
                <a:solidFill>
                  <a:schemeClr val="tx1"/>
                </a:solidFill>
                <a:latin typeface="+mn-lt"/>
                <a:ea typeface="+mn-ea"/>
                <a:cs typeface="+mn-cs"/>
              </a:rPr>
              <a:t>Toffler</a:t>
            </a:r>
            <a:r>
              <a:rPr lang="es-AR" sz="1200" kern="1200" dirty="0" smtClean="0">
                <a:solidFill>
                  <a:schemeClr val="tx1"/>
                </a:solidFill>
                <a:latin typeface="+mn-lt"/>
                <a:ea typeface="+mn-ea"/>
                <a:cs typeface="+mn-cs"/>
              </a:rPr>
              <a:t>, en su libro «La Tercera Ola» (1979)</a:t>
            </a:r>
          </a:p>
          <a:p>
            <a:r>
              <a:rPr lang="es-AR" sz="1200" kern="1200" dirty="0" smtClean="0">
                <a:solidFill>
                  <a:schemeClr val="tx1"/>
                </a:solidFill>
                <a:latin typeface="+mn-lt"/>
                <a:ea typeface="+mn-ea"/>
                <a:cs typeface="+mn-cs"/>
              </a:rPr>
              <a:t>--------------</a:t>
            </a:r>
          </a:p>
          <a:p>
            <a:r>
              <a:rPr lang="es-AR" sz="1200" kern="1200" dirty="0" smtClean="0">
                <a:solidFill>
                  <a:schemeClr val="tx1"/>
                </a:solidFill>
                <a:latin typeface="+mn-lt"/>
                <a:ea typeface="+mn-ea"/>
                <a:cs typeface="+mn-cs"/>
              </a:rPr>
              <a:t>Objetivos</a:t>
            </a:r>
            <a:r>
              <a:rPr lang="es-AR" sz="1200" kern="1200" baseline="0" dirty="0" smtClean="0">
                <a:solidFill>
                  <a:schemeClr val="tx1"/>
                </a:solidFill>
                <a:latin typeface="+mn-lt"/>
                <a:ea typeface="+mn-ea"/>
                <a:cs typeface="+mn-cs"/>
              </a:rPr>
              <a:t> solidarios:</a:t>
            </a:r>
          </a:p>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baseline="0" dirty="0" smtClean="0">
                <a:solidFill>
                  <a:schemeClr val="tx1"/>
                </a:solidFill>
                <a:latin typeface="+mn-lt"/>
                <a:ea typeface="+mn-ea"/>
                <a:cs typeface="+mn-cs"/>
              </a:rPr>
              <a:t>	</a:t>
            </a:r>
            <a:r>
              <a:rPr lang="es-AR" sz="1200" kern="1200" dirty="0" smtClean="0">
                <a:solidFill>
                  <a:schemeClr val="tx1"/>
                </a:solidFill>
                <a:latin typeface="+mn-lt"/>
                <a:ea typeface="+mn-ea"/>
                <a:cs typeface="+mn-cs"/>
              </a:rPr>
              <a:t>darle una oportunidad a las personas que se encuentran fuera del sistema formal.</a:t>
            </a:r>
            <a:endParaRPr lang="es-ES"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263B656E-93C5-4744-B0DE-29C468AA908C}" type="slidenum">
              <a:rPr lang="es-ES" smtClean="0"/>
              <a:pPr/>
              <a:t>26</a:t>
            </a:fld>
            <a:endParaRPr lang="es-E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2001</a:t>
            </a:r>
          </a:p>
          <a:p>
            <a:r>
              <a:rPr lang="es-AR" dirty="0" smtClean="0"/>
              <a:t>	Auge</a:t>
            </a:r>
          </a:p>
          <a:p>
            <a:r>
              <a:rPr lang="es-AR" dirty="0" smtClean="0"/>
              <a:t>	Por qué?</a:t>
            </a:r>
            <a:r>
              <a:rPr lang="es-AR" baseline="0" dirty="0" smtClean="0"/>
              <a:t> Por todo lo anterior.</a:t>
            </a:r>
          </a:p>
          <a:p>
            <a:r>
              <a:rPr lang="es-AR" baseline="0" dirty="0" smtClean="0"/>
              <a:t>2002</a:t>
            </a:r>
          </a:p>
          <a:p>
            <a:r>
              <a:rPr lang="es-AR" baseline="0" dirty="0" smtClean="0"/>
              <a:t>	Caso recoleta</a:t>
            </a:r>
          </a:p>
          <a:p>
            <a:r>
              <a:rPr lang="es-AR" baseline="0" dirty="0" smtClean="0"/>
              <a:t>	Ganadería, agricultura y pesca</a:t>
            </a:r>
          </a:p>
          <a:p>
            <a:endParaRPr lang="es-AR" baseline="0" dirty="0" smtClean="0"/>
          </a:p>
          <a:p>
            <a:r>
              <a:rPr lang="es-AR" baseline="0" dirty="0" smtClean="0"/>
              <a:t>	</a:t>
            </a:r>
          </a:p>
          <a:p>
            <a:endParaRPr lang="es-ES" dirty="0"/>
          </a:p>
        </p:txBody>
      </p:sp>
      <p:sp>
        <p:nvSpPr>
          <p:cNvPr id="4" name="3 Marcador de número de diapositiva"/>
          <p:cNvSpPr>
            <a:spLocks noGrp="1"/>
          </p:cNvSpPr>
          <p:nvPr>
            <p:ph type="sldNum" sz="quarter" idx="10"/>
          </p:nvPr>
        </p:nvSpPr>
        <p:spPr/>
        <p:txBody>
          <a:bodyPr/>
          <a:lstStyle/>
          <a:p>
            <a:fld id="{263B656E-93C5-4744-B0DE-29C468AA908C}" type="slidenum">
              <a:rPr lang="es-ES" smtClean="0"/>
              <a:pPr/>
              <a:t>28</a:t>
            </a:fld>
            <a:endParaRPr lang="es-E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Además intercede por ellos en los foros tanto nacionales como internacionales. Caritas es una organización de la Iglesia que ayuda a los marginados de la sociedad, les da hogar por algunos días, les dan alimento a los más necesitados y brinda servicios básicos de salud.</a:t>
            </a:r>
          </a:p>
          <a:p>
            <a:pPr marL="0" marR="0" indent="0" algn="l" defTabSz="914400" rtl="0" eaLnBrk="1" fontAlgn="auto" latinLnBrk="0" hangingPunct="1">
              <a:lnSpc>
                <a:spcPct val="100000"/>
              </a:lnSpc>
              <a:spcBef>
                <a:spcPts val="0"/>
              </a:spcBef>
              <a:spcAft>
                <a:spcPts val="0"/>
              </a:spcAft>
              <a:buClrTx/>
              <a:buSzTx/>
              <a:buFontTx/>
              <a:buNone/>
              <a:tabLst/>
              <a:defRPr/>
            </a:pPr>
            <a:endParaRPr lang="es-AR"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4A48BD0-B6E4-4AE9-9656-FEFA274D30A5}" type="slidenum">
              <a:rPr lang="es-AR" smtClean="0"/>
              <a:pPr/>
              <a:t>31</a:t>
            </a:fld>
            <a:endParaRPr lang="es-A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1- de aglutinar a científicos e intelectuales para elaborar y </a:t>
            </a:r>
            <a:r>
              <a:rPr lang="es-AR" sz="1200" b="1" kern="1200" dirty="0" smtClean="0">
                <a:solidFill>
                  <a:schemeClr val="tx1"/>
                </a:solidFill>
                <a:latin typeface="+mn-lt"/>
                <a:ea typeface="+mn-ea"/>
                <a:cs typeface="+mn-cs"/>
              </a:rPr>
              <a:t>publicar una revi</a:t>
            </a:r>
            <a:r>
              <a:rPr lang="es-AR" sz="1200" kern="1200" dirty="0" smtClean="0">
                <a:solidFill>
                  <a:schemeClr val="tx1"/>
                </a:solidFill>
                <a:latin typeface="+mn-lt"/>
                <a:ea typeface="+mn-ea"/>
                <a:cs typeface="+mn-cs"/>
              </a:rPr>
              <a:t>sta sobre las acciones de caridad la cual posibilitaría, con su </a:t>
            </a:r>
            <a:r>
              <a:rPr lang="es-AR" sz="1200" b="1" kern="1200" dirty="0" smtClean="0">
                <a:solidFill>
                  <a:schemeClr val="tx1"/>
                </a:solidFill>
                <a:latin typeface="+mn-lt"/>
                <a:ea typeface="+mn-ea"/>
                <a:cs typeface="+mn-cs"/>
              </a:rPr>
              <a:t>difusión un proceso de comprensión, de apoyo, de esfuerzo y de camino hacia la unión.</a:t>
            </a:r>
          </a:p>
          <a:p>
            <a:endParaRPr lang="es-AR" dirty="0" smtClean="0"/>
          </a:p>
          <a:p>
            <a:r>
              <a:rPr lang="es-AR" dirty="0" smtClean="0"/>
              <a:t>2- Tiene una gran presencia porque</a:t>
            </a:r>
            <a:r>
              <a:rPr lang="es-AR" baseline="0" dirty="0" smtClean="0"/>
              <a:t> ayuda a la </a:t>
            </a:r>
            <a:r>
              <a:rPr lang="es-AR" sz="1200" kern="1200" dirty="0" smtClean="0">
                <a:solidFill>
                  <a:schemeClr val="tx1"/>
                </a:solidFill>
                <a:latin typeface="+mn-lt"/>
                <a:ea typeface="+mn-ea"/>
                <a:cs typeface="+mn-cs"/>
              </a:rPr>
              <a:t>recuperación de los soldados presos, sin distinción de nacionalidades e ideologías, para dar protección a los niños huérfanos de guerra y servir de correo y contacto con los soldados presos y beligerantes. </a:t>
            </a:r>
          </a:p>
          <a:p>
            <a:endParaRPr lang="es-AR"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Los propósitos de </a:t>
            </a:r>
            <a:r>
              <a:rPr lang="es-AR" sz="1200" b="1" kern="1200" dirty="0" smtClean="0">
                <a:solidFill>
                  <a:schemeClr val="tx1"/>
                </a:solidFill>
                <a:latin typeface="+mn-lt"/>
                <a:ea typeface="+mn-ea"/>
                <a:cs typeface="+mn-cs"/>
              </a:rPr>
              <a:t>Cáritas Internationalis </a:t>
            </a:r>
            <a:r>
              <a:rPr lang="es-AR" sz="1200" kern="1200" dirty="0" smtClean="0">
                <a:solidFill>
                  <a:schemeClr val="tx1"/>
                </a:solidFill>
                <a:latin typeface="+mn-lt"/>
                <a:ea typeface="+mn-ea"/>
                <a:cs typeface="+mn-cs"/>
              </a:rPr>
              <a:t>son:</a:t>
            </a:r>
          </a:p>
          <a:p>
            <a:pPr lvl="0">
              <a:buFont typeface="Arial" pitchFamily="34" charset="0"/>
              <a:buChar char="•"/>
            </a:pPr>
            <a:r>
              <a:rPr lang="es-AR" sz="1200" kern="1200" dirty="0" smtClean="0">
                <a:solidFill>
                  <a:schemeClr val="tx1"/>
                </a:solidFill>
                <a:latin typeface="+mn-lt"/>
                <a:ea typeface="+mn-ea"/>
                <a:cs typeface="+mn-cs"/>
              </a:rPr>
              <a:t>Ayudar a las Cáritas Nacionales a participar de la asistencia, la promoción humana y el desarrollo integral de los más desfavorecidos</a:t>
            </a:r>
          </a:p>
          <a:p>
            <a:pPr lvl="0">
              <a:buFont typeface="Arial" pitchFamily="34" charset="0"/>
              <a:buChar char="•"/>
            </a:pPr>
            <a:r>
              <a:rPr lang="es-AR" sz="1200" kern="1200" dirty="0" smtClean="0">
                <a:solidFill>
                  <a:schemeClr val="tx1"/>
                </a:solidFill>
                <a:latin typeface="+mn-lt"/>
                <a:ea typeface="+mn-ea"/>
                <a:cs typeface="+mn-cs"/>
              </a:rPr>
              <a:t>Estudiar los problemas planteados por la miseria en el mundo, las causas y posibles soluciones.</a:t>
            </a:r>
          </a:p>
          <a:p>
            <a:pPr lvl="0">
              <a:buFont typeface="Arial" pitchFamily="34" charset="0"/>
              <a:buChar char="•"/>
            </a:pPr>
            <a:r>
              <a:rPr lang="es-AR" sz="1200" kern="1200" dirty="0" smtClean="0">
                <a:solidFill>
                  <a:schemeClr val="tx1"/>
                </a:solidFill>
                <a:latin typeface="+mn-lt"/>
                <a:ea typeface="+mn-ea"/>
                <a:cs typeface="+mn-cs"/>
              </a:rPr>
              <a:t>Participar en el esfuerzo de la población por mejorar sus condiciones de vida tanto individual como comunitaria.</a:t>
            </a:r>
          </a:p>
          <a:p>
            <a:pPr lvl="0">
              <a:buFont typeface="Arial" pitchFamily="34" charset="0"/>
              <a:buChar char="•"/>
            </a:pPr>
            <a:r>
              <a:rPr lang="es-AR" sz="1200" kern="1200" dirty="0" smtClean="0">
                <a:solidFill>
                  <a:schemeClr val="tx1"/>
                </a:solidFill>
                <a:latin typeface="+mn-lt"/>
                <a:ea typeface="+mn-ea"/>
                <a:cs typeface="+mn-cs"/>
              </a:rPr>
              <a:t>Animar y coordinar la acción frente a situaciones de emergencia.</a:t>
            </a:r>
          </a:p>
          <a:p>
            <a:pPr marL="0" marR="0" indent="0" algn="l" defTabSz="914400" rtl="0" eaLnBrk="1" fontAlgn="auto" latinLnBrk="0" hangingPunct="1">
              <a:lnSpc>
                <a:spcPct val="100000"/>
              </a:lnSpc>
              <a:spcBef>
                <a:spcPts val="0"/>
              </a:spcBef>
              <a:spcAft>
                <a:spcPts val="0"/>
              </a:spcAft>
              <a:buClrTx/>
              <a:buSzTx/>
              <a:buFontTx/>
              <a:buNone/>
              <a:tabLst/>
              <a:defRPr/>
            </a:pPr>
            <a:endParaRPr lang="es-AR" sz="1200" kern="1200" dirty="0" smtClean="0">
              <a:solidFill>
                <a:schemeClr val="tx1"/>
              </a:solidFill>
              <a:latin typeface="+mn-lt"/>
              <a:ea typeface="+mn-ea"/>
              <a:cs typeface="+mn-cs"/>
            </a:endParaRPr>
          </a:p>
          <a:p>
            <a:endParaRPr lang="es-AR" dirty="0" smtClean="0"/>
          </a:p>
          <a:p>
            <a:endParaRPr lang="es-AR" sz="1200" kern="1200" dirty="0" smtClean="0">
              <a:solidFill>
                <a:schemeClr val="tx1"/>
              </a:solidFill>
              <a:latin typeface="+mn-lt"/>
              <a:ea typeface="+mn-ea"/>
              <a:cs typeface="+mn-cs"/>
            </a:endParaRPr>
          </a:p>
          <a:p>
            <a:endParaRPr lang="es-AR"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Caritas internationalis</a:t>
            </a:r>
          </a:p>
          <a:p>
            <a:endParaRPr lang="es-AR" dirty="0"/>
          </a:p>
        </p:txBody>
      </p:sp>
      <p:sp>
        <p:nvSpPr>
          <p:cNvPr id="4" name="3 Marcador de número de diapositiva"/>
          <p:cNvSpPr>
            <a:spLocks noGrp="1"/>
          </p:cNvSpPr>
          <p:nvPr>
            <p:ph type="sldNum" sz="quarter" idx="10"/>
          </p:nvPr>
        </p:nvSpPr>
        <p:spPr/>
        <p:txBody>
          <a:bodyPr/>
          <a:lstStyle/>
          <a:p>
            <a:fld id="{34A48BD0-B6E4-4AE9-9656-FEFA274D30A5}" type="slidenum">
              <a:rPr lang="es-AR" smtClean="0"/>
              <a:pPr/>
              <a:t>32</a:t>
            </a:fld>
            <a:endParaRPr lang="es-A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Entidades</a:t>
            </a:r>
            <a:r>
              <a:rPr lang="es-AR" baseline="0" dirty="0" smtClean="0"/>
              <a:t> nacionales, extranjeras o internacionales</a:t>
            </a:r>
          </a:p>
          <a:p>
            <a:endParaRPr lang="es-AR" baseline="0" dirty="0" smtClean="0"/>
          </a:p>
          <a:p>
            <a:r>
              <a:rPr lang="es-AR" baseline="0" dirty="0" smtClean="0"/>
              <a:t>Iniciativas con empresas:</a:t>
            </a:r>
          </a:p>
          <a:p>
            <a:pPr>
              <a:buFont typeface="Arial" pitchFamily="34" charset="0"/>
              <a:buChar char="•"/>
            </a:pPr>
            <a:r>
              <a:rPr lang="es-AR" baseline="0" dirty="0" smtClean="0"/>
              <a:t>Eventos</a:t>
            </a:r>
          </a:p>
          <a:p>
            <a:pPr>
              <a:buFont typeface="Arial" pitchFamily="34" charset="0"/>
              <a:buChar char="•"/>
            </a:pPr>
            <a:r>
              <a:rPr lang="es-AR" baseline="0" dirty="0" smtClean="0"/>
              <a:t>Campañas</a:t>
            </a:r>
          </a:p>
          <a:p>
            <a:pPr>
              <a:buFont typeface="Arial" pitchFamily="34" charset="0"/>
              <a:buChar char="•"/>
            </a:pPr>
            <a:r>
              <a:rPr lang="es-AR" baseline="0" dirty="0" smtClean="0"/>
              <a:t>Colectas</a:t>
            </a:r>
          </a:p>
          <a:p>
            <a:pPr>
              <a:buFont typeface="Arial" pitchFamily="34" charset="0"/>
              <a:buChar char="•"/>
            </a:pPr>
            <a:r>
              <a:rPr lang="es-AR" baseline="0" dirty="0" smtClean="0"/>
              <a:t>Donaciones en especie o en dinero</a:t>
            </a:r>
          </a:p>
          <a:p>
            <a:endParaRPr lang="es-AR" dirty="0"/>
          </a:p>
        </p:txBody>
      </p:sp>
      <p:sp>
        <p:nvSpPr>
          <p:cNvPr id="4" name="3 Marcador de número de diapositiva"/>
          <p:cNvSpPr>
            <a:spLocks noGrp="1"/>
          </p:cNvSpPr>
          <p:nvPr>
            <p:ph type="sldNum" sz="quarter" idx="10"/>
          </p:nvPr>
        </p:nvSpPr>
        <p:spPr/>
        <p:txBody>
          <a:bodyPr/>
          <a:lstStyle/>
          <a:p>
            <a:fld id="{34A48BD0-B6E4-4AE9-9656-FEFA274D30A5}" type="slidenum">
              <a:rPr lang="es-AR" smtClean="0"/>
              <a:pPr/>
              <a:t>33</a:t>
            </a:fld>
            <a:endParaRPr lang="es-A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Es una organización en la que los voluntarios intentan salvar vidas o mejorar la calidad de vida de otras personas. </a:t>
            </a:r>
            <a:r>
              <a:rPr lang="es-AR" sz="1200" b="1" kern="1200" dirty="0" smtClean="0">
                <a:solidFill>
                  <a:schemeClr val="tx1"/>
                </a:solidFill>
                <a:latin typeface="+mn-lt"/>
                <a:ea typeface="+mn-ea"/>
                <a:cs typeface="+mn-cs"/>
              </a:rPr>
              <a:t>Establecen un nexo </a:t>
            </a:r>
            <a:r>
              <a:rPr lang="es-AR" sz="1200" b="0" kern="1200" dirty="0" smtClean="0">
                <a:solidFill>
                  <a:schemeClr val="tx1"/>
                </a:solidFill>
                <a:latin typeface="+mn-lt"/>
                <a:ea typeface="+mn-ea"/>
                <a:cs typeface="+mn-cs"/>
              </a:rPr>
              <a:t>entre los que necesitan y aquellos que puedan cubrir cada una de éstas necesidades. </a:t>
            </a:r>
          </a:p>
          <a:p>
            <a:endParaRPr lang="es-AR" dirty="0"/>
          </a:p>
        </p:txBody>
      </p:sp>
      <p:sp>
        <p:nvSpPr>
          <p:cNvPr id="4" name="3 Marcador de número de diapositiva"/>
          <p:cNvSpPr>
            <a:spLocks noGrp="1"/>
          </p:cNvSpPr>
          <p:nvPr>
            <p:ph type="sldNum" sz="quarter" idx="10"/>
          </p:nvPr>
        </p:nvSpPr>
        <p:spPr/>
        <p:txBody>
          <a:bodyPr/>
          <a:lstStyle/>
          <a:p>
            <a:fld id="{34A48BD0-B6E4-4AE9-9656-FEFA274D30A5}" type="slidenum">
              <a:rPr lang="es-AR" smtClean="0"/>
              <a:pPr/>
              <a:t>34</a:t>
            </a:fld>
            <a:endParaRPr lang="es-A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34A48BD0-B6E4-4AE9-9656-FEFA274D30A5}" type="slidenum">
              <a:rPr lang="es-AR" smtClean="0"/>
              <a:pPr/>
              <a:t>35</a:t>
            </a:fld>
            <a:endParaRPr lang="es-A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latin typeface="+mn-lt"/>
                <a:ea typeface="+mn-ea"/>
                <a:cs typeface="+mn-cs"/>
              </a:rPr>
              <a:t>Estos diferentes tipos de red no son excluyentes, aunque no necesariamente aparecen en conjunción.</a:t>
            </a:r>
          </a:p>
          <a:p>
            <a:pPr marL="0" marR="0" indent="0" algn="l" defTabSz="914400" rtl="0" eaLnBrk="1" fontAlgn="auto" latinLnBrk="0" hangingPunct="1">
              <a:lnSpc>
                <a:spcPct val="100000"/>
              </a:lnSpc>
              <a:spcBef>
                <a:spcPts val="0"/>
              </a:spcBef>
              <a:spcAft>
                <a:spcPts val="0"/>
              </a:spcAft>
              <a:buClrTx/>
              <a:buSzTx/>
              <a:buFontTx/>
              <a:buNone/>
              <a:tabLst/>
              <a:defRPr/>
            </a:pPr>
            <a:endParaRPr lang="es-E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latin typeface="+mn-lt"/>
                <a:ea typeface="+mn-ea"/>
                <a:cs typeface="+mn-cs"/>
              </a:rPr>
              <a:t>En cada criterio se presentan los casos extremos, las formas más pronunciadas de presentación. </a:t>
            </a:r>
          </a:p>
          <a:p>
            <a:pPr marL="0" marR="0" indent="0" algn="l" defTabSz="914400" rtl="0" eaLnBrk="1" fontAlgn="auto" latinLnBrk="0" hangingPunct="1">
              <a:lnSpc>
                <a:spcPct val="100000"/>
              </a:lnSpc>
              <a:spcBef>
                <a:spcPts val="0"/>
              </a:spcBef>
              <a:spcAft>
                <a:spcPts val="0"/>
              </a:spcAft>
              <a:buClrTx/>
              <a:buSzTx/>
              <a:buFontTx/>
              <a:buNone/>
              <a:tabLst/>
              <a:defRPr/>
            </a:pPr>
            <a:endParaRPr lang="es-E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latin typeface="+mn-lt"/>
                <a:ea typeface="+mn-ea"/>
                <a:cs typeface="+mn-cs"/>
              </a:rPr>
              <a:t>En los procesos de constitución de redes comunitarias, lo más frecuente y deseable es que se organicen redes que muestren características de uno y otro extremo, es decir, que se ubiquen hacia el centro de esas bipolaridades descritas, según las circunstancias.</a:t>
            </a:r>
            <a:endParaRPr lang="es-AR" sz="1200" kern="1200" dirty="0" smtClean="0">
              <a:solidFill>
                <a:schemeClr val="tx1"/>
              </a:solidFill>
              <a:latin typeface="+mn-lt"/>
              <a:ea typeface="+mn-ea"/>
              <a:cs typeface="+mn-cs"/>
            </a:endParaRPr>
          </a:p>
          <a:p>
            <a:endParaRPr lang="es-AR" dirty="0"/>
          </a:p>
        </p:txBody>
      </p:sp>
      <p:sp>
        <p:nvSpPr>
          <p:cNvPr id="4" name="3 Marcador de número de diapositiva"/>
          <p:cNvSpPr>
            <a:spLocks noGrp="1"/>
          </p:cNvSpPr>
          <p:nvPr>
            <p:ph type="sldNum" sz="quarter" idx="10"/>
          </p:nvPr>
        </p:nvSpPr>
        <p:spPr/>
        <p:txBody>
          <a:bodyPr/>
          <a:lstStyle/>
          <a:p>
            <a:fld id="{15708545-571B-4BF2-A12B-D5C6069D8A3A}" type="slidenum">
              <a:rPr lang="es-AR" smtClean="0"/>
              <a:pPr/>
              <a:t>9</a:t>
            </a:fld>
            <a:endParaRPr lang="es-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También disminuir la pobreza</a:t>
            </a:r>
            <a:r>
              <a:rPr lang="es-AR" baseline="0" dirty="0" smtClean="0"/>
              <a:t> </a:t>
            </a:r>
            <a:r>
              <a:rPr lang="es-AR" sz="1200" kern="1200" dirty="0" smtClean="0">
                <a:solidFill>
                  <a:schemeClr val="tx1"/>
                </a:solidFill>
                <a:latin typeface="+mn-lt"/>
                <a:ea typeface="+mn-ea"/>
                <a:cs typeface="+mn-cs"/>
              </a:rPr>
              <a:t>producto a apertura de mercados y la globalización inaugurando nuevos fenómenos que inciden en el que hacer regional</a:t>
            </a:r>
            <a:endParaRPr lang="es-AR" dirty="0"/>
          </a:p>
        </p:txBody>
      </p:sp>
      <p:sp>
        <p:nvSpPr>
          <p:cNvPr id="4" name="3 Marcador de número de diapositiva"/>
          <p:cNvSpPr>
            <a:spLocks noGrp="1"/>
          </p:cNvSpPr>
          <p:nvPr>
            <p:ph type="sldNum" sz="quarter" idx="10"/>
          </p:nvPr>
        </p:nvSpPr>
        <p:spPr/>
        <p:txBody>
          <a:bodyPr/>
          <a:lstStyle/>
          <a:p>
            <a:fld id="{34A48BD0-B6E4-4AE9-9656-FEFA274D30A5}" type="slidenum">
              <a:rPr lang="es-AR" smtClean="0"/>
              <a:pPr/>
              <a:t>38</a:t>
            </a:fld>
            <a:endParaRPr lang="es-A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En el año 1993</a:t>
            </a:r>
            <a:endParaRPr lang="es-AR" dirty="0"/>
          </a:p>
        </p:txBody>
      </p:sp>
      <p:sp>
        <p:nvSpPr>
          <p:cNvPr id="4" name="3 Marcador de número de diapositiva"/>
          <p:cNvSpPr>
            <a:spLocks noGrp="1"/>
          </p:cNvSpPr>
          <p:nvPr>
            <p:ph type="sldNum" sz="quarter" idx="10"/>
          </p:nvPr>
        </p:nvSpPr>
        <p:spPr/>
        <p:txBody>
          <a:bodyPr/>
          <a:lstStyle/>
          <a:p>
            <a:fld id="{34A48BD0-B6E4-4AE9-9656-FEFA274D30A5}" type="slidenum">
              <a:rPr lang="es-AR" smtClean="0"/>
              <a:pPr/>
              <a:t>39</a:t>
            </a:fld>
            <a:endParaRPr lang="es-A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92500" lnSpcReduction="20000"/>
          </a:bodyPr>
          <a:lstStyle/>
          <a:p>
            <a:pPr lvl="0"/>
            <a:r>
              <a:rPr lang="es-AR" sz="1200" b="1" kern="1200" dirty="0" smtClean="0">
                <a:solidFill>
                  <a:schemeClr val="tx1"/>
                </a:solidFill>
                <a:latin typeface="+mn-lt"/>
                <a:ea typeface="+mn-ea"/>
                <a:cs typeface="+mn-cs"/>
              </a:rPr>
              <a:t>Redes sociales Horizontales:</a:t>
            </a:r>
            <a:r>
              <a:rPr lang="es-AR" sz="1200" kern="1200" dirty="0" smtClean="0">
                <a:solidFill>
                  <a:schemeClr val="tx1"/>
                </a:solidFill>
                <a:latin typeface="+mn-lt"/>
                <a:ea typeface="+mn-ea"/>
                <a:cs typeface="+mn-cs"/>
              </a:rPr>
              <a:t> Son aquellas dirigidas a </a:t>
            </a:r>
            <a:r>
              <a:rPr lang="es-AR" sz="1200" b="1" kern="1200" dirty="0" smtClean="0">
                <a:solidFill>
                  <a:schemeClr val="tx1"/>
                </a:solidFill>
                <a:latin typeface="+mn-lt"/>
                <a:ea typeface="+mn-ea"/>
                <a:cs typeface="+mn-cs"/>
              </a:rPr>
              <a:t>todo tipo de usuario y sin una temática definida</a:t>
            </a:r>
            <a:r>
              <a:rPr lang="es-AR" sz="1200" kern="1200" dirty="0" smtClean="0">
                <a:solidFill>
                  <a:schemeClr val="tx1"/>
                </a:solidFill>
                <a:latin typeface="+mn-lt"/>
                <a:ea typeface="+mn-ea"/>
                <a:cs typeface="+mn-cs"/>
              </a:rPr>
              <a:t>. Se basan en una estructura de celdillas permitiendo la entrada y participación libre y </a:t>
            </a:r>
            <a:r>
              <a:rPr lang="es-AR" sz="1200" b="1" kern="1200" dirty="0" smtClean="0">
                <a:solidFill>
                  <a:schemeClr val="tx1"/>
                </a:solidFill>
                <a:latin typeface="+mn-lt"/>
                <a:ea typeface="+mn-ea"/>
                <a:cs typeface="+mn-cs"/>
              </a:rPr>
              <a:t>genérica sin un fin definido, distinto</a:t>
            </a:r>
            <a:r>
              <a:rPr lang="es-AR" sz="1200" kern="1200" dirty="0" smtClean="0">
                <a:solidFill>
                  <a:schemeClr val="tx1"/>
                </a:solidFill>
                <a:latin typeface="+mn-lt"/>
                <a:ea typeface="+mn-ea"/>
                <a:cs typeface="+mn-cs"/>
              </a:rPr>
              <a:t> del de generar masa. Los ejemplos más representativos del sector son </a:t>
            </a:r>
            <a:r>
              <a:rPr lang="es-AR" sz="1200" kern="1200" dirty="0" err="1" smtClean="0">
                <a:solidFill>
                  <a:schemeClr val="tx1"/>
                </a:solidFill>
                <a:latin typeface="+mn-lt"/>
                <a:ea typeface="+mn-ea"/>
                <a:cs typeface="+mn-cs"/>
              </a:rPr>
              <a:t>Facebook</a:t>
            </a:r>
            <a:r>
              <a:rPr lang="es-AR" sz="1200" kern="1200" dirty="0" smtClean="0">
                <a:solidFill>
                  <a:schemeClr val="tx1"/>
                </a:solidFill>
                <a:latin typeface="+mn-lt"/>
                <a:ea typeface="+mn-ea"/>
                <a:cs typeface="+mn-cs"/>
              </a:rPr>
              <a:t>, </a:t>
            </a:r>
            <a:r>
              <a:rPr lang="es-AR" sz="1200" kern="1200" dirty="0" err="1" smtClean="0">
                <a:solidFill>
                  <a:schemeClr val="tx1"/>
                </a:solidFill>
                <a:latin typeface="+mn-lt"/>
                <a:ea typeface="+mn-ea"/>
                <a:cs typeface="+mn-cs"/>
              </a:rPr>
              <a:t>Orkut</a:t>
            </a:r>
            <a:r>
              <a:rPr lang="es-AR" sz="1200" kern="1200" dirty="0" smtClean="0">
                <a:solidFill>
                  <a:schemeClr val="tx1"/>
                </a:solidFill>
                <a:latin typeface="+mn-lt"/>
                <a:ea typeface="+mn-ea"/>
                <a:cs typeface="+mn-cs"/>
              </a:rPr>
              <a:t>, Identi.ca, </a:t>
            </a:r>
            <a:r>
              <a:rPr lang="es-AR" sz="1200" kern="1200" dirty="0" err="1" smtClean="0">
                <a:solidFill>
                  <a:schemeClr val="tx1"/>
                </a:solidFill>
                <a:latin typeface="+mn-lt"/>
                <a:ea typeface="+mn-ea"/>
                <a:cs typeface="+mn-cs"/>
              </a:rPr>
              <a:t>Twitter</a:t>
            </a:r>
            <a:r>
              <a:rPr lang="es-AR" sz="1200" kern="1200" dirty="0" smtClean="0">
                <a:solidFill>
                  <a:schemeClr val="tx1"/>
                </a:solidFill>
                <a:latin typeface="+mn-lt"/>
                <a:ea typeface="+mn-ea"/>
                <a:cs typeface="+mn-cs"/>
              </a:rPr>
              <a:t>.</a:t>
            </a:r>
          </a:p>
          <a:p>
            <a:pPr lvl="0"/>
            <a:r>
              <a:rPr lang="es-AR" sz="1200" b="1" kern="1200" dirty="0" smtClean="0">
                <a:solidFill>
                  <a:schemeClr val="tx1"/>
                </a:solidFill>
                <a:latin typeface="+mn-lt"/>
                <a:ea typeface="+mn-ea"/>
                <a:cs typeface="+mn-cs"/>
              </a:rPr>
              <a:t>Redes sociales Verticales:</a:t>
            </a:r>
            <a:r>
              <a:rPr lang="es-AR" sz="1200" kern="1200" dirty="0" smtClean="0">
                <a:solidFill>
                  <a:schemeClr val="tx1"/>
                </a:solidFill>
                <a:latin typeface="+mn-lt"/>
                <a:ea typeface="+mn-ea"/>
                <a:cs typeface="+mn-cs"/>
              </a:rPr>
              <a:t> Están concebidas sobre la base de un eje temático </a:t>
            </a:r>
            <a:r>
              <a:rPr lang="es-AR" sz="1200" kern="1200" dirty="0" err="1" smtClean="0">
                <a:solidFill>
                  <a:schemeClr val="tx1"/>
                </a:solidFill>
                <a:latin typeface="+mn-lt"/>
                <a:ea typeface="+mn-ea"/>
                <a:cs typeface="+mn-cs"/>
              </a:rPr>
              <a:t>agregador</a:t>
            </a:r>
            <a:r>
              <a:rPr lang="es-AR" sz="1200" kern="1200" dirty="0" smtClean="0">
                <a:solidFill>
                  <a:schemeClr val="tx1"/>
                </a:solidFill>
                <a:latin typeface="+mn-lt"/>
                <a:ea typeface="+mn-ea"/>
                <a:cs typeface="+mn-cs"/>
              </a:rPr>
              <a:t>. Su objetivo es el </a:t>
            </a:r>
            <a:r>
              <a:rPr lang="es-AR" sz="1200" b="1" kern="1200" dirty="0" smtClean="0">
                <a:solidFill>
                  <a:schemeClr val="tx1"/>
                </a:solidFill>
                <a:latin typeface="+mn-lt"/>
                <a:ea typeface="+mn-ea"/>
                <a:cs typeface="+mn-cs"/>
              </a:rPr>
              <a:t>de congregar en torno a una temática definida a un colectivo concreto</a:t>
            </a:r>
            <a:r>
              <a:rPr lang="es-AR" sz="1200" kern="1200" dirty="0" smtClean="0">
                <a:solidFill>
                  <a:schemeClr val="tx1"/>
                </a:solidFill>
                <a:latin typeface="+mn-lt"/>
                <a:ea typeface="+mn-ea"/>
                <a:cs typeface="+mn-cs"/>
              </a:rPr>
              <a:t>. En función de su especialización, pueden clasificarse a su vez en: </a:t>
            </a:r>
          </a:p>
          <a:p>
            <a:pPr lvl="1"/>
            <a:r>
              <a:rPr lang="es-AR" sz="1200" b="1" i="1" kern="1200" dirty="0" smtClean="0">
                <a:solidFill>
                  <a:schemeClr val="tx1"/>
                </a:solidFill>
                <a:latin typeface="+mn-lt"/>
                <a:ea typeface="+mn-ea"/>
                <a:cs typeface="+mn-cs"/>
              </a:rPr>
              <a:t>Redes sociales Verticales Profesionales:</a:t>
            </a:r>
            <a:r>
              <a:rPr lang="es-AR" sz="1200" kern="1200" dirty="0" smtClean="0">
                <a:solidFill>
                  <a:schemeClr val="tx1"/>
                </a:solidFill>
                <a:latin typeface="+mn-lt"/>
                <a:ea typeface="+mn-ea"/>
                <a:cs typeface="+mn-cs"/>
              </a:rPr>
              <a:t> Están dirigidas a </a:t>
            </a:r>
            <a:r>
              <a:rPr lang="es-AR" sz="1200" b="1" kern="1200" dirty="0" smtClean="0">
                <a:solidFill>
                  <a:schemeClr val="tx1"/>
                </a:solidFill>
                <a:latin typeface="+mn-lt"/>
                <a:ea typeface="+mn-ea"/>
                <a:cs typeface="+mn-cs"/>
              </a:rPr>
              <a:t>generar relaciones profesionales entre los usuarios</a:t>
            </a:r>
            <a:r>
              <a:rPr lang="es-AR" sz="1200" kern="1200" dirty="0" smtClean="0">
                <a:solidFill>
                  <a:schemeClr val="tx1"/>
                </a:solidFill>
                <a:latin typeface="+mn-lt"/>
                <a:ea typeface="+mn-ea"/>
                <a:cs typeface="+mn-cs"/>
              </a:rPr>
              <a:t>. Los ejemplos más representativos son </a:t>
            </a:r>
            <a:r>
              <a:rPr lang="es-AR" sz="1200" kern="1200" dirty="0" err="1" smtClean="0">
                <a:solidFill>
                  <a:schemeClr val="tx1"/>
                </a:solidFill>
                <a:latin typeface="+mn-lt"/>
                <a:ea typeface="+mn-ea"/>
                <a:cs typeface="+mn-cs"/>
              </a:rPr>
              <a:t>Viadeo</a:t>
            </a:r>
            <a:r>
              <a:rPr lang="es-AR" sz="1200" kern="1200" dirty="0" smtClean="0">
                <a:solidFill>
                  <a:schemeClr val="tx1"/>
                </a:solidFill>
                <a:latin typeface="+mn-lt"/>
                <a:ea typeface="+mn-ea"/>
                <a:cs typeface="+mn-cs"/>
              </a:rPr>
              <a:t>, </a:t>
            </a:r>
            <a:r>
              <a:rPr lang="es-AR" sz="1200" kern="1200" dirty="0" err="1" smtClean="0">
                <a:solidFill>
                  <a:schemeClr val="tx1"/>
                </a:solidFill>
                <a:latin typeface="+mn-lt"/>
                <a:ea typeface="+mn-ea"/>
                <a:cs typeface="+mn-cs"/>
              </a:rPr>
              <a:t>Xing</a:t>
            </a:r>
            <a:r>
              <a:rPr lang="es-AR" sz="1200" kern="1200" dirty="0" smtClean="0">
                <a:solidFill>
                  <a:schemeClr val="tx1"/>
                </a:solidFill>
                <a:latin typeface="+mn-lt"/>
                <a:ea typeface="+mn-ea"/>
                <a:cs typeface="+mn-cs"/>
              </a:rPr>
              <a:t> y </a:t>
            </a:r>
            <a:r>
              <a:rPr lang="es-AR" sz="1200" kern="1200" dirty="0" err="1" smtClean="0">
                <a:solidFill>
                  <a:schemeClr val="tx1"/>
                </a:solidFill>
                <a:latin typeface="+mn-lt"/>
                <a:ea typeface="+mn-ea"/>
                <a:cs typeface="+mn-cs"/>
              </a:rPr>
              <a:t>Linked</a:t>
            </a:r>
            <a:r>
              <a:rPr lang="es-AR" sz="1200" kern="1200" dirty="0" smtClean="0">
                <a:solidFill>
                  <a:schemeClr val="tx1"/>
                </a:solidFill>
                <a:latin typeface="+mn-lt"/>
                <a:ea typeface="+mn-ea"/>
                <a:cs typeface="+mn-cs"/>
              </a:rPr>
              <a:t> In.</a:t>
            </a:r>
          </a:p>
          <a:p>
            <a:pPr lvl="1"/>
            <a:r>
              <a:rPr lang="es-AR" sz="1200" b="1" i="1" kern="1200" dirty="0" smtClean="0">
                <a:solidFill>
                  <a:schemeClr val="tx1"/>
                </a:solidFill>
                <a:latin typeface="+mn-lt"/>
                <a:ea typeface="+mn-ea"/>
                <a:cs typeface="+mn-cs"/>
              </a:rPr>
              <a:t>Redes sociales Verticales De Ocio:</a:t>
            </a:r>
            <a:r>
              <a:rPr lang="es-AR" sz="1200" kern="1200" dirty="0" smtClean="0">
                <a:solidFill>
                  <a:schemeClr val="tx1"/>
                </a:solidFill>
                <a:latin typeface="+mn-lt"/>
                <a:ea typeface="+mn-ea"/>
                <a:cs typeface="+mn-cs"/>
              </a:rPr>
              <a:t> Su objetivo es congregar a colectivos que </a:t>
            </a:r>
            <a:r>
              <a:rPr lang="es-AR" sz="1200" b="1" kern="1200" dirty="0" smtClean="0">
                <a:solidFill>
                  <a:schemeClr val="tx1"/>
                </a:solidFill>
                <a:latin typeface="+mn-lt"/>
                <a:ea typeface="+mn-ea"/>
                <a:cs typeface="+mn-cs"/>
              </a:rPr>
              <a:t>desarrollan actividades de ocio, deporte, usuarios de videojuegos, fans, et</a:t>
            </a:r>
            <a:r>
              <a:rPr lang="es-AR" sz="1200" kern="1200" dirty="0" smtClean="0">
                <a:solidFill>
                  <a:schemeClr val="tx1"/>
                </a:solidFill>
                <a:latin typeface="+mn-lt"/>
                <a:ea typeface="+mn-ea"/>
                <a:cs typeface="+mn-cs"/>
              </a:rPr>
              <a:t>c. Los ejemplos más representativos son </a:t>
            </a:r>
            <a:r>
              <a:rPr lang="es-AR" sz="1200" kern="1200" dirty="0" err="1" smtClean="0">
                <a:solidFill>
                  <a:schemeClr val="tx1"/>
                </a:solidFill>
                <a:latin typeface="+mn-lt"/>
                <a:ea typeface="+mn-ea"/>
                <a:cs typeface="+mn-cs"/>
              </a:rPr>
              <a:t>Wipley</a:t>
            </a:r>
            <a:r>
              <a:rPr lang="es-AR" sz="1200" kern="1200" dirty="0" smtClean="0">
                <a:solidFill>
                  <a:schemeClr val="tx1"/>
                </a:solidFill>
                <a:latin typeface="+mn-lt"/>
                <a:ea typeface="+mn-ea"/>
                <a:cs typeface="+mn-cs"/>
              </a:rPr>
              <a:t>, </a:t>
            </a:r>
            <a:r>
              <a:rPr lang="es-AR" sz="1200" kern="1200" dirty="0" err="1" smtClean="0">
                <a:solidFill>
                  <a:schemeClr val="tx1"/>
                </a:solidFill>
                <a:latin typeface="+mn-lt"/>
                <a:ea typeface="+mn-ea"/>
                <a:cs typeface="+mn-cs"/>
              </a:rPr>
              <a:t>Minube</a:t>
            </a:r>
            <a:r>
              <a:rPr lang="es-AR" sz="1200" kern="1200" dirty="0" smtClean="0">
                <a:solidFill>
                  <a:schemeClr val="tx1"/>
                </a:solidFill>
                <a:latin typeface="+mn-lt"/>
                <a:ea typeface="+mn-ea"/>
                <a:cs typeface="+mn-cs"/>
              </a:rPr>
              <a:t> </a:t>
            </a:r>
            <a:r>
              <a:rPr lang="es-AR" sz="1200" kern="1200" dirty="0" err="1" smtClean="0">
                <a:solidFill>
                  <a:schemeClr val="tx1"/>
                </a:solidFill>
                <a:latin typeface="+mn-lt"/>
                <a:ea typeface="+mn-ea"/>
                <a:cs typeface="+mn-cs"/>
              </a:rPr>
              <a:t>Dogster</a:t>
            </a:r>
            <a:r>
              <a:rPr lang="es-AR" sz="1200" kern="1200" dirty="0" smtClean="0">
                <a:solidFill>
                  <a:schemeClr val="tx1"/>
                </a:solidFill>
                <a:latin typeface="+mn-lt"/>
                <a:ea typeface="+mn-ea"/>
                <a:cs typeface="+mn-cs"/>
              </a:rPr>
              <a:t>, Last.FM y </a:t>
            </a:r>
            <a:r>
              <a:rPr lang="es-AR" sz="1200" kern="1200" dirty="0" err="1" smtClean="0">
                <a:solidFill>
                  <a:schemeClr val="tx1"/>
                </a:solidFill>
                <a:latin typeface="+mn-lt"/>
                <a:ea typeface="+mn-ea"/>
                <a:cs typeface="+mn-cs"/>
              </a:rPr>
              <a:t>Moterus</a:t>
            </a:r>
            <a:r>
              <a:rPr lang="es-AR" sz="1200" kern="1200" dirty="0" smtClean="0">
                <a:solidFill>
                  <a:schemeClr val="tx1"/>
                </a:solidFill>
                <a:latin typeface="+mn-lt"/>
                <a:ea typeface="+mn-ea"/>
                <a:cs typeface="+mn-cs"/>
              </a:rPr>
              <a:t>.</a:t>
            </a:r>
          </a:p>
          <a:p>
            <a:pPr lvl="1"/>
            <a:r>
              <a:rPr lang="es-AR" sz="1200" b="1" i="1" kern="1200" dirty="0" smtClean="0">
                <a:solidFill>
                  <a:schemeClr val="tx1"/>
                </a:solidFill>
                <a:latin typeface="+mn-lt"/>
                <a:ea typeface="+mn-ea"/>
                <a:cs typeface="+mn-cs"/>
              </a:rPr>
              <a:t>Redes sociales Verticales Mixtas:</a:t>
            </a:r>
            <a:r>
              <a:rPr lang="es-AR" sz="1200" kern="1200" dirty="0" smtClean="0">
                <a:solidFill>
                  <a:schemeClr val="tx1"/>
                </a:solidFill>
                <a:latin typeface="+mn-lt"/>
                <a:ea typeface="+mn-ea"/>
                <a:cs typeface="+mn-cs"/>
              </a:rPr>
              <a:t> Ofrecen a usuarios y empresas un entorno específico para </a:t>
            </a:r>
            <a:r>
              <a:rPr lang="es-AR" sz="1200" b="1" kern="1200" dirty="0" smtClean="0">
                <a:solidFill>
                  <a:schemeClr val="tx1"/>
                </a:solidFill>
                <a:latin typeface="+mn-lt"/>
                <a:ea typeface="+mn-ea"/>
                <a:cs typeface="+mn-cs"/>
              </a:rPr>
              <a:t>desarrollar actividades tanto profesionales como personales en torno a sus perfiles</a:t>
            </a:r>
            <a:r>
              <a:rPr lang="es-AR" sz="1200" kern="1200" dirty="0" smtClean="0">
                <a:solidFill>
                  <a:schemeClr val="tx1"/>
                </a:solidFill>
                <a:latin typeface="+mn-lt"/>
                <a:ea typeface="+mn-ea"/>
                <a:cs typeface="+mn-cs"/>
              </a:rPr>
              <a:t>: </a:t>
            </a:r>
            <a:r>
              <a:rPr lang="es-AR" sz="1200" kern="1200" dirty="0" err="1" smtClean="0">
                <a:solidFill>
                  <a:schemeClr val="tx1"/>
                </a:solidFill>
                <a:latin typeface="+mn-lt"/>
                <a:ea typeface="+mn-ea"/>
                <a:cs typeface="+mn-cs"/>
              </a:rPr>
              <a:t>Yuglo</a:t>
            </a:r>
            <a:r>
              <a:rPr lang="es-AR" sz="1200" kern="1200" dirty="0" smtClean="0">
                <a:solidFill>
                  <a:schemeClr val="tx1"/>
                </a:solidFill>
                <a:latin typeface="+mn-lt"/>
                <a:ea typeface="+mn-ea"/>
                <a:cs typeface="+mn-cs"/>
              </a:rPr>
              <a:t>, </a:t>
            </a:r>
            <a:r>
              <a:rPr lang="es-AR" sz="1200" kern="1200" dirty="0" err="1" smtClean="0">
                <a:solidFill>
                  <a:schemeClr val="tx1"/>
                </a:solidFill>
                <a:latin typeface="+mn-lt"/>
                <a:ea typeface="+mn-ea"/>
                <a:cs typeface="+mn-cs"/>
              </a:rPr>
              <a:t>Unience</a:t>
            </a:r>
            <a:r>
              <a:rPr lang="es-AR" sz="1200" kern="1200" dirty="0" smtClean="0">
                <a:solidFill>
                  <a:schemeClr val="tx1"/>
                </a:solidFill>
                <a:latin typeface="+mn-lt"/>
                <a:ea typeface="+mn-ea"/>
                <a:cs typeface="+mn-cs"/>
              </a:rPr>
              <a:t>, </a:t>
            </a:r>
            <a:r>
              <a:rPr lang="es-AR" sz="1200" kern="1200" dirty="0" err="1" smtClean="0">
                <a:solidFill>
                  <a:schemeClr val="tx1"/>
                </a:solidFill>
                <a:latin typeface="+mn-lt"/>
                <a:ea typeface="+mn-ea"/>
                <a:cs typeface="+mn-cs"/>
              </a:rPr>
              <a:t>PideCita</a:t>
            </a:r>
            <a:r>
              <a:rPr lang="es-AR" sz="1200" kern="1200" dirty="0" smtClean="0">
                <a:solidFill>
                  <a:schemeClr val="tx1"/>
                </a:solidFill>
                <a:latin typeface="+mn-lt"/>
                <a:ea typeface="+mn-ea"/>
                <a:cs typeface="+mn-cs"/>
              </a:rPr>
              <a:t>, 11870.</a:t>
            </a:r>
          </a:p>
          <a:p>
            <a:pPr lvl="0"/>
            <a:endParaRPr lang="es-AR" sz="1200" kern="1200" dirty="0" smtClean="0">
              <a:solidFill>
                <a:schemeClr val="tx1"/>
              </a:solidFill>
              <a:latin typeface="+mn-lt"/>
              <a:ea typeface="+mn-ea"/>
              <a:cs typeface="+mn-cs"/>
            </a:endParaRPr>
          </a:p>
          <a:p>
            <a:endParaRPr lang="es-AR" dirty="0" smtClean="0"/>
          </a:p>
          <a:p>
            <a:pPr lvl="0"/>
            <a:endParaRPr lang="es-AR" sz="1200" kern="1200" dirty="0" smtClean="0">
              <a:solidFill>
                <a:schemeClr val="tx1"/>
              </a:solidFill>
              <a:latin typeface="+mn-lt"/>
              <a:ea typeface="+mn-ea"/>
              <a:cs typeface="+mn-cs"/>
            </a:endParaRPr>
          </a:p>
          <a:p>
            <a:endParaRPr lang="es-AR" dirty="0"/>
          </a:p>
        </p:txBody>
      </p:sp>
      <p:sp>
        <p:nvSpPr>
          <p:cNvPr id="4" name="3 Marcador de número de diapositiva"/>
          <p:cNvSpPr>
            <a:spLocks noGrp="1"/>
          </p:cNvSpPr>
          <p:nvPr>
            <p:ph type="sldNum" sz="quarter" idx="10"/>
          </p:nvPr>
        </p:nvSpPr>
        <p:spPr/>
        <p:txBody>
          <a:bodyPr/>
          <a:lstStyle/>
          <a:p>
            <a:fld id="{D32017FD-5370-482B-ABB2-9207ED9A10D0}" type="slidenum">
              <a:rPr lang="es-AR" smtClean="0"/>
              <a:pPr/>
              <a:t>41</a:t>
            </a:fld>
            <a:endParaRPr lang="es-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lvl="0"/>
            <a:r>
              <a:rPr lang="es-AR" sz="1200" b="1" kern="1200" dirty="0" smtClean="0">
                <a:solidFill>
                  <a:schemeClr val="tx1"/>
                </a:solidFill>
                <a:latin typeface="+mn-lt"/>
                <a:ea typeface="+mn-ea"/>
                <a:cs typeface="+mn-cs"/>
              </a:rPr>
              <a:t>Redes sociales Humanas:</a:t>
            </a:r>
            <a:r>
              <a:rPr lang="es-AR" sz="1200" kern="1200" dirty="0" smtClean="0">
                <a:solidFill>
                  <a:schemeClr val="tx1"/>
                </a:solidFill>
                <a:latin typeface="+mn-lt"/>
                <a:ea typeface="+mn-ea"/>
                <a:cs typeface="+mn-cs"/>
              </a:rPr>
              <a:t> Son aquellas que centran su atención en fomentar las relaciones entre personas </a:t>
            </a:r>
            <a:r>
              <a:rPr lang="es-AR" sz="1200" b="1" kern="1200" dirty="0" smtClean="0">
                <a:solidFill>
                  <a:schemeClr val="tx1"/>
                </a:solidFill>
                <a:latin typeface="+mn-lt"/>
                <a:ea typeface="+mn-ea"/>
                <a:cs typeface="+mn-cs"/>
              </a:rPr>
              <a:t>uniendo individuos según su perfil social y en función de sus gustos, aficiones, lugares de trabajo, viajes y actividades</a:t>
            </a:r>
            <a:r>
              <a:rPr lang="es-AR" sz="1200" kern="1200" dirty="0" smtClean="0">
                <a:solidFill>
                  <a:schemeClr val="tx1"/>
                </a:solidFill>
                <a:latin typeface="+mn-lt"/>
                <a:ea typeface="+mn-ea"/>
                <a:cs typeface="+mn-cs"/>
              </a:rPr>
              <a:t>. Ejemplos de este tipo de redes los encontramos en </a:t>
            </a:r>
            <a:r>
              <a:rPr lang="es-AR" sz="1200" kern="1200" dirty="0" err="1" smtClean="0">
                <a:solidFill>
                  <a:schemeClr val="tx1"/>
                </a:solidFill>
                <a:latin typeface="+mn-lt"/>
                <a:ea typeface="+mn-ea"/>
                <a:cs typeface="+mn-cs"/>
              </a:rPr>
              <a:t>Koornk</a:t>
            </a:r>
            <a:r>
              <a:rPr lang="es-AR" sz="1200" kern="1200" dirty="0" smtClean="0">
                <a:solidFill>
                  <a:schemeClr val="tx1"/>
                </a:solidFill>
                <a:latin typeface="+mn-lt"/>
                <a:ea typeface="+mn-ea"/>
                <a:cs typeface="+mn-cs"/>
              </a:rPr>
              <a:t>, </a:t>
            </a:r>
            <a:r>
              <a:rPr lang="es-AR" sz="1200" kern="1200" dirty="0" err="1" smtClean="0">
                <a:solidFill>
                  <a:schemeClr val="tx1"/>
                </a:solidFill>
                <a:latin typeface="+mn-lt"/>
                <a:ea typeface="+mn-ea"/>
                <a:cs typeface="+mn-cs"/>
              </a:rPr>
              <a:t>Dopplr</a:t>
            </a:r>
            <a:r>
              <a:rPr lang="es-AR" sz="1200" kern="1200" dirty="0" smtClean="0">
                <a:solidFill>
                  <a:schemeClr val="tx1"/>
                </a:solidFill>
                <a:latin typeface="+mn-lt"/>
                <a:ea typeface="+mn-ea"/>
                <a:cs typeface="+mn-cs"/>
              </a:rPr>
              <a:t>, </a:t>
            </a:r>
            <a:r>
              <a:rPr lang="es-AR" sz="1200" kern="1200" dirty="0" err="1" smtClean="0">
                <a:solidFill>
                  <a:schemeClr val="tx1"/>
                </a:solidFill>
                <a:latin typeface="+mn-lt"/>
                <a:ea typeface="+mn-ea"/>
                <a:cs typeface="+mn-cs"/>
              </a:rPr>
              <a:t>Youare</a:t>
            </a:r>
            <a:r>
              <a:rPr lang="es-AR" sz="1200" kern="1200" dirty="0" smtClean="0">
                <a:solidFill>
                  <a:schemeClr val="tx1"/>
                </a:solidFill>
                <a:latin typeface="+mn-lt"/>
                <a:ea typeface="+mn-ea"/>
                <a:cs typeface="+mn-cs"/>
              </a:rPr>
              <a:t> y </a:t>
            </a:r>
            <a:r>
              <a:rPr lang="es-AR" sz="1200" kern="1200" dirty="0" err="1" smtClean="0">
                <a:solidFill>
                  <a:schemeClr val="tx1"/>
                </a:solidFill>
                <a:latin typeface="+mn-lt"/>
                <a:ea typeface="+mn-ea"/>
                <a:cs typeface="+mn-cs"/>
              </a:rPr>
              <a:t>Tuenti</a:t>
            </a:r>
            <a:endParaRPr lang="es-AR" sz="1200" kern="1200" dirty="0" smtClean="0">
              <a:solidFill>
                <a:schemeClr val="tx1"/>
              </a:solidFill>
              <a:latin typeface="+mn-lt"/>
              <a:ea typeface="+mn-ea"/>
              <a:cs typeface="+mn-cs"/>
            </a:endParaRPr>
          </a:p>
          <a:p>
            <a:pPr lvl="0"/>
            <a:endParaRPr lang="es-AR" sz="1200" kern="1200" dirty="0" smtClean="0">
              <a:solidFill>
                <a:schemeClr val="tx1"/>
              </a:solidFill>
              <a:latin typeface="+mn-lt"/>
              <a:ea typeface="+mn-ea"/>
              <a:cs typeface="+mn-cs"/>
            </a:endParaRPr>
          </a:p>
          <a:p>
            <a:pPr lvl="0"/>
            <a:r>
              <a:rPr lang="es-AR" sz="1200" b="1" kern="1200" dirty="0" smtClean="0">
                <a:solidFill>
                  <a:schemeClr val="tx1"/>
                </a:solidFill>
                <a:latin typeface="+mn-lt"/>
                <a:ea typeface="+mn-ea"/>
                <a:cs typeface="+mn-cs"/>
              </a:rPr>
              <a:t>Redes sociales de Contenidos:</a:t>
            </a:r>
            <a:r>
              <a:rPr lang="es-AR" sz="1200" kern="1200" dirty="0" smtClean="0">
                <a:solidFill>
                  <a:schemeClr val="tx1"/>
                </a:solidFill>
                <a:latin typeface="+mn-lt"/>
                <a:ea typeface="+mn-ea"/>
                <a:cs typeface="+mn-cs"/>
              </a:rPr>
              <a:t> Las relaciones se desarrolla </a:t>
            </a:r>
            <a:r>
              <a:rPr lang="es-AR" sz="1200" b="1" kern="1200" dirty="0" smtClean="0">
                <a:solidFill>
                  <a:schemeClr val="tx1"/>
                </a:solidFill>
                <a:latin typeface="+mn-lt"/>
                <a:ea typeface="+mn-ea"/>
                <a:cs typeface="+mn-cs"/>
              </a:rPr>
              <a:t>uniendo perfiles a través de contenido publicado</a:t>
            </a:r>
            <a:r>
              <a:rPr lang="es-AR" sz="1200" kern="1200" dirty="0" smtClean="0">
                <a:solidFill>
                  <a:schemeClr val="tx1"/>
                </a:solidFill>
                <a:latin typeface="+mn-lt"/>
                <a:ea typeface="+mn-ea"/>
                <a:cs typeface="+mn-cs"/>
              </a:rPr>
              <a:t>, los objetos que posee el usuario o </a:t>
            </a:r>
            <a:r>
              <a:rPr lang="es-AR" sz="1200" b="1" kern="1200" dirty="0" smtClean="0">
                <a:solidFill>
                  <a:schemeClr val="tx1"/>
                </a:solidFill>
                <a:latin typeface="+mn-lt"/>
                <a:ea typeface="+mn-ea"/>
                <a:cs typeface="+mn-cs"/>
              </a:rPr>
              <a:t>los archivos que se encuentran en su ordenador</a:t>
            </a:r>
            <a:r>
              <a:rPr lang="es-AR" sz="1200" kern="1200" dirty="0" smtClean="0">
                <a:solidFill>
                  <a:schemeClr val="tx1"/>
                </a:solidFill>
                <a:latin typeface="+mn-lt"/>
                <a:ea typeface="+mn-ea"/>
                <a:cs typeface="+mn-cs"/>
              </a:rPr>
              <a:t>. Los ejemplos más significativos son </a:t>
            </a:r>
            <a:r>
              <a:rPr lang="es-AR" sz="1200" kern="1200" dirty="0" err="1" smtClean="0">
                <a:solidFill>
                  <a:schemeClr val="tx1"/>
                </a:solidFill>
                <a:latin typeface="+mn-lt"/>
                <a:ea typeface="+mn-ea"/>
                <a:cs typeface="+mn-cs"/>
              </a:rPr>
              <a:t>Scribd</a:t>
            </a:r>
            <a:r>
              <a:rPr lang="es-AR" sz="1200" kern="1200" dirty="0" smtClean="0">
                <a:solidFill>
                  <a:schemeClr val="tx1"/>
                </a:solidFill>
                <a:latin typeface="+mn-lt"/>
                <a:ea typeface="+mn-ea"/>
                <a:cs typeface="+mn-cs"/>
              </a:rPr>
              <a:t>, </a:t>
            </a:r>
            <a:r>
              <a:rPr lang="es-AR" sz="1200" kern="1200" dirty="0" err="1" smtClean="0">
                <a:solidFill>
                  <a:schemeClr val="tx1"/>
                </a:solidFill>
                <a:latin typeface="+mn-lt"/>
                <a:ea typeface="+mn-ea"/>
                <a:cs typeface="+mn-cs"/>
              </a:rPr>
              <a:t>Flickr</a:t>
            </a:r>
            <a:r>
              <a:rPr lang="es-AR" sz="1200" kern="1200" dirty="0" smtClean="0">
                <a:solidFill>
                  <a:schemeClr val="tx1"/>
                </a:solidFill>
                <a:latin typeface="+mn-lt"/>
                <a:ea typeface="+mn-ea"/>
                <a:cs typeface="+mn-cs"/>
              </a:rPr>
              <a:t>.</a:t>
            </a:r>
          </a:p>
          <a:p>
            <a:pPr lvl="0"/>
            <a:endParaRPr lang="es-AR" sz="1200" kern="1200" dirty="0" smtClean="0">
              <a:solidFill>
                <a:schemeClr val="tx1"/>
              </a:solidFill>
              <a:latin typeface="+mn-lt"/>
              <a:ea typeface="+mn-ea"/>
              <a:cs typeface="+mn-cs"/>
            </a:endParaRPr>
          </a:p>
          <a:p>
            <a:pPr lvl="0"/>
            <a:r>
              <a:rPr lang="es-AR" sz="1200" b="1" kern="1200" dirty="0" smtClean="0">
                <a:solidFill>
                  <a:schemeClr val="tx1"/>
                </a:solidFill>
                <a:latin typeface="+mn-lt"/>
                <a:ea typeface="+mn-ea"/>
                <a:cs typeface="+mn-cs"/>
              </a:rPr>
              <a:t>Redes sociales de Inertes:</a:t>
            </a:r>
            <a:r>
              <a:rPr lang="es-AR" sz="1200" kern="1200" dirty="0" smtClean="0">
                <a:solidFill>
                  <a:schemeClr val="tx1"/>
                </a:solidFill>
                <a:latin typeface="+mn-lt"/>
                <a:ea typeface="+mn-ea"/>
                <a:cs typeface="+mn-cs"/>
              </a:rPr>
              <a:t> Conforman un sector novedoso entre las redes sociales. Su objeto es unir marcas, automóviles y lugares</a:t>
            </a:r>
            <a:r>
              <a:rPr lang="es-AR" sz="1200" b="1" kern="1200" dirty="0" smtClean="0">
                <a:solidFill>
                  <a:schemeClr val="tx1"/>
                </a:solidFill>
                <a:latin typeface="+mn-lt"/>
                <a:ea typeface="+mn-ea"/>
                <a:cs typeface="+mn-cs"/>
              </a:rPr>
              <a:t>. Entre estas redes sociales destacan las de difuntos, siendo éstos los sujetos principales de la red</a:t>
            </a:r>
            <a:r>
              <a:rPr lang="es-AR" sz="1200" kern="1200" dirty="0" smtClean="0">
                <a:solidFill>
                  <a:schemeClr val="tx1"/>
                </a:solidFill>
                <a:latin typeface="+mn-lt"/>
                <a:ea typeface="+mn-ea"/>
                <a:cs typeface="+mn-cs"/>
              </a:rPr>
              <a:t>. El ejemplo más llamativo es </a:t>
            </a:r>
            <a:r>
              <a:rPr lang="es-AR" sz="1200" kern="1200" dirty="0" err="1" smtClean="0">
                <a:solidFill>
                  <a:schemeClr val="tx1"/>
                </a:solidFill>
                <a:latin typeface="+mn-lt"/>
                <a:ea typeface="+mn-ea"/>
                <a:cs typeface="+mn-cs"/>
              </a:rPr>
              <a:t>Respectance</a:t>
            </a:r>
            <a:r>
              <a:rPr lang="es-AR" sz="1200" kern="1200" dirty="0" smtClean="0">
                <a:solidFill>
                  <a:schemeClr val="tx1"/>
                </a:solidFill>
                <a:latin typeface="+mn-lt"/>
                <a:ea typeface="+mn-ea"/>
                <a:cs typeface="+mn-cs"/>
              </a:rPr>
              <a:t>.</a:t>
            </a:r>
          </a:p>
          <a:p>
            <a:endParaRPr lang="es-AR" dirty="0"/>
          </a:p>
        </p:txBody>
      </p:sp>
      <p:sp>
        <p:nvSpPr>
          <p:cNvPr id="4" name="3 Marcador de número de diapositiva"/>
          <p:cNvSpPr>
            <a:spLocks noGrp="1"/>
          </p:cNvSpPr>
          <p:nvPr>
            <p:ph type="sldNum" sz="quarter" idx="10"/>
          </p:nvPr>
        </p:nvSpPr>
        <p:spPr/>
        <p:txBody>
          <a:bodyPr/>
          <a:lstStyle/>
          <a:p>
            <a:fld id="{D32017FD-5370-482B-ABB2-9207ED9A10D0}" type="slidenum">
              <a:rPr lang="es-AR" smtClean="0"/>
              <a:pPr/>
              <a:t>42</a:t>
            </a:fld>
            <a:endParaRPr lang="es-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lvl="0"/>
            <a:r>
              <a:rPr lang="es-AR" sz="1200" b="1" kern="1200" dirty="0" smtClean="0">
                <a:solidFill>
                  <a:schemeClr val="tx1"/>
                </a:solidFill>
                <a:latin typeface="+mn-lt"/>
                <a:ea typeface="+mn-ea"/>
                <a:cs typeface="+mn-cs"/>
              </a:rPr>
              <a:t>Redes sociales Sedentarias:</a:t>
            </a:r>
            <a:r>
              <a:rPr lang="es-AR" sz="1200" kern="1200" dirty="0" smtClean="0">
                <a:solidFill>
                  <a:schemeClr val="tx1"/>
                </a:solidFill>
                <a:latin typeface="+mn-lt"/>
                <a:ea typeface="+mn-ea"/>
                <a:cs typeface="+mn-cs"/>
              </a:rPr>
              <a:t> Este tipo de red social muta en función de las relaciones entre personas</a:t>
            </a:r>
            <a:r>
              <a:rPr lang="es-AR" sz="1200" b="1" kern="1200" dirty="0" smtClean="0">
                <a:solidFill>
                  <a:schemeClr val="tx1"/>
                </a:solidFill>
                <a:latin typeface="+mn-lt"/>
                <a:ea typeface="+mn-ea"/>
                <a:cs typeface="+mn-cs"/>
              </a:rPr>
              <a:t>, los contenidos compartidos o los eventos creados</a:t>
            </a:r>
            <a:r>
              <a:rPr lang="es-AR" sz="1200" kern="1200" dirty="0" smtClean="0">
                <a:solidFill>
                  <a:schemeClr val="tx1"/>
                </a:solidFill>
                <a:latin typeface="+mn-lt"/>
                <a:ea typeface="+mn-ea"/>
                <a:cs typeface="+mn-cs"/>
              </a:rPr>
              <a:t>. Ejemplos de este tipo de redes son: </a:t>
            </a:r>
            <a:r>
              <a:rPr lang="es-AR" sz="1200" kern="1200" dirty="0" err="1" smtClean="0">
                <a:solidFill>
                  <a:schemeClr val="tx1"/>
                </a:solidFill>
                <a:latin typeface="+mn-lt"/>
                <a:ea typeface="+mn-ea"/>
                <a:cs typeface="+mn-cs"/>
              </a:rPr>
              <a:t>Rejaw</a:t>
            </a:r>
            <a:r>
              <a:rPr lang="es-AR" sz="1200" kern="1200" dirty="0" smtClean="0">
                <a:solidFill>
                  <a:schemeClr val="tx1"/>
                </a:solidFill>
                <a:latin typeface="+mn-lt"/>
                <a:ea typeface="+mn-ea"/>
                <a:cs typeface="+mn-cs"/>
              </a:rPr>
              <a:t>, </a:t>
            </a:r>
            <a:r>
              <a:rPr lang="es-AR" sz="1200" kern="1200" dirty="0" err="1" smtClean="0">
                <a:solidFill>
                  <a:schemeClr val="tx1"/>
                </a:solidFill>
                <a:latin typeface="+mn-lt"/>
                <a:ea typeface="+mn-ea"/>
                <a:cs typeface="+mn-cs"/>
              </a:rPr>
              <a:t>Blogger</a:t>
            </a:r>
            <a:r>
              <a:rPr lang="es-AR" sz="1200" kern="1200" dirty="0" smtClean="0">
                <a:solidFill>
                  <a:schemeClr val="tx1"/>
                </a:solidFill>
                <a:latin typeface="+mn-lt"/>
                <a:ea typeface="+mn-ea"/>
                <a:cs typeface="+mn-cs"/>
              </a:rPr>
              <a:t>, </a:t>
            </a:r>
            <a:r>
              <a:rPr lang="es-AR" sz="1200" kern="1200" dirty="0" err="1" smtClean="0">
                <a:solidFill>
                  <a:schemeClr val="tx1"/>
                </a:solidFill>
                <a:latin typeface="+mn-lt"/>
                <a:ea typeface="+mn-ea"/>
                <a:cs typeface="+mn-cs"/>
              </a:rPr>
              <a:t>Kwippy</a:t>
            </a:r>
            <a:r>
              <a:rPr lang="es-AR" sz="1200" kern="1200" dirty="0" smtClean="0">
                <a:solidFill>
                  <a:schemeClr val="tx1"/>
                </a:solidFill>
                <a:latin typeface="+mn-lt"/>
                <a:ea typeface="+mn-ea"/>
                <a:cs typeface="+mn-cs"/>
              </a:rPr>
              <a:t>, </a:t>
            </a:r>
            <a:r>
              <a:rPr lang="es-AR" sz="1200" kern="1200" dirty="0" err="1" smtClean="0">
                <a:solidFill>
                  <a:schemeClr val="tx1"/>
                </a:solidFill>
                <a:latin typeface="+mn-lt"/>
                <a:ea typeface="+mn-ea"/>
                <a:cs typeface="+mn-cs"/>
              </a:rPr>
              <a:t>Plaxo</a:t>
            </a:r>
            <a:r>
              <a:rPr lang="es-AR" sz="1200" kern="1200" dirty="0" smtClean="0">
                <a:solidFill>
                  <a:schemeClr val="tx1"/>
                </a:solidFill>
                <a:latin typeface="+mn-lt"/>
                <a:ea typeface="+mn-ea"/>
                <a:cs typeface="+mn-cs"/>
              </a:rPr>
              <a:t>, Bitacoras.com, </a:t>
            </a:r>
            <a:r>
              <a:rPr lang="es-AR" sz="1200" kern="1200" dirty="0" err="1" smtClean="0">
                <a:solidFill>
                  <a:schemeClr val="tx1"/>
                </a:solidFill>
                <a:latin typeface="+mn-lt"/>
                <a:ea typeface="+mn-ea"/>
                <a:cs typeface="+mn-cs"/>
              </a:rPr>
              <a:t>Plurk</a:t>
            </a:r>
            <a:r>
              <a:rPr lang="es-AR" sz="1200" kern="1200" dirty="0" smtClean="0">
                <a:solidFill>
                  <a:schemeClr val="tx1"/>
                </a:solidFill>
                <a:latin typeface="+mn-lt"/>
                <a:ea typeface="+mn-ea"/>
                <a:cs typeface="+mn-cs"/>
              </a:rPr>
              <a:t>.</a:t>
            </a:r>
            <a:r>
              <a:rPr lang="es-AR" sz="1200" u="sng" kern="1200" dirty="0" smtClean="0">
                <a:solidFill>
                  <a:schemeClr val="tx1"/>
                </a:solidFill>
                <a:latin typeface="+mn-lt"/>
                <a:ea typeface="+mn-ea"/>
                <a:cs typeface="+mn-cs"/>
              </a:rPr>
              <a:t/>
            </a:r>
            <a:br>
              <a:rPr lang="es-AR" sz="1200" u="sng" kern="1200" dirty="0" smtClean="0">
                <a:solidFill>
                  <a:schemeClr val="tx1"/>
                </a:solidFill>
                <a:latin typeface="+mn-lt"/>
                <a:ea typeface="+mn-ea"/>
                <a:cs typeface="+mn-cs"/>
              </a:rPr>
            </a:br>
            <a:endParaRPr lang="es-AR" sz="1200" kern="1200" dirty="0" smtClean="0">
              <a:solidFill>
                <a:schemeClr val="tx1"/>
              </a:solidFill>
              <a:latin typeface="+mn-lt"/>
              <a:ea typeface="+mn-ea"/>
              <a:cs typeface="+mn-cs"/>
            </a:endParaRPr>
          </a:p>
          <a:p>
            <a:pPr lvl="0"/>
            <a:r>
              <a:rPr lang="es-AR" sz="1200" b="1" kern="1200" dirty="0" smtClean="0">
                <a:solidFill>
                  <a:schemeClr val="tx1"/>
                </a:solidFill>
                <a:latin typeface="+mn-lt"/>
                <a:ea typeface="+mn-ea"/>
                <a:cs typeface="+mn-cs"/>
              </a:rPr>
              <a:t>Redes sociales Nómadas:</a:t>
            </a:r>
            <a:r>
              <a:rPr lang="es-AR" sz="1200" kern="1200" dirty="0" smtClean="0">
                <a:solidFill>
                  <a:schemeClr val="tx1"/>
                </a:solidFill>
                <a:latin typeface="+mn-lt"/>
                <a:ea typeface="+mn-ea"/>
                <a:cs typeface="+mn-cs"/>
              </a:rPr>
              <a:t> A las características propias de las redes sociales sedentarias se le suma un nuevo factor de mutación o </a:t>
            </a:r>
            <a:r>
              <a:rPr lang="es-AR" sz="1200" b="1" i="0" kern="1200" dirty="0" smtClean="0">
                <a:solidFill>
                  <a:schemeClr val="tx1"/>
                </a:solidFill>
                <a:latin typeface="+mn-lt"/>
                <a:ea typeface="+mn-ea"/>
                <a:cs typeface="+mn-cs"/>
              </a:rPr>
              <a:t>desarrollo basado en la localización geográfica del sujeto</a:t>
            </a:r>
            <a:r>
              <a:rPr lang="es-AR" sz="1200" kern="1200" dirty="0" smtClean="0">
                <a:solidFill>
                  <a:schemeClr val="tx1"/>
                </a:solidFill>
                <a:latin typeface="+mn-lt"/>
                <a:ea typeface="+mn-ea"/>
                <a:cs typeface="+mn-cs"/>
              </a:rPr>
              <a:t>. Este tipo de redes se componen y recomponen a tenor de los sujetos que se hallen geográficamente cerca del lugar en el que se encuentra el usuario, </a:t>
            </a:r>
            <a:r>
              <a:rPr lang="es-AR" sz="1200" b="1" kern="1200" dirty="0" smtClean="0">
                <a:solidFill>
                  <a:schemeClr val="tx1"/>
                </a:solidFill>
                <a:latin typeface="+mn-lt"/>
                <a:ea typeface="+mn-ea"/>
                <a:cs typeface="+mn-cs"/>
              </a:rPr>
              <a:t>los lugares que haya visitado o aquellos a los que tenga previsto acudir</a:t>
            </a:r>
            <a:r>
              <a:rPr lang="es-AR" sz="1200" kern="1200" dirty="0" smtClean="0">
                <a:solidFill>
                  <a:schemeClr val="tx1"/>
                </a:solidFill>
                <a:latin typeface="+mn-lt"/>
                <a:ea typeface="+mn-ea"/>
                <a:cs typeface="+mn-cs"/>
              </a:rPr>
              <a:t>. Los ejemplos más destacados son: Latitud, </a:t>
            </a:r>
            <a:r>
              <a:rPr lang="es-AR" sz="1200" kern="1200" dirty="0" err="1" smtClean="0">
                <a:solidFill>
                  <a:schemeClr val="tx1"/>
                </a:solidFill>
                <a:latin typeface="+mn-lt"/>
                <a:ea typeface="+mn-ea"/>
                <a:cs typeface="+mn-cs"/>
              </a:rPr>
              <a:t>Brigthkite</a:t>
            </a:r>
            <a:r>
              <a:rPr lang="es-AR" sz="1200" kern="1200" dirty="0" smtClean="0">
                <a:solidFill>
                  <a:schemeClr val="tx1"/>
                </a:solidFill>
                <a:latin typeface="+mn-lt"/>
                <a:ea typeface="+mn-ea"/>
                <a:cs typeface="+mn-cs"/>
              </a:rPr>
              <a:t>, </a:t>
            </a:r>
            <a:r>
              <a:rPr lang="es-AR" sz="1200" kern="1200" dirty="0" err="1" smtClean="0">
                <a:solidFill>
                  <a:schemeClr val="tx1"/>
                </a:solidFill>
                <a:latin typeface="+mn-lt"/>
                <a:ea typeface="+mn-ea"/>
                <a:cs typeface="+mn-cs"/>
              </a:rPr>
              <a:t>Fire</a:t>
            </a:r>
            <a:r>
              <a:rPr lang="es-AR" sz="1200" kern="1200" dirty="0" smtClean="0">
                <a:solidFill>
                  <a:schemeClr val="tx1"/>
                </a:solidFill>
                <a:latin typeface="+mn-lt"/>
                <a:ea typeface="+mn-ea"/>
                <a:cs typeface="+mn-cs"/>
              </a:rPr>
              <a:t> Eagle y </a:t>
            </a:r>
            <a:r>
              <a:rPr lang="es-AR" sz="1200" kern="1200" dirty="0" err="1" smtClean="0">
                <a:solidFill>
                  <a:schemeClr val="tx1"/>
                </a:solidFill>
                <a:latin typeface="+mn-lt"/>
                <a:ea typeface="+mn-ea"/>
                <a:cs typeface="+mn-cs"/>
              </a:rPr>
              <a:t>Skout</a:t>
            </a:r>
            <a:r>
              <a:rPr lang="es-AR" sz="1200" kern="1200" dirty="0" smtClean="0">
                <a:solidFill>
                  <a:schemeClr val="tx1"/>
                </a:solidFill>
                <a:latin typeface="+mn-lt"/>
                <a:ea typeface="+mn-ea"/>
                <a:cs typeface="+mn-cs"/>
              </a:rPr>
              <a:t>.</a:t>
            </a:r>
          </a:p>
          <a:p>
            <a:endParaRPr lang="es-AR" dirty="0"/>
          </a:p>
        </p:txBody>
      </p:sp>
      <p:sp>
        <p:nvSpPr>
          <p:cNvPr id="4" name="3 Marcador de número de diapositiva"/>
          <p:cNvSpPr>
            <a:spLocks noGrp="1"/>
          </p:cNvSpPr>
          <p:nvPr>
            <p:ph type="sldNum" sz="quarter" idx="10"/>
          </p:nvPr>
        </p:nvSpPr>
        <p:spPr/>
        <p:txBody>
          <a:bodyPr/>
          <a:lstStyle/>
          <a:p>
            <a:fld id="{D32017FD-5370-482B-ABB2-9207ED9A10D0}" type="slidenum">
              <a:rPr lang="es-AR" smtClean="0"/>
              <a:pPr/>
              <a:t>43</a:t>
            </a:fld>
            <a:endParaRPr lang="es-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0382182-F427-4686-A857-6173F0BAE353}" type="slidenum">
              <a:rPr lang="es-AR"/>
              <a:pPr/>
              <a:t>44</a:t>
            </a:fld>
            <a:endParaRPr lang="es-AR"/>
          </a:p>
        </p:txBody>
      </p:sp>
      <p:sp>
        <p:nvSpPr>
          <p:cNvPr id="11265"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11266"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es-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6AB1743-898C-4C86-9067-F4D885AA0ECB}" type="slidenum">
              <a:rPr lang="es-AR"/>
              <a:pPr/>
              <a:t>45</a:t>
            </a:fld>
            <a:endParaRPr lang="es-AR"/>
          </a:p>
        </p:txBody>
      </p:sp>
      <p:sp>
        <p:nvSpPr>
          <p:cNvPr id="1228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12290" name="Rectangle 2"/>
          <p:cNvSpPr txBox="1">
            <a:spLocks noGrp="1" noChangeArrowheads="1"/>
          </p:cNvSpPr>
          <p:nvPr>
            <p:ph type="body" idx="1"/>
          </p:nvPr>
        </p:nvSpPr>
        <p:spPr bwMode="auto">
          <a:xfrm>
            <a:off x="755650" y="5078413"/>
            <a:ext cx="6048375" cy="4721225"/>
          </a:xfrm>
          <a:prstGeom prst="rect">
            <a:avLst/>
          </a:prstGeom>
          <a:noFill/>
          <a:ln>
            <a:round/>
            <a:headEnd/>
            <a:tailEnd/>
          </a:ln>
        </p:spPr>
        <p:txBody>
          <a:bodyPr wrap="none" anchor="ctr"/>
          <a:lstStyle/>
          <a:p>
            <a:endParaRPr lang="es-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0C6311B8-7FD7-406F-85E4-35E24EEECEB6}" type="slidenum">
              <a:rPr lang="es-AR"/>
              <a:pPr/>
              <a:t>46</a:t>
            </a:fld>
            <a:endParaRPr lang="es-AR"/>
          </a:p>
        </p:txBody>
      </p:sp>
      <p:sp>
        <p:nvSpPr>
          <p:cNvPr id="1331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13314" name="Text Box 2"/>
          <p:cNvSpPr txBox="1">
            <a:spLocks noChangeArrowheads="1"/>
          </p:cNvSpPr>
          <p:nvPr/>
        </p:nvSpPr>
        <p:spPr bwMode="auto">
          <a:xfrm>
            <a:off x="0" y="0"/>
            <a:ext cx="1588" cy="1588"/>
          </a:xfrm>
          <a:prstGeom prst="rect">
            <a:avLst/>
          </a:prstGeom>
          <a:noFill/>
          <a:ln w="9525">
            <a:noFill/>
            <a:round/>
            <a:headEnd/>
            <a:tailEnd/>
          </a:ln>
          <a:effectLst/>
        </p:spPr>
        <p:txBody>
          <a:bodyPr lIns="90000" tIns="45000" rIns="90000" bIns="45000" anchor="b"/>
          <a:lstStyle/>
          <a:p>
            <a:pPr hangingPunct="1">
              <a:lnSpc>
                <a:spcPct val="100000"/>
              </a:lnSpc>
            </a:pPr>
            <a:fld id="{A40316D8-2566-4A4F-AF9B-30D96029277B}" type="slidenum">
              <a:rPr lang="es-AR">
                <a:solidFill>
                  <a:srgbClr val="000000"/>
                </a:solidFill>
                <a:latin typeface="+mn-lt" charset="0"/>
                <a:ea typeface="+mn-ea" charset="0"/>
                <a:cs typeface="+mn-ea" charset="0"/>
              </a:rPr>
              <a:pPr hangingPunct="1">
                <a:lnSpc>
                  <a:spcPct val="100000"/>
                </a:lnSpc>
              </a:pPr>
              <a:t>46</a:t>
            </a:fld>
            <a:endParaRPr lang="es-AR">
              <a:solidFill>
                <a:srgbClr val="000000"/>
              </a:solidFill>
              <a:latin typeface="+mn-lt" charset="0"/>
              <a:ea typeface="+mn-ea" charset="0"/>
              <a:cs typeface="+mn-ea" charset="0"/>
            </a:endParaRPr>
          </a:p>
        </p:txBody>
      </p:sp>
      <p:sp>
        <p:nvSpPr>
          <p:cNvPr id="13315" name="Rectangle 3"/>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es-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6AF1F16C-E095-4ECD-8745-608D4DB9C7A4}" type="slidenum">
              <a:rPr lang="es-AR"/>
              <a:pPr/>
              <a:t>47</a:t>
            </a:fld>
            <a:endParaRPr lang="es-AR"/>
          </a:p>
        </p:txBody>
      </p:sp>
      <p:sp>
        <p:nvSpPr>
          <p:cNvPr id="1433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14338" name="Text Box 2"/>
          <p:cNvSpPr txBox="1">
            <a:spLocks noChangeArrowheads="1"/>
          </p:cNvSpPr>
          <p:nvPr/>
        </p:nvSpPr>
        <p:spPr bwMode="auto">
          <a:xfrm>
            <a:off x="0" y="0"/>
            <a:ext cx="1588" cy="1588"/>
          </a:xfrm>
          <a:prstGeom prst="rect">
            <a:avLst/>
          </a:prstGeom>
          <a:noFill/>
          <a:ln w="9525">
            <a:noFill/>
            <a:round/>
            <a:headEnd/>
            <a:tailEnd/>
          </a:ln>
          <a:effectLst/>
        </p:spPr>
        <p:txBody>
          <a:bodyPr lIns="90000" tIns="45000" rIns="90000" bIns="45000" anchor="b"/>
          <a:lstStyle/>
          <a:p>
            <a:pPr hangingPunct="1">
              <a:lnSpc>
                <a:spcPct val="100000"/>
              </a:lnSpc>
            </a:pPr>
            <a:fld id="{81572636-E781-4841-BD96-38F60EE68224}" type="slidenum">
              <a:rPr lang="es-AR">
                <a:solidFill>
                  <a:srgbClr val="000000"/>
                </a:solidFill>
                <a:latin typeface="+mn-lt" charset="0"/>
                <a:ea typeface="+mn-ea" charset="0"/>
                <a:cs typeface="+mn-ea" charset="0"/>
              </a:rPr>
              <a:pPr hangingPunct="1">
                <a:lnSpc>
                  <a:spcPct val="100000"/>
                </a:lnSpc>
              </a:pPr>
              <a:t>47</a:t>
            </a:fld>
            <a:endParaRPr lang="es-AR">
              <a:solidFill>
                <a:srgbClr val="000000"/>
              </a:solidFill>
              <a:latin typeface="+mn-lt" charset="0"/>
              <a:ea typeface="+mn-ea" charset="0"/>
              <a:cs typeface="+mn-ea" charset="0"/>
            </a:endParaRPr>
          </a:p>
        </p:txBody>
      </p:sp>
      <p:sp>
        <p:nvSpPr>
          <p:cNvPr id="14339" name="Rectangle 3"/>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es-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A47B6CD-648B-45AA-8986-A74A28A896CF}" type="slidenum">
              <a:rPr lang="es-AR"/>
              <a:pPr/>
              <a:t>48</a:t>
            </a:fld>
            <a:endParaRPr lang="es-AR"/>
          </a:p>
        </p:txBody>
      </p:sp>
      <p:sp>
        <p:nvSpPr>
          <p:cNvPr id="1536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15362" name="Rectangle 2"/>
          <p:cNvSpPr txBox="1">
            <a:spLocks noGrp="1" noChangeArrowheads="1"/>
          </p:cNvSpPr>
          <p:nvPr>
            <p:ph type="body" idx="1"/>
          </p:nvPr>
        </p:nvSpPr>
        <p:spPr bwMode="auto">
          <a:xfrm>
            <a:off x="755650" y="5078413"/>
            <a:ext cx="6048375" cy="4721225"/>
          </a:xfrm>
          <a:prstGeom prst="rect">
            <a:avLst/>
          </a:prstGeom>
          <a:noFill/>
          <a:ln>
            <a:round/>
            <a:headEnd/>
            <a:tailEnd/>
          </a:ln>
        </p:spPr>
        <p:txBody>
          <a:bodyPr wrap="none" anchor="ctr"/>
          <a:lstStyle/>
          <a:p>
            <a:endParaRPr lang="es-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85000" lnSpcReduction="20000"/>
          </a:bodyPr>
          <a:lstStyle/>
          <a:p>
            <a:pPr lvl="0"/>
            <a:r>
              <a:rPr lang="es-AR" sz="1200" b="1" kern="1200" dirty="0" smtClean="0">
                <a:solidFill>
                  <a:schemeClr val="tx1"/>
                </a:solidFill>
                <a:latin typeface="+mn-lt"/>
                <a:ea typeface="+mn-ea"/>
                <a:cs typeface="+mn-cs"/>
              </a:rPr>
              <a:t>Determinar los atributos de la red social: </a:t>
            </a:r>
            <a:r>
              <a:rPr lang="es-AR" sz="1200" kern="1200" dirty="0" smtClean="0">
                <a:solidFill>
                  <a:schemeClr val="tx1"/>
                </a:solidFill>
                <a:latin typeface="+mn-lt"/>
                <a:ea typeface="+mn-ea"/>
                <a:cs typeface="+mn-cs"/>
              </a:rPr>
              <a:t>determinar qué tipo de red social se pretende conformar es una de las primeras labores que deben emprender los actores sociales que deseen conformar una red. Para ello debe decidir el tipo de atributo que tendrán las relaciones de intercambio recíproco en la red que conformaran. Algunas de las relaciones de intercambio que se presentan en las redes sociales son:</a:t>
            </a:r>
          </a:p>
          <a:p>
            <a:pPr lvl="1"/>
            <a:r>
              <a:rPr lang="es-AR" sz="1200" b="1" kern="1200" dirty="0" smtClean="0">
                <a:solidFill>
                  <a:schemeClr val="tx1"/>
                </a:solidFill>
                <a:latin typeface="+mn-lt"/>
                <a:ea typeface="+mn-ea"/>
                <a:cs typeface="+mn-cs"/>
              </a:rPr>
              <a:t>Redes de apoyo: </a:t>
            </a:r>
            <a:r>
              <a:rPr lang="es-AR" sz="1200" kern="1200" dirty="0" smtClean="0">
                <a:solidFill>
                  <a:schemeClr val="tx1"/>
                </a:solidFill>
                <a:latin typeface="+mn-lt"/>
                <a:ea typeface="+mn-ea"/>
                <a:cs typeface="+mn-cs"/>
              </a:rPr>
              <a:t>su principal objetivo es hacer un aporte constante en dinero o especie o cualquier tipo de colaboración para ayudar con préstamos, equipos, accesorias, eventos, logística a los miembros de la red o a la población objetivo que pretende apoyar la red.</a:t>
            </a:r>
          </a:p>
          <a:p>
            <a:pPr lvl="1"/>
            <a:r>
              <a:rPr lang="es-AR" sz="1200" b="1" kern="1200" dirty="0" smtClean="0">
                <a:solidFill>
                  <a:schemeClr val="tx1"/>
                </a:solidFill>
                <a:latin typeface="+mn-lt"/>
                <a:ea typeface="+mn-ea"/>
                <a:cs typeface="+mn-cs"/>
              </a:rPr>
              <a:t>Redes de conocimiento: </a:t>
            </a:r>
            <a:r>
              <a:rPr lang="es-AR" sz="1200" kern="1200" dirty="0" smtClean="0">
                <a:solidFill>
                  <a:schemeClr val="tx1"/>
                </a:solidFill>
                <a:latin typeface="+mn-lt"/>
                <a:ea typeface="+mn-ea"/>
                <a:cs typeface="+mn-cs"/>
              </a:rPr>
              <a:t>el objetivo de una red de este tipo, es el intercambio de información que posibilite la capacitación y el asesoramiento de los miembros en los temas que la red considere pertinentes.</a:t>
            </a:r>
          </a:p>
          <a:p>
            <a:pPr lvl="1"/>
            <a:r>
              <a:rPr lang="es-AR" sz="1200" b="1" kern="1200" dirty="0" smtClean="0">
                <a:solidFill>
                  <a:schemeClr val="tx1"/>
                </a:solidFill>
                <a:latin typeface="+mn-lt"/>
                <a:ea typeface="+mn-ea"/>
                <a:cs typeface="+mn-cs"/>
              </a:rPr>
              <a:t>Redes de servicios:</a:t>
            </a:r>
            <a:r>
              <a:rPr lang="es-AR" sz="1200" kern="1200" dirty="0" smtClean="0">
                <a:solidFill>
                  <a:schemeClr val="tx1"/>
                </a:solidFill>
                <a:latin typeface="+mn-lt"/>
                <a:ea typeface="+mn-ea"/>
                <a:cs typeface="+mn-cs"/>
              </a:rPr>
              <a:t> son aquellas que pretenden ofertar múltiples servicios. Puede ser para brindar un servicio no existente, o ampliar y hacer llegar servicios, a zonas sin cobertura.</a:t>
            </a:r>
          </a:p>
          <a:p>
            <a:pPr lvl="1"/>
            <a:r>
              <a:rPr lang="es-AR" sz="1200" b="1" kern="1200" dirty="0" smtClean="0">
                <a:solidFill>
                  <a:schemeClr val="tx1"/>
                </a:solidFill>
                <a:latin typeface="+mn-lt"/>
                <a:ea typeface="+mn-ea"/>
                <a:cs typeface="+mn-cs"/>
              </a:rPr>
              <a:t>Redes de detección y remisión:</a:t>
            </a:r>
            <a:r>
              <a:rPr lang="es-AR" sz="1200" kern="1200" dirty="0" smtClean="0">
                <a:solidFill>
                  <a:schemeClr val="tx1"/>
                </a:solidFill>
                <a:latin typeface="+mn-lt"/>
                <a:ea typeface="+mn-ea"/>
                <a:cs typeface="+mn-cs"/>
              </a:rPr>
              <a:t> estas redes tienen el propósito de identificar los casos que definieron para trabajar y remitirlos a los estamentos públicos o privados pertinentes, por ejemplo: una red que trabaje a favor de la infancia, podría detectar los casos más comunes donde se presentan violación de los derechos de las niñas y los niños y de esta manera remitir los casos a las instituciones competentes.</a:t>
            </a:r>
          </a:p>
          <a:p>
            <a:pPr lvl="1"/>
            <a:r>
              <a:rPr lang="es-AR" sz="1200" b="1" kern="1200" dirty="0" smtClean="0">
                <a:solidFill>
                  <a:schemeClr val="tx1"/>
                </a:solidFill>
                <a:latin typeface="+mn-lt"/>
                <a:ea typeface="+mn-ea"/>
                <a:cs typeface="+mn-cs"/>
              </a:rPr>
              <a:t>Redes mixtas:</a:t>
            </a:r>
            <a:r>
              <a:rPr lang="es-AR" sz="1200" kern="1200" dirty="0" smtClean="0">
                <a:solidFill>
                  <a:schemeClr val="tx1"/>
                </a:solidFill>
                <a:latin typeface="+mn-lt"/>
                <a:ea typeface="+mn-ea"/>
                <a:cs typeface="+mn-cs"/>
              </a:rPr>
              <a:t> son aquellas que involucran varias de las actividades de las redes anteriores.</a:t>
            </a:r>
          </a:p>
          <a:p>
            <a:pPr lvl="0"/>
            <a:endParaRPr lang="es-AR" sz="1200" b="1" kern="1200" dirty="0" smtClean="0">
              <a:solidFill>
                <a:schemeClr val="tx1"/>
              </a:solidFill>
              <a:latin typeface="+mn-lt"/>
              <a:ea typeface="+mn-ea"/>
              <a:cs typeface="+mn-cs"/>
            </a:endParaRPr>
          </a:p>
          <a:p>
            <a:pPr lvl="0"/>
            <a:r>
              <a:rPr lang="es-AR" sz="1200" b="1" kern="1200" dirty="0" smtClean="0">
                <a:solidFill>
                  <a:schemeClr val="tx1"/>
                </a:solidFill>
                <a:latin typeface="+mn-lt"/>
                <a:ea typeface="+mn-ea"/>
                <a:cs typeface="+mn-cs"/>
              </a:rPr>
              <a:t>Definir el tipo de vínculos que pretende trabajar la red social:</a:t>
            </a:r>
            <a:r>
              <a:rPr lang="es-AR" sz="1200" kern="1200" dirty="0" smtClean="0">
                <a:solidFill>
                  <a:schemeClr val="tx1"/>
                </a:solidFill>
                <a:latin typeface="+mn-lt"/>
                <a:ea typeface="+mn-ea"/>
                <a:cs typeface="+mn-cs"/>
              </a:rPr>
              <a:t> en las redes sociales los vínculos son de dos tipos: vínculos simples ó vínculos múltiples.</a:t>
            </a:r>
          </a:p>
          <a:p>
            <a:pPr lvl="1"/>
            <a:r>
              <a:rPr lang="es-AR" sz="1200" b="1" kern="1200" dirty="0" smtClean="0">
                <a:solidFill>
                  <a:schemeClr val="tx1"/>
                </a:solidFill>
                <a:latin typeface="+mn-lt"/>
                <a:ea typeface="+mn-ea"/>
                <a:cs typeface="+mn-cs"/>
              </a:rPr>
              <a:t>Vínculos simples:</a:t>
            </a:r>
            <a:r>
              <a:rPr lang="es-AR" sz="1200" kern="1200" dirty="0" smtClean="0">
                <a:solidFill>
                  <a:schemeClr val="tx1"/>
                </a:solidFill>
                <a:latin typeface="+mn-lt"/>
                <a:ea typeface="+mn-ea"/>
                <a:cs typeface="+mn-cs"/>
              </a:rPr>
              <a:t> se establecen cuando la relación entre los individuos, organizaciones o grupos está determinada por una sola actividad o un solo tema. Por ejemplo: una red que decide trabajar en la detección y remisión de casos donde se presente violación de los derechos de las niñas y los niños.</a:t>
            </a:r>
          </a:p>
          <a:p>
            <a:pPr lvl="1"/>
            <a:r>
              <a:rPr lang="es-AR" sz="1200" b="1" kern="1200" dirty="0" smtClean="0">
                <a:solidFill>
                  <a:schemeClr val="tx1"/>
                </a:solidFill>
                <a:latin typeface="+mn-lt"/>
                <a:ea typeface="+mn-ea"/>
                <a:cs typeface="+mn-cs"/>
              </a:rPr>
              <a:t>Vínculos múltiples:</a:t>
            </a:r>
            <a:r>
              <a:rPr lang="es-AR" sz="1200" kern="1200" dirty="0" smtClean="0">
                <a:solidFill>
                  <a:schemeClr val="tx1"/>
                </a:solidFill>
                <a:latin typeface="+mn-lt"/>
                <a:ea typeface="+mn-ea"/>
                <a:cs typeface="+mn-cs"/>
              </a:rPr>
              <a:t> se establecen cuando la relación entre los individuos, los grupos o las instituciones está determinada por dos o más actividades, temas o dimensiones. Citando el ejemplo anterior, la misma red de detención y remisión de los casos de violación de los derechos de los niños, deciden trabajar también por la situación de las mujeres cabeza de familia, y con el tema del desplazamiento forzado.</a:t>
            </a:r>
          </a:p>
          <a:p>
            <a:r>
              <a:rPr lang="es-AR" sz="1200" kern="1200" dirty="0" smtClean="0">
                <a:solidFill>
                  <a:schemeClr val="tx1"/>
                </a:solidFill>
                <a:latin typeface="+mn-lt"/>
                <a:ea typeface="+mn-ea"/>
                <a:cs typeface="+mn-cs"/>
              </a:rPr>
              <a:t>Entre más vínculos tenemos nos da cuenta de que la persona, el grupo o la organización, está más interconectada. A mayor interconexión, mayor es el grado de integración y de respaldo social dentro de la red.</a:t>
            </a:r>
          </a:p>
          <a:p>
            <a:endParaRPr lang="es-AR" dirty="0"/>
          </a:p>
        </p:txBody>
      </p:sp>
      <p:sp>
        <p:nvSpPr>
          <p:cNvPr id="4" name="3 Marcador de número de diapositiva"/>
          <p:cNvSpPr>
            <a:spLocks noGrp="1"/>
          </p:cNvSpPr>
          <p:nvPr>
            <p:ph type="sldNum" sz="quarter" idx="10"/>
          </p:nvPr>
        </p:nvSpPr>
        <p:spPr/>
        <p:txBody>
          <a:bodyPr/>
          <a:lstStyle/>
          <a:p>
            <a:fld id="{15708545-571B-4BF2-A12B-D5C6069D8A3A}" type="slidenum">
              <a:rPr lang="es-AR" smtClean="0"/>
              <a:pPr/>
              <a:t>10</a:t>
            </a:fld>
            <a:endParaRPr lang="es-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B9E83C4-F10E-45EE-BEB3-EBF7590D2EF5}" type="slidenum">
              <a:rPr lang="es-AR"/>
              <a:pPr/>
              <a:t>49</a:t>
            </a:fld>
            <a:endParaRPr lang="es-AR"/>
          </a:p>
        </p:txBody>
      </p:sp>
      <p:sp>
        <p:nvSpPr>
          <p:cNvPr id="16385"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755650" y="5078413"/>
            <a:ext cx="6048375" cy="4721225"/>
          </a:xfrm>
          <a:prstGeom prst="rect">
            <a:avLst/>
          </a:prstGeom>
          <a:noFill/>
          <a:ln>
            <a:round/>
            <a:headEnd/>
            <a:tailEnd/>
          </a:ln>
        </p:spPr>
        <p:txBody>
          <a:bodyPr wrap="none" anchor="ctr"/>
          <a:lstStyle/>
          <a:p>
            <a:endParaRPr lang="es-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300CA6B-A3A5-4E72-A759-FE32DADB4FDF}" type="slidenum">
              <a:rPr lang="es-AR"/>
              <a:pPr/>
              <a:t>50</a:t>
            </a:fld>
            <a:endParaRPr lang="es-AR"/>
          </a:p>
        </p:txBody>
      </p:sp>
      <p:sp>
        <p:nvSpPr>
          <p:cNvPr id="1740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17410" name="Rectangle 2"/>
          <p:cNvSpPr txBox="1">
            <a:spLocks noGrp="1" noChangeArrowheads="1"/>
          </p:cNvSpPr>
          <p:nvPr>
            <p:ph type="body" idx="1"/>
          </p:nvPr>
        </p:nvSpPr>
        <p:spPr bwMode="auto">
          <a:xfrm>
            <a:off x="755650" y="5078413"/>
            <a:ext cx="6048375" cy="4721225"/>
          </a:xfrm>
          <a:prstGeom prst="rect">
            <a:avLst/>
          </a:prstGeom>
          <a:noFill/>
          <a:ln>
            <a:round/>
            <a:headEnd/>
            <a:tailEnd/>
          </a:ln>
        </p:spPr>
        <p:txBody>
          <a:bodyPr wrap="none" anchor="ctr"/>
          <a:lstStyle/>
          <a:p>
            <a:endParaRPr lang="es-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fld id="{15708545-571B-4BF2-A12B-D5C6069D8A3A}" type="slidenum">
              <a:rPr lang="es-AR" smtClean="0"/>
              <a:pPr/>
              <a:t>58</a:t>
            </a:fld>
            <a:endParaRPr lang="es-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92500" lnSpcReduction="20000"/>
          </a:bodyPr>
          <a:lstStyle/>
          <a:p>
            <a:pPr lvl="0"/>
            <a:r>
              <a:rPr lang="es-AR" sz="1200" b="1" kern="1200" dirty="0" smtClean="0">
                <a:solidFill>
                  <a:schemeClr val="tx1"/>
                </a:solidFill>
                <a:latin typeface="+mn-lt"/>
                <a:ea typeface="+mn-ea"/>
                <a:cs typeface="+mn-cs"/>
              </a:rPr>
              <a:t>Construir unos objetivos claros para la red:</a:t>
            </a:r>
            <a:r>
              <a:rPr lang="es-AR" sz="1200" kern="1200" dirty="0" smtClean="0">
                <a:solidFill>
                  <a:schemeClr val="tx1"/>
                </a:solidFill>
                <a:latin typeface="+mn-lt"/>
                <a:ea typeface="+mn-ea"/>
                <a:cs typeface="+mn-cs"/>
              </a:rPr>
              <a:t> es muy importante que los objetivos se construyan por consenso, articulando las iniciativas de todos los miembros de la red. Estos deben ser bien claros para todos los miembros de la red, ya que serán la principal carta de navegación a la hora de planear sus actividades.</a:t>
            </a:r>
          </a:p>
          <a:p>
            <a:pPr lvl="0"/>
            <a:endParaRPr lang="es-AR" sz="1200" b="1" kern="1200" dirty="0" smtClean="0">
              <a:solidFill>
                <a:schemeClr val="tx1"/>
              </a:solidFill>
              <a:latin typeface="+mn-lt"/>
              <a:ea typeface="+mn-ea"/>
              <a:cs typeface="+mn-cs"/>
            </a:endParaRPr>
          </a:p>
          <a:p>
            <a:pPr lvl="0"/>
            <a:r>
              <a:rPr lang="es-AR" sz="1200" b="1" kern="1200" dirty="0" smtClean="0">
                <a:solidFill>
                  <a:schemeClr val="tx1"/>
                </a:solidFill>
                <a:latin typeface="+mn-lt"/>
                <a:ea typeface="+mn-ea"/>
                <a:cs typeface="+mn-cs"/>
              </a:rPr>
              <a:t>Planear unas actividades concretas:</a:t>
            </a:r>
            <a:r>
              <a:rPr lang="es-AR" sz="1200" kern="1200" dirty="0" smtClean="0">
                <a:solidFill>
                  <a:schemeClr val="tx1"/>
                </a:solidFill>
                <a:latin typeface="+mn-lt"/>
                <a:ea typeface="+mn-ea"/>
                <a:cs typeface="+mn-cs"/>
              </a:rPr>
              <a:t> una vez definidos y clarificados los objetivos, la red social tendrá que dedicarse a desarrollar un cronograma de actividades, que les permita alcanzar el propósito que esta se propuso. Dichas actividades deben plantear beneficios claros tanto para todos los miembros de la red, como para el fortalecimiento y expansión de la estrategia de la misma. Algunas de las actividades podrían ser: grupos de discusión, talleres, encuentros de promoción, actividades de integración, etcétera.</a:t>
            </a:r>
          </a:p>
          <a:p>
            <a:pPr lvl="0"/>
            <a:endParaRPr lang="es-AR" sz="1200" b="1" kern="1200" dirty="0" smtClean="0">
              <a:solidFill>
                <a:schemeClr val="tx1"/>
              </a:solidFill>
              <a:latin typeface="+mn-lt"/>
              <a:ea typeface="+mn-ea"/>
              <a:cs typeface="+mn-cs"/>
            </a:endParaRPr>
          </a:p>
          <a:p>
            <a:pPr lvl="0"/>
            <a:r>
              <a:rPr lang="es-AR" sz="1200" b="1" kern="1200" dirty="0" smtClean="0">
                <a:solidFill>
                  <a:schemeClr val="tx1"/>
                </a:solidFill>
                <a:latin typeface="+mn-lt"/>
                <a:ea typeface="+mn-ea"/>
                <a:cs typeface="+mn-cs"/>
              </a:rPr>
              <a:t>Construir un manual de solución problemas:</a:t>
            </a:r>
            <a:r>
              <a:rPr lang="es-AR" sz="1200" kern="1200" dirty="0" smtClean="0">
                <a:solidFill>
                  <a:schemeClr val="tx1"/>
                </a:solidFill>
                <a:latin typeface="+mn-lt"/>
                <a:ea typeface="+mn-ea"/>
                <a:cs typeface="+mn-cs"/>
              </a:rPr>
              <a:t> deberán establecerse normas claras y procesos para la solución de los conflictos de una manera transparente y justa.</a:t>
            </a:r>
          </a:p>
          <a:p>
            <a:pPr lvl="0"/>
            <a:endParaRPr lang="es-AR" sz="1200" b="1" kern="1200" dirty="0" smtClean="0">
              <a:solidFill>
                <a:schemeClr val="tx1"/>
              </a:solidFill>
              <a:latin typeface="+mn-lt"/>
              <a:ea typeface="+mn-ea"/>
              <a:cs typeface="+mn-cs"/>
            </a:endParaRPr>
          </a:p>
          <a:p>
            <a:pPr lvl="0"/>
            <a:r>
              <a:rPr lang="es-AR" sz="1200" b="1" kern="1200" dirty="0" smtClean="0">
                <a:solidFill>
                  <a:schemeClr val="tx1"/>
                </a:solidFill>
                <a:latin typeface="+mn-lt"/>
                <a:ea typeface="+mn-ea"/>
                <a:cs typeface="+mn-cs"/>
              </a:rPr>
              <a:t>Conformar comisiones:</a:t>
            </a:r>
            <a:r>
              <a:rPr lang="es-AR" sz="1200" kern="1200" dirty="0" smtClean="0">
                <a:solidFill>
                  <a:schemeClr val="tx1"/>
                </a:solidFill>
                <a:latin typeface="+mn-lt"/>
                <a:ea typeface="+mn-ea"/>
                <a:cs typeface="+mn-cs"/>
              </a:rPr>
              <a:t> según las necesidades operativas, conceptuales de la red, se deben organizar los miembros en grupos de trabajo o comisiones. Por medio de estas, podrán darse curso a las iniciativas de los miembros, coordinar actividades, delegar responsabilidades, hacer gestión, profundizar, conceptuar y exponer temas de interés y, además, mejorar los asuntos logísticos que requiere el trabajo comunitario.</a:t>
            </a:r>
          </a:p>
          <a:p>
            <a:r>
              <a:rPr lang="es-AR" sz="1200" kern="1200" dirty="0" smtClean="0">
                <a:solidFill>
                  <a:schemeClr val="tx1"/>
                </a:solidFill>
                <a:latin typeface="+mn-lt"/>
                <a:ea typeface="+mn-ea"/>
                <a:cs typeface="+mn-cs"/>
              </a:rPr>
              <a:t>Ningún miembro de la red podrá asumir las responsabilidades de una comisión por un período de tiempo muy prolongado. Las comisiones y las responsabilidades deberán se rotativas, además, debe contar con un mecanismo de evaluación y rendición de cuentas claro.</a:t>
            </a:r>
          </a:p>
          <a:p>
            <a:r>
              <a:rPr lang="es-AR" sz="1200" kern="1200" dirty="0" smtClean="0">
                <a:solidFill>
                  <a:schemeClr val="tx1"/>
                </a:solidFill>
                <a:latin typeface="+mn-lt"/>
                <a:ea typeface="+mn-ea"/>
                <a:cs typeface="+mn-cs"/>
              </a:rPr>
              <a:t>Cada comisión podrá tener una agenda de trabajo independiente y que se complemente con los objetivos globales de la red. De igual manera podrán organizarse por localidades o por afinidades.</a:t>
            </a:r>
          </a:p>
          <a:p>
            <a:pPr lvl="0"/>
            <a:endParaRPr lang="es-AR" sz="1200" b="1" kern="1200" dirty="0" smtClean="0">
              <a:solidFill>
                <a:schemeClr val="tx1"/>
              </a:solidFill>
              <a:latin typeface="+mn-lt"/>
              <a:ea typeface="+mn-ea"/>
              <a:cs typeface="+mn-cs"/>
            </a:endParaRPr>
          </a:p>
          <a:p>
            <a:pPr lvl="0"/>
            <a:r>
              <a:rPr lang="es-AR" sz="1200" b="1" kern="1200" dirty="0" smtClean="0">
                <a:solidFill>
                  <a:schemeClr val="tx1"/>
                </a:solidFill>
                <a:latin typeface="+mn-lt"/>
                <a:ea typeface="+mn-ea"/>
                <a:cs typeface="+mn-cs"/>
              </a:rPr>
              <a:t>Crear una unidad de coordinación central con carácter rotativo:</a:t>
            </a:r>
            <a:r>
              <a:rPr lang="es-AR" sz="1200" kern="1200" dirty="0" smtClean="0">
                <a:solidFill>
                  <a:schemeClr val="tx1"/>
                </a:solidFill>
                <a:latin typeface="+mn-lt"/>
                <a:ea typeface="+mn-ea"/>
                <a:cs typeface="+mn-cs"/>
              </a:rPr>
              <a:t> para facilitar el trabajo de red, los miembros elegirán un grupo coordinador que tendrá la responsabilidad de </a:t>
            </a:r>
            <a:r>
              <a:rPr lang="es-AR" sz="1200" kern="1200" dirty="0" err="1" smtClean="0">
                <a:solidFill>
                  <a:schemeClr val="tx1"/>
                </a:solidFill>
                <a:latin typeface="+mn-lt"/>
                <a:ea typeface="+mn-ea"/>
                <a:cs typeface="+mn-cs"/>
              </a:rPr>
              <a:t>gerenciar</a:t>
            </a:r>
            <a:r>
              <a:rPr lang="es-AR" sz="1200" kern="1200" dirty="0" smtClean="0">
                <a:solidFill>
                  <a:schemeClr val="tx1"/>
                </a:solidFill>
                <a:latin typeface="+mn-lt"/>
                <a:ea typeface="+mn-ea"/>
                <a:cs typeface="+mn-cs"/>
              </a:rPr>
              <a:t>, por un período corto de tiempo, los asuntos de la red. Deberá garantizar el cumplimiento de los objetivos y el desarrollo de las actividades programas.</a:t>
            </a:r>
          </a:p>
        </p:txBody>
      </p:sp>
      <p:sp>
        <p:nvSpPr>
          <p:cNvPr id="4" name="3 Marcador de número de diapositiva"/>
          <p:cNvSpPr>
            <a:spLocks noGrp="1"/>
          </p:cNvSpPr>
          <p:nvPr>
            <p:ph type="sldNum" sz="quarter" idx="10"/>
          </p:nvPr>
        </p:nvSpPr>
        <p:spPr/>
        <p:txBody>
          <a:bodyPr/>
          <a:lstStyle/>
          <a:p>
            <a:fld id="{15708545-571B-4BF2-A12B-D5C6069D8A3A}" type="slidenum">
              <a:rPr lang="es-AR" smtClean="0"/>
              <a:pPr/>
              <a:t>11</a:t>
            </a:fld>
            <a:endParaRPr lang="es-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latin typeface="+mn-lt"/>
                <a:ea typeface="+mn-ea"/>
                <a:cs typeface="+mn-cs"/>
              </a:rPr>
              <a:t>Estos diferentes tipos de red no son excluyentes, aunque no necesariamente aparecen en conjunción.</a:t>
            </a:r>
          </a:p>
          <a:p>
            <a:pPr marL="0" marR="0" indent="0" algn="l" defTabSz="914400" rtl="0" eaLnBrk="1" fontAlgn="auto" latinLnBrk="0" hangingPunct="1">
              <a:lnSpc>
                <a:spcPct val="100000"/>
              </a:lnSpc>
              <a:spcBef>
                <a:spcPts val="0"/>
              </a:spcBef>
              <a:spcAft>
                <a:spcPts val="0"/>
              </a:spcAft>
              <a:buClrTx/>
              <a:buSzTx/>
              <a:buFontTx/>
              <a:buNone/>
              <a:tabLst/>
              <a:defRPr/>
            </a:pPr>
            <a:endParaRPr lang="es-E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latin typeface="+mn-lt"/>
                <a:ea typeface="+mn-ea"/>
                <a:cs typeface="+mn-cs"/>
              </a:rPr>
              <a:t>En cada criterio se presentan los casos extremos, las formas más pronunciadas de presentación. </a:t>
            </a:r>
          </a:p>
          <a:p>
            <a:pPr marL="0" marR="0" indent="0" algn="l" defTabSz="914400" rtl="0" eaLnBrk="1" fontAlgn="auto" latinLnBrk="0" hangingPunct="1">
              <a:lnSpc>
                <a:spcPct val="100000"/>
              </a:lnSpc>
              <a:spcBef>
                <a:spcPts val="0"/>
              </a:spcBef>
              <a:spcAft>
                <a:spcPts val="0"/>
              </a:spcAft>
              <a:buClrTx/>
              <a:buSzTx/>
              <a:buFontTx/>
              <a:buNone/>
              <a:tabLst/>
              <a:defRPr/>
            </a:pPr>
            <a:endParaRPr lang="es-E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latin typeface="+mn-lt"/>
                <a:ea typeface="+mn-ea"/>
                <a:cs typeface="+mn-cs"/>
              </a:rPr>
              <a:t>En los procesos de constitución de redes comunitarias, lo más frecuente y deseable es que se organicen redes que muestren características de uno y otro extremo, es decir, que se ubiquen hacia el centro de esas bipolaridades descritas, según las circunstancias.</a:t>
            </a:r>
            <a:endParaRPr lang="es-AR" sz="1200" kern="1200" dirty="0" smtClean="0">
              <a:solidFill>
                <a:schemeClr val="tx1"/>
              </a:solidFill>
              <a:latin typeface="+mn-lt"/>
              <a:ea typeface="+mn-ea"/>
              <a:cs typeface="+mn-cs"/>
            </a:endParaRPr>
          </a:p>
          <a:p>
            <a:endParaRPr lang="es-AR" dirty="0"/>
          </a:p>
        </p:txBody>
      </p:sp>
      <p:sp>
        <p:nvSpPr>
          <p:cNvPr id="4" name="3 Marcador de número de diapositiva"/>
          <p:cNvSpPr>
            <a:spLocks noGrp="1"/>
          </p:cNvSpPr>
          <p:nvPr>
            <p:ph type="sldNum" sz="quarter" idx="10"/>
          </p:nvPr>
        </p:nvSpPr>
        <p:spPr/>
        <p:txBody>
          <a:bodyPr/>
          <a:lstStyle/>
          <a:p>
            <a:fld id="{15708545-571B-4BF2-A12B-D5C6069D8A3A}" type="slidenum">
              <a:rPr lang="es-AR" smtClean="0"/>
              <a:pPr/>
              <a:t>14</a:t>
            </a:fld>
            <a:endParaRPr lang="es-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lvl="0"/>
            <a:r>
              <a:rPr lang="es-ES" sz="1200" b="1" kern="1200" dirty="0" smtClean="0">
                <a:solidFill>
                  <a:schemeClr val="tx1"/>
                </a:solidFill>
                <a:latin typeface="+mn-lt"/>
                <a:ea typeface="+mn-ea"/>
                <a:cs typeface="+mn-cs"/>
              </a:rPr>
              <a:t>Off-Line</a:t>
            </a:r>
            <a:r>
              <a:rPr lang="es-ES" sz="1200" kern="1200" dirty="0" smtClean="0">
                <a:solidFill>
                  <a:schemeClr val="tx1"/>
                </a:solidFill>
                <a:latin typeface="+mn-lt"/>
                <a:ea typeface="+mn-ea"/>
                <a:cs typeface="+mn-cs"/>
              </a:rPr>
              <a:t>: son aquellas en las que las relaciones sociales se desarrollan sin mediación de aparatos o sistemas electrónicos.</a:t>
            </a:r>
            <a:endParaRPr lang="es-AR" sz="1200" kern="1200" dirty="0" smtClean="0">
              <a:solidFill>
                <a:schemeClr val="tx1"/>
              </a:solidFill>
              <a:latin typeface="+mn-lt"/>
              <a:ea typeface="+mn-ea"/>
              <a:cs typeface="+mn-cs"/>
            </a:endParaRPr>
          </a:p>
          <a:p>
            <a:pPr lvl="0"/>
            <a:r>
              <a:rPr lang="es-ES" sz="1200" b="1" kern="1200" dirty="0" err="1" smtClean="0">
                <a:solidFill>
                  <a:schemeClr val="tx1"/>
                </a:solidFill>
                <a:latin typeface="+mn-lt"/>
                <a:ea typeface="+mn-ea"/>
                <a:cs typeface="+mn-cs"/>
              </a:rPr>
              <a:t>On</a:t>
            </a:r>
            <a:r>
              <a:rPr lang="es-ES" sz="1200" b="1" kern="1200" dirty="0" smtClean="0">
                <a:solidFill>
                  <a:schemeClr val="tx1"/>
                </a:solidFill>
                <a:latin typeface="+mn-lt"/>
                <a:ea typeface="+mn-ea"/>
                <a:cs typeface="+mn-cs"/>
              </a:rPr>
              <a:t>-Line</a:t>
            </a:r>
            <a:r>
              <a:rPr lang="es-ES" sz="1200" kern="1200" dirty="0" smtClean="0">
                <a:solidFill>
                  <a:schemeClr val="tx1"/>
                </a:solidFill>
                <a:latin typeface="+mn-lt"/>
                <a:ea typeface="+mn-ea"/>
                <a:cs typeface="+mn-cs"/>
              </a:rPr>
              <a:t>: son aquellas que tienen su origen y se desarrollan a través de medios electrónicos.</a:t>
            </a:r>
            <a:endParaRPr lang="es-AR" sz="1200" kern="1200" dirty="0" smtClean="0">
              <a:solidFill>
                <a:schemeClr val="tx1"/>
              </a:solidFill>
              <a:latin typeface="+mn-lt"/>
              <a:ea typeface="+mn-ea"/>
              <a:cs typeface="+mn-cs"/>
            </a:endParaRPr>
          </a:p>
          <a:p>
            <a:endParaRPr lang="es-AR" dirty="0" smtClean="0"/>
          </a:p>
          <a:p>
            <a:pPr lvl="0"/>
            <a:r>
              <a:rPr lang="es-ES" sz="1200" b="1" kern="1200" dirty="0" smtClean="0">
                <a:solidFill>
                  <a:schemeClr val="tx1"/>
                </a:solidFill>
                <a:latin typeface="+mn-lt"/>
                <a:ea typeface="+mn-ea"/>
                <a:cs typeface="+mn-cs"/>
              </a:rPr>
              <a:t>Egocéntricas</a:t>
            </a:r>
            <a:r>
              <a:rPr lang="es-ES" sz="1200" kern="1200" dirty="0" smtClean="0">
                <a:solidFill>
                  <a:schemeClr val="tx1"/>
                </a:solidFill>
                <a:latin typeface="+mn-lt"/>
                <a:ea typeface="+mn-ea"/>
                <a:cs typeface="+mn-cs"/>
              </a:rPr>
              <a:t>: conformadas por el conjunto de relaciones centradas en un individuo determinado con quienes el individuo intercambia recíprocamente bienes y servicios.</a:t>
            </a:r>
            <a:endParaRPr lang="es-AR" sz="1200" kern="1200" dirty="0" smtClean="0">
              <a:solidFill>
                <a:schemeClr val="tx1"/>
              </a:solidFill>
              <a:latin typeface="+mn-lt"/>
              <a:ea typeface="+mn-ea"/>
              <a:cs typeface="+mn-cs"/>
            </a:endParaRPr>
          </a:p>
          <a:p>
            <a:pPr lvl="0"/>
            <a:r>
              <a:rPr lang="es-ES" sz="1200" b="1" kern="1200" dirty="0" smtClean="0">
                <a:solidFill>
                  <a:schemeClr val="tx1"/>
                </a:solidFill>
                <a:latin typeface="+mn-lt"/>
                <a:ea typeface="+mn-ea"/>
                <a:cs typeface="+mn-cs"/>
              </a:rPr>
              <a:t>Exocéntricas</a:t>
            </a:r>
            <a:r>
              <a:rPr lang="es-ES" sz="1200" kern="1200" dirty="0" smtClean="0">
                <a:solidFill>
                  <a:schemeClr val="tx1"/>
                </a:solidFill>
                <a:latin typeface="+mn-lt"/>
                <a:ea typeface="+mn-ea"/>
                <a:cs typeface="+mn-cs"/>
              </a:rPr>
              <a:t>: conformadas a partir de un grupo social</a:t>
            </a:r>
            <a:r>
              <a:rPr lang="es-ES" sz="1200" kern="1200" baseline="0" dirty="0" smtClean="0">
                <a:solidFill>
                  <a:schemeClr val="tx1"/>
                </a:solidFill>
                <a:latin typeface="+mn-lt"/>
                <a:ea typeface="+mn-ea"/>
                <a:cs typeface="+mn-cs"/>
              </a:rPr>
              <a:t> </a:t>
            </a:r>
            <a:r>
              <a:rPr lang="es-ES" sz="1200" kern="1200" dirty="0" smtClean="0">
                <a:solidFill>
                  <a:schemeClr val="tx1"/>
                </a:solidFill>
                <a:latin typeface="+mn-lt"/>
                <a:ea typeface="+mn-ea"/>
                <a:cs typeface="+mn-cs"/>
              </a:rPr>
              <a:t>caracterizada por el intercambio de todos con todos en el cual no existen personas que centralicen las funciones de intercambio.</a:t>
            </a:r>
            <a:endParaRPr lang="es-AR"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7D4F91AF-8311-4976-8501-79BF1AB397D4}" type="slidenum">
              <a:rPr lang="es-AR" smtClean="0"/>
              <a:pPr/>
              <a:t>15</a:t>
            </a:fld>
            <a:endParaRPr lang="es-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lvl="0"/>
            <a:r>
              <a:rPr lang="es-ES" sz="1200" b="1" kern="1200" dirty="0" smtClean="0">
                <a:solidFill>
                  <a:schemeClr val="tx1"/>
                </a:solidFill>
                <a:latin typeface="+mn-lt"/>
                <a:ea typeface="+mn-ea"/>
                <a:cs typeface="+mn-cs"/>
              </a:rPr>
              <a:t>Gubernamentales</a:t>
            </a:r>
            <a:r>
              <a:rPr lang="es-ES" sz="1200" kern="1200" dirty="0" smtClean="0">
                <a:solidFill>
                  <a:schemeClr val="tx1"/>
                </a:solidFill>
                <a:latin typeface="+mn-lt"/>
                <a:ea typeface="+mn-ea"/>
                <a:cs typeface="+mn-cs"/>
              </a:rPr>
              <a:t>: Esta formada por entidades estatales.</a:t>
            </a:r>
            <a:endParaRPr lang="es-AR" sz="1200" kern="1200" dirty="0" smtClean="0">
              <a:solidFill>
                <a:schemeClr val="tx1"/>
              </a:solidFill>
              <a:latin typeface="+mn-lt"/>
              <a:ea typeface="+mn-ea"/>
              <a:cs typeface="+mn-cs"/>
            </a:endParaRPr>
          </a:p>
          <a:p>
            <a:pPr lvl="0"/>
            <a:endParaRPr lang="es-ES" sz="1200" b="1" kern="1200" dirty="0" smtClean="0">
              <a:solidFill>
                <a:schemeClr val="tx1"/>
              </a:solidFill>
              <a:latin typeface="+mn-lt"/>
              <a:ea typeface="+mn-ea"/>
              <a:cs typeface="+mn-cs"/>
            </a:endParaRPr>
          </a:p>
          <a:p>
            <a:pPr lvl="0"/>
            <a:r>
              <a:rPr lang="es-ES" sz="1200" b="1" kern="1200" dirty="0" smtClean="0">
                <a:solidFill>
                  <a:schemeClr val="tx1"/>
                </a:solidFill>
                <a:latin typeface="+mn-lt"/>
                <a:ea typeface="+mn-ea"/>
                <a:cs typeface="+mn-cs"/>
              </a:rPr>
              <a:t>No Gubernamentales</a:t>
            </a:r>
            <a:r>
              <a:rPr lang="es-ES" sz="1200" kern="1200" dirty="0" smtClean="0">
                <a:solidFill>
                  <a:schemeClr val="tx1"/>
                </a:solidFill>
                <a:latin typeface="+mn-lt"/>
                <a:ea typeface="+mn-ea"/>
                <a:cs typeface="+mn-cs"/>
              </a:rPr>
              <a:t>: aquellas formadas por entidades no gubernamentales.</a:t>
            </a:r>
            <a:r>
              <a:rPr lang="es-ES" sz="1200" kern="1200" baseline="0" dirty="0" smtClean="0">
                <a:solidFill>
                  <a:schemeClr val="tx1"/>
                </a:solidFill>
                <a:latin typeface="+mn-lt"/>
                <a:ea typeface="+mn-ea"/>
                <a:cs typeface="+mn-cs"/>
              </a:rPr>
              <a:t> E</a:t>
            </a:r>
            <a:r>
              <a:rPr lang="es-ES" sz="1200" kern="1200" dirty="0" smtClean="0">
                <a:solidFill>
                  <a:schemeClr val="tx1"/>
                </a:solidFill>
                <a:latin typeface="+mn-lt"/>
                <a:ea typeface="+mn-ea"/>
                <a:cs typeface="+mn-cs"/>
              </a:rPr>
              <a:t>l estado no participa dentro de la red.</a:t>
            </a:r>
            <a:endParaRPr lang="es-AR" sz="1200" kern="1200" dirty="0" smtClean="0">
              <a:solidFill>
                <a:schemeClr val="tx1"/>
              </a:solidFill>
              <a:latin typeface="+mn-lt"/>
              <a:ea typeface="+mn-ea"/>
              <a:cs typeface="+mn-cs"/>
            </a:endParaRPr>
          </a:p>
          <a:p>
            <a:pPr lvl="0"/>
            <a:endParaRPr lang="es-ES" sz="1200" b="1" kern="1200" dirty="0" smtClean="0">
              <a:solidFill>
                <a:schemeClr val="tx1"/>
              </a:solidFill>
              <a:latin typeface="+mn-lt"/>
              <a:ea typeface="+mn-ea"/>
              <a:cs typeface="+mn-cs"/>
            </a:endParaRPr>
          </a:p>
          <a:p>
            <a:pPr lvl="0"/>
            <a:r>
              <a:rPr lang="es-ES" sz="1200" b="1" kern="1200" dirty="0" smtClean="0">
                <a:solidFill>
                  <a:schemeClr val="tx1"/>
                </a:solidFill>
                <a:latin typeface="+mn-lt"/>
                <a:ea typeface="+mn-ea"/>
                <a:cs typeface="+mn-cs"/>
              </a:rPr>
              <a:t>Interinstitucionales</a:t>
            </a:r>
            <a:r>
              <a:rPr lang="es-ES" sz="1200" kern="1200" dirty="0" smtClean="0">
                <a:solidFill>
                  <a:schemeClr val="tx1"/>
                </a:solidFill>
                <a:latin typeface="+mn-lt"/>
                <a:ea typeface="+mn-ea"/>
                <a:cs typeface="+mn-cs"/>
              </a:rPr>
              <a:t>: la red está formada tanto por entidades gubernamentales y como por no gubernamentales.</a:t>
            </a:r>
            <a:endParaRPr lang="es-AR" sz="1200" kern="1200" dirty="0" smtClean="0">
              <a:solidFill>
                <a:schemeClr val="tx1"/>
              </a:solidFill>
              <a:latin typeface="+mn-lt"/>
              <a:ea typeface="+mn-ea"/>
              <a:cs typeface="+mn-cs"/>
            </a:endParaRPr>
          </a:p>
          <a:p>
            <a:endParaRPr lang="es-AR" dirty="0"/>
          </a:p>
        </p:txBody>
      </p:sp>
      <p:sp>
        <p:nvSpPr>
          <p:cNvPr id="4" name="3 Marcador de número de diapositiva"/>
          <p:cNvSpPr>
            <a:spLocks noGrp="1"/>
          </p:cNvSpPr>
          <p:nvPr>
            <p:ph type="sldNum" sz="quarter" idx="10"/>
          </p:nvPr>
        </p:nvSpPr>
        <p:spPr/>
        <p:txBody>
          <a:bodyPr/>
          <a:lstStyle/>
          <a:p>
            <a:fld id="{7D4F91AF-8311-4976-8501-79BF1AB397D4}" type="slidenum">
              <a:rPr lang="es-AR" smtClean="0"/>
              <a:pPr/>
              <a:t>16</a:t>
            </a:fld>
            <a:endParaRPr lang="es-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lvl="0"/>
            <a:r>
              <a:rPr lang="es-ES" sz="1200" b="1" kern="1200" dirty="0" smtClean="0">
                <a:solidFill>
                  <a:schemeClr val="tx1"/>
                </a:solidFill>
                <a:latin typeface="+mn-lt"/>
                <a:ea typeface="+mn-ea"/>
                <a:cs typeface="+mn-cs"/>
              </a:rPr>
              <a:t>Interpersonales</a:t>
            </a:r>
            <a:r>
              <a:rPr lang="es-ES" sz="1200" kern="1200" dirty="0" smtClean="0">
                <a:solidFill>
                  <a:schemeClr val="tx1"/>
                </a:solidFill>
                <a:latin typeface="+mn-lt"/>
                <a:ea typeface="+mn-ea"/>
                <a:cs typeface="+mn-cs"/>
              </a:rPr>
              <a:t> se establecen entre diferentes miembros de la comunidad que no pertenecen a ningún grupo organizado y que tienen perspectivas y áreas diferentes para el abordaje del trabajo comunitario.</a:t>
            </a:r>
            <a:endParaRPr lang="es-AR" sz="1200" kern="1200" dirty="0" smtClean="0">
              <a:solidFill>
                <a:schemeClr val="tx1"/>
              </a:solidFill>
              <a:latin typeface="+mn-lt"/>
              <a:ea typeface="+mn-ea"/>
              <a:cs typeface="+mn-cs"/>
            </a:endParaRPr>
          </a:p>
          <a:p>
            <a:pPr lvl="0"/>
            <a:endParaRPr lang="es-ES" sz="1200" b="1" kern="1200" dirty="0" smtClean="0">
              <a:solidFill>
                <a:schemeClr val="tx1"/>
              </a:solidFill>
              <a:latin typeface="+mn-lt"/>
              <a:ea typeface="+mn-ea"/>
              <a:cs typeface="+mn-cs"/>
            </a:endParaRPr>
          </a:p>
          <a:p>
            <a:pPr lvl="0"/>
            <a:r>
              <a:rPr lang="es-ES" sz="1200" b="1" kern="1200" dirty="0" err="1" smtClean="0">
                <a:solidFill>
                  <a:schemeClr val="tx1"/>
                </a:solidFill>
                <a:latin typeface="+mn-lt"/>
                <a:ea typeface="+mn-ea"/>
                <a:cs typeface="+mn-cs"/>
              </a:rPr>
              <a:t>intergrupales</a:t>
            </a:r>
            <a:r>
              <a:rPr lang="es-ES" sz="1200" kern="1200" dirty="0" smtClean="0">
                <a:solidFill>
                  <a:schemeClr val="tx1"/>
                </a:solidFill>
                <a:latin typeface="+mn-lt"/>
                <a:ea typeface="+mn-ea"/>
                <a:cs typeface="+mn-cs"/>
              </a:rPr>
              <a:t> están constituidas por diferentes grupos organizados de la comunidad o externos a esta.</a:t>
            </a:r>
            <a:endParaRPr lang="es-AR" sz="1200" kern="1200" dirty="0" smtClean="0">
              <a:solidFill>
                <a:schemeClr val="tx1"/>
              </a:solidFill>
              <a:latin typeface="+mn-lt"/>
              <a:ea typeface="+mn-ea"/>
              <a:cs typeface="+mn-cs"/>
            </a:endParaRPr>
          </a:p>
          <a:p>
            <a:pPr lvl="0"/>
            <a:endParaRPr lang="es-ES" sz="1200" b="1" kern="1200" dirty="0" smtClean="0">
              <a:solidFill>
                <a:schemeClr val="tx1"/>
              </a:solidFill>
              <a:latin typeface="+mn-lt"/>
              <a:ea typeface="+mn-ea"/>
              <a:cs typeface="+mn-cs"/>
            </a:endParaRPr>
          </a:p>
          <a:p>
            <a:pPr lvl="0"/>
            <a:r>
              <a:rPr lang="es-ES" sz="1200" b="1" kern="1200" dirty="0" smtClean="0">
                <a:solidFill>
                  <a:schemeClr val="tx1"/>
                </a:solidFill>
                <a:latin typeface="+mn-lt"/>
                <a:ea typeface="+mn-ea"/>
                <a:cs typeface="+mn-cs"/>
              </a:rPr>
              <a:t>interinstitucionales</a:t>
            </a:r>
            <a:r>
              <a:rPr lang="es-ES" sz="1200" kern="1200" dirty="0" smtClean="0">
                <a:solidFill>
                  <a:schemeClr val="tx1"/>
                </a:solidFill>
                <a:latin typeface="+mn-lt"/>
                <a:ea typeface="+mn-ea"/>
                <a:cs typeface="+mn-cs"/>
              </a:rPr>
              <a:t> están conformadas por varias instituciones que se unen para trabajar en torno de un fin común en el campo comunitario.</a:t>
            </a:r>
            <a:endParaRPr lang="es-AR" sz="1200" kern="1200" dirty="0" smtClean="0">
              <a:solidFill>
                <a:schemeClr val="tx1"/>
              </a:solidFill>
              <a:latin typeface="+mn-lt"/>
              <a:ea typeface="+mn-ea"/>
              <a:cs typeface="+mn-cs"/>
            </a:endParaRPr>
          </a:p>
          <a:p>
            <a:pPr lvl="0"/>
            <a:endParaRPr lang="es-ES" sz="1200" b="1" kern="1200" dirty="0" smtClean="0">
              <a:solidFill>
                <a:schemeClr val="tx1"/>
              </a:solidFill>
              <a:latin typeface="+mn-lt"/>
              <a:ea typeface="+mn-ea"/>
              <a:cs typeface="+mn-cs"/>
            </a:endParaRPr>
          </a:p>
          <a:p>
            <a:pPr lvl="0"/>
            <a:r>
              <a:rPr lang="es-ES" sz="1200" b="1" kern="1200" dirty="0" smtClean="0">
                <a:solidFill>
                  <a:schemeClr val="tx1"/>
                </a:solidFill>
                <a:latin typeface="+mn-lt"/>
                <a:ea typeface="+mn-ea"/>
                <a:cs typeface="+mn-cs"/>
              </a:rPr>
              <a:t>combinadas</a:t>
            </a:r>
            <a:r>
              <a:rPr lang="es-ES" sz="1200" kern="1200" dirty="0" smtClean="0">
                <a:solidFill>
                  <a:schemeClr val="tx1"/>
                </a:solidFill>
                <a:latin typeface="+mn-lt"/>
                <a:ea typeface="+mn-ea"/>
                <a:cs typeface="+mn-cs"/>
              </a:rPr>
              <a:t> incorporan actores sociales de cualquiera de las entidades antes mencionadas, lo cual es el estilo más frecuente en las redes comunitarias.</a:t>
            </a:r>
            <a:endParaRPr lang="es-AR"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7D4F91AF-8311-4976-8501-79BF1AB397D4}" type="slidenum">
              <a:rPr lang="es-AR" smtClean="0"/>
              <a:pPr/>
              <a:t>17</a:t>
            </a:fld>
            <a:endParaRPr lang="es-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lvl="0"/>
            <a:r>
              <a:rPr lang="es-ES" sz="1200" kern="1200" dirty="0" smtClean="0">
                <a:solidFill>
                  <a:schemeClr val="tx1"/>
                </a:solidFill>
                <a:latin typeface="+mn-lt"/>
                <a:ea typeface="+mn-ea"/>
                <a:cs typeface="+mn-cs"/>
              </a:rPr>
              <a:t>Las </a:t>
            </a:r>
            <a:r>
              <a:rPr lang="es-ES" sz="1200" b="1" kern="1200" dirty="0" smtClean="0">
                <a:solidFill>
                  <a:schemeClr val="tx1"/>
                </a:solidFill>
                <a:latin typeface="+mn-lt"/>
                <a:ea typeface="+mn-ea"/>
                <a:cs typeface="+mn-cs"/>
              </a:rPr>
              <a:t>redes intracomunitarias</a:t>
            </a:r>
            <a:r>
              <a:rPr lang="es-ES" sz="1200" kern="1200" dirty="0" smtClean="0">
                <a:solidFill>
                  <a:schemeClr val="tx1"/>
                </a:solidFill>
                <a:latin typeface="+mn-lt"/>
                <a:ea typeface="+mn-ea"/>
                <a:cs typeface="+mn-cs"/>
              </a:rPr>
              <a:t> son las que se establecen internamente dentro de una comunidad y promueven la articulación local.</a:t>
            </a:r>
            <a:endParaRPr lang="es-AR" sz="1200" kern="1200" dirty="0" smtClean="0">
              <a:solidFill>
                <a:schemeClr val="tx1"/>
              </a:solidFill>
              <a:latin typeface="+mn-lt"/>
              <a:ea typeface="+mn-ea"/>
              <a:cs typeface="+mn-cs"/>
            </a:endParaRPr>
          </a:p>
          <a:p>
            <a:pPr lvl="0"/>
            <a:endParaRPr lang="es-ES" sz="1200" kern="1200" dirty="0" smtClean="0">
              <a:solidFill>
                <a:schemeClr val="tx1"/>
              </a:solidFill>
              <a:latin typeface="+mn-lt"/>
              <a:ea typeface="+mn-ea"/>
              <a:cs typeface="+mn-cs"/>
            </a:endParaRPr>
          </a:p>
          <a:p>
            <a:pPr lvl="0"/>
            <a:r>
              <a:rPr lang="es-ES" sz="1200" kern="1200" dirty="0" smtClean="0">
                <a:solidFill>
                  <a:schemeClr val="tx1"/>
                </a:solidFill>
                <a:latin typeface="+mn-lt"/>
                <a:ea typeface="+mn-ea"/>
                <a:cs typeface="+mn-cs"/>
              </a:rPr>
              <a:t>Las </a:t>
            </a:r>
            <a:r>
              <a:rPr lang="es-ES" sz="1200" b="1" kern="1200" dirty="0" smtClean="0">
                <a:solidFill>
                  <a:schemeClr val="tx1"/>
                </a:solidFill>
                <a:latin typeface="+mn-lt"/>
                <a:ea typeface="+mn-ea"/>
                <a:cs typeface="+mn-cs"/>
              </a:rPr>
              <a:t>redes intercomunitarias</a:t>
            </a:r>
            <a:r>
              <a:rPr lang="es-ES" sz="1200" kern="1200" dirty="0" smtClean="0">
                <a:solidFill>
                  <a:schemeClr val="tx1"/>
                </a:solidFill>
                <a:latin typeface="+mn-lt"/>
                <a:ea typeface="+mn-ea"/>
                <a:cs typeface="+mn-cs"/>
              </a:rPr>
              <a:t> se refieren a las conexiones entre entes pertenecientes a dos o más comunidades. Buscan</a:t>
            </a:r>
            <a:r>
              <a:rPr lang="es-ES" sz="1200" kern="1200" baseline="0" dirty="0" smtClean="0">
                <a:solidFill>
                  <a:schemeClr val="tx1"/>
                </a:solidFill>
                <a:latin typeface="+mn-lt"/>
                <a:ea typeface="+mn-ea"/>
                <a:cs typeface="+mn-cs"/>
              </a:rPr>
              <a:t> </a:t>
            </a:r>
            <a:r>
              <a:rPr lang="es-ES" sz="1200" kern="1200" dirty="0" smtClean="0">
                <a:solidFill>
                  <a:schemeClr val="tx1"/>
                </a:solidFill>
                <a:latin typeface="+mn-lt"/>
                <a:ea typeface="+mn-ea"/>
                <a:cs typeface="+mn-cs"/>
              </a:rPr>
              <a:t>fortalecer la sociedad civil.</a:t>
            </a:r>
          </a:p>
          <a:p>
            <a:pPr lvl="0"/>
            <a:r>
              <a:rPr lang="es-ES" sz="1200" kern="1200" dirty="0" smtClean="0">
                <a:solidFill>
                  <a:schemeClr val="tx1"/>
                </a:solidFill>
                <a:latin typeface="+mn-lt"/>
                <a:ea typeface="+mn-ea"/>
                <a:cs typeface="+mn-cs"/>
              </a:rPr>
              <a:t>El trabajo comunitario trasciende el espacio de lo local para incorporarse al de la ciudadanía.</a:t>
            </a:r>
          </a:p>
          <a:p>
            <a:pPr lvl="0"/>
            <a:endParaRPr lang="es-AR" sz="1200" kern="1200" dirty="0" smtClean="0">
              <a:solidFill>
                <a:schemeClr val="tx1"/>
              </a:solidFill>
              <a:latin typeface="+mn-lt"/>
              <a:ea typeface="+mn-ea"/>
              <a:cs typeface="+mn-cs"/>
            </a:endParaRPr>
          </a:p>
          <a:p>
            <a:r>
              <a:rPr lang="es-ES" sz="1200" kern="1200" dirty="0" smtClean="0">
                <a:solidFill>
                  <a:schemeClr val="tx1"/>
                </a:solidFill>
                <a:latin typeface="+mn-lt"/>
                <a:ea typeface="+mn-ea"/>
                <a:cs typeface="+mn-cs"/>
              </a:rPr>
              <a:t>Es entonces deseable para la organización comunitaria que este tipo de redes coexistan, por cuanto se fortalecen ellas y sus integrantes al producirse intercambios entre contextos similares que mantienen sus particularidades, a la vez que se van consolidando los espacios para el ejercicio de la ciudadanía.</a:t>
            </a:r>
          </a:p>
          <a:p>
            <a:endParaRPr lang="es-AR" sz="1200" kern="1200" dirty="0" smtClean="0">
              <a:solidFill>
                <a:schemeClr val="tx1"/>
              </a:solidFill>
              <a:latin typeface="+mn-lt"/>
              <a:ea typeface="+mn-ea"/>
              <a:cs typeface="+mn-cs"/>
            </a:endParaRPr>
          </a:p>
          <a:p>
            <a:pPr lvl="0"/>
            <a:r>
              <a:rPr lang="es-ES" sz="1200" kern="1200" dirty="0" smtClean="0">
                <a:solidFill>
                  <a:schemeClr val="tx1"/>
                </a:solidFill>
                <a:latin typeface="+mn-lt"/>
                <a:ea typeface="+mn-ea"/>
                <a:cs typeface="+mn-cs"/>
              </a:rPr>
              <a:t>Las </a:t>
            </a:r>
            <a:r>
              <a:rPr lang="es-ES" sz="1200" b="1" kern="1200" dirty="0" smtClean="0">
                <a:solidFill>
                  <a:schemeClr val="tx1"/>
                </a:solidFill>
                <a:latin typeface="+mn-lt"/>
                <a:ea typeface="+mn-ea"/>
                <a:cs typeface="+mn-cs"/>
              </a:rPr>
              <a:t>redes circunstanciales</a:t>
            </a:r>
            <a:r>
              <a:rPr lang="es-ES" sz="1200" kern="1200" dirty="0" smtClean="0">
                <a:solidFill>
                  <a:schemeClr val="tx1"/>
                </a:solidFill>
                <a:latin typeface="+mn-lt"/>
                <a:ea typeface="+mn-ea"/>
                <a:cs typeface="+mn-cs"/>
              </a:rPr>
              <a:t> son aquellas que se activan en un momento particular para solventar una situación específica y que desaparecen una vez resuelta esa situación y habiendo cumplido su cometido. (ayudar a algún vecino en una situación problemática , problemas colectivos (suspensión de un servicio público)).</a:t>
            </a:r>
          </a:p>
          <a:p>
            <a:pPr lvl="0"/>
            <a:endParaRPr lang="es-AR" sz="1200" kern="1200" dirty="0" smtClean="0">
              <a:solidFill>
                <a:schemeClr val="tx1"/>
              </a:solidFill>
              <a:latin typeface="+mn-lt"/>
              <a:ea typeface="+mn-ea"/>
              <a:cs typeface="+mn-cs"/>
            </a:endParaRPr>
          </a:p>
          <a:p>
            <a:pPr lvl="0"/>
            <a:r>
              <a:rPr lang="es-ES" sz="1200" kern="1200" dirty="0" smtClean="0">
                <a:solidFill>
                  <a:schemeClr val="tx1"/>
                </a:solidFill>
                <a:latin typeface="+mn-lt"/>
                <a:ea typeface="+mn-ea"/>
                <a:cs typeface="+mn-cs"/>
              </a:rPr>
              <a:t>Las </a:t>
            </a:r>
            <a:r>
              <a:rPr lang="es-ES" sz="1200" b="1" kern="1200" dirty="0" smtClean="0">
                <a:solidFill>
                  <a:schemeClr val="tx1"/>
                </a:solidFill>
                <a:latin typeface="+mn-lt"/>
                <a:ea typeface="+mn-ea"/>
                <a:cs typeface="+mn-cs"/>
              </a:rPr>
              <a:t>redes estables</a:t>
            </a:r>
            <a:r>
              <a:rPr lang="es-ES" sz="1200" kern="1200" dirty="0" smtClean="0">
                <a:solidFill>
                  <a:schemeClr val="tx1"/>
                </a:solidFill>
                <a:latin typeface="+mn-lt"/>
                <a:ea typeface="+mn-ea"/>
                <a:cs typeface="+mn-cs"/>
              </a:rPr>
              <a:t> son las que mantienen los mecanismos de relación e intercambio de manera permanente y que se activan con frecuencia, ya sea para situaciones emergentes o para ejecutar proyectos conjuntos que favorezcan el desarrollo comunitario.</a:t>
            </a:r>
            <a:endParaRPr lang="es-AR" dirty="0"/>
          </a:p>
        </p:txBody>
      </p:sp>
      <p:sp>
        <p:nvSpPr>
          <p:cNvPr id="4" name="3 Marcador de número de diapositiva"/>
          <p:cNvSpPr>
            <a:spLocks noGrp="1"/>
          </p:cNvSpPr>
          <p:nvPr>
            <p:ph type="sldNum" sz="quarter" idx="10"/>
          </p:nvPr>
        </p:nvSpPr>
        <p:spPr/>
        <p:txBody>
          <a:bodyPr/>
          <a:lstStyle/>
          <a:p>
            <a:fld id="{7D4F91AF-8311-4976-8501-79BF1AB397D4}" type="slidenum">
              <a:rPr lang="es-AR" smtClean="0"/>
              <a:pPr/>
              <a:t>18</a:t>
            </a:fld>
            <a:endParaRPr lang="es-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9 Triángulo rectángulo"/>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Título"/>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grpSp>
        <p:nvGrpSpPr>
          <p:cNvPr id="2" name="1 Grupo"/>
          <p:cNvGrpSpPr/>
          <p:nvPr/>
        </p:nvGrpSpPr>
        <p:grpSpPr>
          <a:xfrm>
            <a:off x="-3765" y="4953000"/>
            <a:ext cx="9147765" cy="1912088"/>
            <a:chOff x="-3765" y="4832896"/>
            <a:chExt cx="9147765" cy="2032192"/>
          </a:xfrm>
        </p:grpSpPr>
        <p:sp>
          <p:nvSpPr>
            <p:cNvPr id="7" name="6 Forma libre"/>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7 Forma libre"/>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29 Marcador de fecha"/>
          <p:cNvSpPr>
            <a:spLocks noGrp="1"/>
          </p:cNvSpPr>
          <p:nvPr>
            <p:ph type="dt" sz="half" idx="10"/>
          </p:nvPr>
        </p:nvSpPr>
        <p:spPr/>
        <p:txBody>
          <a:bodyPr/>
          <a:lstStyle>
            <a:lvl1pPr>
              <a:defRPr>
                <a:solidFill>
                  <a:srgbClr val="FFFFFF"/>
                </a:solidFill>
              </a:defRPr>
            </a:lvl1pPr>
            <a:extLst/>
          </a:lstStyle>
          <a:p>
            <a:fld id="{7A847CFC-816F-41D0-AAC0-9BF4FEBC753E}" type="datetimeFigureOut">
              <a:rPr lang="es-ES" smtClean="0"/>
              <a:pPr/>
              <a:t>22/10/2010</a:t>
            </a:fld>
            <a:endParaRPr lang="es-ES"/>
          </a:p>
        </p:txBody>
      </p:sp>
      <p:sp>
        <p:nvSpPr>
          <p:cNvPr id="19" name="18 Marcador de pie de página"/>
          <p:cNvSpPr>
            <a:spLocks noGrp="1"/>
          </p:cNvSpPr>
          <p:nvPr>
            <p:ph type="ftr" sz="quarter" idx="11"/>
          </p:nvPr>
        </p:nvSpPr>
        <p:spPr/>
        <p:txBody>
          <a:bodyPr/>
          <a:lstStyle>
            <a:lvl1pPr>
              <a:defRPr>
                <a:solidFill>
                  <a:schemeClr val="accent1">
                    <a:tint val="20000"/>
                  </a:schemeClr>
                </a:solidFill>
              </a:defRPr>
            </a:lvl1pPr>
            <a:extLst/>
          </a:lstStyle>
          <a:p>
            <a:endParaRPr lang="es-ES"/>
          </a:p>
        </p:txBody>
      </p:sp>
      <p:sp>
        <p:nvSpPr>
          <p:cNvPr id="27" name="26 Marcador de número de diapositiva"/>
          <p:cNvSpPr>
            <a:spLocks noGrp="1"/>
          </p:cNvSpPr>
          <p:nvPr>
            <p:ph type="sldNum" sz="quarter" idx="12"/>
          </p:nvPr>
        </p:nvSpPr>
        <p:spPr/>
        <p:txBody>
          <a:bodyPr/>
          <a:lstStyle>
            <a:lvl1pPr>
              <a:defRPr>
                <a:solidFill>
                  <a:srgbClr val="FFFFFF"/>
                </a:solidFill>
              </a:defRPr>
            </a:lvl1pPr>
            <a:extLst/>
          </a:lstStyle>
          <a:p>
            <a:fld id="{132FADFE-3B8F-471C-ABF0-DBC7717ECBBC}"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481329"/>
            <a:ext cx="8229600" cy="438607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7A847CFC-816F-41D0-AAC0-9BF4FEBC753E}" type="datetimeFigureOut">
              <a:rPr lang="es-ES" smtClean="0"/>
              <a:pPr/>
              <a:t>22/10/2010</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1"/>
            <a:ext cx="6324600" cy="5592760"/>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7A847CFC-816F-41D0-AAC0-9BF4FEBC753E}" type="datetimeFigureOut">
              <a:rPr lang="es-ES" smtClean="0"/>
              <a:pPr/>
              <a:t>22/10/2010</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a:xfrm>
            <a:off x="685800" y="1752600"/>
            <a:ext cx="7770813" cy="1827213"/>
          </a:xfrm>
        </p:spPr>
        <p:txBody>
          <a:bodyPr/>
          <a:lstStyle/>
          <a:p>
            <a:r>
              <a:rPr lang="es-ES" smtClean="0"/>
              <a:t>Haga clic para modificar el estilo de título del patrón</a:t>
            </a:r>
            <a:endParaRPr lang="es-AR"/>
          </a:p>
        </p:txBody>
      </p:sp>
      <p:sp>
        <p:nvSpPr>
          <p:cNvPr id="3" name="2 Marcador de fecha"/>
          <p:cNvSpPr>
            <a:spLocks noGrp="1"/>
          </p:cNvSpPr>
          <p:nvPr>
            <p:ph type="dt" idx="10"/>
          </p:nvPr>
        </p:nvSpPr>
        <p:spPr>
          <a:xfrm>
            <a:off x="6726238" y="6408738"/>
            <a:ext cx="1917700" cy="363537"/>
          </a:xfrm>
        </p:spPr>
        <p:txBody>
          <a:bodyPr/>
          <a:lstStyle>
            <a:lvl1pPr>
              <a:defRPr/>
            </a:lvl1pPr>
          </a:lstStyle>
          <a:p>
            <a:r>
              <a:rPr lang="es-AR"/>
              <a:t>22/10/10</a:t>
            </a:r>
          </a:p>
        </p:txBody>
      </p:sp>
      <p:sp>
        <p:nvSpPr>
          <p:cNvPr id="4" name="3 Marcador de número de diapositiva"/>
          <p:cNvSpPr>
            <a:spLocks noGrp="1"/>
          </p:cNvSpPr>
          <p:nvPr>
            <p:ph type="sldNum" idx="11"/>
          </p:nvPr>
        </p:nvSpPr>
        <p:spPr>
          <a:xfrm>
            <a:off x="8647113" y="6408738"/>
            <a:ext cx="363537" cy="363537"/>
          </a:xfrm>
        </p:spPr>
        <p:txBody>
          <a:bodyPr/>
          <a:lstStyle>
            <a:lvl1pPr>
              <a:defRPr/>
            </a:lvl1pPr>
          </a:lstStyle>
          <a:p>
            <a:fld id="{C8F568BB-DD84-4AC9-8C99-7D2764B6FE68}" type="slidenum">
              <a:rPr lang="es-AR"/>
              <a:pPr/>
              <a:t>‹Nº›</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7A847CFC-816F-41D0-AAC0-9BF4FEBC753E}" type="datetimeFigureOut">
              <a:rPr lang="es-ES" smtClean="0"/>
              <a:pPr/>
              <a:t>22/10/2010</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
        <p:nvSpPr>
          <p:cNvPr id="7" name="6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7A847CFC-816F-41D0-AAC0-9BF4FEBC753E}" type="datetimeFigureOut">
              <a:rPr lang="es-ES" smtClean="0"/>
              <a:pPr/>
              <a:t>22/10/2010</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
        <p:nvSpPr>
          <p:cNvPr id="7" name="6 Cheurón"/>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7 Cheurón"/>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7A847CFC-816F-41D0-AAC0-9BF4FEBC753E}" type="datetimeFigureOut">
              <a:rPr lang="es-ES" smtClean="0"/>
              <a:pPr/>
              <a:t>22/10/2010</a:t>
            </a:fld>
            <a:endParaRPr lang="es-ES"/>
          </a:p>
        </p:txBody>
      </p:sp>
      <p:sp>
        <p:nvSpPr>
          <p:cNvPr id="6" name="5 Marcador de pie de página"/>
          <p:cNvSpPr>
            <a:spLocks noGrp="1"/>
          </p:cNvSpPr>
          <p:nvPr>
            <p:ph type="ftr" sz="quarter" idx="11"/>
          </p:nvPr>
        </p:nvSpPr>
        <p:spPr/>
        <p:txBody>
          <a:bodyPr/>
          <a:lstStyle>
            <a:extLst/>
          </a:lstStyle>
          <a:p>
            <a:endParaRPr lang="es-ES"/>
          </a:p>
        </p:txBody>
      </p:sp>
      <p:sp>
        <p:nvSpPr>
          <p:cNvPr id="7" name="6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
        <p:nvSpPr>
          <p:cNvPr id="8" name="7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7A847CFC-816F-41D0-AAC0-9BF4FEBC753E}" type="datetimeFigureOut">
              <a:rPr lang="es-ES" smtClean="0"/>
              <a:pPr/>
              <a:t>22/10/2010</a:t>
            </a:fld>
            <a:endParaRPr lang="es-ES"/>
          </a:p>
        </p:txBody>
      </p:sp>
      <p:sp>
        <p:nvSpPr>
          <p:cNvPr id="8" name="7 Marcador de pie de página"/>
          <p:cNvSpPr>
            <a:spLocks noGrp="1"/>
          </p:cNvSpPr>
          <p:nvPr>
            <p:ph type="ftr" sz="quarter" idx="11"/>
          </p:nvPr>
        </p:nvSpPr>
        <p:spPr/>
        <p:txBody>
          <a:bodyPr/>
          <a:lstStyle>
            <a:extLst/>
          </a:lstStyle>
          <a:p>
            <a:endParaRPr lang="es-ES"/>
          </a:p>
        </p:txBody>
      </p:sp>
      <p:sp>
        <p:nvSpPr>
          <p:cNvPr id="9" name="8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extLst/>
          </a:lstStyle>
          <a:p>
            <a:fld id="{7A847CFC-816F-41D0-AAC0-9BF4FEBC753E}" type="datetimeFigureOut">
              <a:rPr lang="es-ES" smtClean="0"/>
              <a:pPr/>
              <a:t>22/10/2010</a:t>
            </a:fld>
            <a:endParaRPr lang="es-ES"/>
          </a:p>
        </p:txBody>
      </p:sp>
      <p:sp>
        <p:nvSpPr>
          <p:cNvPr id="4" name="3 Marcador de pie de página"/>
          <p:cNvSpPr>
            <a:spLocks noGrp="1"/>
          </p:cNvSpPr>
          <p:nvPr>
            <p:ph type="ftr" sz="quarter" idx="11"/>
          </p:nvPr>
        </p:nvSpPr>
        <p:spPr/>
        <p:txBody>
          <a:bodyPr/>
          <a:lstStyle>
            <a:extLst/>
          </a:lstStyle>
          <a:p>
            <a:endParaRPr lang="es-ES"/>
          </a:p>
        </p:txBody>
      </p:sp>
      <p:sp>
        <p:nvSpPr>
          <p:cNvPr id="5" name="4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
        <p:nvSpPr>
          <p:cNvPr id="6" name="5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extLst/>
          </a:lstStyle>
          <a:p>
            <a:fld id="{7A847CFC-816F-41D0-AAC0-9BF4FEBC753E}" type="datetimeFigureOut">
              <a:rPr lang="es-ES" smtClean="0"/>
              <a:pPr/>
              <a:t>22/10/2010</a:t>
            </a:fld>
            <a:endParaRPr lang="es-ES"/>
          </a:p>
        </p:txBody>
      </p:sp>
      <p:sp>
        <p:nvSpPr>
          <p:cNvPr id="3" name="2 Marcador de pie de página"/>
          <p:cNvSpPr>
            <a:spLocks noGrp="1"/>
          </p:cNvSpPr>
          <p:nvPr>
            <p:ph type="ftr" sz="quarter" idx="11"/>
          </p:nvPr>
        </p:nvSpPr>
        <p:spPr/>
        <p:txBody>
          <a:bodyPr/>
          <a:lstStyle>
            <a:extLst/>
          </a:lstStyle>
          <a:p>
            <a:endParaRPr lang="es-ES"/>
          </a:p>
        </p:txBody>
      </p:sp>
      <p:sp>
        <p:nvSpPr>
          <p:cNvPr id="4" name="3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727032" y="6407944"/>
            <a:ext cx="1920240" cy="365760"/>
          </a:xfrm>
        </p:spPr>
        <p:txBody>
          <a:bodyPr/>
          <a:lstStyle>
            <a:extLst/>
          </a:lstStyle>
          <a:p>
            <a:fld id="{7A847CFC-816F-41D0-AAC0-9BF4FEBC753E}" type="datetimeFigureOut">
              <a:rPr lang="es-ES" smtClean="0"/>
              <a:pPr/>
              <a:t>22/10/2010</a:t>
            </a:fld>
            <a:endParaRPr lang="es-ES"/>
          </a:p>
        </p:txBody>
      </p:sp>
      <p:sp>
        <p:nvSpPr>
          <p:cNvPr id="6" name="5 Marcador de pie de página"/>
          <p:cNvSpPr>
            <a:spLocks noGrp="1"/>
          </p:cNvSpPr>
          <p:nvPr>
            <p:ph type="ftr" sz="quarter" idx="11"/>
          </p:nvPr>
        </p:nvSpPr>
        <p:spPr/>
        <p:txBody>
          <a:bodyPr/>
          <a:lstStyle>
            <a:extLst/>
          </a:lstStyle>
          <a:p>
            <a:endParaRPr lang="es-ES"/>
          </a:p>
        </p:txBody>
      </p:sp>
      <p:sp>
        <p:nvSpPr>
          <p:cNvPr id="7" name="6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s-ES" smtClean="0"/>
              <a:t>Haga clic en el icono para agregar una imagen</a:t>
            </a:r>
            <a:endParaRPr kumimoji="0" lang="en-US" dirty="0"/>
          </a:p>
        </p:txBody>
      </p:sp>
      <p:sp>
        <p:nvSpPr>
          <p:cNvPr id="5" name="4 Marcador de fecha"/>
          <p:cNvSpPr>
            <a:spLocks noGrp="1"/>
          </p:cNvSpPr>
          <p:nvPr>
            <p:ph type="dt" sz="half" idx="10"/>
          </p:nvPr>
        </p:nvSpPr>
        <p:spPr/>
        <p:txBody>
          <a:bodyPr/>
          <a:lstStyle>
            <a:lvl1pPr>
              <a:defRPr>
                <a:solidFill>
                  <a:schemeClr val="tx1"/>
                </a:solidFill>
              </a:defRPr>
            </a:lvl1pPr>
            <a:extLst/>
          </a:lstStyle>
          <a:p>
            <a:fld id="{7A847CFC-816F-41D0-AAC0-9BF4FEBC753E}" type="datetimeFigureOut">
              <a:rPr lang="es-ES" smtClean="0"/>
              <a:pPr/>
              <a:t>22/10/2010</a:t>
            </a:fld>
            <a:endParaRPr lang="es-ES"/>
          </a:p>
        </p:txBody>
      </p:sp>
      <p:sp>
        <p:nvSpPr>
          <p:cNvPr id="6" name="5 Marcador de pie de página"/>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s-ES"/>
          </a:p>
        </p:txBody>
      </p:sp>
      <p:sp>
        <p:nvSpPr>
          <p:cNvPr id="7" name="6 Marcador de número de diapositiva"/>
          <p:cNvSpPr>
            <a:spLocks noGrp="1"/>
          </p:cNvSpPr>
          <p:nvPr>
            <p:ph type="sldNum" sz="quarter" idx="12"/>
          </p:nvPr>
        </p:nvSpPr>
        <p:spPr/>
        <p:txBody>
          <a:bodyPr/>
          <a:lstStyle>
            <a:lvl1pPr>
              <a:defRPr>
                <a:solidFill>
                  <a:schemeClr val="tx1"/>
                </a:solidFill>
              </a:defRPr>
            </a:lvl1pPr>
            <a:extLst/>
          </a:lstStyle>
          <a:p>
            <a:fld id="{132FADFE-3B8F-471C-ABF0-DBC7717ECBBC}" type="slidenum">
              <a:rPr lang="es-ES" smtClean="0"/>
              <a:pPr/>
              <a:t>‹Nº›</a:t>
            </a:fld>
            <a:endParaRPr lang="es-ES"/>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s-ES" smtClean="0"/>
              <a:t>Haga clic para modificar el estilo de título del patrón</a:t>
            </a:r>
            <a:endParaRPr kumimoji="0" lang="en-US"/>
          </a:p>
        </p:txBody>
      </p:sp>
      <p:sp>
        <p:nvSpPr>
          <p:cNvPr id="8" name="7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8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9 Triángulo rectángulo"/>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11 Cheurón"/>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12 Cheurón"/>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11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13 Triángulo rectángulo"/>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7A847CFC-816F-41D0-AAC0-9BF4FEBC753E}" type="datetimeFigureOut">
              <a:rPr lang="es-ES" smtClean="0"/>
              <a:pPr/>
              <a:t>22/10/2010</a:t>
            </a:fld>
            <a:endParaRPr lang="es-ES"/>
          </a:p>
        </p:txBody>
      </p:sp>
      <p:sp>
        <p:nvSpPr>
          <p:cNvPr id="22" name="21 Marcador de pie de página"/>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s-ES"/>
          </a:p>
        </p:txBody>
      </p:sp>
      <p:sp>
        <p:nvSpPr>
          <p:cNvPr id="18" name="17 Marcador de número de diapositiva"/>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132FADFE-3B8F-471C-ABF0-DBC7717ECBBC}"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932040" y="1752601"/>
            <a:ext cx="3526160" cy="1829761"/>
          </a:xfrm>
        </p:spPr>
        <p:txBody>
          <a:bodyPr/>
          <a:lstStyle/>
          <a:p>
            <a:r>
              <a:rPr lang="es-AR" dirty="0" smtClean="0"/>
              <a:t>Redes Sociales</a:t>
            </a:r>
            <a:endParaRPr lang="es-AR" dirty="0"/>
          </a:p>
        </p:txBody>
      </p:sp>
      <p:sp>
        <p:nvSpPr>
          <p:cNvPr id="3" name="2 Subtítulo"/>
          <p:cNvSpPr>
            <a:spLocks noGrp="1"/>
          </p:cNvSpPr>
          <p:nvPr>
            <p:ph type="subTitle" idx="1"/>
          </p:nvPr>
        </p:nvSpPr>
        <p:spPr/>
        <p:txBody>
          <a:bodyPr/>
          <a:lstStyle/>
          <a:p>
            <a:r>
              <a:rPr lang="es-AR" dirty="0" smtClean="0"/>
              <a:t>Unidad 5</a:t>
            </a:r>
            <a:endParaRPr lang="es-AR" dirty="0"/>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marL="624078" indent="-514350">
              <a:buFont typeface="+mj-lt"/>
              <a:buAutoNum type="arabicPeriod"/>
            </a:pPr>
            <a:r>
              <a:rPr lang="es-AR" dirty="0" smtClean="0"/>
              <a:t>Determinar los atributos de la red social</a:t>
            </a:r>
          </a:p>
          <a:p>
            <a:pPr marL="880110" lvl="1" indent="-514350"/>
            <a:r>
              <a:rPr lang="es-AR" dirty="0" smtClean="0"/>
              <a:t>Redes de apoyo</a:t>
            </a:r>
          </a:p>
          <a:p>
            <a:pPr marL="880110" lvl="1" indent="-514350"/>
            <a:r>
              <a:rPr lang="es-AR" dirty="0" smtClean="0"/>
              <a:t>Redes de conocimiento</a:t>
            </a:r>
          </a:p>
          <a:p>
            <a:pPr marL="880110" lvl="1" indent="-514350"/>
            <a:r>
              <a:rPr lang="es-AR" dirty="0" smtClean="0"/>
              <a:t>Redes de servicios</a:t>
            </a:r>
          </a:p>
          <a:p>
            <a:pPr marL="880110" lvl="1" indent="-514350"/>
            <a:r>
              <a:rPr lang="es-AR" dirty="0" smtClean="0"/>
              <a:t>Redes de detección y remisión</a:t>
            </a:r>
          </a:p>
          <a:p>
            <a:pPr marL="880110" lvl="1" indent="-514350"/>
            <a:r>
              <a:rPr lang="es-AR" dirty="0" smtClean="0"/>
              <a:t>Redes mixtas</a:t>
            </a:r>
          </a:p>
          <a:p>
            <a:pPr marL="880110" lvl="1" indent="-514350"/>
            <a:endParaRPr lang="es-AR" dirty="0" smtClean="0"/>
          </a:p>
          <a:p>
            <a:pPr marL="624078" indent="-514350">
              <a:buFont typeface="+mj-lt"/>
              <a:buAutoNum type="arabicPeriod"/>
            </a:pPr>
            <a:r>
              <a:rPr lang="es-AR" dirty="0" smtClean="0"/>
              <a:t>Definir el tipo de vínculos que pretende trabajar la red social</a:t>
            </a:r>
          </a:p>
          <a:p>
            <a:pPr marL="880110" lvl="1" indent="-514350"/>
            <a:r>
              <a:rPr lang="es-AR" sz="1900" dirty="0" smtClean="0"/>
              <a:t>Vínculos simples</a:t>
            </a:r>
          </a:p>
          <a:p>
            <a:pPr marL="880110" lvl="1" indent="-514350"/>
            <a:r>
              <a:rPr lang="es-AR" sz="1900" dirty="0" smtClean="0"/>
              <a:t>Vínculos múltiples</a:t>
            </a:r>
          </a:p>
        </p:txBody>
      </p:sp>
      <p:sp>
        <p:nvSpPr>
          <p:cNvPr id="3" name="2 Título"/>
          <p:cNvSpPr>
            <a:spLocks noGrp="1"/>
          </p:cNvSpPr>
          <p:nvPr>
            <p:ph type="title"/>
          </p:nvPr>
        </p:nvSpPr>
        <p:spPr/>
        <p:txBody>
          <a:bodyPr>
            <a:normAutofit fontScale="90000"/>
          </a:bodyPr>
          <a:lstStyle/>
          <a:p>
            <a:r>
              <a:rPr lang="es-AR" dirty="0" smtClean="0"/>
              <a:t>Conformación de una red social</a:t>
            </a:r>
            <a:endParaRPr lang="es-A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marL="624078" indent="-514350">
              <a:lnSpc>
                <a:spcPct val="150000"/>
              </a:lnSpc>
              <a:buFont typeface="+mj-lt"/>
              <a:buAutoNum type="arabicPeriod" startAt="3"/>
            </a:pPr>
            <a:r>
              <a:rPr lang="es-AR" dirty="0" smtClean="0"/>
              <a:t>Construir unos objetivos claros para la red</a:t>
            </a:r>
          </a:p>
          <a:p>
            <a:pPr marL="624078" indent="-514350">
              <a:lnSpc>
                <a:spcPct val="150000"/>
              </a:lnSpc>
              <a:buFont typeface="+mj-lt"/>
              <a:buAutoNum type="arabicPeriod" startAt="3"/>
            </a:pPr>
            <a:r>
              <a:rPr lang="es-AR" dirty="0" smtClean="0"/>
              <a:t>Planear unas actividades concretas</a:t>
            </a:r>
          </a:p>
          <a:p>
            <a:pPr marL="624078" indent="-514350">
              <a:lnSpc>
                <a:spcPct val="150000"/>
              </a:lnSpc>
              <a:buFont typeface="+mj-lt"/>
              <a:buAutoNum type="arabicPeriod" startAt="3"/>
            </a:pPr>
            <a:r>
              <a:rPr lang="es-AR" dirty="0" smtClean="0"/>
              <a:t>Construir un manual de solución problemas</a:t>
            </a:r>
          </a:p>
          <a:p>
            <a:pPr marL="624078" indent="-514350">
              <a:lnSpc>
                <a:spcPct val="150000"/>
              </a:lnSpc>
              <a:buFont typeface="+mj-lt"/>
              <a:buAutoNum type="arabicPeriod" startAt="3"/>
            </a:pPr>
            <a:r>
              <a:rPr lang="es-AR" dirty="0" smtClean="0"/>
              <a:t>Conformar comisiones</a:t>
            </a:r>
          </a:p>
          <a:p>
            <a:pPr marL="624078" indent="-514350">
              <a:lnSpc>
                <a:spcPct val="150000"/>
              </a:lnSpc>
              <a:buFont typeface="+mj-lt"/>
              <a:buAutoNum type="arabicPeriod" startAt="3"/>
            </a:pPr>
            <a:r>
              <a:rPr lang="es-AR" dirty="0" smtClean="0"/>
              <a:t>Crear una unidad de coordinación central con carácter rotativo</a:t>
            </a:r>
          </a:p>
          <a:p>
            <a:pPr marL="624078" indent="-514350">
              <a:buFont typeface="+mj-lt"/>
              <a:buAutoNum type="arabicPeriod" startAt="3"/>
            </a:pPr>
            <a:endParaRPr lang="es-AR" dirty="0"/>
          </a:p>
        </p:txBody>
      </p:sp>
      <p:sp>
        <p:nvSpPr>
          <p:cNvPr id="3" name="2 Título"/>
          <p:cNvSpPr>
            <a:spLocks noGrp="1"/>
          </p:cNvSpPr>
          <p:nvPr>
            <p:ph type="title"/>
          </p:nvPr>
        </p:nvSpPr>
        <p:spPr/>
        <p:txBody>
          <a:bodyPr>
            <a:normAutofit fontScale="90000"/>
          </a:bodyPr>
          <a:lstStyle/>
          <a:p>
            <a:r>
              <a:rPr lang="es-AR" dirty="0" smtClean="0"/>
              <a:t>Conformación de una red social</a:t>
            </a:r>
            <a:endParaRPr lang="es-A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AR" dirty="0" smtClean="0"/>
              <a:t>“Una vez organizada una red, esta se convierte en un espacio de trabajo donde se potencia el intercambio y se socializan experiencias. Las relaciones e intercambios en múltiples direcciones consolidan un ambiente que enriquece el tejido humano promoviendo la participación no jerárquica de los actores sociales.”</a:t>
            </a:r>
          </a:p>
        </p:txBody>
      </p:sp>
      <p:sp>
        <p:nvSpPr>
          <p:cNvPr id="3" name="2 Título"/>
          <p:cNvSpPr>
            <a:spLocks noGrp="1"/>
          </p:cNvSpPr>
          <p:nvPr>
            <p:ph type="title"/>
          </p:nvPr>
        </p:nvSpPr>
        <p:spPr/>
        <p:txBody>
          <a:bodyPr>
            <a:normAutofit fontScale="90000"/>
          </a:bodyPr>
          <a:lstStyle/>
          <a:p>
            <a:r>
              <a:rPr lang="es-AR" dirty="0" smtClean="0"/>
              <a:t>Conformación de una red social</a:t>
            </a:r>
            <a:endParaRPr lang="es-A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lnSpcReduction="10000"/>
          </a:bodyPr>
          <a:lstStyle/>
          <a:p>
            <a:pPr lvl="0"/>
            <a:r>
              <a:rPr lang="es-AR" dirty="0" smtClean="0"/>
              <a:t>Dirigir</a:t>
            </a:r>
          </a:p>
          <a:p>
            <a:pPr lvl="0"/>
            <a:r>
              <a:rPr lang="es-AR" dirty="0" smtClean="0"/>
              <a:t>Delegar</a:t>
            </a:r>
          </a:p>
          <a:p>
            <a:pPr lvl="0"/>
            <a:r>
              <a:rPr lang="es-AR" dirty="0" smtClean="0"/>
              <a:t>Concertar</a:t>
            </a:r>
          </a:p>
          <a:p>
            <a:pPr lvl="0"/>
            <a:r>
              <a:rPr lang="es-AR" dirty="0" smtClean="0"/>
              <a:t>Persuadir</a:t>
            </a:r>
          </a:p>
          <a:p>
            <a:pPr lvl="0"/>
            <a:r>
              <a:rPr lang="es-AR" dirty="0" smtClean="0"/>
              <a:t>Negociar</a:t>
            </a:r>
          </a:p>
          <a:p>
            <a:pPr lvl="0"/>
            <a:r>
              <a:rPr lang="es-AR" dirty="0" smtClean="0"/>
              <a:t>Informar</a:t>
            </a:r>
          </a:p>
          <a:p>
            <a:pPr lvl="0"/>
            <a:r>
              <a:rPr lang="es-AR" dirty="0" smtClean="0"/>
              <a:t>Fomentar el trabajo en equipo</a:t>
            </a:r>
          </a:p>
          <a:p>
            <a:pPr lvl="0"/>
            <a:r>
              <a:rPr lang="es-AR" dirty="0" smtClean="0"/>
              <a:t>Construir fuertes relaciones</a:t>
            </a:r>
          </a:p>
          <a:p>
            <a:pPr lvl="0"/>
            <a:r>
              <a:rPr lang="es-AR" dirty="0" smtClean="0"/>
              <a:t>Crear un ambiente de confianza</a:t>
            </a:r>
          </a:p>
          <a:p>
            <a:pPr lvl="0"/>
            <a:r>
              <a:rPr lang="es-AR" dirty="0" smtClean="0"/>
              <a:t>Promover el compromiso</a:t>
            </a:r>
          </a:p>
        </p:txBody>
      </p:sp>
      <p:sp>
        <p:nvSpPr>
          <p:cNvPr id="3" name="2 Título"/>
          <p:cNvSpPr>
            <a:spLocks noGrp="1"/>
          </p:cNvSpPr>
          <p:nvPr>
            <p:ph type="title"/>
          </p:nvPr>
        </p:nvSpPr>
        <p:spPr/>
        <p:txBody>
          <a:bodyPr>
            <a:normAutofit fontScale="90000"/>
          </a:bodyPr>
          <a:lstStyle/>
          <a:p>
            <a:r>
              <a:rPr lang="es-ES_tradnl" dirty="0" smtClean="0"/>
              <a:t>Rol del coordinador dentro de las redes</a:t>
            </a:r>
            <a:endParaRPr lang="es-A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AR" dirty="0" smtClean="0"/>
              <a:t>Tipologías de las redes sociales</a:t>
            </a:r>
            <a:endParaRPr lang="es-AR" dirty="0"/>
          </a:p>
        </p:txBody>
      </p:sp>
      <p:sp>
        <p:nvSpPr>
          <p:cNvPr id="3" name="2 Subtítulo"/>
          <p:cNvSpPr>
            <a:spLocks noGrp="1"/>
          </p:cNvSpPr>
          <p:nvPr>
            <p:ph type="subTitle" idx="1"/>
          </p:nvPr>
        </p:nvSpPr>
        <p:spPr/>
        <p:txBody>
          <a:bodyPr/>
          <a:lstStyle/>
          <a:p>
            <a:endParaRPr lang="es-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481329"/>
            <a:ext cx="8229600" cy="1659640"/>
          </a:xfrm>
        </p:spPr>
        <p:txBody>
          <a:bodyPr/>
          <a:lstStyle/>
          <a:p>
            <a:r>
              <a:rPr lang="es-ES" sz="2800" b="1" dirty="0" smtClean="0"/>
              <a:t>Analógicas o Redes sociales Off-Line</a:t>
            </a:r>
          </a:p>
          <a:p>
            <a:endParaRPr lang="es-ES" sz="2800" b="1" dirty="0" smtClean="0"/>
          </a:p>
          <a:p>
            <a:r>
              <a:rPr lang="es-ES" sz="2800" b="1" dirty="0" smtClean="0"/>
              <a:t>Digitales o Redes sociales </a:t>
            </a:r>
            <a:r>
              <a:rPr lang="es-ES" sz="2800" b="1" dirty="0" err="1" smtClean="0"/>
              <a:t>On</a:t>
            </a:r>
            <a:r>
              <a:rPr lang="es-ES" sz="2800" b="1" dirty="0" smtClean="0"/>
              <a:t>-Line</a:t>
            </a:r>
            <a:endParaRPr lang="es-AR" dirty="0"/>
          </a:p>
        </p:txBody>
      </p:sp>
      <p:sp>
        <p:nvSpPr>
          <p:cNvPr id="3" name="2 Título"/>
          <p:cNvSpPr>
            <a:spLocks noGrp="1"/>
          </p:cNvSpPr>
          <p:nvPr>
            <p:ph type="title"/>
          </p:nvPr>
        </p:nvSpPr>
        <p:spPr/>
        <p:txBody>
          <a:bodyPr>
            <a:normAutofit/>
          </a:bodyPr>
          <a:lstStyle/>
          <a:p>
            <a:r>
              <a:rPr lang="es-ES" dirty="0" smtClean="0"/>
              <a:t>Según dónde se desarrollan</a:t>
            </a:r>
            <a:endParaRPr lang="es-AR" dirty="0"/>
          </a:p>
        </p:txBody>
      </p:sp>
      <p:sp>
        <p:nvSpPr>
          <p:cNvPr id="4" name="1 Marcador de contenido"/>
          <p:cNvSpPr txBox="1">
            <a:spLocks/>
          </p:cNvSpPr>
          <p:nvPr/>
        </p:nvSpPr>
        <p:spPr>
          <a:xfrm>
            <a:off x="539552" y="4203643"/>
            <a:ext cx="8229600" cy="1371608"/>
          </a:xfrm>
          <a:prstGeom prst="rect">
            <a:avLst/>
          </a:prstGeom>
        </p:spPr>
        <p:txBody>
          <a:bodyPr vert="horz">
            <a:normAutofit lnSpcReduction="10000"/>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s-ES" sz="2700" b="1" i="0" u="none" strike="noStrike" kern="1200" cap="none" spc="0" normalizeH="0" baseline="0" noProof="0" smtClean="0">
                <a:ln>
                  <a:noFill/>
                </a:ln>
                <a:solidFill>
                  <a:schemeClr val="tx1"/>
                </a:solidFill>
                <a:effectLst/>
                <a:uLnTx/>
                <a:uFillTx/>
                <a:latin typeface="+mn-lt"/>
                <a:ea typeface="+mn-ea"/>
                <a:cs typeface="+mn-cs"/>
              </a:rPr>
              <a:t>Egocéntricas</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es-ES" sz="2700" b="1" i="0" u="none" strike="noStrike" kern="1200" cap="none" spc="0" normalizeH="0" baseline="0" noProof="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s-ES" sz="2700" b="1" i="0" u="none" strike="noStrike" kern="1200" cap="none" spc="0" normalizeH="0" baseline="0" noProof="0" smtClean="0">
                <a:ln>
                  <a:noFill/>
                </a:ln>
                <a:solidFill>
                  <a:schemeClr val="tx1"/>
                </a:solidFill>
                <a:effectLst/>
                <a:uLnTx/>
                <a:uFillTx/>
                <a:latin typeface="+mn-lt"/>
                <a:ea typeface="+mn-ea"/>
                <a:cs typeface="+mn-cs"/>
              </a:rPr>
              <a:t>Exocéntricas</a:t>
            </a:r>
            <a:endParaRPr kumimoji="0" lang="es-AR" sz="27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2 Título"/>
          <p:cNvSpPr txBox="1">
            <a:spLocks/>
          </p:cNvSpPr>
          <p:nvPr/>
        </p:nvSpPr>
        <p:spPr>
          <a:xfrm>
            <a:off x="539552" y="2996952"/>
            <a:ext cx="8229600" cy="1143000"/>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ES" sz="4100" b="1" i="0" u="none" strike="noStrike" kern="1200" cap="none" spc="0" normalizeH="0" baseline="0" noProof="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Según en quién se centra </a:t>
            </a:r>
            <a:endParaRPr kumimoji="0" lang="es-AR"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ES" b="1" dirty="0" smtClean="0"/>
              <a:t>Gubernamentales</a:t>
            </a:r>
          </a:p>
          <a:p>
            <a:endParaRPr lang="es-ES" b="1" dirty="0" smtClean="0"/>
          </a:p>
          <a:p>
            <a:r>
              <a:rPr lang="es-ES" b="1" dirty="0" smtClean="0"/>
              <a:t>No Gubernamentales</a:t>
            </a:r>
          </a:p>
          <a:p>
            <a:endParaRPr lang="es-ES" b="1" dirty="0" smtClean="0"/>
          </a:p>
          <a:p>
            <a:r>
              <a:rPr lang="es-ES" b="1" dirty="0" smtClean="0"/>
              <a:t>Interinstitucionales</a:t>
            </a:r>
            <a:endParaRPr lang="es-AR" dirty="0"/>
          </a:p>
        </p:txBody>
      </p:sp>
      <p:sp>
        <p:nvSpPr>
          <p:cNvPr id="3" name="2 Título"/>
          <p:cNvSpPr>
            <a:spLocks noGrp="1"/>
          </p:cNvSpPr>
          <p:nvPr>
            <p:ph type="title"/>
          </p:nvPr>
        </p:nvSpPr>
        <p:spPr/>
        <p:txBody>
          <a:bodyPr/>
          <a:lstStyle/>
          <a:p>
            <a:r>
              <a:rPr lang="es-ES" dirty="0" smtClean="0"/>
              <a:t>Según su propiedad</a:t>
            </a:r>
            <a:endParaRPr lang="es-A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ES" sz="2800" b="1" dirty="0" smtClean="0"/>
              <a:t>Redes interpersonales</a:t>
            </a:r>
          </a:p>
          <a:p>
            <a:endParaRPr lang="es-ES" sz="2800" b="1" dirty="0" smtClean="0"/>
          </a:p>
          <a:p>
            <a:r>
              <a:rPr lang="es-ES" sz="2800" b="1" dirty="0" smtClean="0"/>
              <a:t>Redes </a:t>
            </a:r>
            <a:r>
              <a:rPr lang="es-ES" sz="2800" b="1" dirty="0" err="1" smtClean="0"/>
              <a:t>intergrupales</a:t>
            </a:r>
            <a:r>
              <a:rPr lang="es-ES" sz="2800" dirty="0" smtClean="0"/>
              <a:t> </a:t>
            </a:r>
          </a:p>
          <a:p>
            <a:endParaRPr lang="es-ES" sz="2800" dirty="0" smtClean="0"/>
          </a:p>
          <a:p>
            <a:r>
              <a:rPr lang="es-ES" sz="2800" b="1" dirty="0" smtClean="0"/>
              <a:t>Redes interinstitucionales</a:t>
            </a:r>
            <a:r>
              <a:rPr lang="es-ES" sz="2800" dirty="0" smtClean="0"/>
              <a:t> </a:t>
            </a:r>
          </a:p>
          <a:p>
            <a:endParaRPr lang="es-ES" sz="2800" b="1" dirty="0" smtClean="0"/>
          </a:p>
          <a:p>
            <a:r>
              <a:rPr lang="es-ES" sz="2800" b="1" dirty="0" smtClean="0"/>
              <a:t>Combinadas</a:t>
            </a:r>
            <a:r>
              <a:rPr lang="es-ES" sz="2800" dirty="0" smtClean="0"/>
              <a:t> </a:t>
            </a:r>
          </a:p>
          <a:p>
            <a:endParaRPr lang="es-AR" dirty="0"/>
          </a:p>
        </p:txBody>
      </p:sp>
      <p:sp>
        <p:nvSpPr>
          <p:cNvPr id="3" name="2 Título"/>
          <p:cNvSpPr>
            <a:spLocks noGrp="1"/>
          </p:cNvSpPr>
          <p:nvPr>
            <p:ph type="title"/>
          </p:nvPr>
        </p:nvSpPr>
        <p:spPr/>
        <p:txBody>
          <a:bodyPr>
            <a:normAutofit fontScale="90000"/>
          </a:bodyPr>
          <a:lstStyle/>
          <a:p>
            <a:r>
              <a:rPr lang="es-ES" dirty="0" smtClean="0"/>
              <a:t>Según los actores involucrados en el proceso</a:t>
            </a:r>
            <a:endParaRPr lang="es-A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481329"/>
            <a:ext cx="8229600" cy="1443616"/>
          </a:xfrm>
        </p:spPr>
        <p:txBody>
          <a:bodyPr/>
          <a:lstStyle/>
          <a:p>
            <a:r>
              <a:rPr lang="es-ES" b="1" dirty="0" smtClean="0"/>
              <a:t>Redes intracomunitarias</a:t>
            </a:r>
            <a:r>
              <a:rPr lang="es-ES" dirty="0" smtClean="0"/>
              <a:t> </a:t>
            </a:r>
          </a:p>
          <a:p>
            <a:endParaRPr lang="es-ES" dirty="0" smtClean="0"/>
          </a:p>
          <a:p>
            <a:r>
              <a:rPr lang="es-ES" b="1" dirty="0" smtClean="0"/>
              <a:t>Redes intercomunitarias</a:t>
            </a:r>
            <a:r>
              <a:rPr lang="es-ES" dirty="0" smtClean="0"/>
              <a:t> </a:t>
            </a:r>
            <a:endParaRPr lang="es-AR" dirty="0"/>
          </a:p>
        </p:txBody>
      </p:sp>
      <p:sp>
        <p:nvSpPr>
          <p:cNvPr id="3" name="2 Título"/>
          <p:cNvSpPr>
            <a:spLocks noGrp="1"/>
          </p:cNvSpPr>
          <p:nvPr>
            <p:ph type="title"/>
          </p:nvPr>
        </p:nvSpPr>
        <p:spPr/>
        <p:txBody>
          <a:bodyPr>
            <a:normAutofit fontScale="90000"/>
          </a:bodyPr>
          <a:lstStyle/>
          <a:p>
            <a:r>
              <a:rPr lang="es-ES" dirty="0" smtClean="0"/>
              <a:t>Según el ámbito que abarcan las redes</a:t>
            </a:r>
            <a:endParaRPr lang="es-AR" dirty="0"/>
          </a:p>
        </p:txBody>
      </p:sp>
      <p:sp>
        <p:nvSpPr>
          <p:cNvPr id="4" name="1 Marcador de contenido"/>
          <p:cNvSpPr txBox="1">
            <a:spLocks/>
          </p:cNvSpPr>
          <p:nvPr/>
        </p:nvSpPr>
        <p:spPr>
          <a:xfrm>
            <a:off x="539552" y="4221088"/>
            <a:ext cx="8229600" cy="1443616"/>
          </a:xfrm>
          <a:prstGeom prst="rect">
            <a:avLst/>
          </a:prstGeom>
        </p:spPr>
        <p:txBody>
          <a:bodyPr vert="horz">
            <a:norm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s-ES" sz="2700" b="1" i="0" u="none" strike="noStrike" kern="1200" cap="none" spc="0" normalizeH="0" baseline="0" noProof="0" dirty="0" smtClean="0">
                <a:ln>
                  <a:noFill/>
                </a:ln>
                <a:solidFill>
                  <a:schemeClr val="tx1"/>
                </a:solidFill>
                <a:effectLst/>
                <a:uLnTx/>
                <a:uFillTx/>
                <a:latin typeface="+mn-lt"/>
                <a:ea typeface="+mn-ea"/>
                <a:cs typeface="+mn-cs"/>
              </a:rPr>
              <a:t>Redes circunstanciales</a:t>
            </a:r>
            <a:r>
              <a:rPr kumimoji="0" lang="es-ES" sz="2700" b="0" i="0" u="none" strike="noStrike" kern="1200" cap="none" spc="0" normalizeH="0" baseline="0" noProof="0" dirty="0" smtClean="0">
                <a:ln>
                  <a:noFill/>
                </a:ln>
                <a:solidFill>
                  <a:schemeClr val="tx1"/>
                </a:solidFill>
                <a:effectLst/>
                <a:uLnTx/>
                <a:uFillTx/>
                <a:latin typeface="+mn-lt"/>
                <a:ea typeface="+mn-ea"/>
                <a:cs typeface="+mn-cs"/>
              </a:rPr>
              <a:t> </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es-ES" sz="27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s-ES" sz="2700" b="1" i="0" u="none" strike="noStrike" kern="1200" cap="none" spc="0" normalizeH="0" baseline="0" noProof="0" dirty="0" smtClean="0">
                <a:ln>
                  <a:noFill/>
                </a:ln>
                <a:solidFill>
                  <a:schemeClr val="tx1"/>
                </a:solidFill>
                <a:effectLst/>
                <a:uLnTx/>
                <a:uFillTx/>
                <a:latin typeface="+mn-lt"/>
                <a:ea typeface="+mn-ea"/>
                <a:cs typeface="+mn-cs"/>
              </a:rPr>
              <a:t>Redes estables</a:t>
            </a:r>
            <a:r>
              <a:rPr kumimoji="0" lang="es-ES" sz="2700" b="0" i="0" u="none" strike="noStrike" kern="1200" cap="none" spc="0" normalizeH="0" baseline="0" noProof="0" dirty="0" smtClean="0">
                <a:ln>
                  <a:noFill/>
                </a:ln>
                <a:solidFill>
                  <a:schemeClr val="tx1"/>
                </a:solidFill>
                <a:effectLst/>
                <a:uLnTx/>
                <a:uFillTx/>
                <a:latin typeface="+mn-lt"/>
                <a:ea typeface="+mn-ea"/>
                <a:cs typeface="+mn-cs"/>
              </a:rPr>
              <a:t> </a:t>
            </a:r>
            <a:endParaRPr kumimoji="0" lang="es-AR" sz="27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2 Título"/>
          <p:cNvSpPr txBox="1">
            <a:spLocks/>
          </p:cNvSpPr>
          <p:nvPr/>
        </p:nvSpPr>
        <p:spPr>
          <a:xfrm>
            <a:off x="539552" y="3068960"/>
            <a:ext cx="8229600" cy="1143000"/>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ES" sz="41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Según su funcionamiento</a:t>
            </a:r>
            <a:endParaRPr kumimoji="0" lang="es-AR"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481329"/>
            <a:ext cx="8229600" cy="1515624"/>
          </a:xfrm>
        </p:spPr>
        <p:txBody>
          <a:bodyPr/>
          <a:lstStyle/>
          <a:p>
            <a:r>
              <a:rPr lang="es-ES" sz="2800" b="1" dirty="0" smtClean="0"/>
              <a:t>Redes invisibles</a:t>
            </a:r>
            <a:r>
              <a:rPr lang="es-ES" sz="2800" dirty="0" smtClean="0"/>
              <a:t> </a:t>
            </a:r>
          </a:p>
          <a:p>
            <a:endParaRPr lang="es-ES" sz="2800" dirty="0" smtClean="0"/>
          </a:p>
          <a:p>
            <a:r>
              <a:rPr lang="es-ES" sz="2800" b="1" dirty="0" smtClean="0"/>
              <a:t>Redes comunitarias</a:t>
            </a:r>
            <a:r>
              <a:rPr lang="es-ES" sz="2800" dirty="0" smtClean="0"/>
              <a:t> </a:t>
            </a:r>
            <a:endParaRPr lang="es-AR" dirty="0"/>
          </a:p>
        </p:txBody>
      </p:sp>
      <p:sp>
        <p:nvSpPr>
          <p:cNvPr id="3" name="2 Título"/>
          <p:cNvSpPr>
            <a:spLocks noGrp="1"/>
          </p:cNvSpPr>
          <p:nvPr>
            <p:ph type="title"/>
          </p:nvPr>
        </p:nvSpPr>
        <p:spPr/>
        <p:txBody>
          <a:bodyPr>
            <a:normAutofit/>
          </a:bodyPr>
          <a:lstStyle/>
          <a:p>
            <a:r>
              <a:rPr lang="es-ES" dirty="0" smtClean="0"/>
              <a:t>Según su reconocimiento</a:t>
            </a:r>
            <a:endParaRPr lang="es-AR" dirty="0"/>
          </a:p>
        </p:txBody>
      </p:sp>
      <p:sp>
        <p:nvSpPr>
          <p:cNvPr id="4" name="1 Marcador de contenido"/>
          <p:cNvSpPr txBox="1">
            <a:spLocks/>
          </p:cNvSpPr>
          <p:nvPr/>
        </p:nvSpPr>
        <p:spPr>
          <a:xfrm>
            <a:off x="611560" y="4437112"/>
            <a:ext cx="8229600" cy="1731648"/>
          </a:xfrm>
          <a:prstGeom prst="rect">
            <a:avLst/>
          </a:prstGeom>
        </p:spPr>
        <p:txBody>
          <a:bodyPr vert="horz">
            <a:norm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s-ES" sz="2700" b="1" i="0" u="none" strike="noStrike" kern="1200" cap="none" spc="0" normalizeH="0" baseline="0" noProof="0" dirty="0" smtClean="0">
                <a:ln>
                  <a:noFill/>
                </a:ln>
                <a:solidFill>
                  <a:schemeClr val="tx1"/>
                </a:solidFill>
                <a:effectLst/>
                <a:uLnTx/>
                <a:uFillTx/>
                <a:latin typeface="+mn-lt"/>
                <a:ea typeface="+mn-ea"/>
                <a:cs typeface="+mn-cs"/>
              </a:rPr>
              <a:t>Redes espontáneas</a:t>
            </a:r>
            <a:r>
              <a:rPr kumimoji="0" lang="es-ES" sz="2700" b="0" i="0" u="none" strike="noStrike" kern="1200" cap="none" spc="0" normalizeH="0" baseline="0" noProof="0" dirty="0" smtClean="0">
                <a:ln>
                  <a:noFill/>
                </a:ln>
                <a:solidFill>
                  <a:schemeClr val="tx1"/>
                </a:solidFill>
                <a:effectLst/>
                <a:uLnTx/>
                <a:uFillTx/>
                <a:latin typeface="+mn-lt"/>
                <a:ea typeface="+mn-ea"/>
                <a:cs typeface="+mn-cs"/>
              </a:rPr>
              <a:t> </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es-ES" sz="27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s-ES" sz="2700" b="1" i="0" u="none" strike="noStrike" kern="1200" cap="none" spc="0" normalizeH="0" baseline="0" noProof="0" dirty="0" smtClean="0">
                <a:ln>
                  <a:noFill/>
                </a:ln>
                <a:solidFill>
                  <a:schemeClr val="tx1"/>
                </a:solidFill>
                <a:effectLst/>
                <a:uLnTx/>
                <a:uFillTx/>
                <a:latin typeface="+mn-lt"/>
                <a:ea typeface="+mn-ea"/>
                <a:cs typeface="+mn-cs"/>
              </a:rPr>
              <a:t>Redes estructuradas</a:t>
            </a:r>
            <a:endParaRPr kumimoji="0" lang="es-ES" sz="27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es-AR" sz="27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2 Título"/>
          <p:cNvSpPr txBox="1">
            <a:spLocks/>
          </p:cNvSpPr>
          <p:nvPr/>
        </p:nvSpPr>
        <p:spPr>
          <a:xfrm>
            <a:off x="539552" y="3140968"/>
            <a:ext cx="8229600" cy="1143000"/>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ES" sz="41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Según su estructura</a:t>
            </a:r>
            <a:endParaRPr kumimoji="0" lang="es-AR"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_tradnl" dirty="0" smtClean="0"/>
              <a:t>Redes Sociales</a:t>
            </a:r>
            <a:endParaRPr lang="es-ES_tradnl" dirty="0"/>
          </a:p>
        </p:txBody>
      </p:sp>
      <p:sp>
        <p:nvSpPr>
          <p:cNvPr id="3" name="Subtítulo 2"/>
          <p:cNvSpPr>
            <a:spLocks noGrp="1"/>
          </p:cNvSpPr>
          <p:nvPr>
            <p:ph type="subTitle" idx="1"/>
          </p:nvPr>
        </p:nvSpPr>
        <p:spPr/>
        <p:txBody>
          <a:bodyPr/>
          <a:lstStyle/>
          <a:p>
            <a:r>
              <a:rPr lang="es-ES_tradnl" dirty="0" smtClean="0"/>
              <a:t>Revisión de conceptos principales</a:t>
            </a:r>
            <a:endParaRPr lang="es-ES_tradnl" dirty="0"/>
          </a:p>
        </p:txBody>
      </p:sp>
    </p:spTree>
  </p:cSld>
  <p:clrMapOvr>
    <a:masterClrMapping/>
  </p:clrMapOvr>
  <p:transition>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Métricas</a:t>
            </a:r>
            <a:endParaRPr lang="es-ES" dirty="0"/>
          </a:p>
        </p:txBody>
      </p:sp>
      <p:sp>
        <p:nvSpPr>
          <p:cNvPr id="3" name="2 Marcador de texto"/>
          <p:cNvSpPr>
            <a:spLocks noGrp="1"/>
          </p:cNvSpPr>
          <p:nvPr>
            <p:ph type="body" idx="1"/>
          </p:nvPr>
        </p:nvSpPr>
        <p:spPr/>
        <p:txBody>
          <a:bodyPr/>
          <a:lstStyle/>
          <a:p>
            <a:r>
              <a:rPr lang="es-AR" dirty="0" smtClean="0"/>
              <a:t>Herramienta de estudio</a:t>
            </a:r>
            <a:endParaRPr lang="es-ES" dirty="0"/>
          </a:p>
        </p:txBody>
      </p:sp>
    </p:spTree>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AR" dirty="0" smtClean="0"/>
              <a:t>Índices</a:t>
            </a:r>
          </a:p>
          <a:p>
            <a:r>
              <a:rPr lang="es-AR" dirty="0" smtClean="0"/>
              <a:t>Estudios teóricos y sociales</a:t>
            </a:r>
          </a:p>
          <a:p>
            <a:r>
              <a:rPr lang="es-AR" dirty="0" smtClean="0"/>
              <a:t>Facilidad de la aplicación práctica hoy</a:t>
            </a:r>
          </a:p>
          <a:p>
            <a:endParaRPr lang="es-AR" dirty="0" smtClean="0"/>
          </a:p>
          <a:p>
            <a:endParaRPr lang="es-ES" dirty="0"/>
          </a:p>
        </p:txBody>
      </p:sp>
      <p:sp>
        <p:nvSpPr>
          <p:cNvPr id="2" name="1 Título"/>
          <p:cNvSpPr>
            <a:spLocks noGrp="1"/>
          </p:cNvSpPr>
          <p:nvPr>
            <p:ph type="title"/>
          </p:nvPr>
        </p:nvSpPr>
        <p:spPr/>
        <p:txBody>
          <a:bodyPr/>
          <a:lstStyle/>
          <a:p>
            <a:r>
              <a:rPr lang="es-AR" dirty="0" smtClean="0"/>
              <a:t>Métricas de las redes sociales</a:t>
            </a:r>
            <a:endParaRPr lang="es-E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ES_tradnl" b="1" dirty="0"/>
              <a:t>Intermediación</a:t>
            </a:r>
            <a:endParaRPr lang="es-ES" b="1" dirty="0"/>
          </a:p>
          <a:p>
            <a:r>
              <a:rPr lang="es-ES_tradnl" b="1" dirty="0"/>
              <a:t>Centralidad</a:t>
            </a:r>
            <a:endParaRPr lang="es-ES" b="1" dirty="0"/>
          </a:p>
          <a:p>
            <a:r>
              <a:rPr lang="es-ES_tradnl" b="1" dirty="0"/>
              <a:t>Centralización</a:t>
            </a:r>
            <a:endParaRPr lang="es-ES" b="1" dirty="0"/>
          </a:p>
          <a:p>
            <a:r>
              <a:rPr lang="es-ES_tradnl" b="1" dirty="0"/>
              <a:t>Cercanía</a:t>
            </a:r>
            <a:endParaRPr lang="es-ES" b="1" dirty="0"/>
          </a:p>
          <a:p>
            <a:r>
              <a:rPr lang="es-ES_tradnl" b="1" dirty="0"/>
              <a:t>Coeficiente de </a:t>
            </a:r>
            <a:r>
              <a:rPr lang="es-ES_tradnl" b="1" dirty="0" smtClean="0"/>
              <a:t>agrupamiento</a:t>
            </a:r>
            <a:endParaRPr lang="es-ES" b="1" dirty="0"/>
          </a:p>
        </p:txBody>
      </p:sp>
      <p:sp>
        <p:nvSpPr>
          <p:cNvPr id="2" name="1 Título"/>
          <p:cNvSpPr>
            <a:spLocks noGrp="1"/>
          </p:cNvSpPr>
          <p:nvPr>
            <p:ph type="title"/>
          </p:nvPr>
        </p:nvSpPr>
        <p:spPr/>
        <p:txBody>
          <a:bodyPr/>
          <a:lstStyle/>
          <a:p>
            <a:r>
              <a:rPr lang="es-AR" dirty="0" smtClean="0"/>
              <a:t>Métricas: ejemplos</a:t>
            </a:r>
            <a:endParaRPr lang="es-E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_tradnl" b="1" dirty="0" smtClean="0"/>
              <a:t>Cohesión</a:t>
            </a:r>
            <a:endParaRPr lang="es-ES" b="1" dirty="0" smtClean="0"/>
          </a:p>
          <a:p>
            <a:r>
              <a:rPr lang="es-ES_tradnl" b="1" dirty="0" smtClean="0"/>
              <a:t>Grado</a:t>
            </a:r>
            <a:endParaRPr lang="es-ES" b="1" dirty="0" smtClean="0"/>
          </a:p>
          <a:p>
            <a:r>
              <a:rPr lang="es-ES_tradnl" b="1" dirty="0" smtClean="0"/>
              <a:t>(Nivel individual) Densidad</a:t>
            </a:r>
            <a:endParaRPr lang="es-ES" b="1" dirty="0" smtClean="0"/>
          </a:p>
          <a:p>
            <a:r>
              <a:rPr lang="es-ES_tradnl" b="1" dirty="0" smtClean="0"/>
              <a:t>Flujo de centralidad de intermediación</a:t>
            </a:r>
            <a:endParaRPr lang="es-ES" b="1" dirty="0" smtClean="0"/>
          </a:p>
          <a:p>
            <a:endParaRPr lang="es-ES" dirty="0"/>
          </a:p>
        </p:txBody>
      </p:sp>
      <p:sp>
        <p:nvSpPr>
          <p:cNvPr id="2" name="1 Título"/>
          <p:cNvSpPr>
            <a:spLocks noGrp="1"/>
          </p:cNvSpPr>
          <p:nvPr>
            <p:ph type="title"/>
          </p:nvPr>
        </p:nvSpPr>
        <p:spPr/>
        <p:txBody>
          <a:bodyPr/>
          <a:lstStyle/>
          <a:p>
            <a:r>
              <a:rPr lang="es-AR" dirty="0" smtClean="0"/>
              <a:t>Métricas: más ejemplos</a:t>
            </a:r>
            <a:endParaRPr lang="es-E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AR" dirty="0" smtClean="0"/>
              <a:t>Ejemplos de redes sociales</a:t>
            </a:r>
            <a:endParaRPr lang="es-AR" dirty="0"/>
          </a:p>
        </p:txBody>
      </p:sp>
      <p:sp>
        <p:nvSpPr>
          <p:cNvPr id="3" name="2 Subtítulo"/>
          <p:cNvSpPr>
            <a:spLocks noGrp="1"/>
          </p:cNvSpPr>
          <p:nvPr>
            <p:ph type="subTitle" idx="1"/>
          </p:nvPr>
        </p:nvSpPr>
        <p:spPr/>
        <p:txBody>
          <a:bodyPr/>
          <a:lstStyle/>
          <a:p>
            <a:r>
              <a:rPr lang="es-AR" dirty="0" smtClean="0"/>
              <a:t>Off-line</a:t>
            </a:r>
            <a:endParaRPr lang="es-A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Club del trueque</a:t>
            </a:r>
            <a:endParaRPr lang="es-ES" dirty="0"/>
          </a:p>
        </p:txBody>
      </p:sp>
      <p:sp>
        <p:nvSpPr>
          <p:cNvPr id="3" name="2 Marcador de texto"/>
          <p:cNvSpPr>
            <a:spLocks noGrp="1"/>
          </p:cNvSpPr>
          <p:nvPr>
            <p:ph type="body" idx="1"/>
          </p:nvPr>
        </p:nvSpPr>
        <p:spPr/>
        <p:txBody>
          <a:bodyPr/>
          <a:lstStyle/>
          <a:p>
            <a:r>
              <a:rPr lang="es-AR" dirty="0" smtClean="0"/>
              <a:t>Red solidaria</a:t>
            </a:r>
            <a:endParaRPr lang="es-ES" dirty="0"/>
          </a:p>
        </p:txBody>
      </p:sp>
    </p:spTree>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AR" dirty="0" smtClean="0"/>
              <a:t>Trueque: primera actividad económica.</a:t>
            </a:r>
          </a:p>
          <a:p>
            <a:r>
              <a:rPr lang="es-AR" dirty="0" smtClean="0"/>
              <a:t>Club de trueque: organización </a:t>
            </a:r>
            <a:r>
              <a:rPr lang="es-AR" dirty="0"/>
              <a:t>de "</a:t>
            </a:r>
            <a:r>
              <a:rPr lang="es-AR" dirty="0" err="1" smtClean="0"/>
              <a:t>prosumidores</a:t>
            </a:r>
            <a:r>
              <a:rPr lang="es-AR" dirty="0" smtClean="0"/>
              <a:t>“.</a:t>
            </a:r>
          </a:p>
          <a:p>
            <a:r>
              <a:rPr lang="es-AR" dirty="0" smtClean="0"/>
              <a:t>Ni trueque directo, ni dinero corriente.</a:t>
            </a:r>
          </a:p>
          <a:p>
            <a:r>
              <a:rPr lang="es-AR" dirty="0" smtClean="0"/>
              <a:t>No va en contra de la economía formal.</a:t>
            </a:r>
          </a:p>
          <a:p>
            <a:r>
              <a:rPr lang="es-AR" dirty="0" smtClean="0"/>
              <a:t>Objetivos solidarios</a:t>
            </a:r>
            <a:endParaRPr lang="es-ES" dirty="0"/>
          </a:p>
        </p:txBody>
      </p:sp>
      <p:sp>
        <p:nvSpPr>
          <p:cNvPr id="2" name="1 Título"/>
          <p:cNvSpPr>
            <a:spLocks noGrp="1"/>
          </p:cNvSpPr>
          <p:nvPr>
            <p:ph type="title"/>
          </p:nvPr>
        </p:nvSpPr>
        <p:spPr/>
        <p:txBody>
          <a:bodyPr/>
          <a:lstStyle/>
          <a:p>
            <a:r>
              <a:rPr lang="es-AR" dirty="0" smtClean="0"/>
              <a:t>Club del trueque</a:t>
            </a:r>
            <a:endParaRPr lang="es-E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AR" dirty="0" smtClean="0"/>
              <a:t>1995: Bernal, provincia de Buenos Aires</a:t>
            </a:r>
          </a:p>
          <a:p>
            <a:r>
              <a:rPr lang="es-AR" dirty="0" smtClean="0"/>
              <a:t>1995: Red Global del trueque</a:t>
            </a:r>
          </a:p>
          <a:p>
            <a:r>
              <a:rPr lang="es-AR" dirty="0" smtClean="0"/>
              <a:t>Fines de 1997: 400 clubes y más de 100.000 socios</a:t>
            </a:r>
          </a:p>
          <a:p>
            <a:pPr>
              <a:buNone/>
            </a:pPr>
            <a:endParaRPr lang="es-ES" dirty="0"/>
          </a:p>
        </p:txBody>
      </p:sp>
      <p:sp>
        <p:nvSpPr>
          <p:cNvPr id="2" name="1 Título"/>
          <p:cNvSpPr>
            <a:spLocks noGrp="1"/>
          </p:cNvSpPr>
          <p:nvPr>
            <p:ph type="title"/>
          </p:nvPr>
        </p:nvSpPr>
        <p:spPr/>
        <p:txBody>
          <a:bodyPr>
            <a:normAutofit fontScale="90000"/>
          </a:bodyPr>
          <a:lstStyle/>
          <a:p>
            <a:r>
              <a:rPr lang="es-AR" dirty="0" smtClean="0"/>
              <a:t>Historia y números de los clubes</a:t>
            </a:r>
            <a:endParaRPr lang="es-E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AR" dirty="0" smtClean="0"/>
              <a:t>2001</a:t>
            </a:r>
          </a:p>
          <a:p>
            <a:r>
              <a:rPr lang="es-AR" dirty="0" smtClean="0"/>
              <a:t>¿Por qué?</a:t>
            </a:r>
          </a:p>
          <a:p>
            <a:r>
              <a:rPr lang="es-AR" dirty="0" smtClean="0"/>
              <a:t>Principios de 2002:</a:t>
            </a:r>
          </a:p>
          <a:p>
            <a:pPr lvl="1"/>
            <a:r>
              <a:rPr lang="es-AR" dirty="0" smtClean="0"/>
              <a:t>6 millones de </a:t>
            </a:r>
            <a:r>
              <a:rPr lang="es-AR" dirty="0" err="1" smtClean="0"/>
              <a:t>prosumidores</a:t>
            </a:r>
            <a:endParaRPr lang="es-AR" dirty="0" smtClean="0"/>
          </a:p>
          <a:p>
            <a:pPr lvl="1"/>
            <a:r>
              <a:rPr lang="es-AR" dirty="0" smtClean="0"/>
              <a:t>6.000 nodos.</a:t>
            </a:r>
            <a:endParaRPr lang="es-AR" dirty="0"/>
          </a:p>
        </p:txBody>
      </p:sp>
      <p:sp>
        <p:nvSpPr>
          <p:cNvPr id="2" name="1 Título"/>
          <p:cNvSpPr>
            <a:spLocks noGrp="1"/>
          </p:cNvSpPr>
          <p:nvPr>
            <p:ph type="title"/>
          </p:nvPr>
        </p:nvSpPr>
        <p:spPr/>
        <p:txBody>
          <a:bodyPr>
            <a:normAutofit fontScale="90000"/>
          </a:bodyPr>
          <a:lstStyle/>
          <a:p>
            <a:r>
              <a:rPr lang="es-AR" dirty="0" smtClean="0"/>
              <a:t>Los clubes de trueque y las crisis</a:t>
            </a:r>
            <a:endParaRPr lang="es-E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AR" dirty="0" smtClean="0"/>
              <a:t>No tan necesarios</a:t>
            </a:r>
          </a:p>
          <a:p>
            <a:r>
              <a:rPr lang="es-AR" dirty="0" smtClean="0"/>
              <a:t>De todos modos siguen apareciendo</a:t>
            </a:r>
          </a:p>
          <a:p>
            <a:r>
              <a:rPr lang="es-AR" dirty="0" smtClean="0"/>
              <a:t>Casos Bariloche y Neuquén</a:t>
            </a:r>
          </a:p>
          <a:p>
            <a:r>
              <a:rPr lang="es-AR" dirty="0" smtClean="0"/>
              <a:t>“…a </a:t>
            </a:r>
            <a:r>
              <a:rPr lang="es-AR" dirty="0"/>
              <a:t>la gente le sigue gustando esta actividad y puede </a:t>
            </a:r>
            <a:r>
              <a:rPr lang="es-AR" dirty="0" smtClean="0"/>
              <a:t>ayudar.”</a:t>
            </a:r>
            <a:endParaRPr lang="es-ES" dirty="0"/>
          </a:p>
        </p:txBody>
      </p:sp>
      <p:sp>
        <p:nvSpPr>
          <p:cNvPr id="2" name="1 Título"/>
          <p:cNvSpPr>
            <a:spLocks noGrp="1"/>
          </p:cNvSpPr>
          <p:nvPr>
            <p:ph type="title"/>
          </p:nvPr>
        </p:nvSpPr>
        <p:spPr/>
        <p:txBody>
          <a:bodyPr/>
          <a:lstStyle/>
          <a:p>
            <a:r>
              <a:rPr lang="es-AR" dirty="0" smtClean="0"/>
              <a:t>El club del trueque hoy</a:t>
            </a:r>
            <a:endParaRPr lang="es-E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884864" y="3789040"/>
            <a:ext cx="4756986" cy="2860923"/>
          </a:xfrm>
          <a:prstGeom prst="rect">
            <a:avLst/>
          </a:prstGeom>
        </p:spPr>
      </p:pic>
      <p:sp>
        <p:nvSpPr>
          <p:cNvPr id="3" name="Marcador de contenido 2"/>
          <p:cNvSpPr>
            <a:spLocks noGrp="1"/>
          </p:cNvSpPr>
          <p:nvPr>
            <p:ph idx="1"/>
          </p:nvPr>
        </p:nvSpPr>
        <p:spPr>
          <a:xfrm>
            <a:off x="457200" y="1481329"/>
            <a:ext cx="8229600" cy="3171808"/>
          </a:xfrm>
        </p:spPr>
        <p:txBody>
          <a:bodyPr>
            <a:normAutofit/>
          </a:bodyPr>
          <a:lstStyle/>
          <a:p>
            <a:r>
              <a:rPr lang="es-AR" dirty="0"/>
              <a:t>Las </a:t>
            </a:r>
            <a:r>
              <a:rPr lang="es-AR" b="1" dirty="0"/>
              <a:t>redes sociales</a:t>
            </a:r>
            <a:r>
              <a:rPr lang="es-AR" dirty="0"/>
              <a:t> son estructuras sociales compuestas de grupos de personas, las cuales están conectadas por uno o varios tipos de relaciones, tales como amistad, parentesco, intereses comunes, conocimientos, hobbies, </a:t>
            </a:r>
            <a:r>
              <a:rPr lang="es-AR" dirty="0" smtClean="0"/>
              <a:t>algún movimiento social, </a:t>
            </a:r>
            <a:r>
              <a:rPr lang="es-AR" dirty="0" err="1" smtClean="0"/>
              <a:t>etc</a:t>
            </a:r>
            <a:r>
              <a:rPr lang="es-ES_tradnl" dirty="0" smtClean="0"/>
              <a:t>.</a:t>
            </a:r>
            <a:endParaRPr lang="es-ES_tradnl" dirty="0"/>
          </a:p>
          <a:p>
            <a:endParaRPr lang="es-ES_tradnl" dirty="0"/>
          </a:p>
        </p:txBody>
      </p:sp>
      <p:sp>
        <p:nvSpPr>
          <p:cNvPr id="2" name="Título 1"/>
          <p:cNvSpPr>
            <a:spLocks noGrp="1"/>
          </p:cNvSpPr>
          <p:nvPr>
            <p:ph type="title"/>
          </p:nvPr>
        </p:nvSpPr>
        <p:spPr>
          <a:xfrm>
            <a:off x="457200" y="629816"/>
            <a:ext cx="8229600" cy="1143000"/>
          </a:xfrm>
        </p:spPr>
        <p:txBody>
          <a:bodyPr>
            <a:normAutofit fontScale="90000"/>
          </a:bodyPr>
          <a:lstStyle/>
          <a:p>
            <a:r>
              <a:rPr lang="es-ES_tradnl" sz="4600" dirty="0" smtClean="0"/>
              <a:t>Definición</a:t>
            </a:r>
            <a:r>
              <a:rPr lang="es-ES_tradnl" dirty="0" smtClean="0"/>
              <a:t/>
            </a:r>
            <a:br>
              <a:rPr lang="es-ES_tradnl" dirty="0" smtClean="0"/>
            </a:br>
            <a:endParaRPr lang="es-ES_tradnl" dirty="0"/>
          </a:p>
        </p:txBody>
      </p:sp>
    </p:spTree>
  </p:cSld>
  <p:clrMapOvr>
    <a:masterClrMapping/>
  </p:clrMapOvr>
  <p:transition>
    <p:fade thruBlk="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AR" dirty="0" smtClean="0"/>
              <a:t>Caritas</a:t>
            </a:r>
            <a:endParaRPr lang="es-AR" dirty="0"/>
          </a:p>
        </p:txBody>
      </p:sp>
      <p:pic>
        <p:nvPicPr>
          <p:cNvPr id="1026" name="Picture 2"/>
          <p:cNvPicPr>
            <a:picLocks noChangeAspect="1" noChangeArrowheads="1"/>
          </p:cNvPicPr>
          <p:nvPr/>
        </p:nvPicPr>
        <p:blipFill>
          <a:blip r:embed="rId2" cstate="print"/>
          <a:srcRect/>
          <a:stretch>
            <a:fillRect/>
          </a:stretch>
        </p:blipFill>
        <p:spPr bwMode="auto">
          <a:xfrm>
            <a:off x="2627784" y="1052736"/>
            <a:ext cx="2808312" cy="3650806"/>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AR" dirty="0" smtClean="0"/>
              <a:t>Es la organización caritativa más grande del planeta congregando a más de 200 países.</a:t>
            </a:r>
          </a:p>
          <a:p>
            <a:r>
              <a:rPr lang="es-AR" dirty="0" smtClean="0"/>
              <a:t>Dedicada al combate de la pobreza, de la exclusión, de la intolerancia y de la discriminación</a:t>
            </a:r>
          </a:p>
          <a:p>
            <a:r>
              <a:rPr lang="es-AR" dirty="0" smtClean="0"/>
              <a:t>Los </a:t>
            </a:r>
            <a:r>
              <a:rPr lang="es-AR" dirty="0"/>
              <a:t>trabajos humanitarios </a:t>
            </a:r>
            <a:r>
              <a:rPr lang="es-AR" dirty="0" smtClean="0"/>
              <a:t>son </a:t>
            </a:r>
            <a:r>
              <a:rPr lang="es-AR" dirty="0"/>
              <a:t>realizados sin tener en cuenta la confesión, raza, género o etnia de los </a:t>
            </a:r>
            <a:r>
              <a:rPr lang="es-AR" dirty="0" smtClean="0"/>
              <a:t>beneficiarios.</a:t>
            </a:r>
          </a:p>
        </p:txBody>
      </p:sp>
      <p:sp>
        <p:nvSpPr>
          <p:cNvPr id="2" name="1 Título"/>
          <p:cNvSpPr>
            <a:spLocks noGrp="1"/>
          </p:cNvSpPr>
          <p:nvPr>
            <p:ph type="title"/>
          </p:nvPr>
        </p:nvSpPr>
        <p:spPr/>
        <p:txBody>
          <a:bodyPr/>
          <a:lstStyle/>
          <a:p>
            <a:r>
              <a:rPr lang="es-AR" dirty="0" smtClean="0"/>
              <a:t>Características Principales</a:t>
            </a:r>
            <a:endParaRPr lang="es-A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196752"/>
            <a:ext cx="8229600" cy="4968552"/>
          </a:xfrm>
        </p:spPr>
        <p:txBody>
          <a:bodyPr>
            <a:normAutofit fontScale="70000" lnSpcReduction="20000"/>
          </a:bodyPr>
          <a:lstStyle/>
          <a:p>
            <a:r>
              <a:rPr lang="es-AR" b="1" dirty="0" smtClean="0"/>
              <a:t>1885</a:t>
            </a:r>
            <a:r>
              <a:rPr lang="es-AR" b="1" dirty="0"/>
              <a:t>:</a:t>
            </a:r>
            <a:r>
              <a:rPr lang="es-AR" dirty="0" smtClean="0"/>
              <a:t> Con la confluencia del Padre Lorenz,  Franz Brandts, Max Brandts, Franz Hitze, August Pieper y el Padre Ciprian, se forma el primer Comité de la Caridad con los objetivos de buscar la mejor manera de organizar a todas las instancias de caridad en la Alemania Católica.</a:t>
            </a:r>
          </a:p>
          <a:p>
            <a:r>
              <a:rPr lang="es-AR" dirty="0" smtClean="0"/>
              <a:t>Mas tarde, durante </a:t>
            </a:r>
            <a:r>
              <a:rPr lang="es-AR" dirty="0"/>
              <a:t>la Primera Guerra Mundial (</a:t>
            </a:r>
            <a:r>
              <a:rPr lang="es-AR" b="1" dirty="0"/>
              <a:t>1914-1918</a:t>
            </a:r>
            <a:r>
              <a:rPr lang="es-AR" dirty="0"/>
              <a:t>), Cáritas de Alemania Católica tiene una gran </a:t>
            </a:r>
            <a:r>
              <a:rPr lang="es-AR" dirty="0" smtClean="0"/>
              <a:t>presencia. </a:t>
            </a:r>
            <a:r>
              <a:rPr lang="es-AR" dirty="0"/>
              <a:t>Para 1916, Cáritas de la Alemania Católica estaba consolidada</a:t>
            </a:r>
            <a:r>
              <a:rPr lang="es-AR" dirty="0" smtClean="0"/>
              <a:t>.</a:t>
            </a:r>
          </a:p>
          <a:p>
            <a:r>
              <a:rPr lang="es-AR" b="1" dirty="0" smtClean="0"/>
              <a:t>1947:</a:t>
            </a:r>
            <a:r>
              <a:rPr lang="es-AR" dirty="0" smtClean="0"/>
              <a:t> La </a:t>
            </a:r>
            <a:r>
              <a:rPr lang="es-AR" dirty="0"/>
              <a:t>Iglesia Católica de Roma </a:t>
            </a:r>
            <a:r>
              <a:rPr lang="es-AR" dirty="0" smtClean="0"/>
              <a:t>comienza </a:t>
            </a:r>
            <a:r>
              <a:rPr lang="es-AR" dirty="0"/>
              <a:t>a manejar el proyecto de CARITAS INTERNATIONALIS por iniciativa del papa Pío XII y el Secretario de Estado sustituto, el Cardenal Giovanni Montini, futuro Papa Pablo VI</a:t>
            </a:r>
            <a:r>
              <a:rPr lang="es-AR" dirty="0" smtClean="0"/>
              <a:t>.</a:t>
            </a:r>
          </a:p>
          <a:p>
            <a:r>
              <a:rPr lang="es-AR" b="1" dirty="0" smtClean="0"/>
              <a:t>1950:</a:t>
            </a:r>
            <a:r>
              <a:rPr lang="es-AR" dirty="0" smtClean="0"/>
              <a:t> Surgió </a:t>
            </a:r>
            <a:r>
              <a:rPr lang="es-AR" dirty="0"/>
              <a:t>la Confederación que nuclea las Cáritas del </a:t>
            </a:r>
            <a:r>
              <a:rPr lang="es-AR" dirty="0" smtClean="0"/>
              <a:t>mundo.</a:t>
            </a:r>
          </a:p>
          <a:p>
            <a:r>
              <a:rPr lang="es-AR" b="1" dirty="0" smtClean="0"/>
              <a:t>1955:</a:t>
            </a:r>
            <a:r>
              <a:rPr lang="es-AR" dirty="0" smtClean="0"/>
              <a:t> Mons. Bayer invita a los Obispos a fundar sus Cáritas</a:t>
            </a:r>
          </a:p>
          <a:p>
            <a:r>
              <a:rPr lang="es-AR" b="1" dirty="0" smtClean="0"/>
              <a:t>1956:</a:t>
            </a:r>
            <a:r>
              <a:rPr lang="es-AR" dirty="0" smtClean="0"/>
              <a:t> Llega a Argentina.</a:t>
            </a:r>
          </a:p>
          <a:p>
            <a:r>
              <a:rPr lang="es-AR" b="1" dirty="0" smtClean="0"/>
              <a:t>Hoy</a:t>
            </a:r>
            <a:r>
              <a:rPr lang="es-AR" dirty="0" smtClean="0"/>
              <a:t>: en </a:t>
            </a:r>
            <a:r>
              <a:rPr lang="es-AR" dirty="0"/>
              <a:t>A</a:t>
            </a:r>
            <a:r>
              <a:rPr lang="es-AR" dirty="0" smtClean="0"/>
              <a:t>rgentina hay mas de 32.000 voluntarios, 64 cáritas diocesanas y mas de 3.500 </a:t>
            </a:r>
            <a:r>
              <a:rPr lang="es-AR" dirty="0"/>
              <a:t>Cáritas parroquiales, capillas y centros </a:t>
            </a:r>
            <a:r>
              <a:rPr lang="es-AR" dirty="0" smtClean="0"/>
              <a:t>misionales.</a:t>
            </a:r>
          </a:p>
          <a:p>
            <a:endParaRPr lang="es-AR" dirty="0"/>
          </a:p>
        </p:txBody>
      </p:sp>
      <p:sp>
        <p:nvSpPr>
          <p:cNvPr id="2" name="1 Título"/>
          <p:cNvSpPr>
            <a:spLocks noGrp="1"/>
          </p:cNvSpPr>
          <p:nvPr>
            <p:ph type="title"/>
          </p:nvPr>
        </p:nvSpPr>
        <p:spPr/>
        <p:txBody>
          <a:bodyPr/>
          <a:lstStyle/>
          <a:p>
            <a:r>
              <a:rPr lang="es-AR" dirty="0" smtClean="0"/>
              <a:t>Historia</a:t>
            </a:r>
            <a:endParaRPr lang="es-A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AR" dirty="0" smtClean="0"/>
              <a:t>Voluntariado</a:t>
            </a:r>
          </a:p>
          <a:p>
            <a:r>
              <a:rPr lang="es-AR" dirty="0" smtClean="0"/>
              <a:t>Colecta Anual</a:t>
            </a:r>
          </a:p>
          <a:p>
            <a:r>
              <a:rPr lang="es-AR" dirty="0" smtClean="0"/>
              <a:t>Otras</a:t>
            </a:r>
          </a:p>
          <a:p>
            <a:pPr lvl="1"/>
            <a:r>
              <a:rPr lang="es-AR" dirty="0" smtClean="0"/>
              <a:t>Donaciones particulares</a:t>
            </a:r>
          </a:p>
          <a:p>
            <a:pPr lvl="1"/>
            <a:r>
              <a:rPr lang="es-AR" dirty="0" smtClean="0"/>
              <a:t>Excedente de bienes de las Cáritas diocesanas</a:t>
            </a:r>
          </a:p>
          <a:p>
            <a:pPr lvl="1"/>
            <a:r>
              <a:rPr lang="es-AR" dirty="0" smtClean="0"/>
              <a:t>Aporte de entidades</a:t>
            </a:r>
          </a:p>
          <a:p>
            <a:pPr lvl="1"/>
            <a:r>
              <a:rPr lang="es-AR" dirty="0" smtClean="0"/>
              <a:t>Iniciativas con empresas</a:t>
            </a:r>
          </a:p>
          <a:p>
            <a:pPr lvl="1"/>
            <a:endParaRPr lang="es-AR" dirty="0"/>
          </a:p>
        </p:txBody>
      </p:sp>
      <p:sp>
        <p:nvSpPr>
          <p:cNvPr id="2" name="1 Título"/>
          <p:cNvSpPr>
            <a:spLocks noGrp="1"/>
          </p:cNvSpPr>
          <p:nvPr>
            <p:ph type="title"/>
          </p:nvPr>
        </p:nvSpPr>
        <p:spPr/>
        <p:txBody>
          <a:bodyPr/>
          <a:lstStyle/>
          <a:p>
            <a:r>
              <a:rPr lang="es-AR" dirty="0" smtClean="0"/>
              <a:t>Recursos</a:t>
            </a:r>
            <a:endParaRPr lang="es-A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AR" dirty="0" smtClean="0"/>
              <a:t>Red Solidaria</a:t>
            </a:r>
            <a:endParaRPr lang="es-AR" dirty="0"/>
          </a:p>
        </p:txBody>
      </p:sp>
      <p:sp>
        <p:nvSpPr>
          <p:cNvPr id="3" name="2 Subtítulo"/>
          <p:cNvSpPr>
            <a:spLocks noGrp="1"/>
          </p:cNvSpPr>
          <p:nvPr>
            <p:ph type="subTitle" idx="1"/>
          </p:nvPr>
        </p:nvSpPr>
        <p:spPr/>
        <p:txBody>
          <a:bodyPr/>
          <a:lstStyle/>
          <a:p>
            <a:endParaRPr lang="es-A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AR" dirty="0" smtClean="0"/>
              <a:t>Nace en 1995 como respuesta a la necesidad de brindar ayuda a numerosas situaciones</a:t>
            </a:r>
          </a:p>
          <a:p>
            <a:r>
              <a:rPr lang="es-AR" dirty="0" smtClean="0"/>
              <a:t>Hoy </a:t>
            </a:r>
            <a:r>
              <a:rPr lang="es-AR" dirty="0"/>
              <a:t>se recibe un promedio de 100 llamadas diarias, aunque esa cifra se triplica en </a:t>
            </a:r>
            <a:r>
              <a:rPr lang="es-AR" dirty="0" smtClean="0"/>
              <a:t>emergencias.</a:t>
            </a:r>
            <a:endParaRPr lang="es-AR" dirty="0"/>
          </a:p>
        </p:txBody>
      </p:sp>
      <p:sp>
        <p:nvSpPr>
          <p:cNvPr id="2" name="1 Título"/>
          <p:cNvSpPr>
            <a:spLocks noGrp="1"/>
          </p:cNvSpPr>
          <p:nvPr>
            <p:ph type="title"/>
          </p:nvPr>
        </p:nvSpPr>
        <p:spPr/>
        <p:txBody>
          <a:bodyPr/>
          <a:lstStyle/>
          <a:p>
            <a:r>
              <a:rPr lang="es-AR" dirty="0" smtClean="0"/>
              <a:t>Historia</a:t>
            </a:r>
            <a:endParaRPr lang="es-A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a:buNone/>
            </a:pPr>
            <a:r>
              <a:rPr lang="es-AR" dirty="0" smtClean="0"/>
              <a:t>Se pueden nombrar, entre otras:</a:t>
            </a:r>
          </a:p>
          <a:p>
            <a:r>
              <a:rPr lang="es-AR" dirty="0" smtClean="0"/>
              <a:t>Cátedra de cultura solidaria</a:t>
            </a:r>
          </a:p>
          <a:p>
            <a:r>
              <a:rPr lang="es-AR" dirty="0" smtClean="0"/>
              <a:t>Departamento de transformación de la realidad</a:t>
            </a:r>
          </a:p>
          <a:p>
            <a:r>
              <a:rPr lang="es-AR" dirty="0" smtClean="0"/>
              <a:t>Chicos perdidos</a:t>
            </a:r>
          </a:p>
          <a:p>
            <a:r>
              <a:rPr lang="es-AR" dirty="0" smtClean="0"/>
              <a:t>Programa Nutrir</a:t>
            </a:r>
          </a:p>
          <a:p>
            <a:r>
              <a:rPr lang="es-AR" dirty="0" smtClean="0"/>
              <a:t>Arte en red</a:t>
            </a:r>
          </a:p>
          <a:p>
            <a:endParaRPr lang="es-AR" dirty="0"/>
          </a:p>
        </p:txBody>
      </p:sp>
      <p:sp>
        <p:nvSpPr>
          <p:cNvPr id="2" name="1 Título"/>
          <p:cNvSpPr>
            <a:spLocks noGrp="1"/>
          </p:cNvSpPr>
          <p:nvPr>
            <p:ph type="title"/>
          </p:nvPr>
        </p:nvSpPr>
        <p:spPr/>
        <p:txBody>
          <a:bodyPr>
            <a:normAutofit/>
          </a:bodyPr>
          <a:lstStyle/>
          <a:p>
            <a:r>
              <a:rPr lang="es-AR" dirty="0" smtClean="0"/>
              <a:t>Actividades y programas</a:t>
            </a:r>
            <a:endParaRPr lang="es-A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AR" dirty="0" smtClean="0"/>
              <a:t>Red Social</a:t>
            </a:r>
            <a:endParaRPr lang="es-AR" dirty="0"/>
          </a:p>
        </p:txBody>
      </p:sp>
      <p:sp>
        <p:nvSpPr>
          <p:cNvPr id="3" name="2 Subtítulo"/>
          <p:cNvSpPr>
            <a:spLocks noGrp="1"/>
          </p:cNvSpPr>
          <p:nvPr>
            <p:ph type="subTitle" idx="1"/>
          </p:nvPr>
        </p:nvSpPr>
        <p:spPr/>
        <p:txBody>
          <a:bodyPr/>
          <a:lstStyle/>
          <a:p>
            <a:endParaRPr lang="es-A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AR" dirty="0" smtClean="0"/>
              <a:t>Disminuir </a:t>
            </a:r>
            <a:r>
              <a:rPr lang="es-AR" dirty="0"/>
              <a:t>la situación de pobreza o extrema pobreza </a:t>
            </a:r>
            <a:r>
              <a:rPr lang="es-AR" dirty="0" smtClean="0"/>
              <a:t>producto </a:t>
            </a:r>
            <a:r>
              <a:rPr lang="es-AR" dirty="0"/>
              <a:t>por una parte, de los  regímenes que </a:t>
            </a:r>
            <a:r>
              <a:rPr lang="es-AR" dirty="0" smtClean="0"/>
              <a:t>imperaron </a:t>
            </a:r>
            <a:r>
              <a:rPr lang="es-AR" dirty="0"/>
              <a:t>en </a:t>
            </a:r>
            <a:r>
              <a:rPr lang="es-AR" dirty="0" smtClean="0"/>
              <a:t>décadas </a:t>
            </a:r>
            <a:r>
              <a:rPr lang="es-AR" dirty="0"/>
              <a:t>anteriores en los países de la </a:t>
            </a:r>
            <a:r>
              <a:rPr lang="es-AR" dirty="0" smtClean="0"/>
              <a:t>región de América Latina y El Caribe </a:t>
            </a:r>
            <a:r>
              <a:rPr lang="es-AR" dirty="0"/>
              <a:t>y, por otra, a las sucesivas crisis económicas que los afectó gravemente, y a los ajustes económicos implantados por sus gobiernos, dejando  a miles de personas </a:t>
            </a:r>
            <a:r>
              <a:rPr lang="es-AR" dirty="0" smtClean="0"/>
              <a:t>cesantes.</a:t>
            </a:r>
            <a:endParaRPr lang="es-AR" dirty="0"/>
          </a:p>
        </p:txBody>
      </p:sp>
      <p:sp>
        <p:nvSpPr>
          <p:cNvPr id="2" name="1 Título"/>
          <p:cNvSpPr>
            <a:spLocks noGrp="1"/>
          </p:cNvSpPr>
          <p:nvPr>
            <p:ph type="title"/>
          </p:nvPr>
        </p:nvSpPr>
        <p:spPr/>
        <p:txBody>
          <a:bodyPr/>
          <a:lstStyle/>
          <a:p>
            <a:r>
              <a:rPr lang="es-AR" dirty="0" smtClean="0"/>
              <a:t>Objetivo</a:t>
            </a:r>
            <a:endParaRPr lang="es-A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AR" dirty="0" smtClean="0"/>
              <a:t>Surge en la década de los noventa en un contexto de fuertes cambios:</a:t>
            </a:r>
          </a:p>
          <a:p>
            <a:pPr lvl="1"/>
            <a:r>
              <a:rPr lang="es-AR" dirty="0" smtClean="0"/>
              <a:t>Se </a:t>
            </a:r>
            <a:r>
              <a:rPr lang="es-AR" dirty="0"/>
              <a:t>inicia la apertura de los </a:t>
            </a:r>
            <a:r>
              <a:rPr lang="es-AR" dirty="0" smtClean="0"/>
              <a:t>mercados</a:t>
            </a:r>
          </a:p>
          <a:p>
            <a:pPr lvl="1"/>
            <a:r>
              <a:rPr lang="es-AR" dirty="0" smtClean="0"/>
              <a:t>Se </a:t>
            </a:r>
            <a:r>
              <a:rPr lang="es-AR" dirty="0"/>
              <a:t>genera el concepto de globalización en casi todos los ámbitos, fenómenos que incidieron en el que hacer </a:t>
            </a:r>
            <a:r>
              <a:rPr lang="es-AR" dirty="0" smtClean="0"/>
              <a:t>regional.</a:t>
            </a:r>
          </a:p>
          <a:p>
            <a:r>
              <a:rPr lang="es-AR" dirty="0" smtClean="0"/>
              <a:t>Hoy cuenta con el apoyo de instituciones de mas de 35 países de la región.</a:t>
            </a:r>
          </a:p>
        </p:txBody>
      </p:sp>
      <p:sp>
        <p:nvSpPr>
          <p:cNvPr id="2" name="1 Título"/>
          <p:cNvSpPr>
            <a:spLocks noGrp="1"/>
          </p:cNvSpPr>
          <p:nvPr>
            <p:ph type="title"/>
          </p:nvPr>
        </p:nvSpPr>
        <p:spPr/>
        <p:txBody>
          <a:bodyPr/>
          <a:lstStyle/>
          <a:p>
            <a:r>
              <a:rPr lang="es-AR" dirty="0" smtClean="0"/>
              <a:t>Historia</a:t>
            </a:r>
            <a:endParaRPr lang="es-A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1481328"/>
            <a:ext cx="8229600" cy="4251928"/>
          </a:xfrm>
        </p:spPr>
        <p:txBody>
          <a:bodyPr>
            <a:normAutofit/>
          </a:bodyPr>
          <a:lstStyle/>
          <a:p>
            <a:r>
              <a:rPr lang="es-AR" sz="2500" dirty="0"/>
              <a:t>El </a:t>
            </a:r>
            <a:r>
              <a:rPr lang="es-AR" sz="2500" b="1" dirty="0"/>
              <a:t>análisis de redes sociales</a:t>
            </a:r>
            <a:r>
              <a:rPr lang="es-AR" sz="2500" dirty="0"/>
              <a:t> estudia esta estructura social aplicando la Teoría de </a:t>
            </a:r>
            <a:r>
              <a:rPr lang="es-AR" sz="2500" dirty="0" smtClean="0"/>
              <a:t>Grafos</a:t>
            </a:r>
          </a:p>
          <a:p>
            <a:r>
              <a:rPr lang="es-AR" sz="2500" dirty="0" smtClean="0"/>
              <a:t>Se identifican </a:t>
            </a:r>
            <a:r>
              <a:rPr lang="es-AR" sz="2500" dirty="0"/>
              <a:t>las entidades como "nodos" o "vértices" </a:t>
            </a:r>
            <a:endParaRPr lang="es-AR" sz="2500" dirty="0" smtClean="0"/>
          </a:p>
          <a:p>
            <a:r>
              <a:rPr lang="es-AR" sz="2500" dirty="0" smtClean="0"/>
              <a:t>Las relaciones se colocan como </a:t>
            </a:r>
            <a:r>
              <a:rPr lang="es-AR" sz="2500" dirty="0"/>
              <a:t>"enlaces" o "aristas</a:t>
            </a:r>
            <a:r>
              <a:rPr lang="es-AR" sz="2500" dirty="0" smtClean="0"/>
              <a:t>".</a:t>
            </a:r>
          </a:p>
          <a:p>
            <a:r>
              <a:rPr lang="es-AR" sz="2500" dirty="0" smtClean="0"/>
              <a:t>Los grafos pueden ser orientados o no</a:t>
            </a:r>
            <a:endParaRPr lang="es-AR" sz="2500" dirty="0"/>
          </a:p>
        </p:txBody>
      </p:sp>
      <p:sp>
        <p:nvSpPr>
          <p:cNvPr id="2" name="Título 1"/>
          <p:cNvSpPr>
            <a:spLocks noGrp="1"/>
          </p:cNvSpPr>
          <p:nvPr>
            <p:ph type="title"/>
          </p:nvPr>
        </p:nvSpPr>
        <p:spPr>
          <a:xfrm>
            <a:off x="457200" y="341784"/>
            <a:ext cx="8229600" cy="1143000"/>
          </a:xfrm>
        </p:spPr>
        <p:txBody>
          <a:bodyPr/>
          <a:lstStyle/>
          <a:p>
            <a:r>
              <a:rPr lang="es-ES_tradnl" dirty="0" smtClean="0"/>
              <a:t>Análisis</a:t>
            </a:r>
            <a:endParaRPr lang="es-ES_tradnl" dirty="0"/>
          </a:p>
        </p:txBody>
      </p:sp>
    </p:spTree>
  </p:cSld>
  <p:clrMapOvr>
    <a:masterClrMapping/>
  </p:clrMapOvr>
  <p:transition>
    <p:fade thruBlk="1"/>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AR" dirty="0" smtClean="0"/>
              <a:t>Ejemplos de redes sociales</a:t>
            </a:r>
            <a:endParaRPr lang="es-AR" dirty="0"/>
          </a:p>
        </p:txBody>
      </p:sp>
      <p:sp>
        <p:nvSpPr>
          <p:cNvPr id="3" name="2 Subtítulo"/>
          <p:cNvSpPr>
            <a:spLocks noGrp="1"/>
          </p:cNvSpPr>
          <p:nvPr>
            <p:ph type="subTitle" idx="1"/>
          </p:nvPr>
        </p:nvSpPr>
        <p:spPr/>
        <p:txBody>
          <a:bodyPr/>
          <a:lstStyle/>
          <a:p>
            <a:r>
              <a:rPr lang="es-AR" dirty="0" smtClean="0"/>
              <a:t>On-line</a:t>
            </a:r>
            <a:endParaRPr lang="es-A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Por su publico objetivo y temática</a:t>
            </a:r>
            <a:endParaRPr lang="es-AR" dirty="0"/>
          </a:p>
        </p:txBody>
      </p:sp>
      <p:sp>
        <p:nvSpPr>
          <p:cNvPr id="3" name="2 Marcador de contenido"/>
          <p:cNvSpPr>
            <a:spLocks noGrp="1"/>
          </p:cNvSpPr>
          <p:nvPr>
            <p:ph idx="1"/>
          </p:nvPr>
        </p:nvSpPr>
        <p:spPr/>
        <p:txBody>
          <a:bodyPr>
            <a:normAutofit/>
          </a:bodyPr>
          <a:lstStyle/>
          <a:p>
            <a:r>
              <a:rPr lang="es-AR" dirty="0" smtClean="0"/>
              <a:t>Redes sociales horizontales</a:t>
            </a:r>
          </a:p>
          <a:p>
            <a:pPr>
              <a:buNone/>
            </a:pPr>
            <a:r>
              <a:rPr lang="es-AR" dirty="0"/>
              <a:t>	</a:t>
            </a:r>
            <a:r>
              <a:rPr lang="es-AR" dirty="0" smtClean="0"/>
              <a:t>	</a:t>
            </a:r>
            <a:r>
              <a:rPr lang="es-AR" dirty="0" err="1" smtClean="0"/>
              <a:t>Facebook</a:t>
            </a:r>
            <a:r>
              <a:rPr lang="es-AR" dirty="0" smtClean="0"/>
              <a:t> y </a:t>
            </a:r>
            <a:r>
              <a:rPr lang="es-AR" dirty="0" err="1" smtClean="0"/>
              <a:t>Twitter</a:t>
            </a:r>
            <a:endParaRPr lang="es-AR" dirty="0" smtClean="0"/>
          </a:p>
          <a:p>
            <a:r>
              <a:rPr lang="es-AR" dirty="0" smtClean="0"/>
              <a:t>Redes sociales verticales</a:t>
            </a:r>
          </a:p>
          <a:p>
            <a:pPr lvl="1"/>
            <a:r>
              <a:rPr lang="es-AR" dirty="0" smtClean="0"/>
              <a:t>Profesionales</a:t>
            </a:r>
          </a:p>
          <a:p>
            <a:pPr lvl="2">
              <a:buNone/>
            </a:pPr>
            <a:r>
              <a:rPr lang="es-AR" dirty="0" err="1" smtClean="0"/>
              <a:t>Linked</a:t>
            </a:r>
            <a:r>
              <a:rPr lang="es-AR" dirty="0" smtClean="0"/>
              <a:t> In</a:t>
            </a:r>
          </a:p>
          <a:p>
            <a:pPr lvl="1"/>
            <a:r>
              <a:rPr lang="es-AR" dirty="0" smtClean="0"/>
              <a:t>De Ocio</a:t>
            </a:r>
          </a:p>
          <a:p>
            <a:pPr lvl="2">
              <a:buNone/>
            </a:pPr>
            <a:r>
              <a:rPr lang="es-AR" dirty="0" smtClean="0"/>
              <a:t>Last.FM</a:t>
            </a:r>
          </a:p>
          <a:p>
            <a:pPr lvl="1"/>
            <a:r>
              <a:rPr lang="es-AR" dirty="0" smtClean="0"/>
              <a:t>Mixtas</a:t>
            </a:r>
          </a:p>
          <a:p>
            <a:pPr lvl="2">
              <a:buNone/>
            </a:pPr>
            <a:r>
              <a:rPr lang="es-AR" dirty="0" smtClean="0"/>
              <a:t>Pidecita.com</a:t>
            </a:r>
            <a:endParaRPr lang="es-AR"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Por el sujeto principal de la relación</a:t>
            </a:r>
            <a:endParaRPr lang="es-AR" dirty="0"/>
          </a:p>
        </p:txBody>
      </p:sp>
      <p:sp>
        <p:nvSpPr>
          <p:cNvPr id="3" name="2 Marcador de contenido"/>
          <p:cNvSpPr>
            <a:spLocks noGrp="1"/>
          </p:cNvSpPr>
          <p:nvPr>
            <p:ph idx="1"/>
          </p:nvPr>
        </p:nvSpPr>
        <p:spPr/>
        <p:txBody>
          <a:bodyPr/>
          <a:lstStyle/>
          <a:p>
            <a:r>
              <a:rPr lang="es-AR" dirty="0" smtClean="0"/>
              <a:t>Redes sociales humanas</a:t>
            </a:r>
          </a:p>
          <a:p>
            <a:pPr lvl="1">
              <a:buNone/>
            </a:pPr>
            <a:r>
              <a:rPr lang="es-AR" dirty="0" err="1" smtClean="0"/>
              <a:t>Tuenti</a:t>
            </a:r>
            <a:endParaRPr lang="es-AR" dirty="0" smtClean="0"/>
          </a:p>
          <a:p>
            <a:r>
              <a:rPr lang="es-AR" dirty="0" smtClean="0"/>
              <a:t>Redes sociales de contenidos</a:t>
            </a:r>
          </a:p>
          <a:p>
            <a:pPr lvl="1">
              <a:buNone/>
            </a:pPr>
            <a:r>
              <a:rPr lang="es-AR" dirty="0" err="1" smtClean="0"/>
              <a:t>Scribd</a:t>
            </a:r>
            <a:r>
              <a:rPr lang="es-AR" dirty="0" smtClean="0"/>
              <a:t> y </a:t>
            </a:r>
            <a:r>
              <a:rPr lang="es-AR" dirty="0" err="1" smtClean="0"/>
              <a:t>Flickr</a:t>
            </a:r>
            <a:endParaRPr lang="es-AR" dirty="0" smtClean="0"/>
          </a:p>
          <a:p>
            <a:r>
              <a:rPr lang="es-AR" dirty="0" smtClean="0"/>
              <a:t>Redes sociales de inertes</a:t>
            </a:r>
          </a:p>
          <a:p>
            <a:pPr lvl="1">
              <a:buNone/>
            </a:pPr>
            <a:r>
              <a:rPr lang="es-AR" dirty="0" err="1"/>
              <a:t>R</a:t>
            </a:r>
            <a:r>
              <a:rPr lang="es-AR" dirty="0" err="1" smtClean="0"/>
              <a:t>espectance</a:t>
            </a:r>
            <a:endParaRPr lang="es-AR" dirty="0"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Por su localización geográfica</a:t>
            </a:r>
            <a:endParaRPr lang="es-AR" dirty="0"/>
          </a:p>
        </p:txBody>
      </p:sp>
      <p:sp>
        <p:nvSpPr>
          <p:cNvPr id="3" name="2 Marcador de contenido"/>
          <p:cNvSpPr>
            <a:spLocks noGrp="1"/>
          </p:cNvSpPr>
          <p:nvPr>
            <p:ph idx="1"/>
          </p:nvPr>
        </p:nvSpPr>
        <p:spPr/>
        <p:txBody>
          <a:bodyPr/>
          <a:lstStyle/>
          <a:p>
            <a:r>
              <a:rPr lang="es-AR" dirty="0" smtClean="0"/>
              <a:t>Redes sociales sedentarias</a:t>
            </a:r>
          </a:p>
          <a:p>
            <a:pPr lvl="1">
              <a:buNone/>
            </a:pPr>
            <a:r>
              <a:rPr lang="es-AR" dirty="0" err="1" smtClean="0"/>
              <a:t>Blogger</a:t>
            </a:r>
            <a:endParaRPr lang="es-AR" dirty="0" smtClean="0"/>
          </a:p>
          <a:p>
            <a:r>
              <a:rPr lang="es-AR" dirty="0" smtClean="0"/>
              <a:t>Redes sociales </a:t>
            </a:r>
            <a:r>
              <a:rPr lang="es-AR" dirty="0" err="1" smtClean="0"/>
              <a:t>nomadas</a:t>
            </a:r>
            <a:endParaRPr lang="es-AR" dirty="0" smtClean="0"/>
          </a:p>
          <a:p>
            <a:pPr lvl="1">
              <a:buNone/>
            </a:pPr>
            <a:r>
              <a:rPr lang="es-AR" dirty="0" smtClean="0"/>
              <a:t>Google </a:t>
            </a:r>
            <a:r>
              <a:rPr lang="es-AR" dirty="0" err="1" smtClean="0"/>
              <a:t>Latitude</a:t>
            </a:r>
            <a:endParaRPr lang="es-AR" dirty="0" smtClean="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685800" y="1752600"/>
            <a:ext cx="7772400" cy="1828800"/>
          </a:xfrm>
          <a:ln/>
        </p:spPr>
        <p:txBody>
          <a:bodyPr/>
          <a:lstStyle/>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s-AR" sz="4100" b="1">
                <a:solidFill>
                  <a:srgbClr val="464646"/>
                </a:solidFill>
              </a:rPr>
              <a:t>Las redes sociales modernas</a:t>
            </a:r>
          </a:p>
        </p:txBody>
      </p:sp>
      <p:sp>
        <p:nvSpPr>
          <p:cNvPr id="4098" name="Rectangle 2"/>
          <p:cNvSpPr>
            <a:spLocks noChangeArrowheads="1"/>
          </p:cNvSpPr>
          <p:nvPr/>
        </p:nvSpPr>
        <p:spPr bwMode="auto">
          <a:xfrm>
            <a:off x="685800" y="3611563"/>
            <a:ext cx="7772400" cy="1200150"/>
          </a:xfrm>
          <a:prstGeom prst="rect">
            <a:avLst/>
          </a:prstGeom>
          <a:noFill/>
          <a:ln w="9525">
            <a:noFill/>
            <a:round/>
            <a:headEnd/>
            <a:tailEnd/>
          </a:ln>
          <a:effectLst/>
        </p:spPr>
        <p:txBody>
          <a:bodyPr wrap="none" anchor="ctr"/>
          <a:lstStyle/>
          <a:p>
            <a:endParaRPr lang="es-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57200" y="319088"/>
            <a:ext cx="8229600" cy="1052512"/>
          </a:xfrm>
          <a:ln/>
        </p:spPr>
        <p:txBody>
          <a:bodyPr lIns="0" tIns="0" rIns="0" bIns="0"/>
          <a:lstStyle/>
          <a:p>
            <a:pPr>
              <a:tabLst>
                <a:tab pos="723900" algn="l"/>
                <a:tab pos="1447800" algn="l"/>
                <a:tab pos="2171700" algn="l"/>
                <a:tab pos="2895600" algn="l"/>
                <a:tab pos="3619500" algn="l"/>
                <a:tab pos="4343400" algn="l"/>
                <a:tab pos="5067300" algn="l"/>
                <a:tab pos="5791200" algn="l"/>
                <a:tab pos="6515100" algn="l"/>
                <a:tab pos="7239000" algn="l"/>
                <a:tab pos="7962900" algn="l"/>
              </a:tabLst>
            </a:pPr>
            <a:r>
              <a:rPr lang="es-AR" sz="4100" b="1">
                <a:solidFill>
                  <a:srgbClr val="464646"/>
                </a:solidFill>
              </a:rPr>
              <a:t>Antes...</a:t>
            </a:r>
          </a:p>
        </p:txBody>
      </p:sp>
      <p:sp>
        <p:nvSpPr>
          <p:cNvPr id="5122" name="Text Box 2"/>
          <p:cNvSpPr txBox="1">
            <a:spLocks noChangeArrowheads="1"/>
          </p:cNvSpPr>
          <p:nvPr/>
        </p:nvSpPr>
        <p:spPr bwMode="auto">
          <a:xfrm>
            <a:off x="457200" y="1481138"/>
            <a:ext cx="8229600" cy="4459287"/>
          </a:xfrm>
          <a:prstGeom prst="rect">
            <a:avLst/>
          </a:prstGeom>
          <a:noFill/>
          <a:ln w="9525">
            <a:noFill/>
            <a:round/>
            <a:headEnd/>
            <a:tailEnd/>
          </a:ln>
          <a:effectLst/>
        </p:spPr>
        <p:txBody>
          <a:bodyPr lIns="90000" tIns="45000" rIns="90000" bIns="45000"/>
          <a:lstStyle/>
          <a:p>
            <a:pPr marL="365125" indent="-255588" hangingPunct="1">
              <a:lnSpc>
                <a:spcPct val="100000"/>
              </a:lnSpc>
              <a:spcBef>
                <a:spcPts val="400"/>
              </a:spcBef>
              <a:buClr>
                <a:srgbClr val="2DA2BF"/>
              </a:buClr>
              <a:buSzPct val="68000"/>
              <a:buFont typeface="Wingdings 3"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s-AR" sz="2800" b="1">
                <a:solidFill>
                  <a:srgbClr val="000000"/>
                </a:solidFill>
                <a:latin typeface="Lucida Sans Unicode" charset="0"/>
                <a:ea typeface="Lucida Sans Unicode" charset="0"/>
                <a:cs typeface="Lucida Sans Unicode" charset="0"/>
              </a:rPr>
              <a:t>Colaboración a escala reducida</a:t>
            </a:r>
          </a:p>
          <a:p>
            <a:pPr marL="863600" lvl="1" indent="-323850" hangingPunct="1">
              <a:lnSpc>
                <a:spcPct val="100000"/>
              </a:lnSpc>
              <a:spcAft>
                <a:spcPts val="1138"/>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s-AR" sz="2800" b="1">
                <a:solidFill>
                  <a:srgbClr val="000000"/>
                </a:solidFill>
                <a:latin typeface="Lucida Sans Unicode" charset="0"/>
                <a:ea typeface="Lucida Sans Unicode" charset="0"/>
                <a:cs typeface="Lucida Sans Unicode" charset="0"/>
              </a:rPr>
              <a:t>Entre parientes, amigos, socios, comunidades, centros de trabajo, etc.</a:t>
            </a:r>
          </a:p>
          <a:p>
            <a:pPr marL="365125" indent="-255588" hangingPunct="1">
              <a:lnSpc>
                <a:spcPct val="100000"/>
              </a:lnSpc>
              <a:spcBef>
                <a:spcPts val="400"/>
              </a:spcBef>
              <a:buClr>
                <a:srgbClr val="2DA2BF"/>
              </a:buClr>
              <a:buSzPct val="68000"/>
              <a:buFont typeface="Wingdings 3"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s-AR" sz="2800" b="1">
                <a:solidFill>
                  <a:srgbClr val="000000"/>
                </a:solidFill>
                <a:latin typeface="Lucida Sans Unicode" charset="0"/>
                <a:ea typeface="Lucida Sans Unicode" charset="0"/>
                <a:cs typeface="Lucida Sans Unicode" charset="0"/>
              </a:rPr>
              <a:t>Colaboración se acerca a escala masiva solo durante breves oleadas de acción politica.</a:t>
            </a:r>
          </a:p>
          <a:p>
            <a:pPr marL="365125" indent="-255588" hangingPunct="1">
              <a:lnSpc>
                <a:spcPct val="100000"/>
              </a:lnSpc>
              <a:spcBef>
                <a:spcPts val="400"/>
              </a:spcBef>
              <a:buClr>
                <a:srgbClr val="2DA2BF"/>
              </a:buClr>
              <a:buSzPct val="68000"/>
              <a:buFont typeface="Wingdings 3"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s-AR" sz="2800" b="1">
                <a:solidFill>
                  <a:srgbClr val="000000"/>
                </a:solidFill>
                <a:latin typeface="Lucida Sans Unicode" charset="0"/>
                <a:ea typeface="Lucida Sans Unicode" charset="0"/>
                <a:cs typeface="Lucida Sans Unicode" charset="0"/>
              </a:rPr>
              <a:t>Redes sociales mas específicas y poco flexibles.</a:t>
            </a:r>
          </a:p>
          <a:p>
            <a:pPr marL="365125" indent="-255588" hangingPunct="1">
              <a:lnSpc>
                <a:spcPct val="100000"/>
              </a:lnSpc>
              <a:spcBef>
                <a:spcPts val="400"/>
              </a:spcBef>
              <a:buClr>
                <a:srgbClr val="2DA2BF"/>
              </a:buClr>
              <a:buSzPct val="68000"/>
              <a:buFont typeface="Wingdings 3"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s-AR" sz="2800" b="1">
                <a:solidFill>
                  <a:srgbClr val="000000"/>
                </a:solidFill>
                <a:latin typeface="Lucida Sans Unicode" charset="0"/>
                <a:ea typeface="Lucida Sans Unicode" charset="0"/>
                <a:cs typeface="Lucida Sans Unicode" charset="0"/>
              </a:rPr>
              <a:t>Entorno físico</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 Box 1"/>
          <p:cNvSpPr txBox="1">
            <a:spLocks noChangeArrowheads="1"/>
          </p:cNvSpPr>
          <p:nvPr/>
        </p:nvSpPr>
        <p:spPr bwMode="auto">
          <a:xfrm>
            <a:off x="457200" y="1481138"/>
            <a:ext cx="8229600" cy="4459287"/>
          </a:xfrm>
          <a:prstGeom prst="rect">
            <a:avLst/>
          </a:prstGeom>
          <a:noFill/>
          <a:ln w="9525">
            <a:noFill/>
            <a:round/>
            <a:headEnd/>
            <a:tailEnd/>
          </a:ln>
          <a:effectLst/>
        </p:spPr>
        <p:txBody>
          <a:bodyPr lIns="90000" tIns="45000" rIns="90000" bIns="45000"/>
          <a:lstStyle/>
          <a:p>
            <a:pPr marL="365125" indent="-255588" hangingPunct="1">
              <a:lnSpc>
                <a:spcPct val="100000"/>
              </a:lnSpc>
              <a:spcBef>
                <a:spcPts val="400"/>
              </a:spcBef>
              <a:buClr>
                <a:srgbClr val="2DA2BF"/>
              </a:buClr>
              <a:buSzPct val="68000"/>
              <a:buFont typeface="Wingdings 3"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s-AR" sz="2800" b="1">
                <a:solidFill>
                  <a:srgbClr val="000000"/>
                </a:solidFill>
                <a:latin typeface="Lucida Sans Unicode" charset="0"/>
                <a:ea typeface="Lucida Sans Unicode" charset="0"/>
                <a:cs typeface="Lucida Sans Unicode" charset="0"/>
              </a:rPr>
              <a:t>Redes flexibles</a:t>
            </a:r>
          </a:p>
          <a:p>
            <a:pPr marL="365125" indent="-255588" hangingPunct="1">
              <a:lnSpc>
                <a:spcPct val="100000"/>
              </a:lnSpc>
              <a:spcBef>
                <a:spcPts val="400"/>
              </a:spcBef>
              <a:buClr>
                <a:srgbClr val="2DA2BF"/>
              </a:buClr>
              <a:buSzPct val="68000"/>
              <a:buFont typeface="Wingdings 3"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s-AR" sz="2800" b="1">
              <a:solidFill>
                <a:srgbClr val="000000"/>
              </a:solidFill>
              <a:latin typeface="Lucida Sans Unicode" charset="0"/>
              <a:ea typeface="Lucida Sans Unicode" charset="0"/>
              <a:cs typeface="Lucida Sans Unicode" charset="0"/>
            </a:endParaRPr>
          </a:p>
          <a:p>
            <a:pPr marL="365125" indent="-255588" hangingPunct="1">
              <a:lnSpc>
                <a:spcPct val="100000"/>
              </a:lnSpc>
              <a:spcBef>
                <a:spcPts val="400"/>
              </a:spcBef>
              <a:buClr>
                <a:srgbClr val="2DA2BF"/>
              </a:buClr>
              <a:buSzPct val="68000"/>
              <a:buFont typeface="Wingdings 3"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s-AR" sz="2800" b="1">
                <a:solidFill>
                  <a:srgbClr val="000000"/>
                </a:solidFill>
                <a:latin typeface="Lucida Sans Unicode" charset="0"/>
                <a:ea typeface="Lucida Sans Unicode" charset="0"/>
                <a:cs typeface="Lucida Sans Unicode" charset="0"/>
              </a:rPr>
              <a:t>Redes masivas</a:t>
            </a:r>
          </a:p>
          <a:p>
            <a:pPr marL="365125" indent="-255588" hangingPunct="1">
              <a:lnSpc>
                <a:spcPct val="100000"/>
              </a:lnSpc>
              <a:spcBef>
                <a:spcPts val="400"/>
              </a:spcBef>
              <a:buClr>
                <a:srgbClr val="2DA2BF"/>
              </a:buClr>
              <a:buSzPct val="68000"/>
              <a:buFont typeface="Wingdings 3"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s-AR" sz="2800" b="1">
              <a:solidFill>
                <a:srgbClr val="000000"/>
              </a:solidFill>
              <a:latin typeface="Lucida Sans Unicode" charset="0"/>
              <a:ea typeface="Lucida Sans Unicode" charset="0"/>
              <a:cs typeface="Lucida Sans Unicode" charset="0"/>
            </a:endParaRPr>
          </a:p>
          <a:p>
            <a:pPr marL="365125" indent="-255588" hangingPunct="1">
              <a:lnSpc>
                <a:spcPct val="100000"/>
              </a:lnSpc>
              <a:spcBef>
                <a:spcPts val="400"/>
              </a:spcBef>
              <a:buClr>
                <a:srgbClr val="2DA2BF"/>
              </a:buClr>
              <a:buSzPct val="68000"/>
              <a:buFont typeface="Wingdings 3"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s-AR" sz="2800" b="1">
                <a:solidFill>
                  <a:srgbClr val="000000"/>
                </a:solidFill>
                <a:latin typeface="Lucida Sans Unicode" charset="0"/>
                <a:ea typeface="Lucida Sans Unicode" charset="0"/>
                <a:cs typeface="Lucida Sans Unicode" charset="0"/>
              </a:rPr>
              <a:t>Gran accesibilidad</a:t>
            </a:r>
          </a:p>
          <a:p>
            <a:pPr marL="365125" indent="-255588" hangingPunct="1">
              <a:lnSpc>
                <a:spcPct val="100000"/>
              </a:lnSpc>
              <a:spcBef>
                <a:spcPts val="400"/>
              </a:spcBef>
              <a:buClr>
                <a:srgbClr val="2DA2BF"/>
              </a:buClr>
              <a:buSzPct val="68000"/>
              <a:buFont typeface="Wingdings 3"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s-AR" sz="2800" b="1">
              <a:solidFill>
                <a:srgbClr val="000000"/>
              </a:solidFill>
              <a:latin typeface="Lucida Sans Unicode" charset="0"/>
              <a:ea typeface="Lucida Sans Unicode" charset="0"/>
              <a:cs typeface="Lucida Sans Unicode" charset="0"/>
            </a:endParaRPr>
          </a:p>
          <a:p>
            <a:pPr marL="365125" indent="-255588" hangingPunct="1">
              <a:lnSpc>
                <a:spcPct val="100000"/>
              </a:lnSpc>
              <a:spcBef>
                <a:spcPts val="400"/>
              </a:spcBef>
              <a:buClr>
                <a:srgbClr val="2DA2BF"/>
              </a:buClr>
              <a:buSzPct val="68000"/>
              <a:buFont typeface="Wingdings 3"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s-AR" sz="2800" b="1">
                <a:solidFill>
                  <a:srgbClr val="000000"/>
                </a:solidFill>
                <a:latin typeface="Lucida Sans Unicode" charset="0"/>
                <a:ea typeface="Lucida Sans Unicode" charset="0"/>
                <a:cs typeface="Lucida Sans Unicode" charset="0"/>
              </a:rPr>
              <a:t>Entorno virtual</a:t>
            </a:r>
          </a:p>
        </p:txBody>
      </p:sp>
      <p:sp>
        <p:nvSpPr>
          <p:cNvPr id="6146" name="Rectangle 2"/>
          <p:cNvSpPr>
            <a:spLocks noGrp="1" noChangeArrowheads="1"/>
          </p:cNvSpPr>
          <p:nvPr>
            <p:ph type="title"/>
          </p:nvPr>
        </p:nvSpPr>
        <p:spPr>
          <a:ln/>
        </p:spPr>
        <p:txBody>
          <a:bodyPr/>
          <a:lstStyle/>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s-AR" sz="4100" b="1">
                <a:solidFill>
                  <a:srgbClr val="464646"/>
                </a:solidFill>
              </a:rPr>
              <a:t>Ahora...</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 Box 1"/>
          <p:cNvSpPr txBox="1">
            <a:spLocks noChangeArrowheads="1"/>
          </p:cNvSpPr>
          <p:nvPr/>
        </p:nvSpPr>
        <p:spPr bwMode="auto">
          <a:xfrm>
            <a:off x="457200" y="1481138"/>
            <a:ext cx="8229600" cy="4459287"/>
          </a:xfrm>
          <a:prstGeom prst="rect">
            <a:avLst/>
          </a:prstGeom>
          <a:noFill/>
          <a:ln w="9525">
            <a:noFill/>
            <a:round/>
            <a:headEnd/>
            <a:tailEnd/>
          </a:ln>
          <a:effectLst/>
        </p:spPr>
        <p:txBody>
          <a:bodyPr lIns="90000" tIns="45000" rIns="90000" bIns="45000"/>
          <a:lstStyle/>
          <a:p>
            <a:pPr marL="365125" indent="-255588" hangingPunct="1">
              <a:lnSpc>
                <a:spcPct val="100000"/>
              </a:lnSpc>
              <a:spcBef>
                <a:spcPts val="400"/>
              </a:spcBef>
              <a:buClr>
                <a:srgbClr val="2DA2BF"/>
              </a:buClr>
              <a:buSzPct val="68000"/>
              <a:buFont typeface="Wingdings 3"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s-AR" sz="2800" b="1">
                <a:solidFill>
                  <a:srgbClr val="000000"/>
                </a:solidFill>
                <a:latin typeface="Lucida Sans Unicode" charset="0"/>
                <a:ea typeface="Lucida Sans Unicode" charset="0"/>
                <a:cs typeface="Lucida Sans Unicode" charset="0"/>
              </a:rPr>
              <a:t>Desarrollo tecnológico</a:t>
            </a:r>
          </a:p>
          <a:p>
            <a:pPr marL="863600" lvl="1" indent="-323850" hangingPunct="1">
              <a:lnSpc>
                <a:spcPct val="100000"/>
              </a:lnSpc>
              <a:spcAft>
                <a:spcPts val="1138"/>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s-AR" sz="2800" b="1">
                <a:solidFill>
                  <a:srgbClr val="000000"/>
                </a:solidFill>
                <a:latin typeface="Lucida Sans Unicode" charset="0"/>
                <a:ea typeface="Lucida Sans Unicode" charset="0"/>
                <a:cs typeface="Lucida Sans Unicode" charset="0"/>
              </a:rPr>
              <a:t>Telecomunicaciones</a:t>
            </a:r>
          </a:p>
          <a:p>
            <a:pPr marL="863600" lvl="1" indent="-323850" hangingPunct="1">
              <a:lnSpc>
                <a:spcPct val="100000"/>
              </a:lnSpc>
              <a:spcAft>
                <a:spcPts val="1138"/>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s-AR" sz="2800" b="1">
                <a:solidFill>
                  <a:srgbClr val="000000"/>
                </a:solidFill>
                <a:latin typeface="Lucida Sans Unicode" charset="0"/>
                <a:ea typeface="Lucida Sans Unicode" charset="0"/>
                <a:cs typeface="Lucida Sans Unicode" charset="0"/>
              </a:rPr>
              <a:t>Computación</a:t>
            </a:r>
          </a:p>
          <a:p>
            <a:pPr marL="863600" lvl="1" indent="-323850" hangingPunct="1">
              <a:lnSpc>
                <a:spcPct val="100000"/>
              </a:lnSpc>
              <a:spcAft>
                <a:spcPts val="1138"/>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s-AR" sz="2800" b="1">
                <a:solidFill>
                  <a:srgbClr val="000000"/>
                </a:solidFill>
                <a:latin typeface="Lucida Sans Unicode" charset="0"/>
                <a:ea typeface="Lucida Sans Unicode" charset="0"/>
                <a:cs typeface="Lucida Sans Unicode" charset="0"/>
              </a:rPr>
              <a:t>Contenido</a:t>
            </a:r>
          </a:p>
          <a:p>
            <a:pPr marL="365125" indent="-255588" hangingPunct="1">
              <a:lnSpc>
                <a:spcPct val="100000"/>
              </a:lnSpc>
              <a:spcAft>
                <a:spcPts val="1425"/>
              </a:spcAft>
              <a:buClr>
                <a:srgbClr val="2DA2BF"/>
              </a:buClr>
              <a:buSzPct val="68000"/>
              <a:buFont typeface="Wingdings 3"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s-AR" sz="2800" b="1">
                <a:solidFill>
                  <a:srgbClr val="000000"/>
                </a:solidFill>
                <a:latin typeface="Lucida Sans Unicode" charset="0"/>
                <a:ea typeface="Lucida Sans Unicode" charset="0"/>
                <a:cs typeface="Lucida Sans Unicode" charset="0"/>
              </a:rPr>
              <a:t>Infraestructura de la información</a:t>
            </a:r>
          </a:p>
          <a:p>
            <a:pPr marL="365125" indent="-255588" hangingPunct="1">
              <a:lnSpc>
                <a:spcPct val="100000"/>
              </a:lnSpc>
              <a:spcBef>
                <a:spcPts val="400"/>
              </a:spcBef>
              <a:buClr>
                <a:srgbClr val="2DA2BF"/>
              </a:buClr>
              <a:buSzPct val="68000"/>
              <a:buFont typeface="Wingdings 3"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s-AR" sz="2800" b="1">
                <a:solidFill>
                  <a:srgbClr val="000000"/>
                </a:solidFill>
                <a:latin typeface="Lucida Sans Unicode" charset="0"/>
                <a:ea typeface="Lucida Sans Unicode" charset="0"/>
                <a:cs typeface="Lucida Sans Unicode" charset="0"/>
              </a:rPr>
              <a:t>Concepto de “Seis Grados de Separación”</a:t>
            </a:r>
          </a:p>
          <a:p>
            <a:pPr marL="365125" indent="-255588" hangingPunct="1">
              <a:lnSpc>
                <a:spcPct val="100000"/>
              </a:lnSpc>
              <a:spcBef>
                <a:spcPts val="400"/>
              </a:spcBef>
              <a:buClr>
                <a:srgbClr val="2DA2BF"/>
              </a:buClr>
              <a:buSzPct val="68000"/>
              <a:buFont typeface="Wingdings 3"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s-AR" sz="2800" b="1">
                <a:solidFill>
                  <a:srgbClr val="000000"/>
                </a:solidFill>
                <a:latin typeface="Lucida Sans Unicode" charset="0"/>
                <a:ea typeface="Lucida Sans Unicode" charset="0"/>
                <a:cs typeface="Lucida Sans Unicode" charset="0"/>
              </a:rPr>
              <a:t>Globalización</a:t>
            </a:r>
          </a:p>
        </p:txBody>
      </p:sp>
      <p:sp>
        <p:nvSpPr>
          <p:cNvPr id="7170" name="Rectangle 2"/>
          <p:cNvSpPr>
            <a:spLocks noGrp="1" noChangeArrowheads="1"/>
          </p:cNvSpPr>
          <p:nvPr>
            <p:ph type="title"/>
          </p:nvPr>
        </p:nvSpPr>
        <p:spPr>
          <a:ln/>
        </p:spPr>
        <p:txBody>
          <a:bodyPr/>
          <a:lstStyle/>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s-AR" sz="4100" b="1">
                <a:solidFill>
                  <a:srgbClr val="464646"/>
                </a:solidFill>
              </a:rPr>
              <a:t>¿Que las hace posibles?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457200" y="319088"/>
            <a:ext cx="8229600" cy="1052512"/>
          </a:xfrm>
          <a:ln/>
        </p:spPr>
        <p:txBody>
          <a:bodyPr lIns="0" tIns="0" rIns="0" bIns="0"/>
          <a:lstStyle/>
          <a:p>
            <a:pPr>
              <a:tabLst>
                <a:tab pos="723900" algn="l"/>
                <a:tab pos="1447800" algn="l"/>
                <a:tab pos="2171700" algn="l"/>
                <a:tab pos="2895600" algn="l"/>
                <a:tab pos="3619500" algn="l"/>
                <a:tab pos="4343400" algn="l"/>
                <a:tab pos="5067300" algn="l"/>
                <a:tab pos="5791200" algn="l"/>
                <a:tab pos="6515100" algn="l"/>
                <a:tab pos="7239000" algn="l"/>
                <a:tab pos="7962900" algn="l"/>
              </a:tabLst>
            </a:pPr>
            <a:r>
              <a:rPr lang="es-AR" sz="4100" b="1">
                <a:solidFill>
                  <a:srgbClr val="464646"/>
                </a:solidFill>
              </a:rPr>
              <a:t>Web 2.0</a:t>
            </a:r>
          </a:p>
        </p:txBody>
      </p:sp>
      <p:sp>
        <p:nvSpPr>
          <p:cNvPr id="8194" name="Text Box 2"/>
          <p:cNvSpPr txBox="1">
            <a:spLocks noChangeArrowheads="1"/>
          </p:cNvSpPr>
          <p:nvPr/>
        </p:nvSpPr>
        <p:spPr bwMode="auto">
          <a:xfrm>
            <a:off x="457200" y="1481138"/>
            <a:ext cx="8229600" cy="4459287"/>
          </a:xfrm>
          <a:prstGeom prst="rect">
            <a:avLst/>
          </a:prstGeom>
          <a:noFill/>
          <a:ln w="9525">
            <a:noFill/>
            <a:round/>
            <a:headEnd/>
            <a:tailEnd/>
          </a:ln>
          <a:effectLst/>
        </p:spPr>
        <p:txBody>
          <a:bodyPr lIns="90000" tIns="45000" rIns="90000" bIns="45000"/>
          <a:lstStyle/>
          <a:p>
            <a:pPr marL="365125" indent="-255588" hangingPunct="1">
              <a:lnSpc>
                <a:spcPct val="100000"/>
              </a:lnSpc>
              <a:spcBef>
                <a:spcPts val="400"/>
              </a:spcBef>
              <a:buClr>
                <a:srgbClr val="2DA2BF"/>
              </a:buClr>
              <a:buSzPct val="68000"/>
              <a:buFont typeface="Wingdings 3"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s-AR" sz="2800" b="1">
                <a:solidFill>
                  <a:srgbClr val="000000"/>
                </a:solidFill>
                <a:latin typeface="Lucida Sans Unicode" charset="0"/>
                <a:ea typeface="Lucida Sans Unicode" charset="0"/>
                <a:cs typeface="Lucida Sans Unicode" charset="0"/>
              </a:rPr>
              <a:t>Fenómeno social desarrollado en la Web</a:t>
            </a:r>
          </a:p>
          <a:p>
            <a:pPr marL="365125" indent="-255588" hangingPunct="1">
              <a:lnSpc>
                <a:spcPct val="100000"/>
              </a:lnSpc>
              <a:spcBef>
                <a:spcPts val="400"/>
              </a:spcBef>
              <a:buClr>
                <a:srgbClr val="2DA2BF"/>
              </a:buClr>
              <a:buSzPct val="68000"/>
              <a:buFont typeface="Wingdings 3"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s-AR" sz="2800" b="1">
                <a:solidFill>
                  <a:srgbClr val="000000"/>
                </a:solidFill>
                <a:latin typeface="Lucida Sans Unicode" charset="0"/>
                <a:ea typeface="Lucida Sans Unicode" charset="0"/>
                <a:cs typeface="Lucida Sans Unicode" charset="0"/>
              </a:rPr>
              <a:t>Interacción de usuarios</a:t>
            </a:r>
          </a:p>
          <a:p>
            <a:pPr marL="365125" indent="-255588" hangingPunct="1">
              <a:lnSpc>
                <a:spcPct val="100000"/>
              </a:lnSpc>
              <a:spcBef>
                <a:spcPts val="400"/>
              </a:spcBef>
              <a:buClr>
                <a:srgbClr val="2DA2BF"/>
              </a:buClr>
              <a:buSzPct val="68000"/>
              <a:buFont typeface="Wingdings 3"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s-AR" sz="2800" b="1">
                <a:solidFill>
                  <a:srgbClr val="000000"/>
                </a:solidFill>
                <a:latin typeface="Lucida Sans Unicode" charset="0"/>
                <a:ea typeface="Lucida Sans Unicode" charset="0"/>
                <a:cs typeface="Lucida Sans Unicode" charset="0"/>
              </a:rPr>
              <a:t>colaboración conjunta</a:t>
            </a:r>
          </a:p>
          <a:p>
            <a:pPr marL="365125" indent="-255588" hangingPunct="1">
              <a:lnSpc>
                <a:spcPct val="100000"/>
              </a:lnSpc>
              <a:spcBef>
                <a:spcPts val="400"/>
              </a:spcBef>
              <a:buClr>
                <a:srgbClr val="2DA2BF"/>
              </a:buClr>
              <a:buSzPct val="68000"/>
              <a:buFont typeface="Wingdings 3"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s-AR" sz="2800" b="1">
                <a:solidFill>
                  <a:srgbClr val="000000"/>
                </a:solidFill>
                <a:latin typeface="Lucida Sans Unicode" charset="0"/>
                <a:ea typeface="Lucida Sans Unicode" charset="0"/>
                <a:cs typeface="Lucida Sans Unicode" charset="0"/>
              </a:rPr>
              <a:t>Información compartida</a:t>
            </a:r>
          </a:p>
          <a:p>
            <a:pPr marL="365125" indent="-255588" hangingPunct="1">
              <a:lnSpc>
                <a:spcPct val="100000"/>
              </a:lnSpc>
              <a:spcBef>
                <a:spcPts val="400"/>
              </a:spcBef>
              <a:buClr>
                <a:srgbClr val="2DA2BF"/>
              </a:buClr>
              <a:buSzPct val="68000"/>
              <a:buFont typeface="Wingdings 3"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s-AR" sz="2800" b="1">
                <a:solidFill>
                  <a:srgbClr val="000000"/>
                </a:solidFill>
                <a:latin typeface="Lucida Sans Unicode" charset="0"/>
                <a:ea typeface="Lucida Sans Unicode" charset="0"/>
                <a:cs typeface="Lucida Sans Unicode" charset="0"/>
              </a:rPr>
              <a:t>Aumenta la interactividad en la Web</a:t>
            </a:r>
          </a:p>
          <a:p>
            <a:pPr marL="365125" indent="-255588" hangingPunct="1">
              <a:lnSpc>
                <a:spcPct val="100000"/>
              </a:lnSpc>
              <a:spcBef>
                <a:spcPts val="400"/>
              </a:spcBef>
              <a:buClr>
                <a:srgbClr val="2DA2BF"/>
              </a:buClr>
              <a:buSzPct val="68000"/>
              <a:buFont typeface="Wingdings 3"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s-AR" sz="2800" b="1">
              <a:solidFill>
                <a:srgbClr val="000000"/>
              </a:solidFill>
              <a:latin typeface="Lucida Sans Unicode" charset="0"/>
              <a:ea typeface="Lucida Sans Unicode" charset="0"/>
              <a:cs typeface="Lucida Sans Unicode" charset="0"/>
            </a:endParaRPr>
          </a:p>
          <a:p>
            <a:pPr marL="365125" indent="-255588" hangingPunct="1">
              <a:lnSpc>
                <a:spcPct val="100000"/>
              </a:lnSpc>
              <a:spcBef>
                <a:spcPts val="400"/>
              </a:spcBef>
              <a:buClr>
                <a:srgbClr val="2DA2BF"/>
              </a:buClr>
              <a:buSzPct val="68000"/>
              <a:buFont typeface="Wingdings 3"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s-AR" sz="2800" b="1">
                <a:solidFill>
                  <a:srgbClr val="000000"/>
                </a:solidFill>
                <a:latin typeface="Lucida Sans Unicode" charset="0"/>
                <a:ea typeface="Lucida Sans Unicode" charset="0"/>
                <a:cs typeface="Lucida Sans Unicode" charset="0"/>
              </a:rPr>
              <a:t>“Los usuarios no están solos”</a:t>
            </a:r>
          </a:p>
          <a:p>
            <a:pPr marL="365125" indent="-255588" hangingPunct="1">
              <a:lnSpc>
                <a:spcPct val="100000"/>
              </a:lnSpc>
              <a:spcBef>
                <a:spcPts val="400"/>
              </a:spcBef>
              <a:buClr>
                <a:srgbClr val="2DA2BF"/>
              </a:buClr>
              <a:buSzPct val="68000"/>
              <a:buFont typeface="Wingdings 3"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s-AR" sz="2800" b="1">
              <a:solidFill>
                <a:srgbClr val="000000"/>
              </a:solidFill>
              <a:latin typeface="Lucida Sans Unicode" charset="0"/>
              <a:ea typeface="Lucida Sans Unicode" charset="0"/>
              <a:cs typeface="Lucida Sans Unicode" charset="0"/>
            </a:endParaRPr>
          </a:p>
          <a:p>
            <a:pPr marL="863600" lvl="1" indent="-323850" hangingPunct="1">
              <a:lnSpc>
                <a:spcPct val="100000"/>
              </a:lnSpc>
              <a:spcAft>
                <a:spcPts val="1138"/>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s-AR" sz="2800" b="1">
              <a:solidFill>
                <a:srgbClr val="000000"/>
              </a:solidFill>
              <a:latin typeface="Lucida Sans Unicode" charset="0"/>
              <a:ea typeface="Lucida Sans Unicode" charset="0"/>
              <a:cs typeface="Lucida Sans Unicode"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457200" y="319088"/>
            <a:ext cx="8229600" cy="1052512"/>
          </a:xfrm>
          <a:ln/>
        </p:spPr>
        <p:txBody>
          <a:bodyPr lIns="0" tIns="0" rIns="0" bIns="0"/>
          <a:lstStyle/>
          <a:p>
            <a:pPr>
              <a:tabLst>
                <a:tab pos="723900" algn="l"/>
                <a:tab pos="1447800" algn="l"/>
                <a:tab pos="2171700" algn="l"/>
                <a:tab pos="2895600" algn="l"/>
                <a:tab pos="3619500" algn="l"/>
                <a:tab pos="4343400" algn="l"/>
                <a:tab pos="5067300" algn="l"/>
                <a:tab pos="5791200" algn="l"/>
                <a:tab pos="6515100" algn="l"/>
                <a:tab pos="7239000" algn="l"/>
                <a:tab pos="7962900" algn="l"/>
              </a:tabLst>
            </a:pPr>
            <a:r>
              <a:rPr lang="es-AR" sz="4100" b="1">
                <a:solidFill>
                  <a:srgbClr val="464646"/>
                </a:solidFill>
              </a:rPr>
              <a:t>Wikinomía</a:t>
            </a:r>
          </a:p>
        </p:txBody>
      </p:sp>
      <p:sp>
        <p:nvSpPr>
          <p:cNvPr id="9218" name="Text Box 2"/>
          <p:cNvSpPr txBox="1">
            <a:spLocks noChangeArrowheads="1"/>
          </p:cNvSpPr>
          <p:nvPr/>
        </p:nvSpPr>
        <p:spPr bwMode="auto">
          <a:xfrm>
            <a:off x="457200" y="1481138"/>
            <a:ext cx="8229600" cy="4459287"/>
          </a:xfrm>
          <a:prstGeom prst="rect">
            <a:avLst/>
          </a:prstGeom>
          <a:noFill/>
          <a:ln w="9525">
            <a:noFill/>
            <a:round/>
            <a:headEnd/>
            <a:tailEnd/>
          </a:ln>
          <a:effectLst/>
        </p:spPr>
        <p:txBody>
          <a:bodyPr lIns="90000" tIns="45000" rIns="90000" bIns="45000"/>
          <a:lstStyle/>
          <a:p>
            <a:pPr marL="365125" indent="-255588" hangingPunct="1">
              <a:lnSpc>
                <a:spcPct val="100000"/>
              </a:lnSpc>
              <a:spcBef>
                <a:spcPts val="400"/>
              </a:spcBef>
              <a:buClr>
                <a:srgbClr val="2DA2BF"/>
              </a:buClr>
              <a:buSzPct val="68000"/>
              <a:buFont typeface="Wingdings 3"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s-AR" sz="2800" b="1">
                <a:solidFill>
                  <a:srgbClr val="000000"/>
                </a:solidFill>
                <a:latin typeface="Lucida Sans Unicode" charset="0"/>
                <a:ea typeface="Lucida Sans Unicode" charset="0"/>
                <a:cs typeface="Lucida Sans Unicode" charset="0"/>
              </a:rPr>
              <a:t>“Economía en entorno de colaboración global”</a:t>
            </a:r>
          </a:p>
          <a:p>
            <a:pPr marL="365125" indent="-255588" hangingPunct="1">
              <a:lnSpc>
                <a:spcPct val="100000"/>
              </a:lnSpc>
              <a:spcBef>
                <a:spcPts val="400"/>
              </a:spcBef>
              <a:buClr>
                <a:srgbClr val="2DA2BF"/>
              </a:buClr>
              <a:buSzPct val="68000"/>
              <a:buFont typeface="Wingdings 3"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s-AR" sz="2800" b="1">
              <a:solidFill>
                <a:srgbClr val="000000"/>
              </a:solidFill>
              <a:latin typeface="Lucida Sans Unicode" charset="0"/>
              <a:ea typeface="Lucida Sans Unicode" charset="0"/>
              <a:cs typeface="Lucida Sans Unicode" charset="0"/>
            </a:endParaRPr>
          </a:p>
          <a:p>
            <a:pPr marL="365125" indent="-255588" hangingPunct="1">
              <a:lnSpc>
                <a:spcPct val="100000"/>
              </a:lnSpc>
              <a:spcBef>
                <a:spcPts val="400"/>
              </a:spcBef>
              <a:buClr>
                <a:srgbClr val="2DA2BF"/>
              </a:buClr>
              <a:buSzPct val="68000"/>
              <a:buFont typeface="Wingdings 3"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s-AR" sz="2800" b="1">
                <a:solidFill>
                  <a:srgbClr val="000000"/>
                </a:solidFill>
                <a:latin typeface="Lucida Sans Unicode" charset="0"/>
                <a:ea typeface="Lucida Sans Unicode" charset="0"/>
                <a:cs typeface="Lucida Sans Unicode" charset="0"/>
              </a:rPr>
              <a:t>Principios</a:t>
            </a:r>
          </a:p>
          <a:p>
            <a:pPr marL="863600" lvl="1" indent="-323850" hangingPunct="1">
              <a:lnSpc>
                <a:spcPct val="100000"/>
              </a:lnSpc>
              <a:spcAft>
                <a:spcPts val="1138"/>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s-AR" sz="2800" b="1">
                <a:solidFill>
                  <a:srgbClr val="000000"/>
                </a:solidFill>
                <a:latin typeface="Lucida Sans Unicode" charset="0"/>
                <a:ea typeface="Lucida Sans Unicode" charset="0"/>
                <a:cs typeface="Lucida Sans Unicode" charset="0"/>
              </a:rPr>
              <a:t>Apertura</a:t>
            </a:r>
          </a:p>
          <a:p>
            <a:pPr marL="863600" lvl="1" indent="-323850" hangingPunct="1">
              <a:lnSpc>
                <a:spcPct val="100000"/>
              </a:lnSpc>
              <a:spcAft>
                <a:spcPts val="1138"/>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s-AR" sz="2800" b="1">
                <a:solidFill>
                  <a:srgbClr val="000000"/>
                </a:solidFill>
                <a:latin typeface="Lucida Sans Unicode" charset="0"/>
                <a:ea typeface="Lucida Sans Unicode" charset="0"/>
                <a:cs typeface="Lucida Sans Unicode" charset="0"/>
              </a:rPr>
              <a:t>Interacción entre iguales</a:t>
            </a:r>
          </a:p>
          <a:p>
            <a:pPr marL="863600" lvl="1" indent="-323850" hangingPunct="1">
              <a:lnSpc>
                <a:spcPct val="100000"/>
              </a:lnSpc>
              <a:spcAft>
                <a:spcPts val="1138"/>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s-AR" sz="2800" b="1">
                <a:solidFill>
                  <a:srgbClr val="000000"/>
                </a:solidFill>
                <a:latin typeface="Lucida Sans Unicode" charset="0"/>
                <a:ea typeface="Lucida Sans Unicode" charset="0"/>
                <a:cs typeface="Lucida Sans Unicode" charset="0"/>
              </a:rPr>
              <a:t>Compartir</a:t>
            </a:r>
          </a:p>
          <a:p>
            <a:pPr marL="863600" lvl="1" indent="-323850" hangingPunct="1">
              <a:lnSpc>
                <a:spcPct val="100000"/>
              </a:lnSpc>
              <a:spcAft>
                <a:spcPts val="1138"/>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s-AR" sz="2800" b="1">
                <a:solidFill>
                  <a:srgbClr val="000000"/>
                </a:solidFill>
                <a:latin typeface="Lucida Sans Unicode" charset="0"/>
                <a:ea typeface="Lucida Sans Unicode" charset="0"/>
                <a:cs typeface="Lucida Sans Unicode" charset="0"/>
              </a:rPr>
              <a:t>Actuación Global</a:t>
            </a:r>
          </a:p>
          <a:p>
            <a:pPr marL="863600" lvl="1" indent="-323850" hangingPunct="1">
              <a:lnSpc>
                <a:spcPct val="100000"/>
              </a:lnSpc>
              <a:spcAft>
                <a:spcPts val="1138"/>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s-AR" sz="2800" b="1">
              <a:solidFill>
                <a:srgbClr val="000000"/>
              </a:solidFill>
              <a:latin typeface="Lucida Sans Unicode" charset="0"/>
              <a:ea typeface="Lucida Sans Unicode" charset="0"/>
              <a:cs typeface="Lucida Sans Unicode"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Red Socio céntrica</a:t>
            </a:r>
            <a:endParaRPr lang="es-ES_tradnl" dirty="0"/>
          </a:p>
        </p:txBody>
      </p:sp>
      <p:pic>
        <p:nvPicPr>
          <p:cNvPr id="4" name="3 Imagen"/>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923928" y="3024658"/>
            <a:ext cx="4660776" cy="3704953"/>
          </a:xfrm>
          <a:prstGeom prst="rect">
            <a:avLst/>
          </a:prstGeom>
        </p:spPr>
      </p:pic>
      <p:sp>
        <p:nvSpPr>
          <p:cNvPr id="5" name="Marcador de contenido 2"/>
          <p:cNvSpPr txBox="1">
            <a:spLocks/>
          </p:cNvSpPr>
          <p:nvPr/>
        </p:nvSpPr>
        <p:spPr>
          <a:xfrm>
            <a:off x="323528" y="1481329"/>
            <a:ext cx="8496944" cy="2235704"/>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None/>
            </a:pPr>
            <a:r>
              <a:rPr lang="es-AR" sz="2800" dirty="0" smtClean="0"/>
              <a:t>Es </a:t>
            </a:r>
            <a:r>
              <a:rPr lang="es-AR" sz="2800" dirty="0"/>
              <a:t>un mapa de todos los lazos relevantes entre todos los </a:t>
            </a:r>
            <a:r>
              <a:rPr lang="es-AR" sz="2800" dirty="0" smtClean="0"/>
              <a:t>nodos estudiados.</a:t>
            </a:r>
          </a:p>
          <a:p>
            <a:pPr marL="109728" indent="0">
              <a:buNone/>
            </a:pPr>
            <a:r>
              <a:rPr lang="es-AR" sz="2800" dirty="0" smtClean="0"/>
              <a:t>También son conocidas como redes completas</a:t>
            </a:r>
            <a:endParaRPr lang="es-AR" sz="2800" dirty="0"/>
          </a:p>
        </p:txBody>
      </p:sp>
    </p:spTree>
  </p:cSld>
  <p:clrMapOvr>
    <a:masterClrMapping/>
  </p:clrMapOvr>
  <p:transition>
    <p:fade thruBlk="1"/>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457200" y="319088"/>
            <a:ext cx="8229600" cy="1052512"/>
          </a:xfrm>
          <a:ln/>
        </p:spPr>
        <p:txBody>
          <a:bodyPr lIns="0" tIns="0" rIns="0" bIns="0"/>
          <a:lstStyle/>
          <a:p>
            <a:pPr>
              <a:tabLst>
                <a:tab pos="723900" algn="l"/>
                <a:tab pos="1447800" algn="l"/>
                <a:tab pos="2171700" algn="l"/>
                <a:tab pos="2895600" algn="l"/>
                <a:tab pos="3619500" algn="l"/>
                <a:tab pos="4343400" algn="l"/>
                <a:tab pos="5067300" algn="l"/>
                <a:tab pos="5791200" algn="l"/>
                <a:tab pos="6515100" algn="l"/>
                <a:tab pos="7239000" algn="l"/>
                <a:tab pos="7962900" algn="l"/>
              </a:tabLst>
            </a:pPr>
            <a:r>
              <a:rPr lang="es-AR" sz="4100" b="1">
                <a:solidFill>
                  <a:srgbClr val="464646"/>
                </a:solidFill>
              </a:rPr>
              <a:t>Algunos ejemplos...</a:t>
            </a:r>
          </a:p>
        </p:txBody>
      </p:sp>
      <p:sp>
        <p:nvSpPr>
          <p:cNvPr id="10242" name="Text Box 2"/>
          <p:cNvSpPr txBox="1">
            <a:spLocks noChangeArrowheads="1"/>
          </p:cNvSpPr>
          <p:nvPr/>
        </p:nvSpPr>
        <p:spPr bwMode="auto">
          <a:xfrm>
            <a:off x="457200" y="1481138"/>
            <a:ext cx="8229600" cy="4459287"/>
          </a:xfrm>
          <a:prstGeom prst="rect">
            <a:avLst/>
          </a:prstGeom>
          <a:noFill/>
          <a:ln w="9525">
            <a:noFill/>
            <a:round/>
            <a:headEnd/>
            <a:tailEnd/>
          </a:ln>
          <a:effectLst/>
        </p:spPr>
        <p:txBody>
          <a:bodyPr lIns="90000" tIns="45000" rIns="90000" bIns="45000"/>
          <a:lstStyle/>
          <a:p>
            <a:pPr marL="365125" indent="-255588" hangingPunct="1">
              <a:lnSpc>
                <a:spcPct val="100000"/>
              </a:lnSpc>
              <a:spcBef>
                <a:spcPts val="400"/>
              </a:spcBef>
              <a:buClr>
                <a:srgbClr val="2DA2BF"/>
              </a:buClr>
              <a:buSzPct val="68000"/>
              <a:buFont typeface="Wingdings 3"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s-AR" sz="2800" b="1">
                <a:solidFill>
                  <a:srgbClr val="000000"/>
                </a:solidFill>
                <a:latin typeface="Lucida Sans Unicode" charset="0"/>
                <a:ea typeface="Lucida Sans Unicode" charset="0"/>
                <a:cs typeface="Lucida Sans Unicode" charset="0"/>
              </a:rPr>
              <a:t>Wikipedia</a:t>
            </a:r>
          </a:p>
          <a:p>
            <a:pPr marL="365125" indent="-255588" hangingPunct="1">
              <a:lnSpc>
                <a:spcPct val="100000"/>
              </a:lnSpc>
              <a:spcBef>
                <a:spcPts val="400"/>
              </a:spcBef>
              <a:buClr>
                <a:srgbClr val="2DA2BF"/>
              </a:buClr>
              <a:buSzPct val="68000"/>
              <a:buFont typeface="Wingdings 3"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s-AR" sz="2800" b="1">
                <a:solidFill>
                  <a:srgbClr val="000000"/>
                </a:solidFill>
                <a:latin typeface="Lucida Sans Unicode" charset="0"/>
                <a:ea typeface="Lucida Sans Unicode" charset="0"/>
                <a:cs typeface="Lucida Sans Unicode" charset="0"/>
              </a:rPr>
              <a:t>Facebook</a:t>
            </a:r>
          </a:p>
          <a:p>
            <a:pPr marL="365125" indent="-255588" hangingPunct="1">
              <a:lnSpc>
                <a:spcPct val="100000"/>
              </a:lnSpc>
              <a:spcBef>
                <a:spcPts val="400"/>
              </a:spcBef>
              <a:buClr>
                <a:srgbClr val="2DA2BF"/>
              </a:buClr>
              <a:buSzPct val="68000"/>
              <a:buFont typeface="Wingdings 3"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s-AR" sz="2800" b="1">
                <a:solidFill>
                  <a:srgbClr val="000000"/>
                </a:solidFill>
                <a:latin typeface="Lucida Sans Unicode" charset="0"/>
                <a:ea typeface="Lucida Sans Unicode" charset="0"/>
                <a:cs typeface="Lucida Sans Unicode" charset="0"/>
              </a:rPr>
              <a:t>Twitter</a:t>
            </a:r>
          </a:p>
          <a:p>
            <a:pPr marL="365125" indent="-255588" hangingPunct="1">
              <a:lnSpc>
                <a:spcPct val="100000"/>
              </a:lnSpc>
              <a:spcBef>
                <a:spcPts val="400"/>
              </a:spcBef>
              <a:buClr>
                <a:srgbClr val="2DA2BF"/>
              </a:buClr>
              <a:buSzPct val="68000"/>
              <a:buFont typeface="Wingdings 3"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s-AR" sz="2800" b="1">
                <a:solidFill>
                  <a:srgbClr val="000000"/>
                </a:solidFill>
                <a:latin typeface="Lucida Sans Unicode" charset="0"/>
                <a:ea typeface="Lucida Sans Unicode" charset="0"/>
                <a:cs typeface="Lucida Sans Unicode" charset="0"/>
              </a:rPr>
              <a:t>LinkedIn</a:t>
            </a:r>
          </a:p>
          <a:p>
            <a:pPr marL="863600" lvl="1" indent="-323850" hangingPunct="1">
              <a:lnSpc>
                <a:spcPct val="100000"/>
              </a:lnSpc>
              <a:spcAft>
                <a:spcPts val="1138"/>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s-AR" sz="2800" b="1">
              <a:solidFill>
                <a:srgbClr val="000000"/>
              </a:solidFill>
              <a:latin typeface="Lucida Sans Unicode" charset="0"/>
              <a:ea typeface="Lucida Sans Unicode" charset="0"/>
              <a:cs typeface="Lucida Sans Unicode"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fontScale="90000"/>
          </a:bodyPr>
          <a:lstStyle/>
          <a:p>
            <a:r>
              <a:rPr lang="es-AR" dirty="0" smtClean="0"/>
              <a:t>Problemas de información y de intersección cultural </a:t>
            </a:r>
            <a:endParaRPr lang="es-AR" dirty="0"/>
          </a:p>
        </p:txBody>
      </p:sp>
      <p:sp>
        <p:nvSpPr>
          <p:cNvPr id="3" name="2 Subtítulo"/>
          <p:cNvSpPr>
            <a:spLocks noGrp="1"/>
          </p:cNvSpPr>
          <p:nvPr>
            <p:ph type="subTitle" idx="1"/>
          </p:nvPr>
        </p:nvSpPr>
        <p:spPr/>
        <p:txBody>
          <a:bodyPr/>
          <a:lstStyle/>
          <a:p>
            <a:endParaRPr lang="es-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Marcador de contenido 2"/>
          <p:cNvSpPr>
            <a:spLocks noGrp="1"/>
          </p:cNvSpPr>
          <p:nvPr>
            <p:ph idx="1"/>
          </p:nvPr>
        </p:nvSpPr>
        <p:spPr>
          <a:xfrm>
            <a:off x="468313" y="1268413"/>
            <a:ext cx="8229600" cy="3027362"/>
          </a:xfrm>
        </p:spPr>
        <p:txBody>
          <a:bodyPr>
            <a:normAutofit fontScale="92500" lnSpcReduction="10000"/>
          </a:bodyPr>
          <a:lstStyle/>
          <a:p>
            <a:r>
              <a:rPr lang="es-ES_tradnl" sz="2400" smtClean="0"/>
              <a:t>Desigualdades, distancias o abismos entre países ricos y países pobres</a:t>
            </a:r>
          </a:p>
          <a:p>
            <a:pPr>
              <a:buFont typeface="Wingdings 3" pitchFamily="18" charset="2"/>
              <a:buNone/>
            </a:pPr>
            <a:endParaRPr lang="es-ES_tradnl" sz="2400" smtClean="0"/>
          </a:p>
          <a:p>
            <a:r>
              <a:rPr lang="es-ES_tradnl" sz="2400" smtClean="0"/>
              <a:t>Barreras de acceso para el disfrute de las tecnologías de la información y de otros beneficios sociales (salud y educación)</a:t>
            </a:r>
          </a:p>
          <a:p>
            <a:pPr>
              <a:buFont typeface="Wingdings 3" pitchFamily="18" charset="2"/>
              <a:buNone/>
            </a:pPr>
            <a:endParaRPr lang="es-ES_tradnl" sz="2400" smtClean="0"/>
          </a:p>
          <a:p>
            <a:r>
              <a:rPr lang="es-ES_tradnl" sz="2400" smtClean="0"/>
              <a:t>Globalización de los mercados y el predominio de lo tecnológico por encima de lo cultural</a:t>
            </a:r>
          </a:p>
          <a:p>
            <a:endParaRPr lang="es-ES_tradnl" sz="2400" smtClean="0"/>
          </a:p>
          <a:p>
            <a:pPr>
              <a:spcBef>
                <a:spcPct val="0"/>
              </a:spcBef>
              <a:buClrTx/>
              <a:buSzTx/>
              <a:buFontTx/>
              <a:buChar char="•"/>
            </a:pPr>
            <a:endParaRPr lang="es-ES_tradnl" smtClean="0"/>
          </a:p>
        </p:txBody>
      </p:sp>
      <p:sp>
        <p:nvSpPr>
          <p:cNvPr id="22534" name="Text Box 6"/>
          <p:cNvSpPr txBox="1">
            <a:spLocks noChangeArrowheads="1"/>
          </p:cNvSpPr>
          <p:nvPr/>
        </p:nvSpPr>
        <p:spPr bwMode="auto">
          <a:xfrm>
            <a:off x="0" y="333375"/>
            <a:ext cx="9144000" cy="457200"/>
          </a:xfrm>
          <a:prstGeom prst="rect">
            <a:avLst/>
          </a:prstGeom>
          <a:noFill/>
          <a:ln w="9525">
            <a:noFill/>
            <a:miter lim="800000"/>
            <a:headEnd/>
            <a:tailEnd/>
          </a:ln>
          <a:effectLst/>
        </p:spPr>
        <p:txBody>
          <a:bodyPr>
            <a:spAutoFit/>
          </a:bodyPr>
          <a:lstStyle/>
          <a:p>
            <a:pPr>
              <a:spcBef>
                <a:spcPct val="50000"/>
              </a:spcBef>
            </a:pPr>
            <a:r>
              <a:rPr lang="es-ES_tradnl" sz="2400" b="1">
                <a:solidFill>
                  <a:srgbClr val="808080"/>
                </a:solidFill>
                <a:latin typeface="Lucida Sans Unicode" pitchFamily="34" charset="0"/>
              </a:rPr>
              <a:t>  </a:t>
            </a:r>
            <a:r>
              <a:rPr lang="es-ES_tradnl" sz="2400" b="1">
                <a:latin typeface="Lucida Sans Unicode" pitchFamily="34" charset="0"/>
              </a:rPr>
              <a:t>Problemas de información y de intersección</a:t>
            </a:r>
          </a:p>
        </p:txBody>
      </p:sp>
    </p:spTree>
  </p:cSld>
  <p:clrMapOvr>
    <a:masterClrMapping/>
  </p:clrMapOvr>
  <p:transition>
    <p:fade thruBlk="1"/>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p:nvPr>
        </p:nvSpPr>
        <p:spPr bwMode="auto">
          <a:xfrm>
            <a:off x="0" y="260350"/>
            <a:ext cx="9144000" cy="649288"/>
          </a:xfrm>
          <a:noFill/>
        </p:spPr>
        <p:txBody>
          <a:bodyPr wrap="square" lIns="91440" tIns="45720" rIns="91440" bIns="45720" numCol="1" anchorCtr="0" compatLnSpc="1">
            <a:prstTxWarp prst="textNoShape">
              <a:avLst/>
            </a:prstTxWarp>
          </a:bodyPr>
          <a:lstStyle/>
          <a:p>
            <a:r>
              <a:rPr lang="es-ES_tradnl" sz="2400" smtClean="0">
                <a:solidFill>
                  <a:schemeClr val="tx1"/>
                </a:solidFill>
                <a:effectLst/>
              </a:rPr>
              <a:t>Desigualdades</a:t>
            </a:r>
            <a:r>
              <a:rPr lang="es-ES_tradnl" sz="2400" smtClean="0">
                <a:effectLst/>
              </a:rPr>
              <a:t>   </a:t>
            </a:r>
          </a:p>
        </p:txBody>
      </p:sp>
      <p:sp>
        <p:nvSpPr>
          <p:cNvPr id="33796" name="Marcador de contenido 2"/>
          <p:cNvSpPr>
            <a:spLocks/>
          </p:cNvSpPr>
          <p:nvPr/>
        </p:nvSpPr>
        <p:spPr bwMode="auto">
          <a:xfrm>
            <a:off x="468313" y="1628775"/>
            <a:ext cx="8351837" cy="4968875"/>
          </a:xfrm>
          <a:prstGeom prst="rect">
            <a:avLst/>
          </a:prstGeom>
          <a:noFill/>
          <a:ln w="9525">
            <a:noFill/>
            <a:miter lim="800000"/>
            <a:headEnd/>
            <a:tailEnd/>
          </a:ln>
        </p:spPr>
        <p:txBody>
          <a:bodyPr/>
          <a:lstStyle/>
          <a:p>
            <a:pPr marL="365125" indent="-255588">
              <a:spcBef>
                <a:spcPts val="400"/>
              </a:spcBef>
              <a:buClr>
                <a:schemeClr val="accent1"/>
              </a:buClr>
              <a:buSzPct val="68000"/>
              <a:buFont typeface="Wingdings 3" pitchFamily="18" charset="2"/>
              <a:buChar char=""/>
            </a:pPr>
            <a:r>
              <a:rPr lang="es-ES_tradnl" sz="2400">
                <a:latin typeface="Lucida Sans Unicode" pitchFamily="34" charset="0"/>
              </a:rPr>
              <a:t>En el acceso a la información, conocimiento y educación a través de las tecnologías de la información.</a:t>
            </a:r>
          </a:p>
          <a:p>
            <a:pPr marL="365125" indent="-255588">
              <a:spcBef>
                <a:spcPts val="400"/>
              </a:spcBef>
              <a:buClr>
                <a:schemeClr val="accent1"/>
              </a:buClr>
              <a:buSzPct val="68000"/>
              <a:buFont typeface="Wingdings 3" pitchFamily="18" charset="2"/>
              <a:buChar char=""/>
            </a:pPr>
            <a:r>
              <a:rPr lang="es-ES_tradnl" sz="2400">
                <a:latin typeface="Lucida Sans Unicode" pitchFamily="34" charset="0"/>
              </a:rPr>
              <a:t>En los contenidos que las personas pueden obtener, producir y colocar en las redes telemáticas</a:t>
            </a:r>
          </a:p>
          <a:p>
            <a:pPr marL="365125" indent="-255588">
              <a:spcBef>
                <a:spcPts val="400"/>
              </a:spcBef>
              <a:buClr>
                <a:schemeClr val="accent1"/>
              </a:buClr>
              <a:buSzPct val="68000"/>
              <a:buFont typeface="Wingdings 3" pitchFamily="18" charset="2"/>
              <a:buChar char=""/>
            </a:pPr>
            <a:r>
              <a:rPr lang="es-ES_tradnl" sz="2400">
                <a:latin typeface="Lucida Sans Unicode" pitchFamily="34" charset="0"/>
              </a:rPr>
              <a:t>Brecha lingüística: la mayoría de las bases de datos y materiales de Internet están en idioma inglés</a:t>
            </a:r>
          </a:p>
          <a:p>
            <a:pPr marL="365125" indent="-255588">
              <a:spcBef>
                <a:spcPts val="400"/>
              </a:spcBef>
              <a:buClr>
                <a:schemeClr val="accent1"/>
              </a:buClr>
              <a:buSzPct val="68000"/>
              <a:buFont typeface="Wingdings 3" pitchFamily="18" charset="2"/>
              <a:buChar char=""/>
            </a:pPr>
            <a:r>
              <a:rPr lang="es-ES_tradnl" sz="2400">
                <a:latin typeface="Lucida Sans Unicode" pitchFamily="34" charset="0"/>
              </a:rPr>
              <a:t>Atraso tecnológico de los países en desarrollo</a:t>
            </a:r>
          </a:p>
          <a:p>
            <a:pPr marL="365125" indent="-255588">
              <a:spcBef>
                <a:spcPts val="400"/>
              </a:spcBef>
              <a:buClr>
                <a:schemeClr val="accent1"/>
              </a:buClr>
              <a:buSzPct val="68000"/>
              <a:buFont typeface="Wingdings 3" pitchFamily="18" charset="2"/>
              <a:buChar char=""/>
            </a:pPr>
            <a:r>
              <a:rPr lang="es-ES_tradnl" sz="2400">
                <a:latin typeface="Lucida Sans Unicode" pitchFamily="34" charset="0"/>
              </a:rPr>
              <a:t>Altos costos de conexión a las redes</a:t>
            </a:r>
          </a:p>
          <a:p>
            <a:pPr marL="365125" indent="-255588">
              <a:spcBef>
                <a:spcPts val="400"/>
              </a:spcBef>
              <a:buClr>
                <a:schemeClr val="accent1"/>
              </a:buClr>
              <a:buSzPct val="68000"/>
              <a:buFont typeface="Wingdings 3" pitchFamily="18" charset="2"/>
              <a:buChar char=""/>
            </a:pPr>
            <a:endParaRPr lang="es-ES_tradnl" sz="2400">
              <a:latin typeface="Lucida Sans Unicode" pitchFamily="34" charset="0"/>
            </a:endParaRPr>
          </a:p>
          <a:p>
            <a:pPr marL="365125" indent="-255588">
              <a:spcBef>
                <a:spcPts val="400"/>
              </a:spcBef>
              <a:buClr>
                <a:schemeClr val="accent1"/>
              </a:buClr>
              <a:buSzPct val="68000"/>
              <a:buFont typeface="Wingdings 3" pitchFamily="18" charset="2"/>
              <a:buChar char=""/>
            </a:pPr>
            <a:endParaRPr lang="es-ES_tradnl" sz="2400">
              <a:latin typeface="Lucida Sans Unicode" pitchFamily="34" charset="0"/>
            </a:endParaRPr>
          </a:p>
          <a:p>
            <a:pPr marL="365125" indent="-255588">
              <a:spcBef>
                <a:spcPts val="400"/>
              </a:spcBef>
              <a:buClr>
                <a:schemeClr val="accent1"/>
              </a:buClr>
              <a:buSzPct val="68000"/>
              <a:buFont typeface="Wingdings 3" pitchFamily="18" charset="2"/>
              <a:buChar char=""/>
            </a:pPr>
            <a:endParaRPr lang="es-ES_tradnl" sz="2400">
              <a:latin typeface="Lucida Sans Unicode" pitchFamily="34" charset="0"/>
            </a:endParaRPr>
          </a:p>
          <a:p>
            <a:pPr marL="365125" indent="-255588">
              <a:buFontTx/>
              <a:buChar char="•"/>
            </a:pPr>
            <a:endParaRPr lang="es-ES_tradnl" sz="2700">
              <a:latin typeface="Lucida Sans Unicode" pitchFamily="34" charset="0"/>
            </a:endParaRPr>
          </a:p>
        </p:txBody>
      </p:sp>
      <p:sp>
        <p:nvSpPr>
          <p:cNvPr id="33797" name="Text Box 5"/>
          <p:cNvSpPr txBox="1">
            <a:spLocks noChangeArrowheads="1"/>
          </p:cNvSpPr>
          <p:nvPr/>
        </p:nvSpPr>
        <p:spPr bwMode="auto">
          <a:xfrm>
            <a:off x="0" y="1052513"/>
            <a:ext cx="9144000" cy="822325"/>
          </a:xfrm>
          <a:prstGeom prst="rect">
            <a:avLst/>
          </a:prstGeom>
          <a:noFill/>
          <a:ln w="9525">
            <a:noFill/>
            <a:miter lim="800000"/>
            <a:headEnd/>
            <a:tailEnd/>
          </a:ln>
          <a:effectLst/>
        </p:spPr>
        <p:txBody>
          <a:bodyPr>
            <a:spAutoFit/>
          </a:bodyPr>
          <a:lstStyle/>
          <a:p>
            <a:pPr algn="r">
              <a:spcBef>
                <a:spcPct val="50000"/>
              </a:spcBef>
            </a:pPr>
            <a:r>
              <a:rPr lang="es-ES_tradnl" sz="2400">
                <a:solidFill>
                  <a:schemeClr val="tx2"/>
                </a:solidFill>
                <a:latin typeface="Lucida Sans Unicode" pitchFamily="34" charset="0"/>
              </a:rPr>
              <a:t>Distancias o abismos entre países ricos y países pobres</a:t>
            </a:r>
            <a:br>
              <a:rPr lang="es-ES_tradnl" sz="2400">
                <a:solidFill>
                  <a:schemeClr val="tx2"/>
                </a:solidFill>
                <a:latin typeface="Lucida Sans Unicode" pitchFamily="34" charset="0"/>
              </a:rPr>
            </a:br>
            <a:endParaRPr lang="es-ES_tradnl" sz="2400">
              <a:solidFill>
                <a:schemeClr val="tx2"/>
              </a:solidFill>
              <a:latin typeface="Lucida Sans Unicode" pitchFamily="34" charset="0"/>
            </a:endParaRPr>
          </a:p>
        </p:txBody>
      </p:sp>
      <p:pic>
        <p:nvPicPr>
          <p:cNvPr id="33798" name="Picture 6" descr="rihvspoor"/>
          <p:cNvPicPr>
            <a:picLocks noChangeAspect="1" noChangeArrowheads="1"/>
          </p:cNvPicPr>
          <p:nvPr/>
        </p:nvPicPr>
        <p:blipFill>
          <a:blip r:embed="rId2" cstate="print"/>
          <a:srcRect/>
          <a:stretch>
            <a:fillRect/>
          </a:stretch>
        </p:blipFill>
        <p:spPr bwMode="auto">
          <a:xfrm>
            <a:off x="6443663" y="4791075"/>
            <a:ext cx="2700337" cy="2066925"/>
          </a:xfrm>
          <a:prstGeom prst="rect">
            <a:avLst/>
          </a:prstGeom>
          <a:noFill/>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Text Box 4"/>
          <p:cNvSpPr txBox="1">
            <a:spLocks noChangeArrowheads="1"/>
          </p:cNvSpPr>
          <p:nvPr/>
        </p:nvSpPr>
        <p:spPr bwMode="auto">
          <a:xfrm>
            <a:off x="0" y="333375"/>
            <a:ext cx="9144000" cy="457200"/>
          </a:xfrm>
          <a:prstGeom prst="rect">
            <a:avLst/>
          </a:prstGeom>
          <a:noFill/>
          <a:ln w="9525">
            <a:noFill/>
            <a:miter lim="800000"/>
            <a:headEnd/>
            <a:tailEnd/>
          </a:ln>
          <a:effectLst/>
        </p:spPr>
        <p:txBody>
          <a:bodyPr>
            <a:spAutoFit/>
          </a:bodyPr>
          <a:lstStyle/>
          <a:p>
            <a:pPr>
              <a:spcBef>
                <a:spcPct val="50000"/>
              </a:spcBef>
            </a:pPr>
            <a:r>
              <a:rPr lang="es-ES_tradnl" sz="2400" b="1">
                <a:latin typeface="Lucida Sans Unicode" pitchFamily="34" charset="0"/>
              </a:rPr>
              <a:t>Barreras de acceso</a:t>
            </a:r>
          </a:p>
        </p:txBody>
      </p:sp>
      <p:sp>
        <p:nvSpPr>
          <p:cNvPr id="34821" name="Marcador de contenido 2"/>
          <p:cNvSpPr>
            <a:spLocks/>
          </p:cNvSpPr>
          <p:nvPr/>
        </p:nvSpPr>
        <p:spPr bwMode="auto">
          <a:xfrm>
            <a:off x="468313" y="1916113"/>
            <a:ext cx="8351837" cy="5184775"/>
          </a:xfrm>
          <a:prstGeom prst="rect">
            <a:avLst/>
          </a:prstGeom>
          <a:noFill/>
          <a:ln w="9525">
            <a:noFill/>
            <a:miter lim="800000"/>
            <a:headEnd/>
            <a:tailEnd/>
          </a:ln>
        </p:spPr>
        <p:txBody>
          <a:bodyPr/>
          <a:lstStyle/>
          <a:p>
            <a:pPr marL="365125" indent="-255588">
              <a:spcBef>
                <a:spcPts val="400"/>
              </a:spcBef>
              <a:buClr>
                <a:schemeClr val="accent1"/>
              </a:buClr>
              <a:buSzPct val="68000"/>
              <a:buFont typeface="Wingdings 3" pitchFamily="18" charset="2"/>
              <a:buChar char=""/>
            </a:pPr>
            <a:r>
              <a:rPr lang="es-ES_tradnl" sz="2400">
                <a:latin typeface="Lucida Sans Unicode" pitchFamily="34" charset="0"/>
              </a:rPr>
              <a:t>Falta de servicios básicos de electricidad y telefonía.</a:t>
            </a:r>
          </a:p>
          <a:p>
            <a:pPr marL="365125" indent="-255588">
              <a:spcBef>
                <a:spcPts val="400"/>
              </a:spcBef>
              <a:buClr>
                <a:schemeClr val="accent1"/>
              </a:buClr>
              <a:buSzPct val="68000"/>
              <a:buFont typeface="Wingdings 3" pitchFamily="18" charset="2"/>
              <a:buChar char=""/>
            </a:pPr>
            <a:r>
              <a:rPr lang="es-ES_tradnl" sz="2400">
                <a:latin typeface="Lucida Sans Unicode" pitchFamily="34" charset="0"/>
              </a:rPr>
              <a:t>Lentitud de las líneas telefónicas que impiden accesos rápidos y sin interrupciones.</a:t>
            </a:r>
          </a:p>
          <a:p>
            <a:pPr marL="365125" indent="-255588">
              <a:spcBef>
                <a:spcPts val="400"/>
              </a:spcBef>
              <a:buClr>
                <a:schemeClr val="accent1"/>
              </a:buClr>
              <a:buSzPct val="68000"/>
              <a:buFont typeface="Wingdings 3" pitchFamily="18" charset="2"/>
              <a:buChar char=""/>
            </a:pPr>
            <a:r>
              <a:rPr lang="es-ES_tradnl" sz="2400">
                <a:latin typeface="Lucida Sans Unicode" pitchFamily="34" charset="0"/>
              </a:rPr>
              <a:t>Sin disponibilidad financiera para costear un sistema informático.</a:t>
            </a:r>
          </a:p>
          <a:p>
            <a:pPr marL="365125" indent="-255588">
              <a:spcBef>
                <a:spcPts val="400"/>
              </a:spcBef>
              <a:buClr>
                <a:schemeClr val="accent1"/>
              </a:buClr>
              <a:buSzPct val="68000"/>
              <a:buFont typeface="Wingdings 3" pitchFamily="18" charset="2"/>
              <a:buChar char=""/>
            </a:pPr>
            <a:r>
              <a:rPr lang="es-ES_tradnl" sz="2400">
                <a:latin typeface="Lucida Sans Unicode" pitchFamily="34" charset="0"/>
              </a:rPr>
              <a:t>Barreras culturales, sociales y políticas.</a:t>
            </a:r>
          </a:p>
          <a:p>
            <a:pPr marL="365125" indent="-255588">
              <a:spcBef>
                <a:spcPts val="400"/>
              </a:spcBef>
              <a:buClr>
                <a:schemeClr val="accent1"/>
              </a:buClr>
              <a:buSzPct val="68000"/>
              <a:buFont typeface="Wingdings 3" pitchFamily="18" charset="2"/>
              <a:buChar char=""/>
            </a:pPr>
            <a:r>
              <a:rPr lang="es-ES_tradnl" sz="2400">
                <a:latin typeface="Lucida Sans Unicode" pitchFamily="34" charset="0"/>
              </a:rPr>
              <a:t>Población analfabeta, rural e indígena.</a:t>
            </a:r>
          </a:p>
          <a:p>
            <a:pPr marL="365125" indent="-255588">
              <a:spcBef>
                <a:spcPts val="400"/>
              </a:spcBef>
              <a:buClr>
                <a:schemeClr val="accent1"/>
              </a:buClr>
              <a:buSzPct val="68000"/>
              <a:buFont typeface="Wingdings 3" pitchFamily="18" charset="2"/>
              <a:buChar char=""/>
            </a:pPr>
            <a:endParaRPr lang="es-ES_tradnl" sz="2400">
              <a:latin typeface="Lucida Sans Unicode" pitchFamily="34" charset="0"/>
            </a:endParaRPr>
          </a:p>
          <a:p>
            <a:pPr marL="365125" indent="-255588">
              <a:spcBef>
                <a:spcPts val="400"/>
              </a:spcBef>
              <a:buClr>
                <a:schemeClr val="accent1"/>
              </a:buClr>
              <a:buSzPct val="68000"/>
              <a:buFont typeface="Wingdings 3" pitchFamily="18" charset="2"/>
              <a:buChar char=""/>
            </a:pPr>
            <a:endParaRPr lang="es-ES_tradnl" sz="2700">
              <a:latin typeface="Lucida Sans Unicode" pitchFamily="34" charset="0"/>
            </a:endParaRPr>
          </a:p>
          <a:p>
            <a:pPr marL="365125" indent="-255588">
              <a:spcBef>
                <a:spcPts val="400"/>
              </a:spcBef>
              <a:buClr>
                <a:schemeClr val="accent1"/>
              </a:buClr>
              <a:buSzPct val="68000"/>
              <a:buFont typeface="Wingdings 3" pitchFamily="18" charset="2"/>
              <a:buChar char=""/>
            </a:pPr>
            <a:endParaRPr lang="es-ES_tradnl" sz="2700">
              <a:latin typeface="Lucida Sans Unicode" pitchFamily="34" charset="0"/>
            </a:endParaRPr>
          </a:p>
          <a:p>
            <a:pPr marL="365125" indent="-255588">
              <a:spcBef>
                <a:spcPts val="400"/>
              </a:spcBef>
              <a:buClr>
                <a:schemeClr val="accent1"/>
              </a:buClr>
              <a:buSzPct val="68000"/>
              <a:buFont typeface="Wingdings 3" pitchFamily="18" charset="2"/>
              <a:buChar char=""/>
            </a:pPr>
            <a:endParaRPr lang="es-ES_tradnl" sz="2400">
              <a:latin typeface="Lucida Sans Unicode" pitchFamily="34" charset="0"/>
            </a:endParaRPr>
          </a:p>
          <a:p>
            <a:pPr marL="365125" indent="-255588">
              <a:spcBef>
                <a:spcPts val="400"/>
              </a:spcBef>
              <a:buClr>
                <a:schemeClr val="accent1"/>
              </a:buClr>
              <a:buSzPct val="68000"/>
              <a:buFont typeface="Wingdings 3" pitchFamily="18" charset="2"/>
              <a:buChar char=""/>
            </a:pPr>
            <a:endParaRPr lang="es-ES_tradnl" sz="2400">
              <a:latin typeface="Lucida Sans Unicode" pitchFamily="34" charset="0"/>
            </a:endParaRPr>
          </a:p>
          <a:p>
            <a:pPr marL="365125" indent="-255588">
              <a:spcBef>
                <a:spcPts val="400"/>
              </a:spcBef>
              <a:buClr>
                <a:schemeClr val="accent1"/>
              </a:buClr>
              <a:buSzPct val="68000"/>
              <a:buFont typeface="Wingdings 3" pitchFamily="18" charset="2"/>
              <a:buChar char=""/>
            </a:pPr>
            <a:endParaRPr lang="es-ES_tradnl" sz="2400">
              <a:latin typeface="Lucida Sans Unicode" pitchFamily="34" charset="0"/>
            </a:endParaRPr>
          </a:p>
          <a:p>
            <a:pPr marL="365125" indent="-255588">
              <a:buFontTx/>
              <a:buChar char="•"/>
            </a:pPr>
            <a:endParaRPr lang="es-ES_tradnl" sz="2700">
              <a:latin typeface="Lucida Sans Unicode" pitchFamily="34" charset="0"/>
            </a:endParaRPr>
          </a:p>
        </p:txBody>
      </p:sp>
      <p:sp>
        <p:nvSpPr>
          <p:cNvPr id="34822" name="Text Box 6"/>
          <p:cNvSpPr txBox="1">
            <a:spLocks noChangeArrowheads="1"/>
          </p:cNvSpPr>
          <p:nvPr/>
        </p:nvSpPr>
        <p:spPr bwMode="auto">
          <a:xfrm>
            <a:off x="0" y="836613"/>
            <a:ext cx="8459788" cy="366712"/>
          </a:xfrm>
          <a:prstGeom prst="rect">
            <a:avLst/>
          </a:prstGeom>
          <a:noFill/>
          <a:ln w="9525">
            <a:noFill/>
            <a:miter lim="800000"/>
            <a:headEnd/>
            <a:tailEnd/>
          </a:ln>
          <a:effectLst/>
        </p:spPr>
        <p:txBody>
          <a:bodyPr>
            <a:spAutoFit/>
          </a:bodyPr>
          <a:lstStyle/>
          <a:p>
            <a:pPr>
              <a:spcBef>
                <a:spcPct val="50000"/>
              </a:spcBef>
            </a:pPr>
            <a:endParaRPr lang="es-ES_tradnl"/>
          </a:p>
        </p:txBody>
      </p:sp>
      <p:sp>
        <p:nvSpPr>
          <p:cNvPr id="34823" name="Text Box 7"/>
          <p:cNvSpPr txBox="1">
            <a:spLocks noChangeArrowheads="1"/>
          </p:cNvSpPr>
          <p:nvPr/>
        </p:nvSpPr>
        <p:spPr bwMode="auto">
          <a:xfrm>
            <a:off x="0" y="836613"/>
            <a:ext cx="9144000" cy="457200"/>
          </a:xfrm>
          <a:prstGeom prst="rect">
            <a:avLst/>
          </a:prstGeom>
          <a:noFill/>
          <a:ln w="9525">
            <a:noFill/>
            <a:miter lim="800000"/>
            <a:headEnd/>
            <a:tailEnd/>
          </a:ln>
          <a:effectLst/>
        </p:spPr>
        <p:txBody>
          <a:bodyPr>
            <a:spAutoFit/>
          </a:bodyPr>
          <a:lstStyle/>
          <a:p>
            <a:pPr algn="r">
              <a:spcBef>
                <a:spcPct val="50000"/>
              </a:spcBef>
            </a:pPr>
            <a:r>
              <a:rPr lang="es-ES_tradnl" sz="2400">
                <a:latin typeface="Lucida Sans Unicode" pitchFamily="34" charset="0"/>
              </a:rPr>
              <a:t> Uso de las tecnologías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0" y="188913"/>
            <a:ext cx="9144000" cy="457200"/>
          </a:xfrm>
          <a:prstGeom prst="rect">
            <a:avLst/>
          </a:prstGeom>
          <a:noFill/>
          <a:ln w="9525">
            <a:noFill/>
            <a:miter lim="800000"/>
            <a:headEnd/>
            <a:tailEnd/>
          </a:ln>
          <a:effectLst/>
        </p:spPr>
        <p:txBody>
          <a:bodyPr>
            <a:spAutoFit/>
          </a:bodyPr>
          <a:lstStyle/>
          <a:p>
            <a:pPr>
              <a:spcBef>
                <a:spcPct val="50000"/>
              </a:spcBef>
            </a:pPr>
            <a:r>
              <a:rPr lang="es-ES_tradnl" sz="2400" b="1">
                <a:latin typeface="Lucida Sans Unicode" pitchFamily="34" charset="0"/>
              </a:rPr>
              <a:t>Globalización de los mercados</a:t>
            </a:r>
          </a:p>
        </p:txBody>
      </p:sp>
      <p:sp>
        <p:nvSpPr>
          <p:cNvPr id="37891" name="Marcador de contenido 2"/>
          <p:cNvSpPr>
            <a:spLocks/>
          </p:cNvSpPr>
          <p:nvPr/>
        </p:nvSpPr>
        <p:spPr bwMode="auto">
          <a:xfrm>
            <a:off x="0" y="1412875"/>
            <a:ext cx="9144000" cy="5184775"/>
          </a:xfrm>
          <a:prstGeom prst="rect">
            <a:avLst/>
          </a:prstGeom>
          <a:noFill/>
          <a:ln w="9525">
            <a:noFill/>
            <a:miter lim="800000"/>
            <a:headEnd/>
            <a:tailEnd/>
          </a:ln>
        </p:spPr>
        <p:txBody>
          <a:bodyPr/>
          <a:lstStyle/>
          <a:p>
            <a:pPr marL="365125" indent="-255588">
              <a:spcBef>
                <a:spcPts val="400"/>
              </a:spcBef>
              <a:buClr>
                <a:schemeClr val="accent1"/>
              </a:buClr>
              <a:buSzPct val="68000"/>
              <a:buFont typeface="Wingdings 3" pitchFamily="18" charset="2"/>
              <a:buChar char=""/>
            </a:pPr>
            <a:r>
              <a:rPr lang="es-ES_tradnl" sz="2400">
                <a:latin typeface="Lucida Sans Unicode" pitchFamily="34" charset="0"/>
              </a:rPr>
              <a:t>Las alianzas estratégicas entre las multinacionales del sector de las Telecomunicaciones parecen cerrar las alternativas de establecer contrapartes en el mercado mundial globalizado </a:t>
            </a:r>
          </a:p>
          <a:p>
            <a:pPr marL="365125" indent="-255588">
              <a:spcBef>
                <a:spcPts val="400"/>
              </a:spcBef>
              <a:buClr>
                <a:schemeClr val="accent1"/>
              </a:buClr>
              <a:buSzPct val="68000"/>
              <a:buFont typeface="Wingdings 3" pitchFamily="18" charset="2"/>
              <a:buChar char=""/>
            </a:pPr>
            <a:r>
              <a:rPr lang="es-ES_tradnl" sz="2400">
                <a:latin typeface="Lucida Sans Unicode" pitchFamily="34" charset="0"/>
              </a:rPr>
              <a:t>Los diversos grupos culturales y sociales frente a las intenciones del mercado de consumo pierden identidad …</a:t>
            </a:r>
          </a:p>
          <a:p>
            <a:pPr marL="365125" indent="-255588">
              <a:spcBef>
                <a:spcPts val="400"/>
              </a:spcBef>
              <a:buClr>
                <a:schemeClr val="accent1"/>
              </a:buClr>
              <a:buSzPct val="68000"/>
              <a:buFont typeface="Wingdings 3" pitchFamily="18" charset="2"/>
              <a:buChar char=""/>
            </a:pPr>
            <a:r>
              <a:rPr lang="es-ES_tradnl" sz="2400">
                <a:latin typeface="Lucida Sans Unicode" pitchFamily="34" charset="0"/>
              </a:rPr>
              <a:t>Se esta tendiendo a homogeneizar hacia una cultura única (básicamente norteamericana) </a:t>
            </a:r>
          </a:p>
          <a:p>
            <a:pPr marL="365125" indent="-255588">
              <a:spcBef>
                <a:spcPts val="400"/>
              </a:spcBef>
              <a:buClr>
                <a:schemeClr val="accent1"/>
              </a:buClr>
              <a:buSzPct val="68000"/>
              <a:buFont typeface="Wingdings 3" pitchFamily="18" charset="2"/>
              <a:buChar char=""/>
            </a:pPr>
            <a:endParaRPr lang="es-ES_tradnl" sz="2400">
              <a:latin typeface="Lucida Sans Unicode" pitchFamily="34" charset="0"/>
            </a:endParaRPr>
          </a:p>
          <a:p>
            <a:pPr marL="365125" indent="-255588">
              <a:spcBef>
                <a:spcPts val="400"/>
              </a:spcBef>
              <a:buClr>
                <a:schemeClr val="accent1"/>
              </a:buClr>
              <a:buSzPct val="68000"/>
              <a:buFont typeface="Wingdings 3" pitchFamily="18" charset="2"/>
              <a:buChar char=""/>
            </a:pPr>
            <a:endParaRPr lang="es-ES_tradnl" sz="2700">
              <a:latin typeface="Lucida Sans Unicode" pitchFamily="34" charset="0"/>
            </a:endParaRPr>
          </a:p>
          <a:p>
            <a:pPr marL="365125" indent="-255588">
              <a:spcBef>
                <a:spcPts val="400"/>
              </a:spcBef>
              <a:buClr>
                <a:schemeClr val="accent1"/>
              </a:buClr>
              <a:buSzPct val="68000"/>
              <a:buFont typeface="Wingdings 3" pitchFamily="18" charset="2"/>
              <a:buChar char=""/>
            </a:pPr>
            <a:endParaRPr lang="es-ES_tradnl" sz="2700">
              <a:latin typeface="Lucida Sans Unicode" pitchFamily="34" charset="0"/>
            </a:endParaRPr>
          </a:p>
          <a:p>
            <a:pPr marL="365125" indent="-255588">
              <a:spcBef>
                <a:spcPts val="400"/>
              </a:spcBef>
              <a:buClr>
                <a:schemeClr val="accent1"/>
              </a:buClr>
              <a:buSzPct val="68000"/>
              <a:buFont typeface="Wingdings 3" pitchFamily="18" charset="2"/>
              <a:buChar char=""/>
            </a:pPr>
            <a:endParaRPr lang="es-ES_tradnl" sz="2400">
              <a:latin typeface="Lucida Sans Unicode" pitchFamily="34" charset="0"/>
            </a:endParaRPr>
          </a:p>
          <a:p>
            <a:pPr marL="365125" indent="-255588">
              <a:spcBef>
                <a:spcPts val="400"/>
              </a:spcBef>
              <a:buClr>
                <a:schemeClr val="accent1"/>
              </a:buClr>
              <a:buSzPct val="68000"/>
              <a:buFont typeface="Wingdings 3" pitchFamily="18" charset="2"/>
              <a:buChar char=""/>
            </a:pPr>
            <a:endParaRPr lang="es-ES_tradnl" sz="2400">
              <a:latin typeface="Lucida Sans Unicode" pitchFamily="34" charset="0"/>
            </a:endParaRPr>
          </a:p>
          <a:p>
            <a:pPr marL="365125" indent="-255588">
              <a:spcBef>
                <a:spcPts val="400"/>
              </a:spcBef>
              <a:buClr>
                <a:schemeClr val="accent1"/>
              </a:buClr>
              <a:buSzPct val="68000"/>
              <a:buFont typeface="Wingdings 3" pitchFamily="18" charset="2"/>
              <a:buChar char=""/>
            </a:pPr>
            <a:endParaRPr lang="es-ES_tradnl" sz="2400">
              <a:latin typeface="Lucida Sans Unicode" pitchFamily="34" charset="0"/>
            </a:endParaRPr>
          </a:p>
          <a:p>
            <a:pPr marL="365125" indent="-255588">
              <a:buFontTx/>
              <a:buChar char="•"/>
            </a:pPr>
            <a:endParaRPr lang="es-ES_tradnl" sz="2700">
              <a:latin typeface="Lucida Sans Unicode" pitchFamily="34" charset="0"/>
            </a:endParaRPr>
          </a:p>
        </p:txBody>
      </p:sp>
      <p:sp>
        <p:nvSpPr>
          <p:cNvPr id="37893" name="Text Box 5"/>
          <p:cNvSpPr txBox="1">
            <a:spLocks noChangeArrowheads="1"/>
          </p:cNvSpPr>
          <p:nvPr/>
        </p:nvSpPr>
        <p:spPr bwMode="auto">
          <a:xfrm>
            <a:off x="0" y="765175"/>
            <a:ext cx="9144000" cy="457200"/>
          </a:xfrm>
          <a:prstGeom prst="rect">
            <a:avLst/>
          </a:prstGeom>
          <a:noFill/>
          <a:ln w="9525">
            <a:noFill/>
            <a:miter lim="800000"/>
            <a:headEnd/>
            <a:tailEnd/>
          </a:ln>
          <a:effectLst/>
        </p:spPr>
        <p:txBody>
          <a:bodyPr>
            <a:spAutoFit/>
          </a:bodyPr>
          <a:lstStyle/>
          <a:p>
            <a:pPr algn="r">
              <a:spcBef>
                <a:spcPct val="50000"/>
              </a:spcBef>
            </a:pPr>
            <a:r>
              <a:rPr lang="es-ES_tradnl" sz="2400">
                <a:latin typeface="Lucida Sans Unicode" pitchFamily="34" charset="0"/>
              </a:rPr>
              <a:t> Predominio de lo tecnológico sobre lo cultural</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0" y="188913"/>
            <a:ext cx="9144000" cy="457200"/>
          </a:xfrm>
          <a:prstGeom prst="rect">
            <a:avLst/>
          </a:prstGeom>
          <a:noFill/>
          <a:ln w="9525">
            <a:noFill/>
            <a:miter lim="800000"/>
            <a:headEnd/>
            <a:tailEnd/>
          </a:ln>
          <a:effectLst/>
        </p:spPr>
        <p:txBody>
          <a:bodyPr>
            <a:spAutoFit/>
          </a:bodyPr>
          <a:lstStyle/>
          <a:p>
            <a:pPr>
              <a:spcBef>
                <a:spcPct val="50000"/>
              </a:spcBef>
            </a:pPr>
            <a:r>
              <a:rPr lang="es-ES_tradnl" sz="2400" b="1">
                <a:latin typeface="Lucida Sans Unicode" pitchFamily="34" charset="0"/>
              </a:rPr>
              <a:t>Conclusiones</a:t>
            </a:r>
          </a:p>
        </p:txBody>
      </p:sp>
      <p:sp>
        <p:nvSpPr>
          <p:cNvPr id="39939" name="Marcador de contenido 2"/>
          <p:cNvSpPr>
            <a:spLocks/>
          </p:cNvSpPr>
          <p:nvPr/>
        </p:nvSpPr>
        <p:spPr bwMode="auto">
          <a:xfrm>
            <a:off x="0" y="476250"/>
            <a:ext cx="9144000" cy="3671888"/>
          </a:xfrm>
          <a:prstGeom prst="rect">
            <a:avLst/>
          </a:prstGeom>
          <a:noFill/>
          <a:ln w="9525">
            <a:noFill/>
            <a:miter lim="800000"/>
            <a:headEnd/>
            <a:tailEnd/>
          </a:ln>
        </p:spPr>
        <p:txBody>
          <a:bodyPr/>
          <a:lstStyle/>
          <a:p>
            <a:pPr marL="365125" indent="-255588">
              <a:spcBef>
                <a:spcPts val="400"/>
              </a:spcBef>
              <a:buClr>
                <a:schemeClr val="accent1"/>
              </a:buClr>
              <a:buSzPct val="68000"/>
              <a:buFont typeface="Wingdings 3" pitchFamily="18" charset="2"/>
              <a:buNone/>
            </a:pPr>
            <a:endParaRPr lang="es-ES_tradnl" sz="2700">
              <a:latin typeface="Lucida Sans Unicode" pitchFamily="34" charset="0"/>
            </a:endParaRPr>
          </a:p>
          <a:p>
            <a:pPr marL="365125" indent="-255588" algn="ctr">
              <a:spcBef>
                <a:spcPts val="400"/>
              </a:spcBef>
              <a:buClr>
                <a:schemeClr val="accent1"/>
              </a:buClr>
              <a:buSzPct val="68000"/>
              <a:buFont typeface="Wingdings 3" pitchFamily="18" charset="2"/>
              <a:buNone/>
            </a:pPr>
            <a:r>
              <a:rPr lang="es-ES_tradnl" sz="2400" b="1" u="sng">
                <a:latin typeface="Lucida Sans Unicode" pitchFamily="34" charset="0"/>
              </a:rPr>
              <a:t>Se debe lograr una igualdad</a:t>
            </a:r>
          </a:p>
          <a:p>
            <a:pPr marL="365125" indent="-255588" algn="ctr">
              <a:spcBef>
                <a:spcPts val="400"/>
              </a:spcBef>
              <a:buClr>
                <a:schemeClr val="accent1"/>
              </a:buClr>
              <a:buSzPct val="68000"/>
              <a:buFont typeface="Wingdings 3" pitchFamily="18" charset="2"/>
              <a:buNone/>
            </a:pPr>
            <a:endParaRPr lang="es-ES_tradnl" sz="2400" b="1">
              <a:latin typeface="Lucida Sans Unicode" pitchFamily="34" charset="0"/>
            </a:endParaRPr>
          </a:p>
          <a:p>
            <a:pPr marL="365125" indent="-255588">
              <a:spcBef>
                <a:spcPts val="400"/>
              </a:spcBef>
              <a:buClr>
                <a:schemeClr val="accent1"/>
              </a:buClr>
              <a:buSzPct val="68000"/>
              <a:buFont typeface="Wingdings 3" pitchFamily="18" charset="2"/>
              <a:buChar char=""/>
            </a:pPr>
            <a:r>
              <a:rPr lang="es-ES_tradnl" sz="2400">
                <a:latin typeface="Lucida Sans Unicode" pitchFamily="34" charset="0"/>
              </a:rPr>
              <a:t>En el acceso a la información y la comunicación.</a:t>
            </a:r>
          </a:p>
          <a:p>
            <a:pPr marL="365125" indent="-255588">
              <a:spcBef>
                <a:spcPts val="400"/>
              </a:spcBef>
              <a:buClr>
                <a:schemeClr val="accent1"/>
              </a:buClr>
              <a:buSzPct val="68000"/>
              <a:buFont typeface="Wingdings 3" pitchFamily="18" charset="2"/>
              <a:buChar char=""/>
            </a:pPr>
            <a:r>
              <a:rPr lang="es-ES_tradnl" sz="2400">
                <a:latin typeface="Lucida Sans Unicode" pitchFamily="34" charset="0"/>
              </a:rPr>
              <a:t>Se ha de convertir en un derecho, ligado estructuralmente a la calidad de la democracia , fundamental para el desarrollo social y económico de un país.</a:t>
            </a:r>
          </a:p>
          <a:p>
            <a:pPr marL="365125" indent="-255588">
              <a:spcBef>
                <a:spcPts val="400"/>
              </a:spcBef>
              <a:buClr>
                <a:schemeClr val="accent1"/>
              </a:buClr>
              <a:buSzPct val="68000"/>
              <a:buFont typeface="Wingdings 3" pitchFamily="18" charset="2"/>
              <a:buChar char=""/>
            </a:pPr>
            <a:endParaRPr lang="es-ES_tradnl" sz="2400">
              <a:latin typeface="Lucida Sans Unicode" pitchFamily="34" charset="0"/>
            </a:endParaRPr>
          </a:p>
          <a:p>
            <a:pPr marL="365125" indent="-255588">
              <a:spcBef>
                <a:spcPts val="400"/>
              </a:spcBef>
              <a:buClr>
                <a:schemeClr val="accent1"/>
              </a:buClr>
              <a:buSzPct val="68000"/>
              <a:buFont typeface="Wingdings 3" pitchFamily="18" charset="2"/>
              <a:buChar char=""/>
            </a:pPr>
            <a:endParaRPr lang="es-ES_tradnl" sz="2700">
              <a:latin typeface="Lucida Sans Unicode" pitchFamily="34" charset="0"/>
            </a:endParaRPr>
          </a:p>
          <a:p>
            <a:pPr marL="365125" indent="-255588">
              <a:spcBef>
                <a:spcPts val="400"/>
              </a:spcBef>
              <a:buClr>
                <a:schemeClr val="accent1"/>
              </a:buClr>
              <a:buSzPct val="68000"/>
              <a:buFont typeface="Wingdings 3" pitchFamily="18" charset="2"/>
              <a:buChar char=""/>
            </a:pPr>
            <a:endParaRPr lang="es-ES_tradnl" sz="2700">
              <a:latin typeface="Lucida Sans Unicode" pitchFamily="34" charset="0"/>
            </a:endParaRPr>
          </a:p>
          <a:p>
            <a:pPr marL="365125" indent="-255588">
              <a:spcBef>
                <a:spcPts val="400"/>
              </a:spcBef>
              <a:buClr>
                <a:schemeClr val="accent1"/>
              </a:buClr>
              <a:buSzPct val="68000"/>
              <a:buFont typeface="Wingdings 3" pitchFamily="18" charset="2"/>
              <a:buNone/>
            </a:pPr>
            <a:endParaRPr lang="es-ES_tradnl" sz="2700">
              <a:latin typeface="Lucida Sans Unicode" pitchFamily="34" charset="0"/>
            </a:endParaRPr>
          </a:p>
          <a:p>
            <a:pPr marL="365125" indent="-255588">
              <a:spcBef>
                <a:spcPts val="400"/>
              </a:spcBef>
              <a:buClr>
                <a:schemeClr val="accent1"/>
              </a:buClr>
              <a:buSzPct val="68000"/>
              <a:buFont typeface="Wingdings 3" pitchFamily="18" charset="2"/>
              <a:buNone/>
            </a:pPr>
            <a:endParaRPr lang="es-ES_tradnl" sz="2700">
              <a:latin typeface="Lucida Sans Unicode" pitchFamily="34" charset="0"/>
            </a:endParaRPr>
          </a:p>
          <a:p>
            <a:pPr marL="365125" indent="-255588">
              <a:spcBef>
                <a:spcPts val="400"/>
              </a:spcBef>
              <a:buClr>
                <a:schemeClr val="accent1"/>
              </a:buClr>
              <a:buSzPct val="68000"/>
              <a:buFont typeface="Wingdings 3" pitchFamily="18" charset="2"/>
              <a:buNone/>
            </a:pPr>
            <a:endParaRPr lang="es-ES_tradnl" sz="2700">
              <a:latin typeface="Lucida Sans Unicode" pitchFamily="34" charset="0"/>
            </a:endParaRPr>
          </a:p>
          <a:p>
            <a:pPr marL="365125" indent="-255588">
              <a:spcBef>
                <a:spcPts val="400"/>
              </a:spcBef>
              <a:buClr>
                <a:schemeClr val="accent1"/>
              </a:buClr>
              <a:buSzPct val="68000"/>
              <a:buFont typeface="Wingdings 3" pitchFamily="18" charset="2"/>
              <a:buNone/>
            </a:pPr>
            <a:endParaRPr lang="es-ES_tradnl" sz="2700">
              <a:latin typeface="Lucida Sans Unicode" pitchFamily="34" charset="0"/>
            </a:endParaRPr>
          </a:p>
          <a:p>
            <a:pPr marL="365125" indent="-255588">
              <a:spcBef>
                <a:spcPts val="400"/>
              </a:spcBef>
              <a:buClr>
                <a:schemeClr val="accent1"/>
              </a:buClr>
              <a:buSzPct val="68000"/>
              <a:buFont typeface="Wingdings 3" pitchFamily="18" charset="2"/>
              <a:buChar char=""/>
            </a:pPr>
            <a:endParaRPr lang="es-ES_tradnl" sz="2700">
              <a:latin typeface="Lucida Sans Unicode" pitchFamily="34" charset="0"/>
            </a:endParaRPr>
          </a:p>
          <a:p>
            <a:pPr marL="365125" indent="-255588">
              <a:spcBef>
                <a:spcPts val="400"/>
              </a:spcBef>
              <a:buClr>
                <a:schemeClr val="accent1"/>
              </a:buClr>
              <a:buSzPct val="68000"/>
              <a:buFont typeface="Wingdings 3" pitchFamily="18" charset="2"/>
              <a:buChar char=""/>
            </a:pPr>
            <a:endParaRPr lang="es-ES_tradnl" sz="2400">
              <a:latin typeface="Lucida Sans Unicode" pitchFamily="34" charset="0"/>
            </a:endParaRPr>
          </a:p>
          <a:p>
            <a:pPr marL="365125" indent="-255588">
              <a:spcBef>
                <a:spcPts val="400"/>
              </a:spcBef>
              <a:buClr>
                <a:schemeClr val="accent1"/>
              </a:buClr>
              <a:buSzPct val="68000"/>
              <a:buFont typeface="Wingdings 3" pitchFamily="18" charset="2"/>
              <a:buChar char=""/>
            </a:pPr>
            <a:endParaRPr lang="es-ES_tradnl" sz="2700">
              <a:latin typeface="Lucida Sans Unicode" pitchFamily="34" charset="0"/>
            </a:endParaRPr>
          </a:p>
          <a:p>
            <a:pPr marL="365125" indent="-255588">
              <a:spcBef>
                <a:spcPts val="400"/>
              </a:spcBef>
              <a:buClr>
                <a:schemeClr val="accent1"/>
              </a:buClr>
              <a:buSzPct val="68000"/>
              <a:buFont typeface="Wingdings 3" pitchFamily="18" charset="2"/>
              <a:buChar char=""/>
            </a:pPr>
            <a:endParaRPr lang="es-ES_tradnl" sz="2700">
              <a:latin typeface="Lucida Sans Unicode" pitchFamily="34" charset="0"/>
            </a:endParaRPr>
          </a:p>
          <a:p>
            <a:pPr marL="365125" indent="-255588">
              <a:spcBef>
                <a:spcPts val="400"/>
              </a:spcBef>
              <a:buClr>
                <a:schemeClr val="accent1"/>
              </a:buClr>
              <a:buSzPct val="68000"/>
              <a:buFont typeface="Wingdings 3" pitchFamily="18" charset="2"/>
              <a:buChar char=""/>
            </a:pPr>
            <a:endParaRPr lang="es-ES_tradnl" sz="2400">
              <a:latin typeface="Lucida Sans Unicode" pitchFamily="34" charset="0"/>
            </a:endParaRPr>
          </a:p>
          <a:p>
            <a:pPr marL="365125" indent="-255588">
              <a:spcBef>
                <a:spcPts val="400"/>
              </a:spcBef>
              <a:buClr>
                <a:schemeClr val="accent1"/>
              </a:buClr>
              <a:buSzPct val="68000"/>
              <a:buFont typeface="Wingdings 3" pitchFamily="18" charset="2"/>
              <a:buChar char=""/>
            </a:pPr>
            <a:endParaRPr lang="es-ES_tradnl" sz="2400">
              <a:latin typeface="Lucida Sans Unicode" pitchFamily="34" charset="0"/>
            </a:endParaRPr>
          </a:p>
          <a:p>
            <a:pPr marL="365125" indent="-255588">
              <a:spcBef>
                <a:spcPts val="400"/>
              </a:spcBef>
              <a:buClr>
                <a:schemeClr val="accent1"/>
              </a:buClr>
              <a:buSzPct val="68000"/>
              <a:buFont typeface="Wingdings 3" pitchFamily="18" charset="2"/>
              <a:buChar char=""/>
            </a:pPr>
            <a:endParaRPr lang="es-ES_tradnl" sz="2400">
              <a:latin typeface="Lucida Sans Unicode" pitchFamily="34" charset="0"/>
            </a:endParaRPr>
          </a:p>
          <a:p>
            <a:pPr marL="365125" indent="-255588">
              <a:buFontTx/>
              <a:buChar char="•"/>
            </a:pPr>
            <a:endParaRPr lang="es-ES_tradnl" sz="2700">
              <a:latin typeface="Lucida Sans Unicode" pitchFamily="34" charset="0"/>
            </a:endParaRPr>
          </a:p>
        </p:txBody>
      </p:sp>
      <p:sp>
        <p:nvSpPr>
          <p:cNvPr id="39940" name="Text Box 4"/>
          <p:cNvSpPr txBox="1">
            <a:spLocks noChangeArrowheads="1"/>
          </p:cNvSpPr>
          <p:nvPr/>
        </p:nvSpPr>
        <p:spPr bwMode="auto">
          <a:xfrm>
            <a:off x="0" y="765175"/>
            <a:ext cx="9144000" cy="457200"/>
          </a:xfrm>
          <a:prstGeom prst="rect">
            <a:avLst/>
          </a:prstGeom>
          <a:noFill/>
          <a:ln w="9525">
            <a:noFill/>
            <a:miter lim="800000"/>
            <a:headEnd/>
            <a:tailEnd/>
          </a:ln>
          <a:effectLst/>
        </p:spPr>
        <p:txBody>
          <a:bodyPr>
            <a:spAutoFit/>
          </a:bodyPr>
          <a:lstStyle/>
          <a:p>
            <a:pPr algn="r">
              <a:spcBef>
                <a:spcPct val="50000"/>
              </a:spcBef>
            </a:pPr>
            <a:r>
              <a:rPr lang="es-ES_tradnl" sz="2400">
                <a:latin typeface="Lucida Sans Unicode" pitchFamily="34" charset="0"/>
              </a:rPr>
              <a:t> </a:t>
            </a:r>
          </a:p>
        </p:txBody>
      </p:sp>
      <p:sp>
        <p:nvSpPr>
          <p:cNvPr id="39941" name="Text Box 5"/>
          <p:cNvSpPr txBox="1">
            <a:spLocks noChangeArrowheads="1"/>
          </p:cNvSpPr>
          <p:nvPr/>
        </p:nvSpPr>
        <p:spPr bwMode="auto">
          <a:xfrm>
            <a:off x="4067175" y="4149725"/>
            <a:ext cx="4752975" cy="457200"/>
          </a:xfrm>
          <a:prstGeom prst="rect">
            <a:avLst/>
          </a:prstGeom>
          <a:noFill/>
          <a:ln w="9525">
            <a:noFill/>
            <a:miter lim="800000"/>
            <a:headEnd/>
            <a:tailEnd/>
          </a:ln>
          <a:effectLst/>
        </p:spPr>
        <p:txBody>
          <a:bodyPr>
            <a:spAutoFit/>
          </a:bodyPr>
          <a:lstStyle/>
          <a:p>
            <a:pPr algn="r">
              <a:spcBef>
                <a:spcPct val="50000"/>
              </a:spcBef>
            </a:pPr>
            <a:r>
              <a:rPr lang="es-ES_tradnl" sz="2400">
                <a:latin typeface="Lucida Sans Unicode" pitchFamily="34" charset="0"/>
              </a:rPr>
              <a:t>Y además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0" y="188913"/>
            <a:ext cx="9144000" cy="457200"/>
          </a:xfrm>
          <a:prstGeom prst="rect">
            <a:avLst/>
          </a:prstGeom>
          <a:noFill/>
          <a:ln w="9525">
            <a:noFill/>
            <a:miter lim="800000"/>
            <a:headEnd/>
            <a:tailEnd/>
          </a:ln>
          <a:effectLst/>
        </p:spPr>
        <p:txBody>
          <a:bodyPr>
            <a:spAutoFit/>
          </a:bodyPr>
          <a:lstStyle/>
          <a:p>
            <a:pPr>
              <a:spcBef>
                <a:spcPct val="50000"/>
              </a:spcBef>
            </a:pPr>
            <a:r>
              <a:rPr lang="es-ES_tradnl" sz="2400" b="1">
                <a:latin typeface="Lucida Sans Unicode" pitchFamily="34" charset="0"/>
              </a:rPr>
              <a:t>Conclusiones</a:t>
            </a:r>
          </a:p>
        </p:txBody>
      </p:sp>
      <p:sp>
        <p:nvSpPr>
          <p:cNvPr id="40963" name="Marcador de contenido 2"/>
          <p:cNvSpPr>
            <a:spLocks/>
          </p:cNvSpPr>
          <p:nvPr/>
        </p:nvSpPr>
        <p:spPr bwMode="auto">
          <a:xfrm>
            <a:off x="0" y="1484313"/>
            <a:ext cx="6659563" cy="2663825"/>
          </a:xfrm>
          <a:prstGeom prst="rect">
            <a:avLst/>
          </a:prstGeom>
          <a:noFill/>
          <a:ln w="9525">
            <a:noFill/>
            <a:miter lim="800000"/>
            <a:headEnd/>
            <a:tailEnd/>
          </a:ln>
        </p:spPr>
        <p:txBody>
          <a:bodyPr/>
          <a:lstStyle/>
          <a:p>
            <a:pPr marL="365125" indent="-255588" algn="r">
              <a:spcBef>
                <a:spcPts val="400"/>
              </a:spcBef>
              <a:buClr>
                <a:schemeClr val="accent1"/>
              </a:buClr>
              <a:buSzPct val="68000"/>
              <a:buFont typeface="Wingdings 3" pitchFamily="18" charset="2"/>
              <a:buNone/>
            </a:pPr>
            <a:endParaRPr lang="es-ES_tradnl" sz="2700" b="1">
              <a:latin typeface="Lucida Sans Unicode" pitchFamily="34" charset="0"/>
            </a:endParaRPr>
          </a:p>
          <a:p>
            <a:pPr marL="365125" indent="-255588">
              <a:spcBef>
                <a:spcPts val="400"/>
              </a:spcBef>
              <a:buClr>
                <a:schemeClr val="accent1"/>
              </a:buClr>
              <a:buSzPct val="68000"/>
              <a:buFont typeface="Wingdings 3" pitchFamily="18" charset="2"/>
              <a:buChar char=""/>
            </a:pPr>
            <a:r>
              <a:rPr lang="es-ES_tradnl" sz="2400">
                <a:latin typeface="Lucida Sans Unicode" pitchFamily="34" charset="0"/>
              </a:rPr>
              <a:t>No solo es cuestión de que todos accedan</a:t>
            </a:r>
          </a:p>
          <a:p>
            <a:pPr marL="365125" indent="-255588">
              <a:spcBef>
                <a:spcPts val="400"/>
              </a:spcBef>
              <a:buClr>
                <a:schemeClr val="accent1"/>
              </a:buClr>
              <a:buSzPct val="68000"/>
              <a:buFont typeface="Wingdings 3" pitchFamily="18" charset="2"/>
              <a:buChar char=""/>
            </a:pPr>
            <a:r>
              <a:rPr lang="es-ES_tradnl" sz="2400">
                <a:latin typeface="Lucida Sans Unicode" pitchFamily="34" charset="0"/>
              </a:rPr>
              <a:t>También hay que lograr un equilibrio desde el punto de vista cultural, esto es </a:t>
            </a:r>
            <a:r>
              <a:rPr lang="es-CO" sz="2400">
                <a:latin typeface="Lucida Sans Unicode" pitchFamily="34" charset="0"/>
              </a:rPr>
              <a:t>estructura social, idioma, religión, educación, filosofía política y económica</a:t>
            </a:r>
            <a:r>
              <a:rPr lang="es-ES_tradnl" sz="2400">
                <a:latin typeface="Lucida Sans Unicode" pitchFamily="34" charset="0"/>
              </a:rPr>
              <a:t> </a:t>
            </a:r>
          </a:p>
          <a:p>
            <a:pPr marL="365125" indent="-255588">
              <a:spcBef>
                <a:spcPts val="400"/>
              </a:spcBef>
              <a:buClr>
                <a:schemeClr val="accent1"/>
              </a:buClr>
              <a:buSzPct val="68000"/>
              <a:buFont typeface="Wingdings 3" pitchFamily="18" charset="2"/>
              <a:buChar char=""/>
            </a:pPr>
            <a:r>
              <a:rPr lang="es-ES_tradnl" sz="2400">
                <a:latin typeface="Lucida Sans Unicode" pitchFamily="34" charset="0"/>
              </a:rPr>
              <a:t>Se deben respetar las diferencias culturales</a:t>
            </a:r>
            <a:endParaRPr lang="es-ES_tradnl" sz="2400" u="sng">
              <a:latin typeface="Lucida Sans Unicode" pitchFamily="34" charset="0"/>
            </a:endParaRPr>
          </a:p>
          <a:p>
            <a:pPr marL="365125" indent="-255588">
              <a:spcBef>
                <a:spcPts val="400"/>
              </a:spcBef>
              <a:buClr>
                <a:schemeClr val="accent1"/>
              </a:buClr>
              <a:buSzPct val="68000"/>
              <a:buFont typeface="Wingdings 3" pitchFamily="18" charset="2"/>
              <a:buChar char=""/>
            </a:pPr>
            <a:endParaRPr lang="es-ES_tradnl" sz="2400">
              <a:latin typeface="Lucida Sans Unicode" pitchFamily="34" charset="0"/>
            </a:endParaRPr>
          </a:p>
          <a:p>
            <a:pPr marL="365125" indent="-255588">
              <a:spcBef>
                <a:spcPts val="400"/>
              </a:spcBef>
              <a:buClr>
                <a:schemeClr val="accent1"/>
              </a:buClr>
              <a:buSzPct val="68000"/>
              <a:buFont typeface="Wingdings 3" pitchFamily="18" charset="2"/>
              <a:buChar char=""/>
            </a:pPr>
            <a:endParaRPr lang="es-ES_tradnl" sz="2700">
              <a:latin typeface="Lucida Sans Unicode" pitchFamily="34" charset="0"/>
            </a:endParaRPr>
          </a:p>
          <a:p>
            <a:pPr marL="365125" indent="-255588">
              <a:spcBef>
                <a:spcPts val="400"/>
              </a:spcBef>
              <a:buClr>
                <a:schemeClr val="accent1"/>
              </a:buClr>
              <a:buSzPct val="68000"/>
              <a:buFont typeface="Wingdings 3" pitchFamily="18" charset="2"/>
              <a:buChar char=""/>
            </a:pPr>
            <a:endParaRPr lang="es-ES_tradnl" sz="2700">
              <a:latin typeface="Lucida Sans Unicode" pitchFamily="34" charset="0"/>
            </a:endParaRPr>
          </a:p>
          <a:p>
            <a:pPr marL="365125" indent="-255588">
              <a:spcBef>
                <a:spcPts val="400"/>
              </a:spcBef>
              <a:buClr>
                <a:schemeClr val="accent1"/>
              </a:buClr>
              <a:buSzPct val="68000"/>
              <a:buFont typeface="Wingdings 3" pitchFamily="18" charset="2"/>
              <a:buNone/>
            </a:pPr>
            <a:endParaRPr lang="es-ES_tradnl" sz="2700">
              <a:latin typeface="Lucida Sans Unicode" pitchFamily="34" charset="0"/>
            </a:endParaRPr>
          </a:p>
          <a:p>
            <a:pPr marL="365125" indent="-255588">
              <a:spcBef>
                <a:spcPts val="400"/>
              </a:spcBef>
              <a:buClr>
                <a:schemeClr val="accent1"/>
              </a:buClr>
              <a:buSzPct val="68000"/>
              <a:buFont typeface="Wingdings 3" pitchFamily="18" charset="2"/>
              <a:buNone/>
            </a:pPr>
            <a:endParaRPr lang="es-ES_tradnl" sz="2700">
              <a:latin typeface="Lucida Sans Unicode" pitchFamily="34" charset="0"/>
            </a:endParaRPr>
          </a:p>
          <a:p>
            <a:pPr marL="365125" indent="-255588">
              <a:spcBef>
                <a:spcPts val="400"/>
              </a:spcBef>
              <a:buClr>
                <a:schemeClr val="accent1"/>
              </a:buClr>
              <a:buSzPct val="68000"/>
              <a:buFont typeface="Wingdings 3" pitchFamily="18" charset="2"/>
              <a:buNone/>
            </a:pPr>
            <a:endParaRPr lang="es-ES_tradnl" sz="2700">
              <a:latin typeface="Lucida Sans Unicode" pitchFamily="34" charset="0"/>
            </a:endParaRPr>
          </a:p>
          <a:p>
            <a:pPr marL="365125" indent="-255588">
              <a:spcBef>
                <a:spcPts val="400"/>
              </a:spcBef>
              <a:buClr>
                <a:schemeClr val="accent1"/>
              </a:buClr>
              <a:buSzPct val="68000"/>
              <a:buFont typeface="Wingdings 3" pitchFamily="18" charset="2"/>
              <a:buNone/>
            </a:pPr>
            <a:endParaRPr lang="es-ES_tradnl" sz="2700">
              <a:latin typeface="Lucida Sans Unicode" pitchFamily="34" charset="0"/>
            </a:endParaRPr>
          </a:p>
          <a:p>
            <a:pPr marL="365125" indent="-255588">
              <a:spcBef>
                <a:spcPts val="400"/>
              </a:spcBef>
              <a:buClr>
                <a:schemeClr val="accent1"/>
              </a:buClr>
              <a:buSzPct val="68000"/>
              <a:buFont typeface="Wingdings 3" pitchFamily="18" charset="2"/>
              <a:buChar char=""/>
            </a:pPr>
            <a:endParaRPr lang="es-ES_tradnl" sz="2700">
              <a:latin typeface="Lucida Sans Unicode" pitchFamily="34" charset="0"/>
            </a:endParaRPr>
          </a:p>
          <a:p>
            <a:pPr marL="365125" indent="-255588">
              <a:spcBef>
                <a:spcPts val="400"/>
              </a:spcBef>
              <a:buClr>
                <a:schemeClr val="accent1"/>
              </a:buClr>
              <a:buSzPct val="68000"/>
              <a:buFont typeface="Wingdings 3" pitchFamily="18" charset="2"/>
              <a:buChar char=""/>
            </a:pPr>
            <a:endParaRPr lang="es-ES_tradnl" sz="2400">
              <a:latin typeface="Lucida Sans Unicode" pitchFamily="34" charset="0"/>
            </a:endParaRPr>
          </a:p>
          <a:p>
            <a:pPr marL="365125" indent="-255588">
              <a:spcBef>
                <a:spcPts val="400"/>
              </a:spcBef>
              <a:buClr>
                <a:schemeClr val="accent1"/>
              </a:buClr>
              <a:buSzPct val="68000"/>
              <a:buFont typeface="Wingdings 3" pitchFamily="18" charset="2"/>
              <a:buChar char=""/>
            </a:pPr>
            <a:endParaRPr lang="es-ES_tradnl" sz="2700">
              <a:latin typeface="Lucida Sans Unicode" pitchFamily="34" charset="0"/>
            </a:endParaRPr>
          </a:p>
          <a:p>
            <a:pPr marL="365125" indent="-255588">
              <a:spcBef>
                <a:spcPts val="400"/>
              </a:spcBef>
              <a:buClr>
                <a:schemeClr val="accent1"/>
              </a:buClr>
              <a:buSzPct val="68000"/>
              <a:buFont typeface="Wingdings 3" pitchFamily="18" charset="2"/>
              <a:buChar char=""/>
            </a:pPr>
            <a:endParaRPr lang="es-ES_tradnl" sz="2700">
              <a:latin typeface="Lucida Sans Unicode" pitchFamily="34" charset="0"/>
            </a:endParaRPr>
          </a:p>
          <a:p>
            <a:pPr marL="365125" indent="-255588">
              <a:spcBef>
                <a:spcPts val="400"/>
              </a:spcBef>
              <a:buClr>
                <a:schemeClr val="accent1"/>
              </a:buClr>
              <a:buSzPct val="68000"/>
              <a:buFont typeface="Wingdings 3" pitchFamily="18" charset="2"/>
              <a:buChar char=""/>
            </a:pPr>
            <a:endParaRPr lang="es-ES_tradnl" sz="2400">
              <a:latin typeface="Lucida Sans Unicode" pitchFamily="34" charset="0"/>
            </a:endParaRPr>
          </a:p>
          <a:p>
            <a:pPr marL="365125" indent="-255588">
              <a:spcBef>
                <a:spcPts val="400"/>
              </a:spcBef>
              <a:buClr>
                <a:schemeClr val="accent1"/>
              </a:buClr>
              <a:buSzPct val="68000"/>
              <a:buFont typeface="Wingdings 3" pitchFamily="18" charset="2"/>
              <a:buChar char=""/>
            </a:pPr>
            <a:endParaRPr lang="es-ES_tradnl" sz="2400">
              <a:latin typeface="Lucida Sans Unicode" pitchFamily="34" charset="0"/>
            </a:endParaRPr>
          </a:p>
          <a:p>
            <a:pPr marL="365125" indent="-255588">
              <a:spcBef>
                <a:spcPts val="400"/>
              </a:spcBef>
              <a:buClr>
                <a:schemeClr val="accent1"/>
              </a:buClr>
              <a:buSzPct val="68000"/>
              <a:buFont typeface="Wingdings 3" pitchFamily="18" charset="2"/>
              <a:buChar char=""/>
            </a:pPr>
            <a:endParaRPr lang="es-ES_tradnl" sz="2400">
              <a:latin typeface="Lucida Sans Unicode" pitchFamily="34" charset="0"/>
            </a:endParaRPr>
          </a:p>
          <a:p>
            <a:pPr marL="365125" indent="-255588">
              <a:buFontTx/>
              <a:buChar char="•"/>
            </a:pPr>
            <a:endParaRPr lang="es-ES_tradnl" sz="2700">
              <a:latin typeface="Lucida Sans Unicode" pitchFamily="34" charset="0"/>
            </a:endParaRPr>
          </a:p>
        </p:txBody>
      </p:sp>
      <p:sp>
        <p:nvSpPr>
          <p:cNvPr id="40964" name="Text Box 4"/>
          <p:cNvSpPr txBox="1">
            <a:spLocks noChangeArrowheads="1"/>
          </p:cNvSpPr>
          <p:nvPr/>
        </p:nvSpPr>
        <p:spPr bwMode="auto">
          <a:xfrm>
            <a:off x="0" y="765175"/>
            <a:ext cx="9144000" cy="457200"/>
          </a:xfrm>
          <a:prstGeom prst="rect">
            <a:avLst/>
          </a:prstGeom>
          <a:noFill/>
          <a:ln w="9525">
            <a:noFill/>
            <a:miter lim="800000"/>
            <a:headEnd/>
            <a:tailEnd/>
          </a:ln>
          <a:effectLst/>
        </p:spPr>
        <p:txBody>
          <a:bodyPr>
            <a:spAutoFit/>
          </a:bodyPr>
          <a:lstStyle/>
          <a:p>
            <a:pPr algn="r">
              <a:spcBef>
                <a:spcPct val="50000"/>
              </a:spcBef>
            </a:pPr>
            <a:r>
              <a:rPr lang="es-ES_tradnl" sz="2400">
                <a:latin typeface="Lucida Sans Unicode" pitchFamily="34" charset="0"/>
              </a:rPr>
              <a:t> </a:t>
            </a:r>
          </a:p>
        </p:txBody>
      </p:sp>
      <p:pic>
        <p:nvPicPr>
          <p:cNvPr id="40968" name="Picture 8" descr="{4D226A96-0F70-4888-9317-FBA01631B301}_culture"/>
          <p:cNvPicPr>
            <a:picLocks noChangeAspect="1" noChangeArrowheads="1"/>
          </p:cNvPicPr>
          <p:nvPr/>
        </p:nvPicPr>
        <p:blipFill>
          <a:blip r:embed="rId2" cstate="print"/>
          <a:srcRect/>
          <a:stretch>
            <a:fillRect/>
          </a:stretch>
        </p:blipFill>
        <p:spPr bwMode="auto">
          <a:xfrm>
            <a:off x="7019925" y="1989138"/>
            <a:ext cx="1905000" cy="2949575"/>
          </a:xfrm>
          <a:prstGeom prst="rect">
            <a:avLst/>
          </a:prstGeom>
          <a:noFill/>
        </p:spPr>
      </p:pic>
      <p:sp>
        <p:nvSpPr>
          <p:cNvPr id="40969" name="Text Box 9"/>
          <p:cNvSpPr txBox="1">
            <a:spLocks noChangeArrowheads="1"/>
          </p:cNvSpPr>
          <p:nvPr/>
        </p:nvSpPr>
        <p:spPr bwMode="auto">
          <a:xfrm>
            <a:off x="250825" y="836613"/>
            <a:ext cx="8713788" cy="457200"/>
          </a:xfrm>
          <a:prstGeom prst="rect">
            <a:avLst/>
          </a:prstGeom>
          <a:noFill/>
          <a:ln w="9525">
            <a:noFill/>
            <a:miter lim="800000"/>
            <a:headEnd/>
            <a:tailEnd/>
          </a:ln>
          <a:effectLst/>
        </p:spPr>
        <p:txBody>
          <a:bodyPr>
            <a:spAutoFit/>
          </a:bodyPr>
          <a:lstStyle/>
          <a:p>
            <a:pPr algn="r">
              <a:spcBef>
                <a:spcPct val="50000"/>
              </a:spcBef>
            </a:pPr>
            <a:r>
              <a:rPr lang="es-ES_tradnl" sz="2400" b="1">
                <a:latin typeface="Lucida Sans Unicode" pitchFamily="34" charset="0"/>
              </a:rPr>
              <a:t>El derecho a la igualdad y el respeto a la diferencia</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AR" dirty="0" smtClean="0"/>
              <a:t>FIN</a:t>
            </a:r>
            <a:endParaRPr lang="es-AR" dirty="0"/>
          </a:p>
        </p:txBody>
      </p:sp>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1481329"/>
            <a:ext cx="8229600" cy="1587632"/>
          </a:xfrm>
        </p:spPr>
        <p:txBody>
          <a:bodyPr>
            <a:normAutofit lnSpcReduction="10000"/>
          </a:bodyPr>
          <a:lstStyle/>
          <a:p>
            <a:pPr marL="109728" indent="0">
              <a:buNone/>
            </a:pPr>
            <a:r>
              <a:rPr lang="es-AR" dirty="0" smtClean="0"/>
              <a:t>Otra </a:t>
            </a:r>
            <a:r>
              <a:rPr lang="es-AR" dirty="0"/>
              <a:t>opción es identificar la red que envuelve a una persona (en los diferentes contextos sociales en los que interactúa); en este caso se habla de "red personal".</a:t>
            </a:r>
            <a:endParaRPr lang="es-ES_tradnl" dirty="0"/>
          </a:p>
        </p:txBody>
      </p:sp>
      <p:sp>
        <p:nvSpPr>
          <p:cNvPr id="2" name="Título 1"/>
          <p:cNvSpPr>
            <a:spLocks noGrp="1"/>
          </p:cNvSpPr>
          <p:nvPr>
            <p:ph type="title"/>
          </p:nvPr>
        </p:nvSpPr>
        <p:spPr/>
        <p:txBody>
          <a:bodyPr/>
          <a:lstStyle/>
          <a:p>
            <a:r>
              <a:rPr lang="es-ES_tradnl" dirty="0" smtClean="0"/>
              <a:t>Red Personal</a:t>
            </a:r>
            <a:endParaRPr lang="es-ES_tradnl" dirty="0"/>
          </a:p>
        </p:txBody>
      </p:sp>
      <p:pic>
        <p:nvPicPr>
          <p:cNvPr id="4" name="3 Imagen"/>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644008" y="3418881"/>
            <a:ext cx="4059932" cy="3106463"/>
          </a:xfrm>
          <a:prstGeom prst="rect">
            <a:avLst/>
          </a:prstGeom>
        </p:spPr>
      </p:pic>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1481329"/>
            <a:ext cx="8229600" cy="3027792"/>
          </a:xfrm>
        </p:spPr>
        <p:txBody>
          <a:bodyPr>
            <a:normAutofit/>
          </a:bodyPr>
          <a:lstStyle/>
          <a:p>
            <a:r>
              <a:rPr lang="es-ES_tradnl" dirty="0" smtClean="0"/>
              <a:t>Conjunto de seres con quien se interactúa en forma frecuente</a:t>
            </a:r>
          </a:p>
          <a:p>
            <a:r>
              <a:rPr lang="es-ES_tradnl" dirty="0" smtClean="0"/>
              <a:t>Relación mediante interés o valor</a:t>
            </a:r>
          </a:p>
          <a:p>
            <a:r>
              <a:rPr lang="es-ES_tradnl" dirty="0" smtClean="0"/>
              <a:t>Proporcionan apoyo social (interno)</a:t>
            </a:r>
          </a:p>
          <a:p>
            <a:r>
              <a:rPr lang="es-ES_tradnl" dirty="0" smtClean="0"/>
              <a:t>Sistema abierto (</a:t>
            </a:r>
            <a:r>
              <a:rPr lang="es-ES_tradnl" dirty="0" err="1" smtClean="0"/>
              <a:t>heterárquicas</a:t>
            </a:r>
            <a:r>
              <a:rPr lang="es-ES_tradnl" dirty="0" smtClean="0"/>
              <a:t>)</a:t>
            </a:r>
          </a:p>
          <a:p>
            <a:r>
              <a:rPr lang="es-ES_tradnl" dirty="0" smtClean="0"/>
              <a:t>Comunidad de creencias o valores</a:t>
            </a:r>
          </a:p>
          <a:p>
            <a:endParaRPr lang="es-ES_tradnl" dirty="0" smtClean="0"/>
          </a:p>
        </p:txBody>
      </p:sp>
      <p:sp>
        <p:nvSpPr>
          <p:cNvPr id="2" name="Título 1"/>
          <p:cNvSpPr>
            <a:spLocks noGrp="1"/>
          </p:cNvSpPr>
          <p:nvPr>
            <p:ph type="title"/>
          </p:nvPr>
        </p:nvSpPr>
        <p:spPr/>
        <p:txBody>
          <a:bodyPr>
            <a:normAutofit/>
          </a:bodyPr>
          <a:lstStyle/>
          <a:p>
            <a:r>
              <a:rPr lang="es-ES_tradnl" dirty="0" smtClean="0"/>
              <a:t>Algunas características</a:t>
            </a:r>
            <a:endParaRPr lang="es-ES_tradnl" dirty="0"/>
          </a:p>
        </p:txBody>
      </p:sp>
      <p:pic>
        <p:nvPicPr>
          <p:cNvPr id="4" name="3 Imagen"/>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788024" y="4221088"/>
            <a:ext cx="4023360" cy="2496312"/>
          </a:xfrm>
          <a:prstGeom prst="rect">
            <a:avLst/>
          </a:prstGeom>
        </p:spPr>
      </p:pic>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1481329"/>
            <a:ext cx="8229600" cy="3027792"/>
          </a:xfrm>
        </p:spPr>
        <p:txBody>
          <a:bodyPr>
            <a:normAutofit/>
          </a:bodyPr>
          <a:lstStyle/>
          <a:p>
            <a:r>
              <a:rPr lang="es-ES_tradnl" dirty="0" smtClean="0"/>
              <a:t>Flexibles</a:t>
            </a:r>
          </a:p>
          <a:p>
            <a:r>
              <a:rPr lang="es-ES_tradnl" dirty="0" smtClean="0"/>
              <a:t>Se vuelven consistentes en la misma medida que van actuando</a:t>
            </a:r>
          </a:p>
          <a:p>
            <a:r>
              <a:rPr lang="es-ES_tradnl" dirty="0" smtClean="0"/>
              <a:t>No pretenden representar, sino colaborar</a:t>
            </a:r>
          </a:p>
          <a:p>
            <a:r>
              <a:rPr lang="es-ES_tradnl" dirty="0" smtClean="0"/>
              <a:t>Son ámbitos de participación, a la cual promueven y canalizan</a:t>
            </a:r>
          </a:p>
        </p:txBody>
      </p:sp>
      <p:sp>
        <p:nvSpPr>
          <p:cNvPr id="2" name="Título 1"/>
          <p:cNvSpPr>
            <a:spLocks noGrp="1"/>
          </p:cNvSpPr>
          <p:nvPr>
            <p:ph type="title"/>
          </p:nvPr>
        </p:nvSpPr>
        <p:spPr/>
        <p:txBody>
          <a:bodyPr/>
          <a:lstStyle/>
          <a:p>
            <a:r>
              <a:rPr lang="es-ES_tradnl" dirty="0" smtClean="0"/>
              <a:t>Algunas características</a:t>
            </a:r>
            <a:endParaRPr lang="es-ES_tradnl" dirty="0"/>
          </a:p>
        </p:txBody>
      </p:sp>
      <p:pic>
        <p:nvPicPr>
          <p:cNvPr id="4" name="3 Imagen"/>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788024" y="4221088"/>
            <a:ext cx="4023360" cy="2496312"/>
          </a:xfrm>
          <a:prstGeom prst="rect">
            <a:avLst/>
          </a:prstGeom>
        </p:spPr>
      </p:pic>
    </p:spTree>
    <p:extLst>
      <p:ext uri="{BB962C8B-B14F-4D97-AF65-F5344CB8AC3E}">
        <p14:creationId xmlns:p14="http://schemas.microsoft.com/office/powerpoint/2010/main" xmlns="" val="1483881006"/>
      </p:ext>
    </p:extLst>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AR" dirty="0" smtClean="0"/>
              <a:t>Conformación de redes sociales</a:t>
            </a:r>
            <a:endParaRPr lang="es-AR" dirty="0"/>
          </a:p>
        </p:txBody>
      </p:sp>
      <p:sp>
        <p:nvSpPr>
          <p:cNvPr id="3" name="2 Subtítulo"/>
          <p:cNvSpPr>
            <a:spLocks noGrp="1"/>
          </p:cNvSpPr>
          <p:nvPr>
            <p:ph type="subTitle" idx="1"/>
          </p:nvPr>
        </p:nvSpPr>
        <p:spPr/>
        <p:txBody>
          <a:bodyPr/>
          <a:lstStyle/>
          <a:p>
            <a:endParaRPr lang="es-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390</TotalTime>
  <Words>4255</Words>
  <Application>Microsoft Office PowerPoint</Application>
  <PresentationFormat>Presentación en pantalla (4:3)</PresentationFormat>
  <Paragraphs>504</Paragraphs>
  <Slides>58</Slides>
  <Notes>32</Notes>
  <HiddenSlides>0</HiddenSlides>
  <MMClips>0</MMClips>
  <ScaleCrop>false</ScaleCrop>
  <HeadingPairs>
    <vt:vector size="4" baseType="variant">
      <vt:variant>
        <vt:lpstr>Tema</vt:lpstr>
      </vt:variant>
      <vt:variant>
        <vt:i4>1</vt:i4>
      </vt:variant>
      <vt:variant>
        <vt:lpstr>Títulos de diapositiva</vt:lpstr>
      </vt:variant>
      <vt:variant>
        <vt:i4>58</vt:i4>
      </vt:variant>
    </vt:vector>
  </HeadingPairs>
  <TitlesOfParts>
    <vt:vector size="59" baseType="lpstr">
      <vt:lpstr>Concurrencia</vt:lpstr>
      <vt:lpstr>Redes Sociales</vt:lpstr>
      <vt:lpstr>Redes Sociales</vt:lpstr>
      <vt:lpstr>Definición </vt:lpstr>
      <vt:lpstr>Análisis</vt:lpstr>
      <vt:lpstr>Red Socio céntrica</vt:lpstr>
      <vt:lpstr>Red Personal</vt:lpstr>
      <vt:lpstr>Algunas características</vt:lpstr>
      <vt:lpstr>Algunas características</vt:lpstr>
      <vt:lpstr>Conformación de redes sociales</vt:lpstr>
      <vt:lpstr>Conformación de una red social</vt:lpstr>
      <vt:lpstr>Conformación de una red social</vt:lpstr>
      <vt:lpstr>Conformación de una red social</vt:lpstr>
      <vt:lpstr>Rol del coordinador dentro de las redes</vt:lpstr>
      <vt:lpstr>Tipologías de las redes sociales</vt:lpstr>
      <vt:lpstr>Según dónde se desarrollan</vt:lpstr>
      <vt:lpstr>Según su propiedad</vt:lpstr>
      <vt:lpstr>Según los actores involucrados en el proceso</vt:lpstr>
      <vt:lpstr>Según el ámbito que abarcan las redes</vt:lpstr>
      <vt:lpstr>Según su reconocimiento</vt:lpstr>
      <vt:lpstr>Métricas</vt:lpstr>
      <vt:lpstr>Métricas de las redes sociales</vt:lpstr>
      <vt:lpstr>Métricas: ejemplos</vt:lpstr>
      <vt:lpstr>Métricas: más ejemplos</vt:lpstr>
      <vt:lpstr>Ejemplos de redes sociales</vt:lpstr>
      <vt:lpstr>Club del trueque</vt:lpstr>
      <vt:lpstr>Club del trueque</vt:lpstr>
      <vt:lpstr>Historia y números de los clubes</vt:lpstr>
      <vt:lpstr>Los clubes de trueque y las crisis</vt:lpstr>
      <vt:lpstr>El club del trueque hoy</vt:lpstr>
      <vt:lpstr>Caritas</vt:lpstr>
      <vt:lpstr>Características Principales</vt:lpstr>
      <vt:lpstr>Historia</vt:lpstr>
      <vt:lpstr>Recursos</vt:lpstr>
      <vt:lpstr>Red Solidaria</vt:lpstr>
      <vt:lpstr>Historia</vt:lpstr>
      <vt:lpstr>Actividades y programas</vt:lpstr>
      <vt:lpstr>Red Social</vt:lpstr>
      <vt:lpstr>Objetivo</vt:lpstr>
      <vt:lpstr>Historia</vt:lpstr>
      <vt:lpstr>Ejemplos de redes sociales</vt:lpstr>
      <vt:lpstr>Por su publico objetivo y temática</vt:lpstr>
      <vt:lpstr>Por el sujeto principal de la relación</vt:lpstr>
      <vt:lpstr>Por su localización geográfica</vt:lpstr>
      <vt:lpstr>Las redes sociales modernas</vt:lpstr>
      <vt:lpstr>Antes...</vt:lpstr>
      <vt:lpstr>Ahora...</vt:lpstr>
      <vt:lpstr>¿Que las hace posibles?</vt:lpstr>
      <vt:lpstr>Web 2.0</vt:lpstr>
      <vt:lpstr>Wikinomía</vt:lpstr>
      <vt:lpstr>Algunos ejemplos...</vt:lpstr>
      <vt:lpstr>Problemas de información y de intersección cultural </vt:lpstr>
      <vt:lpstr>Diapositiva 52</vt:lpstr>
      <vt:lpstr>Desigualdades   </vt:lpstr>
      <vt:lpstr>Diapositiva 54</vt:lpstr>
      <vt:lpstr>Diapositiva 55</vt:lpstr>
      <vt:lpstr>Diapositiva 56</vt:lpstr>
      <vt:lpstr>Diapositiva 57</vt:lpstr>
      <vt:lpstr>FIN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Tipología de las organizaciones</dc:title>
  <dc:creator>Marisol</dc:creator>
  <cp:lastModifiedBy>Hernán Fürst</cp:lastModifiedBy>
  <cp:revision>47</cp:revision>
  <dcterms:created xsi:type="dcterms:W3CDTF">2010-09-03T03:18:41Z</dcterms:created>
  <dcterms:modified xsi:type="dcterms:W3CDTF">2010-10-22T18:55:08Z</dcterms:modified>
</cp:coreProperties>
</file>