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a\Documents\TUPED\TP%20INFORMATICA\TrabajoIntedradorInform&#225;tica_CarlaMoreyr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a\Documents\TUPED\TP%20INFORMATICA\TrabajoIntedradorInform&#225;tica_CarlaMoreyr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a\Documents\TUPED\TP%20INFORMATICA\TrabajoIntedradorInform&#225;tica_CarlaMoreyr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a\Documents\TUPED\TP%20INFORMATICA\TrabajoIntedradorInform&#225;tica_CarlaMoreyr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[TrabajoIntedradorInformática_CarlaMoreyra.xlsx]Uso del transporte x género!Tabla dinámica1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"CANT_TRJ" por "TIPO_TRANSPORTE" y "GENERO"</a:t>
            </a:r>
          </a:p>
        </c:rich>
      </c:tx>
      <c:layout>
        <c:manualLayout>
          <c:xMode val="edge"/>
          <c:yMode val="edge"/>
          <c:x val="0.15171998679552609"/>
          <c:y val="7.782099577785353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square"/>
          <c:size val="5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'Uso del transporte x género'!$B$2:$B$3</c:f>
              <c:strCache>
                <c:ptCount val="1"/>
                <c:pt idx="0">
                  <c:v>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'Uso del transporte x género'!$A$4:$A$20</c:f>
              <c:multiLvlStrCache>
                <c:ptCount val="12"/>
                <c:lvl>
                  <c:pt idx="0">
                    <c:v>ene</c:v>
                  </c:pt>
                  <c:pt idx="1">
                    <c:v>feb</c:v>
                  </c:pt>
                  <c:pt idx="2">
                    <c:v>mar</c:v>
                  </c:pt>
                  <c:pt idx="3">
                    <c:v>ene</c:v>
                  </c:pt>
                  <c:pt idx="4">
                    <c:v>feb</c:v>
                  </c:pt>
                  <c:pt idx="5">
                    <c:v>mar</c:v>
                  </c:pt>
                  <c:pt idx="6">
                    <c:v>ene</c:v>
                  </c:pt>
                  <c:pt idx="7">
                    <c:v>feb</c:v>
                  </c:pt>
                  <c:pt idx="8">
                    <c:v>mar</c:v>
                  </c:pt>
                  <c:pt idx="9">
                    <c:v>ene</c:v>
                  </c:pt>
                  <c:pt idx="10">
                    <c:v>feb</c:v>
                  </c:pt>
                  <c:pt idx="11">
                    <c:v>mar</c:v>
                  </c:pt>
                </c:lvl>
                <c:lvl>
                  <c:pt idx="0">
                    <c:v>COLECTIVO</c:v>
                  </c:pt>
                  <c:pt idx="3">
                    <c:v>LANCHA</c:v>
                  </c:pt>
                  <c:pt idx="6">
                    <c:v>SUBTE</c:v>
                  </c:pt>
                  <c:pt idx="9">
                    <c:v>TREN</c:v>
                  </c:pt>
                </c:lvl>
              </c:multiLvlStrCache>
            </c:multiLvlStrRef>
          </c:cat>
          <c:val>
            <c:numRef>
              <c:f>'Uso del transporte x género'!$B$4:$B$20</c:f>
              <c:numCache>
                <c:formatCode>General</c:formatCode>
                <c:ptCount val="12"/>
                <c:pt idx="0">
                  <c:v>26406753</c:v>
                </c:pt>
                <c:pt idx="1">
                  <c:v>27485489</c:v>
                </c:pt>
                <c:pt idx="2">
                  <c:v>22425054</c:v>
                </c:pt>
                <c:pt idx="3">
                  <c:v>483</c:v>
                </c:pt>
                <c:pt idx="4">
                  <c:v>473</c:v>
                </c:pt>
                <c:pt idx="5">
                  <c:v>278</c:v>
                </c:pt>
                <c:pt idx="6">
                  <c:v>852393</c:v>
                </c:pt>
                <c:pt idx="7">
                  <c:v>925988</c:v>
                </c:pt>
                <c:pt idx="8">
                  <c:v>848815</c:v>
                </c:pt>
                <c:pt idx="9">
                  <c:v>3179972</c:v>
                </c:pt>
                <c:pt idx="10">
                  <c:v>3304933</c:v>
                </c:pt>
                <c:pt idx="11">
                  <c:v>2768714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B8-46F6-9167-DEED0D9EC525}"/>
            </c:ext>
          </c:extLst>
        </c:ser>
        <c:ser>
          <c:idx val="1"/>
          <c:order val="1"/>
          <c:tx>
            <c:strRef>
              <c:f>'Uso del transporte x género'!$C$2:$C$3</c:f>
              <c:strCache>
                <c:ptCount val="1"/>
                <c:pt idx="0">
                  <c:v>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'Uso del transporte x género'!$A$4:$A$20</c:f>
              <c:multiLvlStrCache>
                <c:ptCount val="12"/>
                <c:lvl>
                  <c:pt idx="0">
                    <c:v>ene</c:v>
                  </c:pt>
                  <c:pt idx="1">
                    <c:v>feb</c:v>
                  </c:pt>
                  <c:pt idx="2">
                    <c:v>mar</c:v>
                  </c:pt>
                  <c:pt idx="3">
                    <c:v>ene</c:v>
                  </c:pt>
                  <c:pt idx="4">
                    <c:v>feb</c:v>
                  </c:pt>
                  <c:pt idx="5">
                    <c:v>mar</c:v>
                  </c:pt>
                  <c:pt idx="6">
                    <c:v>ene</c:v>
                  </c:pt>
                  <c:pt idx="7">
                    <c:v>feb</c:v>
                  </c:pt>
                  <c:pt idx="8">
                    <c:v>mar</c:v>
                  </c:pt>
                  <c:pt idx="9">
                    <c:v>ene</c:v>
                  </c:pt>
                  <c:pt idx="10">
                    <c:v>feb</c:v>
                  </c:pt>
                  <c:pt idx="11">
                    <c:v>mar</c:v>
                  </c:pt>
                </c:lvl>
                <c:lvl>
                  <c:pt idx="0">
                    <c:v>COLECTIVO</c:v>
                  </c:pt>
                  <c:pt idx="3">
                    <c:v>LANCHA</c:v>
                  </c:pt>
                  <c:pt idx="6">
                    <c:v>SUBTE</c:v>
                  </c:pt>
                  <c:pt idx="9">
                    <c:v>TREN</c:v>
                  </c:pt>
                </c:lvl>
              </c:multiLvlStrCache>
            </c:multiLvlStrRef>
          </c:cat>
          <c:val>
            <c:numRef>
              <c:f>'Uso del transporte x género'!$C$4:$C$20</c:f>
              <c:numCache>
                <c:formatCode>General</c:formatCode>
                <c:ptCount val="12"/>
                <c:pt idx="0">
                  <c:v>13434935</c:v>
                </c:pt>
                <c:pt idx="1">
                  <c:v>13678759</c:v>
                </c:pt>
                <c:pt idx="2">
                  <c:v>10976532</c:v>
                </c:pt>
                <c:pt idx="3">
                  <c:v>361</c:v>
                </c:pt>
                <c:pt idx="4">
                  <c:v>349</c:v>
                </c:pt>
                <c:pt idx="5">
                  <c:v>214</c:v>
                </c:pt>
                <c:pt idx="6">
                  <c:v>686810</c:v>
                </c:pt>
                <c:pt idx="7">
                  <c:v>722298</c:v>
                </c:pt>
                <c:pt idx="8">
                  <c:v>643657</c:v>
                </c:pt>
                <c:pt idx="9">
                  <c:v>2145228</c:v>
                </c:pt>
                <c:pt idx="10">
                  <c:v>2148191</c:v>
                </c:pt>
                <c:pt idx="11">
                  <c:v>1774165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B8-46F6-9167-DEED0D9EC5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90942728"/>
        <c:axId val="390949288"/>
      </c:barChart>
      <c:catAx>
        <c:axId val="390942728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TIPO_TRANSPORTE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390949288"/>
        <c:crosses val="autoZero"/>
        <c:auto val="1"/>
        <c:lblAlgn val="ctr"/>
        <c:lblOffset val="100"/>
        <c:noMultiLvlLbl val="0"/>
      </c:catAx>
      <c:valAx>
        <c:axId val="390949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CANT_TRJ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390942728"/>
        <c:crosses val="max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[TrabajoIntedradorInformática_CarlaMoreyra.xlsx]Uso tipo de transporte público!Tabla dinámica2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"TIPO_TRANSPORTE": TOTAL y COLECTIVO tienen valores de "CANT_TRJ" notablemente superiores.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'Uso tipo de transporte público'!$B$2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'Uso tipo de transporte público'!$A$3:$A$8</c:f>
              <c:strCache>
                <c:ptCount val="5"/>
                <c:pt idx="0">
                  <c:v>TOTAL</c:v>
                </c:pt>
                <c:pt idx="1">
                  <c:v>COLECTIVO</c:v>
                </c:pt>
                <c:pt idx="2">
                  <c:v>TREN</c:v>
                </c:pt>
                <c:pt idx="3">
                  <c:v>SUBTE</c:v>
                </c:pt>
                <c:pt idx="4">
                  <c:v>LANCHA</c:v>
                </c:pt>
              </c:strCache>
            </c:strRef>
          </c:cat>
          <c:val>
            <c:numRef>
              <c:f>'Uso tipo de transporte público'!$B$3:$B$8</c:f>
              <c:numCache>
                <c:formatCode>General</c:formatCode>
                <c:ptCount val="5"/>
                <c:pt idx="0">
                  <c:v>178047417</c:v>
                </c:pt>
                <c:pt idx="1">
                  <c:v>171289102</c:v>
                </c:pt>
                <c:pt idx="2">
                  <c:v>23059601</c:v>
                </c:pt>
                <c:pt idx="3">
                  <c:v>7909917</c:v>
                </c:pt>
                <c:pt idx="4">
                  <c:v>2236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80-4461-A754-1CA8EA411B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18209656"/>
        <c:axId val="818208672"/>
      </c:barChart>
      <c:catAx>
        <c:axId val="818209656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TIPO_TRANSPORTE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818208672"/>
        <c:crosses val="autoZero"/>
        <c:auto val="1"/>
        <c:lblAlgn val="ctr"/>
        <c:lblOffset val="100"/>
        <c:noMultiLvlLbl val="0"/>
      </c:catAx>
      <c:valAx>
        <c:axId val="818208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CANT_TRJ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818209656"/>
        <c:crosses val="max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[TrabajoIntedradorInformática_CarlaMoreyra.xlsx]Tendencia tarjetas sin personal!Tabla dinámica3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"CANT_TRJ" por "TIPO_TRANSPORTE" y "GENERO"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square"/>
          <c:size val="5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triangle"/>
          <c:size val="5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'Tendencia tarjetas sin personal'!$B$2:$B$3</c:f>
              <c:strCache>
                <c:ptCount val="1"/>
                <c:pt idx="0">
                  <c:v>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'Tendencia tarjetas sin personal'!$A$4:$A$9</c:f>
              <c:strCache>
                <c:ptCount val="5"/>
                <c:pt idx="0">
                  <c:v>COLECTIVO</c:v>
                </c:pt>
                <c:pt idx="1">
                  <c:v>LANCHA</c:v>
                </c:pt>
                <c:pt idx="2">
                  <c:v>SUBTE</c:v>
                </c:pt>
                <c:pt idx="3">
                  <c:v>TOTAL</c:v>
                </c:pt>
                <c:pt idx="4">
                  <c:v>TREN</c:v>
                </c:pt>
              </c:strCache>
            </c:strRef>
          </c:cat>
          <c:val>
            <c:numRef>
              <c:f>'Tendencia tarjetas sin personal'!$B$4:$B$9</c:f>
              <c:numCache>
                <c:formatCode>General</c:formatCode>
                <c:ptCount val="5"/>
                <c:pt idx="0">
                  <c:v>76317296</c:v>
                </c:pt>
                <c:pt idx="1">
                  <c:v>1234</c:v>
                </c:pt>
                <c:pt idx="2">
                  <c:v>2627196</c:v>
                </c:pt>
                <c:pt idx="3">
                  <c:v>78376108</c:v>
                </c:pt>
                <c:pt idx="4">
                  <c:v>9253619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25-4C1E-91CD-531E0A9AA19D}"/>
            </c:ext>
          </c:extLst>
        </c:ser>
        <c:ser>
          <c:idx val="1"/>
          <c:order val="1"/>
          <c:tx>
            <c:strRef>
              <c:f>'Tendencia tarjetas sin personal'!$C$2:$C$3</c:f>
              <c:strCache>
                <c:ptCount val="1"/>
                <c:pt idx="0">
                  <c:v>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'Tendencia tarjetas sin personal'!$A$4:$A$9</c:f>
              <c:strCache>
                <c:ptCount val="5"/>
                <c:pt idx="0">
                  <c:v>COLECTIVO</c:v>
                </c:pt>
                <c:pt idx="1">
                  <c:v>LANCHA</c:v>
                </c:pt>
                <c:pt idx="2">
                  <c:v>SUBTE</c:v>
                </c:pt>
                <c:pt idx="3">
                  <c:v>TOTAL</c:v>
                </c:pt>
                <c:pt idx="4">
                  <c:v>TREN</c:v>
                </c:pt>
              </c:strCache>
            </c:strRef>
          </c:cat>
          <c:val>
            <c:numRef>
              <c:f>'Tendencia tarjetas sin personal'!$C$4:$C$9</c:f>
              <c:numCache>
                <c:formatCode>General</c:formatCode>
                <c:ptCount val="5"/>
                <c:pt idx="0">
                  <c:v>38090226</c:v>
                </c:pt>
                <c:pt idx="1">
                  <c:v>924</c:v>
                </c:pt>
                <c:pt idx="2">
                  <c:v>2052765</c:v>
                </c:pt>
                <c:pt idx="3">
                  <c:v>39844053</c:v>
                </c:pt>
                <c:pt idx="4">
                  <c:v>6067584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25-4C1E-91CD-531E0A9AA19D}"/>
            </c:ext>
          </c:extLst>
        </c:ser>
        <c:ser>
          <c:idx val="2"/>
          <c:order val="2"/>
          <c:tx>
            <c:strRef>
              <c:f>'Tendencia tarjetas sin personal'!$D$2:$D$3</c:f>
              <c:strCache>
                <c:ptCount val="1"/>
                <c:pt idx="0">
                  <c:v>(en blanco)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'Tendencia tarjetas sin personal'!$A$4:$A$9</c:f>
              <c:strCache>
                <c:ptCount val="5"/>
                <c:pt idx="0">
                  <c:v>COLECTIVO</c:v>
                </c:pt>
                <c:pt idx="1">
                  <c:v>LANCHA</c:v>
                </c:pt>
                <c:pt idx="2">
                  <c:v>SUBTE</c:v>
                </c:pt>
                <c:pt idx="3">
                  <c:v>TOTAL</c:v>
                </c:pt>
                <c:pt idx="4">
                  <c:v>TREN</c:v>
                </c:pt>
              </c:strCache>
            </c:strRef>
          </c:cat>
          <c:val>
            <c:numRef>
              <c:f>'Tendencia tarjetas sin personal'!$D$4:$D$9</c:f>
              <c:numCache>
                <c:formatCode>General</c:formatCode>
                <c:ptCount val="5"/>
                <c:pt idx="0">
                  <c:v>56881580</c:v>
                </c:pt>
                <c:pt idx="1">
                  <c:v>78</c:v>
                </c:pt>
                <c:pt idx="2">
                  <c:v>3229956</c:v>
                </c:pt>
                <c:pt idx="3">
                  <c:v>59827256</c:v>
                </c:pt>
                <c:pt idx="4">
                  <c:v>7738398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25-4C1E-91CD-531E0A9AA1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93185480"/>
        <c:axId val="293184496"/>
      </c:barChart>
      <c:catAx>
        <c:axId val="293185480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TIPO_TRANSPORTE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293184496"/>
        <c:crosses val="autoZero"/>
        <c:auto val="1"/>
        <c:lblAlgn val="ctr"/>
        <c:lblOffset val="100"/>
        <c:noMultiLvlLbl val="0"/>
      </c:catAx>
      <c:valAx>
        <c:axId val="293184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CANT_TRJ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293185480"/>
        <c:crosses val="max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[TrabajoIntedradorInformática_CarlaMoreyra.xlsx]Tipo de boleto utilizado!Tabla dinámica4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Tipo de boleto utilizado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'Tipo de boleto utilizado'!$B$2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'Tipo de boleto utilizado'!$A$3:$A$11</c:f>
              <c:strCache>
                <c:ptCount val="8"/>
                <c:pt idx="0">
                  <c:v>AUH</c:v>
                </c:pt>
                <c:pt idx="1">
                  <c:v>JUBILACION</c:v>
                </c:pt>
                <c:pt idx="2">
                  <c:v>MONOTRIBUTO SOCIAL</c:v>
                </c:pt>
                <c:pt idx="3">
                  <c:v>OTRO</c:v>
                </c:pt>
                <c:pt idx="4">
                  <c:v>PENSION</c:v>
                </c:pt>
                <c:pt idx="5">
                  <c:v>PERSONAL DEL TRABAJO DOMÃ‰STICO</c:v>
                </c:pt>
                <c:pt idx="6">
                  <c:v>PROGRESAR</c:v>
                </c:pt>
                <c:pt idx="7">
                  <c:v>(en blanco)</c:v>
                </c:pt>
              </c:strCache>
            </c:strRef>
          </c:cat>
          <c:val>
            <c:numRef>
              <c:f>'Tipo de boleto utilizado'!$B$3:$B$11</c:f>
              <c:numCache>
                <c:formatCode>General</c:formatCode>
                <c:ptCount val="8"/>
                <c:pt idx="0">
                  <c:v>34824795</c:v>
                </c:pt>
                <c:pt idx="1">
                  <c:v>36919121</c:v>
                </c:pt>
                <c:pt idx="2">
                  <c:v>5778918</c:v>
                </c:pt>
                <c:pt idx="3">
                  <c:v>1605106</c:v>
                </c:pt>
                <c:pt idx="4">
                  <c:v>16849575</c:v>
                </c:pt>
                <c:pt idx="5">
                  <c:v>15653522</c:v>
                </c:pt>
                <c:pt idx="6">
                  <c:v>5727528</c:v>
                </c:pt>
                <c:pt idx="7">
                  <c:v>262949708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8-4ACB-B333-97A48B7B27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90191400"/>
        <c:axId val="390191728"/>
      </c:barChart>
      <c:catAx>
        <c:axId val="390191400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TIPO_TRANSPORTE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390191728"/>
        <c:crosses val="autoZero"/>
        <c:auto val="1"/>
        <c:lblAlgn val="ctr"/>
        <c:lblOffset val="100"/>
        <c:noMultiLvlLbl val="0"/>
      </c:catAx>
      <c:valAx>
        <c:axId val="390191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CANT_TRJ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390191400"/>
        <c:crosses val="max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0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0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5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8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1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2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4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6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7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91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98850D-B15D-4A46-B759-270D26B2B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8041" y="753765"/>
            <a:ext cx="4681959" cy="3056233"/>
          </a:xfrm>
        </p:spPr>
        <p:txBody>
          <a:bodyPr>
            <a:normAutofit/>
          </a:bodyPr>
          <a:lstStyle/>
          <a:p>
            <a:pPr algn="l"/>
            <a:r>
              <a:rPr lang="es-419" sz="4400" dirty="0"/>
              <a:t>Análisis del uso de la tarjeta SUBE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E02325-13CB-48A5-ABD2-4049F290F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/>
          </a:bodyPr>
          <a:lstStyle/>
          <a:p>
            <a:pPr algn="l"/>
            <a:r>
              <a:rPr lang="es-419" dirty="0"/>
              <a:t>1er trimestre 2021</a:t>
            </a:r>
          </a:p>
        </p:txBody>
      </p:sp>
      <p:pic>
        <p:nvPicPr>
          <p:cNvPr id="4" name="Picture 3" descr="Ilustración de fibra óptica">
            <a:extLst>
              <a:ext uri="{FF2B5EF4-FFF2-40B4-BE49-F238E27FC236}">
                <a16:creationId xmlns:a16="http://schemas.microsoft.com/office/drawing/2014/main" id="{6FE06A90-0D15-48E9-832B-44B5FB633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34" r="25940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86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" name="Picture 3" descr="Ilustración de fibra óptica">
            <a:extLst>
              <a:ext uri="{FF2B5EF4-FFF2-40B4-BE49-F238E27FC236}">
                <a16:creationId xmlns:a16="http://schemas.microsoft.com/office/drawing/2014/main" id="{8447DCF2-E0AA-4392-8664-84ECB8A83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67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2263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82642" flipH="1">
            <a:off x="318955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871C6F-BD91-4FEB-985F-833D3D455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830853"/>
            <a:ext cx="4297680" cy="1581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 analizó como fue el comportamiento de las personas en relación al transporte público durante el primer trimestre del 2021</a:t>
            </a:r>
          </a:p>
        </p:txBody>
      </p:sp>
    </p:spTree>
    <p:extLst>
      <p:ext uri="{BB962C8B-B14F-4D97-AF65-F5344CB8AC3E}">
        <p14:creationId xmlns:p14="http://schemas.microsoft.com/office/powerpoint/2010/main" val="216702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C5B9688-28B2-49CE-8BD3-0A5369AA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62888" y="-798159"/>
            <a:ext cx="5330951" cy="692727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0D22B5-3D21-4CE7-A7AC-DBB2CF7A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Los resultados fueron</a:t>
            </a:r>
          </a:p>
        </p:txBody>
      </p:sp>
    </p:spTree>
    <p:extLst>
      <p:ext uri="{BB962C8B-B14F-4D97-AF65-F5344CB8AC3E}">
        <p14:creationId xmlns:p14="http://schemas.microsoft.com/office/powerpoint/2010/main" val="5490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B668D7-D5E5-401B-91F2-152C3C8E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Mayor uso por parte del género femenino del transporte público. </a:t>
            </a:r>
          </a:p>
        </p:txBody>
      </p:sp>
      <p:graphicFrame>
        <p:nvGraphicFramePr>
          <p:cNvPr id="3" name="Gráfico 2" descr="Tipo de gráfico: Barras agrupadas. &quot;CANT_TRJ&quot; por &quot;TIPO_TRANSPORTE&quot; y &quot;GENERO&quot;&#10;&#10;Descripción generada automáticamente">
            <a:extLst>
              <a:ext uri="{FF2B5EF4-FFF2-40B4-BE49-F238E27FC236}">
                <a16:creationId xmlns:a16="http://schemas.microsoft.com/office/drawing/2014/main" id="{CDD4845C-B55B-4E03-9C26-15DCC4F995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546282"/>
              </p:ext>
            </p:extLst>
          </p:nvPr>
        </p:nvGraphicFramePr>
        <p:xfrm>
          <a:off x="6096000" y="753762"/>
          <a:ext cx="5334000" cy="5330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917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7D8F65-37EB-45A4-9DA2-0B587D1E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Mayor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uso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colectivo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transporte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público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preferencia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graphicFrame>
        <p:nvGraphicFramePr>
          <p:cNvPr id="3" name="Gráfico 2" descr="Tipo de gráfico: Barras apiladas. &quot;TIPO_TRANSPORTE&quot;: TOTAL y COLECTIVO tienen valores de &quot;CANT_TRJ&quot; notablemente superiores.&#10;&#10;Descripción generada automáticamente">
            <a:extLst>
              <a:ext uri="{FF2B5EF4-FFF2-40B4-BE49-F238E27FC236}">
                <a16:creationId xmlns:a16="http://schemas.microsoft.com/office/drawing/2014/main" id="{241CA5D0-E41F-4D2C-BC5B-2E5FBF752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759374"/>
              </p:ext>
            </p:extLst>
          </p:nvPr>
        </p:nvGraphicFramePr>
        <p:xfrm>
          <a:off x="761999" y="762000"/>
          <a:ext cx="53340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239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2EA4C7-107E-4855-9845-545F63B6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Mayor cantidad de tarjetas no personalizadas por parte de los usuarios.</a:t>
            </a:r>
          </a:p>
        </p:txBody>
      </p:sp>
      <p:graphicFrame>
        <p:nvGraphicFramePr>
          <p:cNvPr id="3" name="Gráfico 2" descr="Tipo de gráfico: Barras agrupadas. &quot;CANT_TRJ&quot; por &quot;TIPO_TRANSPORTE&quot; y &quot;GENERO&quot;&#10;&#10;Descripción generada automáticamente">
            <a:extLst>
              <a:ext uri="{FF2B5EF4-FFF2-40B4-BE49-F238E27FC236}">
                <a16:creationId xmlns:a16="http://schemas.microsoft.com/office/drawing/2014/main" id="{CC0A45F5-316E-4310-B1C6-ADB825EB0D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636857"/>
              </p:ext>
            </p:extLst>
          </p:nvPr>
        </p:nvGraphicFramePr>
        <p:xfrm>
          <a:off x="6096000" y="753762"/>
          <a:ext cx="5334000" cy="5330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645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F9BDF6-5639-4FCD-8929-F22831D7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boleto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descuento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más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utilizado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fue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el “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Jubilado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”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aunque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se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observa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mayor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uso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por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parte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usuarios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que no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poseen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boleto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descuento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graphicFrame>
        <p:nvGraphicFramePr>
          <p:cNvPr id="3" name="Gráfico 2" descr="Tipo de gráfico: Barras apiladas. &quot;TIPO_TRANSPORTE&quot;: TOTAL y COLECTIVO tienen valores de &quot;CANT_TRJ&quot; notablemente superiores.&#10;&#10;Descripción generada automáticamente">
            <a:extLst>
              <a:ext uri="{FF2B5EF4-FFF2-40B4-BE49-F238E27FC236}">
                <a16:creationId xmlns:a16="http://schemas.microsoft.com/office/drawing/2014/main" id="{38D1D4D2-75D5-4A90-9355-76907E5419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709613"/>
              </p:ext>
            </p:extLst>
          </p:nvPr>
        </p:nvGraphicFramePr>
        <p:xfrm>
          <a:off x="6858000" y="1530350"/>
          <a:ext cx="4565650" cy="4565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494123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C0C0C0"/>
      </a:dk1>
      <a:lt1>
        <a:sysClr val="window" lastClr="000001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170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Sitka Subheading</vt:lpstr>
      <vt:lpstr>PebbleVTI</vt:lpstr>
      <vt:lpstr>Análisis del uso de la tarjeta SUBE</vt:lpstr>
      <vt:lpstr>Se analizó como fue el comportamiento de las personas en relación al transporte público durante el primer trimestre del 2021</vt:lpstr>
      <vt:lpstr>Los resultados fueron</vt:lpstr>
      <vt:lpstr>Mayor uso por parte del género femenino del transporte público. </vt:lpstr>
      <vt:lpstr>Mayor uso del colectivo como transporte público de preferencia.</vt:lpstr>
      <vt:lpstr>Mayor cantidad de tarjetas no personalizadas por parte de los usuarios.</vt:lpstr>
      <vt:lpstr>El boleto con descuento más utilizado fue el “Jubilado” aunque se observa mayor uso por parte de usuarios que no poseen boleto con descuento.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del uso de la tarjeta sube</dc:title>
  <dc:creator>Carla Nazarena Moreyra</dc:creator>
  <cp:lastModifiedBy>Carla Nazarena Moreyra</cp:lastModifiedBy>
  <cp:revision>3</cp:revision>
  <dcterms:created xsi:type="dcterms:W3CDTF">2021-03-20T20:54:33Z</dcterms:created>
  <dcterms:modified xsi:type="dcterms:W3CDTF">2021-03-20T21:23:50Z</dcterms:modified>
</cp:coreProperties>
</file>