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F67-6C81-4853-B387-054ED80C52A5}" type="datetimeFigureOut">
              <a:rPr lang="pt-BR" smtClean="0"/>
              <a:t>08/02/2016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514E-B6CD-41B9-9D1F-076BE089F6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70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F67-6C81-4853-B387-054ED80C52A5}" type="datetimeFigureOut">
              <a:rPr lang="pt-BR" smtClean="0"/>
              <a:t>08/02/2016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514E-B6CD-41B9-9D1F-076BE089F6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61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F67-6C81-4853-B387-054ED80C52A5}" type="datetimeFigureOut">
              <a:rPr lang="pt-BR" smtClean="0"/>
              <a:t>08/02/2016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514E-B6CD-41B9-9D1F-076BE089F6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61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F67-6C81-4853-B387-054ED80C52A5}" type="datetimeFigureOut">
              <a:rPr lang="pt-BR" smtClean="0"/>
              <a:t>08/02/2016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514E-B6CD-41B9-9D1F-076BE089F6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38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F67-6C81-4853-B387-054ED80C52A5}" type="datetimeFigureOut">
              <a:rPr lang="pt-BR" smtClean="0"/>
              <a:t>08/02/2016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514E-B6CD-41B9-9D1F-076BE089F6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05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F67-6C81-4853-B387-054ED80C52A5}" type="datetimeFigureOut">
              <a:rPr lang="pt-BR" smtClean="0"/>
              <a:t>08/02/2016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514E-B6CD-41B9-9D1F-076BE089F6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46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F67-6C81-4853-B387-054ED80C52A5}" type="datetimeFigureOut">
              <a:rPr lang="pt-BR" smtClean="0"/>
              <a:t>08/02/2016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514E-B6CD-41B9-9D1F-076BE089F6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51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F67-6C81-4853-B387-054ED80C52A5}" type="datetimeFigureOut">
              <a:rPr lang="pt-BR" smtClean="0"/>
              <a:t>08/02/2016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514E-B6CD-41B9-9D1F-076BE089F6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80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F67-6C81-4853-B387-054ED80C52A5}" type="datetimeFigureOut">
              <a:rPr lang="pt-BR" smtClean="0"/>
              <a:t>08/02/2016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514E-B6CD-41B9-9D1F-076BE089F6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35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F67-6C81-4853-B387-054ED80C52A5}" type="datetimeFigureOut">
              <a:rPr lang="pt-BR" smtClean="0"/>
              <a:t>08/02/2016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514E-B6CD-41B9-9D1F-076BE089F6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2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9F67-6C81-4853-B387-054ED80C52A5}" type="datetimeFigureOut">
              <a:rPr lang="pt-BR" smtClean="0"/>
              <a:t>08/02/2016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514E-B6CD-41B9-9D1F-076BE089F6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83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A9F67-6C81-4853-B387-054ED80C52A5}" type="datetimeFigureOut">
              <a:rPr lang="pt-BR" smtClean="0"/>
              <a:t>08/02/2016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5514E-B6CD-41B9-9D1F-076BE089F6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34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1600" y="1484784"/>
            <a:ext cx="7772400" cy="1470025"/>
          </a:xfrm>
        </p:spPr>
        <p:txBody>
          <a:bodyPr/>
          <a:lstStyle/>
          <a:p>
            <a:r>
              <a:rPr lang="pt-BR" b="1" dirty="0" smtClean="0"/>
              <a:t>Aula </a:t>
            </a:r>
            <a:r>
              <a:rPr lang="pt-BR" b="1" dirty="0" smtClean="0"/>
              <a:t>colaborativa disponibilizada no </a:t>
            </a:r>
            <a:r>
              <a:rPr lang="pt-BR" b="1" dirty="0" err="1" smtClean="0"/>
              <a:t>GitHub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26974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O surgimento do Linux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203848" y="1484782"/>
            <a:ext cx="5616624" cy="4973364"/>
          </a:xfrm>
        </p:spPr>
        <p:txBody>
          <a:bodyPr>
            <a:noAutofit/>
          </a:bodyPr>
          <a:lstStyle/>
          <a:p>
            <a:r>
              <a:rPr lang="pt-BR" sz="1600" dirty="0"/>
              <a:t>Em agosto de 1991, Linus Torvalds, um matemático finlandês, anunciou em um grupo da Internet que havia desenvolvido o </a:t>
            </a:r>
            <a:r>
              <a:rPr lang="pt-BR" sz="1600" dirty="0" err="1"/>
              <a:t>kernel</a:t>
            </a:r>
            <a:r>
              <a:rPr lang="pt-BR" sz="1600" dirty="0"/>
              <a:t> (núcleo) para um sistema operacional do tipo Unix. </a:t>
            </a:r>
            <a:r>
              <a:rPr lang="pt-BR" sz="1600" dirty="0" smtClean="0"/>
              <a:t>Era </a:t>
            </a:r>
            <a:r>
              <a:rPr lang="pt-BR" sz="1600" dirty="0"/>
              <a:t>um software livre </a:t>
            </a:r>
            <a:r>
              <a:rPr lang="pt-BR" sz="1600" dirty="0" smtClean="0"/>
              <a:t>chamado </a:t>
            </a:r>
            <a:r>
              <a:rPr lang="pt-BR" sz="1600" b="1" dirty="0"/>
              <a:t>Linux</a:t>
            </a:r>
            <a:r>
              <a:rPr lang="pt-BR" sz="1600" dirty="0"/>
              <a:t>, a junção de seu nome, </a:t>
            </a:r>
            <a:r>
              <a:rPr lang="pt-BR" sz="1600" b="1" dirty="0" smtClean="0"/>
              <a:t>Linus</a:t>
            </a:r>
            <a:r>
              <a:rPr lang="pt-BR" sz="1600" dirty="0"/>
              <a:t> </a:t>
            </a:r>
            <a:r>
              <a:rPr lang="pt-BR" sz="1600" dirty="0" smtClean="0"/>
              <a:t>+ </a:t>
            </a:r>
            <a:r>
              <a:rPr lang="pt-BR" sz="1600" b="1" dirty="0" smtClean="0"/>
              <a:t>Unix</a:t>
            </a:r>
            <a:r>
              <a:rPr lang="pt-BR" sz="1600" dirty="0" smtClean="0"/>
              <a:t>. </a:t>
            </a:r>
          </a:p>
          <a:p>
            <a:r>
              <a:rPr lang="pt-BR" sz="1600" dirty="0"/>
              <a:t>Baseado em um poderoso sistema </a:t>
            </a:r>
            <a:r>
              <a:rPr lang="pt-BR" sz="1600" dirty="0" smtClean="0"/>
              <a:t>operacional, </a:t>
            </a:r>
            <a:r>
              <a:rPr lang="pt-BR" sz="1600" dirty="0"/>
              <a:t>agregando esforços da comunidade de desenvolvedores em torno da </a:t>
            </a:r>
            <a:r>
              <a:rPr lang="pt-BR" sz="1600" b="1" dirty="0" err="1" smtClean="0"/>
              <a:t>Free</a:t>
            </a:r>
            <a:r>
              <a:rPr lang="pt-BR" sz="1600" b="1" dirty="0" smtClean="0"/>
              <a:t> Software Foundation</a:t>
            </a:r>
            <a:r>
              <a:rPr lang="pt-BR" sz="1600" dirty="0" smtClean="0"/>
              <a:t>, </a:t>
            </a:r>
            <a:r>
              <a:rPr lang="pt-BR" sz="1600" dirty="0"/>
              <a:t>as primeiras versões do Linux já se mostravam mais flexíveis e robustas que o MS-DOS e o Windows</a:t>
            </a:r>
            <a:r>
              <a:rPr lang="pt-BR" sz="1600" dirty="0" smtClean="0"/>
              <a:t>.</a:t>
            </a:r>
          </a:p>
          <a:p>
            <a:r>
              <a:rPr lang="pt-BR" sz="1600" dirty="0"/>
              <a:t>Uma vasta rede de colaboradores foi se formando para aperfeiçoar as novas </a:t>
            </a:r>
            <a:r>
              <a:rPr lang="pt-BR" sz="1600" dirty="0" smtClean="0"/>
              <a:t>versões. Sem </a:t>
            </a:r>
            <a:r>
              <a:rPr lang="pt-BR" sz="1600" dirty="0"/>
              <a:t>a Internet e a comunicação </a:t>
            </a:r>
            <a:r>
              <a:rPr lang="pt-BR" sz="1600" dirty="0" smtClean="0"/>
              <a:t>por </a:t>
            </a:r>
            <a:r>
              <a:rPr lang="pt-BR" sz="1600" dirty="0"/>
              <a:t>computador dificilmente </a:t>
            </a:r>
            <a:r>
              <a:rPr lang="pt-BR" sz="1600" dirty="0" smtClean="0"/>
              <a:t>teria </a:t>
            </a:r>
            <a:r>
              <a:rPr lang="pt-BR" sz="1600" dirty="0"/>
              <a:t>o ambiente necessário ao desenvolvimento colaborativo, a alma do software livre. </a:t>
            </a:r>
            <a:r>
              <a:rPr lang="pt-BR" sz="1600" dirty="0" smtClean="0"/>
              <a:t>Surgiu </a:t>
            </a:r>
            <a:r>
              <a:rPr lang="pt-BR" sz="1600" dirty="0"/>
              <a:t>uma grande alternativa ao software proprietário, o </a:t>
            </a:r>
            <a:r>
              <a:rPr lang="pt-BR" sz="1600" b="1" dirty="0"/>
              <a:t>sistema operacional GNU/Linux</a:t>
            </a:r>
            <a:r>
              <a:rPr lang="pt-BR" sz="1600" dirty="0" smtClean="0"/>
              <a:t>.</a:t>
            </a:r>
          </a:p>
          <a:p>
            <a:r>
              <a:rPr lang="pt-BR" sz="1600" dirty="0"/>
              <a:t>A GPL é uma licença que utiliza os princípios do direito autoral para proteger o software livre e assegurar que ninguém possa torná-lo proprietário.</a:t>
            </a:r>
            <a:endParaRPr lang="pt-BR" sz="1600" dirty="0" smtClean="0"/>
          </a:p>
          <a:p>
            <a:endParaRPr lang="pt-BR" sz="16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47" y="1484782"/>
            <a:ext cx="2604090" cy="2648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65104"/>
            <a:ext cx="2635493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25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 Software livre x Software proprietário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203848" y="1484782"/>
            <a:ext cx="5616624" cy="4973364"/>
          </a:xfrm>
        </p:spPr>
        <p:txBody>
          <a:bodyPr>
            <a:noAutofit/>
          </a:bodyPr>
          <a:lstStyle/>
          <a:p>
            <a:r>
              <a:rPr lang="pt-BR" sz="1600" dirty="0" smtClean="0"/>
              <a:t>As 4 </a:t>
            </a:r>
            <a:r>
              <a:rPr lang="pt-BR" sz="1600" dirty="0"/>
              <a:t>liberdades que caracterizam o software livre </a:t>
            </a:r>
            <a:r>
              <a:rPr lang="pt-BR" sz="1600" dirty="0" smtClean="0"/>
              <a:t>são: </a:t>
            </a:r>
            <a:r>
              <a:rPr lang="pt-BR" sz="1600" b="1" dirty="0" smtClean="0"/>
              <a:t>uso</a:t>
            </a:r>
            <a:r>
              <a:rPr lang="pt-BR" sz="1600" dirty="0"/>
              <a:t>, </a:t>
            </a:r>
            <a:r>
              <a:rPr lang="pt-BR" sz="1600" b="1" dirty="0"/>
              <a:t>cópia</a:t>
            </a:r>
            <a:r>
              <a:rPr lang="pt-BR" sz="1600" dirty="0"/>
              <a:t>, </a:t>
            </a:r>
            <a:r>
              <a:rPr lang="pt-BR" sz="1600" b="1" dirty="0"/>
              <a:t>modificaçõe</a:t>
            </a:r>
            <a:r>
              <a:rPr lang="pt-BR" sz="1600" dirty="0"/>
              <a:t>s e </a:t>
            </a:r>
            <a:r>
              <a:rPr lang="pt-BR" sz="1600" b="1" dirty="0"/>
              <a:t>redistribuição</a:t>
            </a:r>
            <a:r>
              <a:rPr lang="pt-BR" sz="1600" dirty="0"/>
              <a:t>. </a:t>
            </a:r>
            <a:endParaRPr lang="pt-BR" sz="1600" dirty="0" smtClean="0"/>
          </a:p>
          <a:p>
            <a:r>
              <a:rPr lang="pt-BR" sz="1600" dirty="0"/>
              <a:t>O</a:t>
            </a:r>
            <a:r>
              <a:rPr lang="pt-BR" sz="1600" dirty="0" smtClean="0"/>
              <a:t> </a:t>
            </a:r>
            <a:r>
              <a:rPr lang="pt-BR" sz="1600" dirty="0"/>
              <a:t>software livre se baseia em um modelo completamente diferente</a:t>
            </a:r>
            <a:r>
              <a:rPr lang="pt-BR" sz="1600" dirty="0" smtClean="0"/>
              <a:t>. Onde a </a:t>
            </a:r>
            <a:r>
              <a:rPr lang="pt-BR" sz="1600" dirty="0"/>
              <a:t>liberdade de usar e desenvolver o programa são a essência do modelo</a:t>
            </a:r>
            <a:r>
              <a:rPr lang="pt-BR" sz="1600" dirty="0" smtClean="0"/>
              <a:t>. Possui </a:t>
            </a:r>
            <a:r>
              <a:rPr lang="pt-BR" sz="1600" dirty="0"/>
              <a:t>um autor ou vários autores, mas não possui </a:t>
            </a:r>
            <a:r>
              <a:rPr lang="pt-BR" sz="1600" dirty="0" smtClean="0"/>
              <a:t>donos. O </a:t>
            </a:r>
            <a:r>
              <a:rPr lang="pt-BR" sz="1600" dirty="0"/>
              <a:t>usuário do software livre tem o direito de ser desenvolvedor, caso deseje. Quem o adquire pode usá-lo para todo e qualquer fim, inclusive tem a permissão de alterá-lo completamente. Para um software ser </a:t>
            </a:r>
            <a:r>
              <a:rPr lang="pt-BR" sz="1600" dirty="0" smtClean="0"/>
              <a:t>livre </a:t>
            </a:r>
            <a:r>
              <a:rPr lang="pt-BR" sz="1600" dirty="0"/>
              <a:t>ele deve </a:t>
            </a:r>
            <a:r>
              <a:rPr lang="pt-BR" sz="1600" dirty="0" smtClean="0"/>
              <a:t>ter </a:t>
            </a:r>
            <a:r>
              <a:rPr lang="pt-BR" sz="1600" dirty="0"/>
              <a:t>seu código-fonte disponibilizado. </a:t>
            </a:r>
            <a:r>
              <a:rPr lang="pt-BR" sz="1600" b="1" dirty="0"/>
              <a:t>A única </a:t>
            </a:r>
            <a:r>
              <a:rPr lang="pt-BR" sz="1600" b="1" dirty="0" smtClean="0"/>
              <a:t>proibição feita é </a:t>
            </a:r>
            <a:r>
              <a:rPr lang="pt-BR" sz="1600" b="1" dirty="0"/>
              <a:t>a de torná-lo um software proprietário</a:t>
            </a:r>
            <a:r>
              <a:rPr lang="pt-BR" sz="1600" dirty="0"/>
              <a:t>.</a:t>
            </a:r>
            <a:endParaRPr lang="pt-BR" sz="1600" dirty="0" smtClean="0"/>
          </a:p>
          <a:p>
            <a:r>
              <a:rPr lang="pt-BR" sz="1600" dirty="0" smtClean="0"/>
              <a:t>Software </a:t>
            </a:r>
            <a:r>
              <a:rPr lang="pt-BR" sz="1600" dirty="0"/>
              <a:t>proprietário </a:t>
            </a:r>
            <a:r>
              <a:rPr lang="pt-BR" sz="1600" dirty="0" smtClean="0"/>
              <a:t>considera </a:t>
            </a:r>
            <a:r>
              <a:rPr lang="pt-BR" sz="1600" dirty="0"/>
              <a:t>um modelo de desenvolvimento e distribuição baseado em licenças restritivas de uso, autoria e propriedade do software</a:t>
            </a:r>
            <a:r>
              <a:rPr lang="pt-BR" sz="1600" dirty="0" smtClean="0"/>
              <a:t>.</a:t>
            </a:r>
          </a:p>
          <a:p>
            <a:r>
              <a:rPr lang="pt-BR" sz="1600" dirty="0" smtClean="0"/>
              <a:t>O </a:t>
            </a:r>
            <a:r>
              <a:rPr lang="pt-BR" sz="1600" dirty="0"/>
              <a:t>modelo de software proprietário esconde os algoritmos que o compõem. Apesar de ser composto por informações agrupadas e de se basear em conhecimentos acumulados pela </a:t>
            </a:r>
            <a:r>
              <a:rPr lang="pt-BR" sz="1600" dirty="0" smtClean="0"/>
              <a:t>humanidade.</a:t>
            </a:r>
          </a:p>
          <a:p>
            <a:endParaRPr lang="pt-BR" sz="16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44" y="2348880"/>
            <a:ext cx="2931636" cy="245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73612" y="1844824"/>
            <a:ext cx="362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Catedral x Bazar (</a:t>
            </a:r>
            <a:r>
              <a:rPr lang="pt-BR" sz="1600" b="1" dirty="0"/>
              <a:t>Eric </a:t>
            </a:r>
            <a:r>
              <a:rPr lang="pt-BR" sz="1600" b="1" dirty="0" smtClean="0"/>
              <a:t>Raymond</a:t>
            </a:r>
            <a:r>
              <a:rPr lang="pt-BR" sz="1600" b="1" dirty="0"/>
              <a:t>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51520" y="4653136"/>
            <a:ext cx="280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O nome TUX</a:t>
            </a:r>
            <a:r>
              <a:rPr lang="pt-BR" sz="1200" dirty="0" smtClean="0"/>
              <a:t> veio </a:t>
            </a:r>
            <a:r>
              <a:rPr lang="pt-BR" sz="1200" dirty="0"/>
              <a:t>de "</a:t>
            </a:r>
            <a:r>
              <a:rPr lang="pt-BR" sz="1200" dirty="0" err="1"/>
              <a:t>tuxedo</a:t>
            </a:r>
            <a:r>
              <a:rPr lang="pt-BR" sz="1200" dirty="0"/>
              <a:t>", </a:t>
            </a:r>
            <a:r>
              <a:rPr lang="pt-BR" sz="1200" dirty="0" smtClean="0"/>
              <a:t>("</a:t>
            </a:r>
            <a:r>
              <a:rPr lang="pt-BR" sz="1200" dirty="0"/>
              <a:t>smoking" ou "</a:t>
            </a:r>
            <a:r>
              <a:rPr lang="pt-BR" sz="1200" dirty="0" smtClean="0"/>
              <a:t>fraque“). </a:t>
            </a:r>
            <a:r>
              <a:rPr lang="pt-BR" sz="1200" dirty="0"/>
              <a:t>A</a:t>
            </a:r>
            <a:r>
              <a:rPr lang="pt-BR" sz="1200" dirty="0" smtClean="0"/>
              <a:t>s </a:t>
            </a:r>
            <a:r>
              <a:rPr lang="pt-BR" sz="1200" dirty="0"/>
              <a:t>cores dos </a:t>
            </a:r>
            <a:r>
              <a:rPr lang="pt-BR" sz="1200" dirty="0" err="1"/>
              <a:t>pingüins</a:t>
            </a:r>
            <a:r>
              <a:rPr lang="pt-BR" sz="1200" dirty="0"/>
              <a:t> lembram </a:t>
            </a:r>
            <a:r>
              <a:rPr lang="pt-BR" sz="1200" dirty="0" smtClean="0"/>
              <a:t>esse </a:t>
            </a:r>
            <a:r>
              <a:rPr lang="pt-BR" sz="1200" dirty="0"/>
              <a:t>tipo de vestimenta. H</a:t>
            </a:r>
            <a:r>
              <a:rPr lang="pt-BR" sz="1200" dirty="0" smtClean="0"/>
              <a:t>á </a:t>
            </a:r>
            <a:r>
              <a:rPr lang="pt-BR" sz="1200" dirty="0"/>
              <a:t>quem afirme que o nome </a:t>
            </a:r>
            <a:r>
              <a:rPr lang="pt-BR" sz="1200" dirty="0" smtClean="0"/>
              <a:t> </a:t>
            </a:r>
            <a:r>
              <a:rPr lang="pt-BR" sz="1200" dirty="0"/>
              <a:t>também é usado como referência ao nome de Linus Torvalds com Unix: </a:t>
            </a:r>
            <a:r>
              <a:rPr lang="pt-BR" sz="1400" b="1" dirty="0" smtClean="0"/>
              <a:t>T</a:t>
            </a:r>
            <a:r>
              <a:rPr lang="pt-BR" sz="1200" dirty="0" smtClean="0"/>
              <a:t>orvalds </a:t>
            </a:r>
            <a:r>
              <a:rPr lang="pt-BR" sz="1400" b="1" dirty="0" err="1"/>
              <a:t>U</a:t>
            </a:r>
            <a:r>
              <a:rPr lang="pt-BR" sz="1200" dirty="0" err="1"/>
              <a:t>ni</a:t>
            </a:r>
            <a:r>
              <a:rPr lang="pt-BR" sz="1400" b="1" dirty="0" err="1"/>
              <a:t>X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420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O sucesso da colaboração no Linux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816737" y="1208996"/>
            <a:ext cx="5976664" cy="4973364"/>
          </a:xfrm>
        </p:spPr>
        <p:txBody>
          <a:bodyPr>
            <a:noAutofit/>
          </a:bodyPr>
          <a:lstStyle/>
          <a:p>
            <a:r>
              <a:rPr lang="pt-BR" sz="1600" dirty="0"/>
              <a:t>Todo bom trabalho de software começa colocando o dedo na ferida de um programador. </a:t>
            </a:r>
            <a:r>
              <a:rPr lang="pt-BR" sz="1600" dirty="0" smtClean="0"/>
              <a:t>“A </a:t>
            </a:r>
            <a:r>
              <a:rPr lang="pt-BR" sz="1600" dirty="0"/>
              <a:t>necessidade é a mãe da invenção” </a:t>
            </a:r>
            <a:r>
              <a:rPr lang="pt-BR" sz="1600" dirty="0" smtClean="0"/>
              <a:t>.</a:t>
            </a:r>
          </a:p>
          <a:p>
            <a:r>
              <a:rPr lang="pt-BR" sz="1600" dirty="0" smtClean="0"/>
              <a:t>Os </a:t>
            </a:r>
            <a:r>
              <a:rPr lang="pt-BR" sz="1600" dirty="0"/>
              <a:t>bons programadores sabem o que escrever. Os grandes sabem o que reescrever (reusar</a:t>
            </a:r>
            <a:r>
              <a:rPr lang="pt-BR" sz="1600" dirty="0" smtClean="0"/>
              <a:t>). </a:t>
            </a:r>
            <a:endParaRPr lang="pt-BR" sz="1600" dirty="0"/>
          </a:p>
          <a:p>
            <a:r>
              <a:rPr lang="pt-BR" sz="1600" dirty="0" smtClean="0"/>
              <a:t>Planeje </a:t>
            </a:r>
            <a:r>
              <a:rPr lang="pt-BR" sz="1600" dirty="0"/>
              <a:t>jogar algo </a:t>
            </a:r>
            <a:r>
              <a:rPr lang="pt-BR" sz="1600" dirty="0" smtClean="0"/>
              <a:t>fora. </a:t>
            </a:r>
            <a:r>
              <a:rPr lang="pt-BR" sz="1600" dirty="0"/>
              <a:t>Na segunda vez, talvez você saiba o suficiente para fazer corretamente. Em uma cultura de software que encoraja a troca de código, isto é um caminho natural para um projeto evoluir. Outro ponto que deve ser levado em consideração é que quando você perde interesse em um programa, sua última obrigação a fazer com ele é entregá-lo a um sucessor competente</a:t>
            </a:r>
            <a:r>
              <a:rPr lang="pt-BR" sz="1600" dirty="0" smtClean="0"/>
              <a:t>.</a:t>
            </a:r>
          </a:p>
          <a:p>
            <a:r>
              <a:rPr lang="pt-BR" sz="1600" dirty="0"/>
              <a:t>U</a:t>
            </a:r>
            <a:r>
              <a:rPr lang="pt-BR" sz="1600" dirty="0" smtClean="0"/>
              <a:t>suários </a:t>
            </a:r>
            <a:r>
              <a:rPr lang="pt-BR" sz="1600" dirty="0"/>
              <a:t>são ótimas </a:t>
            </a:r>
            <a:r>
              <a:rPr lang="pt-BR" sz="1600" dirty="0" smtClean="0"/>
              <a:t>fontes. </a:t>
            </a:r>
            <a:r>
              <a:rPr lang="pt-BR" sz="1600" dirty="0"/>
              <a:t>Cultivados de maneira adequada, eles podem se tornar </a:t>
            </a:r>
            <a:r>
              <a:rPr lang="pt-BR" sz="1600" dirty="0" err="1"/>
              <a:t>co-desenvolvedores</a:t>
            </a:r>
            <a:r>
              <a:rPr lang="pt-BR" sz="1600" dirty="0"/>
              <a:t>. Como o código fonte está disponível, eles podem ser desenvolvedores eficazes. Isto pode ser tremendamente útil para reduzir o tempo de testes e depuração. </a:t>
            </a:r>
            <a:endParaRPr lang="pt-BR" sz="1600" dirty="0" smtClean="0"/>
          </a:p>
          <a:p>
            <a:r>
              <a:rPr lang="pt-BR" sz="1600" dirty="0"/>
              <a:t>C</a:t>
            </a:r>
            <a:r>
              <a:rPr lang="pt-BR" sz="1600" dirty="0" smtClean="0"/>
              <a:t>om </a:t>
            </a:r>
            <a:r>
              <a:rPr lang="pt-BR" sz="1600" dirty="0"/>
              <a:t>um pouco de estímulo, os usuários irão diagnosticar problemas, sugerir correções e ajudar a melhorar o código muito mais rapidamente do que se poderia fazer sem ajuda. </a:t>
            </a:r>
            <a:endParaRPr lang="pt-BR" sz="1600" dirty="0" smtClean="0"/>
          </a:p>
          <a:p>
            <a:endParaRPr lang="pt-BR" sz="1600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2315079" cy="17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99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O sucesso da colaboração no Linux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816737" y="1208996"/>
            <a:ext cx="5976664" cy="4973364"/>
          </a:xfrm>
        </p:spPr>
        <p:txBody>
          <a:bodyPr>
            <a:noAutofit/>
          </a:bodyPr>
          <a:lstStyle/>
          <a:p>
            <a:r>
              <a:rPr lang="pt-BR" sz="1600" dirty="0"/>
              <a:t>Linus Torvalds teve a grande sabedoria para incluir no desenvolvimento do Linux, algo muito simples, mas de grande </a:t>
            </a:r>
            <a:r>
              <a:rPr lang="pt-BR" sz="1600" dirty="0" smtClean="0"/>
              <a:t>importância, as cinco </a:t>
            </a:r>
            <a:r>
              <a:rPr lang="pt-BR" sz="1600" dirty="0"/>
              <a:t>dimensões da </a:t>
            </a:r>
            <a:r>
              <a:rPr lang="pt-BR" sz="1600" dirty="0" smtClean="0"/>
              <a:t>solicitude:</a:t>
            </a:r>
          </a:p>
          <a:p>
            <a:pPr lvl="0"/>
            <a:r>
              <a:rPr lang="pt-BR" sz="1600" b="1" dirty="0"/>
              <a:t>Confiança mútua</a:t>
            </a:r>
            <a:r>
              <a:rPr lang="pt-BR" sz="1600" dirty="0"/>
              <a:t>: </a:t>
            </a:r>
            <a:r>
              <a:rPr lang="pt-BR" sz="1600" dirty="0" smtClean="0"/>
              <a:t>Visa </a:t>
            </a:r>
            <a:r>
              <a:rPr lang="pt-BR" sz="1600" dirty="0"/>
              <a:t>focar a importância da confiança mútua na relação entre os membros de </a:t>
            </a:r>
            <a:r>
              <a:rPr lang="pt-BR" sz="1600" dirty="0" smtClean="0"/>
              <a:t>uma. </a:t>
            </a:r>
            <a:r>
              <a:rPr lang="pt-BR" sz="1600" dirty="0"/>
              <a:t>A confiança deve ser recíproca. Tanto quem pede ajuda quanto quem a oferece se expõem um </a:t>
            </a:r>
            <a:r>
              <a:rPr lang="pt-BR" sz="1600" dirty="0" smtClean="0"/>
              <a:t>ao outro, por isso deve haver confiança.</a:t>
            </a:r>
          </a:p>
          <a:p>
            <a:r>
              <a:rPr lang="pt-BR" sz="1600" b="1" dirty="0" smtClean="0"/>
              <a:t>Empatia ativa</a:t>
            </a:r>
            <a:r>
              <a:rPr lang="pt-BR" sz="1600" dirty="0" smtClean="0"/>
              <a:t>: É a tentativa de se colocar no lugar dos outros. É considerar seus interesses, suas dificuldades, suas habilidades e experiências passadas. </a:t>
            </a:r>
          </a:p>
          <a:p>
            <a:pPr lvl="0"/>
            <a:r>
              <a:rPr lang="pt-BR" sz="1600" b="1" dirty="0"/>
              <a:t>Acesso à ajuda</a:t>
            </a:r>
            <a:r>
              <a:rPr lang="pt-BR" sz="1600" dirty="0"/>
              <a:t>: </a:t>
            </a:r>
            <a:r>
              <a:rPr lang="pt-BR" sz="1600" dirty="0" smtClean="0"/>
              <a:t>Atribuir </a:t>
            </a:r>
            <a:r>
              <a:rPr lang="pt-BR" sz="1600" dirty="0"/>
              <a:t>a todos a responsabilidade de adquirir conhecimento e se colocar à disposição dos que necessitam de ajuda</a:t>
            </a:r>
            <a:r>
              <a:rPr lang="pt-BR" sz="1600" dirty="0" smtClean="0"/>
              <a:t>.</a:t>
            </a:r>
          </a:p>
          <a:p>
            <a:pPr lvl="0"/>
            <a:r>
              <a:rPr lang="pt-BR" sz="1600" b="1" dirty="0"/>
              <a:t>Leniência no julgamento</a:t>
            </a:r>
            <a:r>
              <a:rPr lang="pt-BR" sz="1600" dirty="0"/>
              <a:t>: </a:t>
            </a:r>
            <a:r>
              <a:rPr lang="pt-BR" sz="1600" dirty="0" smtClean="0"/>
              <a:t>Sinônimo </a:t>
            </a:r>
            <a:r>
              <a:rPr lang="pt-BR" sz="1600" dirty="0"/>
              <a:t>de brandura e </a:t>
            </a:r>
            <a:r>
              <a:rPr lang="pt-BR" sz="1600" dirty="0" smtClean="0"/>
              <a:t>suavidade. É </a:t>
            </a:r>
            <a:r>
              <a:rPr lang="pt-BR" sz="1600" dirty="0"/>
              <a:t>importante, pois ela permite a aceitação de erros como parte do processo em vez de castrar a </a:t>
            </a:r>
            <a:r>
              <a:rPr lang="pt-BR" sz="1600" dirty="0" smtClean="0"/>
              <a:t>criatividade. O </a:t>
            </a:r>
            <a:r>
              <a:rPr lang="pt-BR" sz="1600" dirty="0"/>
              <a:t>julgamento estará mais propício para </a:t>
            </a:r>
            <a:r>
              <a:rPr lang="pt-BR" sz="1600" dirty="0" smtClean="0"/>
              <a:t>orientação do que a recriminação.</a:t>
            </a:r>
          </a:p>
          <a:p>
            <a:pPr lvl="0"/>
            <a:r>
              <a:rPr lang="pt-BR" sz="1600" b="1" dirty="0"/>
              <a:t>Coragem</a:t>
            </a:r>
            <a:r>
              <a:rPr lang="pt-BR" sz="1600" dirty="0"/>
              <a:t>: É</a:t>
            </a:r>
            <a:r>
              <a:rPr lang="pt-BR" sz="1600" dirty="0" smtClean="0"/>
              <a:t> </a:t>
            </a:r>
            <a:r>
              <a:rPr lang="pt-BR" sz="1600" dirty="0"/>
              <a:t>preciso ter coragem para julgar as próprias experiências ou submetê-las ao julgamento de outras pessoas. </a:t>
            </a:r>
          </a:p>
          <a:p>
            <a:endParaRPr lang="pt-BR" sz="1600" dirty="0" smtClean="0"/>
          </a:p>
          <a:p>
            <a:endParaRPr lang="pt-BR" sz="1600" dirty="0" smtClean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2315079" cy="17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59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O sucesso do Linux no mundo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488831" cy="454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65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Conclusão</a:t>
            </a:r>
            <a:endParaRPr lang="pt-BR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13734"/>
            <a:ext cx="4566799" cy="353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8064" y="1700808"/>
            <a:ext cx="3892974" cy="4320480"/>
          </a:xfrm>
        </p:spPr>
        <p:txBody>
          <a:bodyPr>
            <a:normAutofit fontScale="92500" lnSpcReduction="10000"/>
          </a:bodyPr>
          <a:lstStyle/>
          <a:p>
            <a:r>
              <a:rPr lang="pt-BR" sz="1600" dirty="0" smtClean="0"/>
              <a:t>A fábrica do futuro deverá ser aquele lugar em que o homem aprenderá, juntamente com os aparelhos eletrônicos, o quê, para quê e como colocar as coisas em uso. E os futuros arquitetos fabris terão de projetar escolas, “templos de sabedoria”. (</a:t>
            </a:r>
            <a:r>
              <a:rPr lang="pt-BR" sz="1600" dirty="0" err="1" smtClean="0"/>
              <a:t>Vilém</a:t>
            </a:r>
            <a:r>
              <a:rPr lang="pt-BR" sz="1600" dirty="0" smtClean="0"/>
              <a:t> </a:t>
            </a:r>
            <a:r>
              <a:rPr lang="pt-BR" sz="1600" dirty="0" err="1" smtClean="0"/>
              <a:t>Flusser</a:t>
            </a:r>
            <a:r>
              <a:rPr lang="pt-BR" sz="1600" dirty="0" smtClean="0"/>
              <a:t>)</a:t>
            </a:r>
          </a:p>
          <a:p>
            <a:endParaRPr lang="pt-BR" sz="1600" dirty="0" smtClean="0"/>
          </a:p>
          <a:p>
            <a:r>
              <a:rPr lang="pt-BR" sz="1600" dirty="0" smtClean="0"/>
              <a:t>Trabalhar</a:t>
            </a:r>
            <a:r>
              <a:rPr lang="pt-BR" sz="1600" dirty="0"/>
              <a:t>, viver, conversar fraternalmente com outros seres, cruzar um pouco sua história, isto </a:t>
            </a:r>
            <a:r>
              <a:rPr lang="pt-BR" sz="1600" dirty="0" smtClean="0"/>
              <a:t>significa </a:t>
            </a:r>
            <a:r>
              <a:rPr lang="pt-BR" sz="1600" dirty="0"/>
              <a:t>construir uma bagagem de referência e associações comuns</a:t>
            </a:r>
            <a:r>
              <a:rPr lang="pt-BR" sz="1600" dirty="0" smtClean="0"/>
              <a:t>, </a:t>
            </a:r>
            <a:r>
              <a:rPr lang="pt-BR" sz="1600" dirty="0"/>
              <a:t>um contexto compartilhado, capaz de diminuir os riscos de incompreensão. Os coletivos também cosem, através da linguagem e de todos os sistemas </a:t>
            </a:r>
            <a:r>
              <a:rPr lang="pt-BR" sz="1600" dirty="0" smtClean="0"/>
              <a:t>simbólicos, </a:t>
            </a:r>
            <a:r>
              <a:rPr lang="pt-BR" sz="1600" dirty="0"/>
              <a:t>uma tela de sentidos destinada a reuni-los e talvez a protegê-los dos estilhaços dispersos, insensatos, do futuro. </a:t>
            </a:r>
            <a:r>
              <a:rPr lang="pt-BR" sz="1600" dirty="0" smtClean="0"/>
              <a:t>(Pierre Levy)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67544" y="5332566"/>
            <a:ext cx="45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+ Diversidade + Colaboração + Conhecimento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953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Internet?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1700808"/>
            <a:ext cx="5900705" cy="434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19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a Internet surgiu?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Nasceu em 1969, no Departamento de Defesa do Estados Unidos. Seu nome inicial ARPNET. Sua finalidade interligar laboratórios de pesquisa.</a:t>
            </a:r>
          </a:p>
          <a:p>
            <a:r>
              <a:rPr lang="pt-BR" dirty="0"/>
              <a:t>Virou adolescente em </a:t>
            </a:r>
            <a:r>
              <a:rPr lang="pt-BR" dirty="0" smtClean="0"/>
              <a:t>1992 com </a:t>
            </a:r>
            <a:r>
              <a:rPr lang="pt-BR" dirty="0"/>
              <a:t>a criação do World </a:t>
            </a:r>
            <a:r>
              <a:rPr lang="pt-BR" dirty="0" err="1"/>
              <a:t>Wide</a:t>
            </a:r>
            <a:r>
              <a:rPr lang="pt-BR" dirty="0"/>
              <a:t> Web, </a:t>
            </a:r>
            <a:r>
              <a:rPr lang="pt-BR" dirty="0" smtClean="0"/>
              <a:t>no Laboratório </a:t>
            </a:r>
            <a:r>
              <a:rPr lang="pt-BR" dirty="0"/>
              <a:t>Europeu de Física de Partículas (</a:t>
            </a:r>
            <a:r>
              <a:rPr lang="pt-BR" dirty="0" err="1"/>
              <a:t>Cern</a:t>
            </a:r>
            <a:r>
              <a:rPr lang="pt-BR" dirty="0" smtClean="0"/>
              <a:t>).</a:t>
            </a:r>
          </a:p>
          <a:p>
            <a:r>
              <a:rPr lang="pt-BR" dirty="0" smtClean="0"/>
              <a:t>Atingiu a maturidade nos dias atuais, onde passou a se chamar Internet.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81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Camadas de protocolos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1772816"/>
            <a:ext cx="485451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5364088" y="1939824"/>
            <a:ext cx="3322712" cy="3701008"/>
          </a:xfrm>
        </p:spPr>
        <p:txBody>
          <a:bodyPr>
            <a:normAutofit lnSpcReduction="10000"/>
          </a:bodyPr>
          <a:lstStyle/>
          <a:p>
            <a:r>
              <a:rPr lang="pt-BR" sz="1800" dirty="0" smtClean="0"/>
              <a:t>As aplicações precisam “Conversar” entre si, ou seja, o que o usuário deseja deve ser “entendido” pela outra máquina e respondido.</a:t>
            </a:r>
          </a:p>
          <a:p>
            <a:endParaRPr lang="pt-BR" sz="1800" dirty="0" smtClean="0"/>
          </a:p>
          <a:p>
            <a:r>
              <a:rPr lang="pt-BR" sz="1800" dirty="0" smtClean="0"/>
              <a:t>Os protocolos podem </a:t>
            </a:r>
            <a:r>
              <a:rPr lang="pt-BR" sz="1800" dirty="0"/>
              <a:t>ser </a:t>
            </a:r>
            <a:r>
              <a:rPr lang="pt-BR" sz="1800" dirty="0" smtClean="0"/>
              <a:t>vistos </a:t>
            </a:r>
            <a:r>
              <a:rPr lang="pt-BR" sz="1800" dirty="0"/>
              <a:t>como um modelo de camadas (Modelo </a:t>
            </a:r>
            <a:r>
              <a:rPr lang="pt-BR" sz="1800" dirty="0" smtClean="0"/>
              <a:t>OSI, TCP/IO), </a:t>
            </a:r>
            <a:r>
              <a:rPr lang="pt-BR" sz="1800" dirty="0"/>
              <a:t>onde cada </a:t>
            </a:r>
            <a:r>
              <a:rPr lang="pt-BR" sz="1800" dirty="0" smtClean="0"/>
              <a:t>camada tem um padrão definido e </a:t>
            </a:r>
            <a:r>
              <a:rPr lang="pt-BR" sz="1800" dirty="0"/>
              <a:t>é responsável por um grupo de </a:t>
            </a:r>
            <a:r>
              <a:rPr lang="pt-BR" sz="1800" dirty="0" smtClean="0"/>
              <a:t>tarefas.</a:t>
            </a:r>
            <a:endParaRPr lang="pt-BR" sz="1800" dirty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95128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Camadas de protocolos - exemplos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1772816"/>
            <a:ext cx="485451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5364088" y="2348880"/>
            <a:ext cx="3322712" cy="3701008"/>
          </a:xfrm>
        </p:spPr>
        <p:txBody>
          <a:bodyPr>
            <a:normAutofit/>
          </a:bodyPr>
          <a:lstStyle/>
          <a:p>
            <a:r>
              <a:rPr lang="pt-BR" sz="1800" dirty="0" smtClean="0"/>
              <a:t>a) </a:t>
            </a:r>
            <a:r>
              <a:rPr lang="pt-BR" sz="1800" b="1" dirty="0" smtClean="0"/>
              <a:t>Aplicação</a:t>
            </a:r>
            <a:r>
              <a:rPr lang="pt-BR" sz="1800" dirty="0" smtClean="0"/>
              <a:t>: HTTP (protocolo de comunicação WWW), SMTP (e-mails), FTP (arquivos), IRC (chats), etc.</a:t>
            </a:r>
          </a:p>
          <a:p>
            <a:r>
              <a:rPr lang="pt-BR" sz="1800" dirty="0" smtClean="0"/>
              <a:t>b) </a:t>
            </a:r>
            <a:r>
              <a:rPr lang="pt-BR" sz="1800" b="1" dirty="0" smtClean="0"/>
              <a:t>Transporte</a:t>
            </a:r>
            <a:r>
              <a:rPr lang="pt-BR" sz="1800" dirty="0" smtClean="0"/>
              <a:t>: os mais famosos TCP/IP, etc.</a:t>
            </a:r>
          </a:p>
          <a:p>
            <a:r>
              <a:rPr lang="pt-BR" sz="1800" dirty="0" smtClean="0"/>
              <a:t>c) </a:t>
            </a:r>
            <a:r>
              <a:rPr lang="pt-BR" sz="1800" b="1" dirty="0" smtClean="0"/>
              <a:t>Rede</a:t>
            </a:r>
            <a:r>
              <a:rPr lang="pt-BR" sz="1800" dirty="0" smtClean="0"/>
              <a:t>: IPv4, IPv6, Ethernet, </a:t>
            </a:r>
            <a:r>
              <a:rPr lang="pt-BR" sz="1800" dirty="0" err="1" smtClean="0"/>
              <a:t>Wifi</a:t>
            </a:r>
            <a:r>
              <a:rPr lang="pt-BR" sz="1800" dirty="0" smtClean="0"/>
              <a:t>, etc.</a:t>
            </a:r>
          </a:p>
          <a:p>
            <a:r>
              <a:rPr lang="pt-BR" sz="1800" b="1" dirty="0" smtClean="0"/>
              <a:t>Física</a:t>
            </a:r>
            <a:r>
              <a:rPr lang="pt-BR" sz="1800" dirty="0" smtClean="0"/>
              <a:t>: RS-232.</a:t>
            </a:r>
            <a:endParaRPr lang="pt-BR" sz="1800" dirty="0"/>
          </a:p>
        </p:txBody>
      </p:sp>
      <p:sp>
        <p:nvSpPr>
          <p:cNvPr id="7" name="Retângulo 6"/>
          <p:cNvSpPr/>
          <p:nvPr/>
        </p:nvSpPr>
        <p:spPr>
          <a:xfrm>
            <a:off x="827584" y="2420888"/>
            <a:ext cx="1368152" cy="144016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312239" y="2420888"/>
            <a:ext cx="1364552" cy="144016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75556" y="2420888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a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75556" y="3861048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b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67242" y="4365104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c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27584" y="4869160"/>
            <a:ext cx="1368152" cy="93610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312239" y="4869160"/>
            <a:ext cx="1368152" cy="93610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567115" y="5045671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d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2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caminho da Internet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771800" y="1600200"/>
            <a:ext cx="6120680" cy="4925144"/>
          </a:xfrm>
        </p:spPr>
        <p:txBody>
          <a:bodyPr/>
          <a:lstStyle/>
          <a:p>
            <a:r>
              <a:rPr lang="pt-BR" sz="1600" dirty="0" smtClean="0"/>
              <a:t>Este caminho passa por quatro passos principais, sempre identificados pelo endereço IP. Seguem os passos:</a:t>
            </a:r>
          </a:p>
          <a:p>
            <a:r>
              <a:rPr lang="pt-BR" sz="1600" dirty="0" smtClean="0"/>
              <a:t>1) </a:t>
            </a:r>
            <a:r>
              <a:rPr lang="pt-BR" sz="1600" b="1" dirty="0" smtClean="0"/>
              <a:t>Backbone (espinha dorsal)</a:t>
            </a:r>
            <a:r>
              <a:rPr lang="pt-BR" sz="1600" dirty="0" smtClean="0"/>
              <a:t>: Interliga todos os pontos da rede. São pontos chaves espalhados pelo mundo. No Brasil: Embratel, Rede Nacional de Pesquisa (RNP), Oi, Tim, UOL, Telefônica. </a:t>
            </a:r>
          </a:p>
          <a:p>
            <a:r>
              <a:rPr lang="pt-BR" sz="1600" dirty="0" smtClean="0"/>
              <a:t>2) </a:t>
            </a:r>
            <a:r>
              <a:rPr lang="pt-BR" sz="1600" b="1" dirty="0" smtClean="0"/>
              <a:t>Provedor de acesso</a:t>
            </a:r>
            <a:r>
              <a:rPr lang="pt-BR" sz="1600" dirty="0" smtClean="0"/>
              <a:t>: Empresas que contratam o sinal do </a:t>
            </a:r>
            <a:r>
              <a:rPr lang="pt-BR" sz="1600" dirty="0" err="1" smtClean="0"/>
              <a:t>backbone</a:t>
            </a:r>
            <a:r>
              <a:rPr lang="pt-BR" sz="1600" dirty="0" smtClean="0"/>
              <a:t> para distribuir aos seus usuários. No Brasil: Embratel, Telefônica, Oi, Tim. </a:t>
            </a:r>
          </a:p>
          <a:p>
            <a:r>
              <a:rPr lang="pt-BR" sz="1600" dirty="0" smtClean="0"/>
              <a:t>3) </a:t>
            </a:r>
            <a:r>
              <a:rPr lang="pt-BR" sz="1600" b="1" dirty="0" smtClean="0"/>
              <a:t>Provedor de serviço</a:t>
            </a:r>
            <a:r>
              <a:rPr lang="pt-BR" sz="1600" dirty="0" smtClean="0"/>
              <a:t>: Empresas que recebem os dados e distribuem para os usuários.</a:t>
            </a:r>
          </a:p>
          <a:p>
            <a:pPr lvl="1"/>
            <a:r>
              <a:rPr lang="pt-BR" sz="1400" dirty="0" smtClean="0"/>
              <a:t>Provedor de correio eletrônico: Gmail, Yahoo, Hotmail.</a:t>
            </a:r>
          </a:p>
          <a:p>
            <a:pPr lvl="1"/>
            <a:r>
              <a:rPr lang="pt-BR" sz="1400" dirty="0" smtClean="0"/>
              <a:t>Provedor de hospedagem:  UOL Host e </a:t>
            </a:r>
            <a:r>
              <a:rPr lang="pt-BR" sz="1400" dirty="0" err="1" smtClean="0"/>
              <a:t>Locaweb</a:t>
            </a:r>
            <a:r>
              <a:rPr lang="pt-BR" sz="1400" dirty="0" smtClean="0"/>
              <a:t>.</a:t>
            </a:r>
          </a:p>
          <a:p>
            <a:pPr lvl="1"/>
            <a:r>
              <a:rPr lang="pt-BR" sz="1400" dirty="0" smtClean="0"/>
              <a:t>Provedor de conteúdo: Websites pessoais, blogs.</a:t>
            </a:r>
          </a:p>
          <a:p>
            <a:r>
              <a:rPr lang="pt-BR" sz="1600" dirty="0" smtClean="0"/>
              <a:t>4) </a:t>
            </a:r>
            <a:r>
              <a:rPr lang="pt-BR" sz="1600" b="1" dirty="0" smtClean="0"/>
              <a:t>Usuários final</a:t>
            </a:r>
            <a:r>
              <a:rPr lang="pt-BR" sz="1600" dirty="0" smtClean="0"/>
              <a:t>: Parece o passo final, porém não é. Ao chegar no usuário o sinal de Internet passa a repetir todo o caminho novamente de forma inversa.</a:t>
            </a:r>
          </a:p>
          <a:p>
            <a:pPr lvl="1"/>
            <a:r>
              <a:rPr lang="pt-BR" sz="1400" dirty="0"/>
              <a:t>Provedor de </a:t>
            </a:r>
            <a:r>
              <a:rPr lang="pt-BR" sz="1400" dirty="0" smtClean="0"/>
              <a:t>Informação</a:t>
            </a:r>
            <a:r>
              <a:rPr lang="pt-BR" sz="1400" dirty="0"/>
              <a:t>: </a:t>
            </a:r>
            <a:r>
              <a:rPr lang="pt-BR" sz="1400" dirty="0" smtClean="0"/>
              <a:t> Autor da informação, por exemplo que mantém  o website o blog.</a:t>
            </a:r>
            <a:endParaRPr lang="pt-BR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018" y="2564904"/>
            <a:ext cx="676736" cy="88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48" y="1556792"/>
            <a:ext cx="615248" cy="903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245" y="3486137"/>
            <a:ext cx="738253" cy="82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018" y="5373216"/>
            <a:ext cx="924803" cy="100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ector de seta reta 6"/>
          <p:cNvCxnSpPr/>
          <p:nvPr/>
        </p:nvCxnSpPr>
        <p:spPr>
          <a:xfrm>
            <a:off x="1043608" y="1700808"/>
            <a:ext cx="0" cy="439248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2483768" y="1556792"/>
            <a:ext cx="0" cy="453650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340" y="4309846"/>
            <a:ext cx="703724" cy="93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754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Colaboração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46591" y="1484784"/>
            <a:ext cx="2712218" cy="4032448"/>
          </a:xfrm>
        </p:spPr>
        <p:txBody>
          <a:bodyPr>
            <a:normAutofit/>
          </a:bodyPr>
          <a:lstStyle/>
          <a:p>
            <a:r>
              <a:rPr lang="pt-BR" sz="1600" dirty="0" smtClean="0"/>
              <a:t>A </a:t>
            </a:r>
            <a:r>
              <a:rPr lang="pt-BR" sz="1600" dirty="0"/>
              <a:t>colaboração é um princípio </a:t>
            </a:r>
            <a:r>
              <a:rPr lang="pt-BR" sz="1600" b="1" dirty="0"/>
              <a:t>de trabalho em conjunto</a:t>
            </a:r>
            <a:r>
              <a:rPr lang="pt-BR" sz="1600" dirty="0"/>
              <a:t> que produz </a:t>
            </a:r>
            <a:r>
              <a:rPr lang="pt-BR" sz="1600" b="1" dirty="0"/>
              <a:t>confiança</a:t>
            </a:r>
            <a:r>
              <a:rPr lang="pt-BR" sz="1600" dirty="0"/>
              <a:t>, </a:t>
            </a:r>
            <a:r>
              <a:rPr lang="pt-BR" sz="1600" b="1" dirty="0"/>
              <a:t>integridade</a:t>
            </a:r>
            <a:r>
              <a:rPr lang="pt-BR" sz="1600" dirty="0"/>
              <a:t> e resultados através de verdadeiro </a:t>
            </a:r>
            <a:r>
              <a:rPr lang="pt-BR" sz="1600" b="1" dirty="0"/>
              <a:t>consenso</a:t>
            </a:r>
            <a:r>
              <a:rPr lang="pt-BR" sz="1600" dirty="0"/>
              <a:t>, propriedade e </a:t>
            </a:r>
            <a:r>
              <a:rPr lang="pt-BR" sz="1600" b="1" i="1" dirty="0"/>
              <a:t>alinhamento</a:t>
            </a:r>
            <a:r>
              <a:rPr lang="pt-BR" sz="1600" dirty="0"/>
              <a:t> de todos os </a:t>
            </a:r>
            <a:r>
              <a:rPr lang="pt-BR" sz="1600" dirty="0" smtClean="0"/>
              <a:t>envolvidos.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60007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48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 colaborativo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71514" y="1484784"/>
            <a:ext cx="3892974" cy="4320480"/>
          </a:xfrm>
        </p:spPr>
        <p:txBody>
          <a:bodyPr>
            <a:normAutofit/>
          </a:bodyPr>
          <a:lstStyle/>
          <a:p>
            <a:r>
              <a:rPr lang="pt-BR" sz="1600" dirty="0" smtClean="0"/>
              <a:t>Produz </a:t>
            </a:r>
            <a:r>
              <a:rPr lang="pt-BR" sz="1600" dirty="0"/>
              <a:t>melhores resultados do que se </a:t>
            </a:r>
            <a:r>
              <a:rPr lang="pt-BR" sz="1600" dirty="0" smtClean="0"/>
              <a:t>os membros de um grupo </a:t>
            </a:r>
            <a:r>
              <a:rPr lang="pt-BR" sz="1600" dirty="0"/>
              <a:t>atuassem </a:t>
            </a:r>
            <a:r>
              <a:rPr lang="pt-BR" sz="1600" dirty="0" smtClean="0"/>
              <a:t>isoladamente</a:t>
            </a:r>
            <a:r>
              <a:rPr lang="pt-BR" sz="1600" dirty="0"/>
              <a:t>.</a:t>
            </a:r>
            <a:r>
              <a:rPr lang="pt-BR" sz="1600" dirty="0" smtClean="0"/>
              <a:t> A </a:t>
            </a:r>
            <a:r>
              <a:rPr lang="pt-BR" sz="1600" dirty="0"/>
              <a:t>troca de conhecimento e de experiência, aliados à interação entre essas pessoas, </a:t>
            </a:r>
            <a:r>
              <a:rPr lang="pt-BR" sz="1600" dirty="0" smtClean="0"/>
              <a:t>proporciona </a:t>
            </a:r>
            <a:r>
              <a:rPr lang="pt-BR" sz="1600" dirty="0"/>
              <a:t>maior entendimento e capacidade de gerar melhores alternativas nas tomadas de decisão</a:t>
            </a:r>
            <a:r>
              <a:rPr lang="pt-BR" sz="1600" dirty="0" smtClean="0"/>
              <a:t>. </a:t>
            </a:r>
          </a:p>
          <a:p>
            <a:r>
              <a:rPr lang="pt-BR" sz="1600" dirty="0"/>
              <a:t>A criação de ambientes colaborativos requer ferramentas que possibilitem a comunicação independente de tempo e de espaço, permitindo a formação de grupos de trabalhos e equipes com diferentes conhecimentos e especialidades, porém com objetivos em </a:t>
            </a:r>
            <a:r>
              <a:rPr lang="pt-BR" sz="1600" dirty="0" smtClean="0"/>
              <a:t>comum.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1" y="1302708"/>
            <a:ext cx="4949103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86844" y="4519594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</a:t>
            </a:r>
            <a:r>
              <a:rPr lang="pt-BR" dirty="0"/>
              <a:t>trabalho </a:t>
            </a:r>
            <a:r>
              <a:rPr lang="pt-BR" dirty="0" smtClean="0"/>
              <a:t>colaborativo não </a:t>
            </a:r>
            <a:r>
              <a:rPr lang="pt-BR" dirty="0"/>
              <a:t>é </a:t>
            </a:r>
            <a:r>
              <a:rPr lang="pt-BR" dirty="0" smtClean="0"/>
              <a:t>realizado </a:t>
            </a:r>
            <a:r>
              <a:rPr lang="pt-BR" dirty="0"/>
              <a:t>individualmente, mas sim em conjunto </a:t>
            </a:r>
            <a:r>
              <a:rPr lang="pt-BR" b="1" dirty="0"/>
              <a:t>e a tecnologia é o elo de ligação</a:t>
            </a:r>
            <a:r>
              <a:rPr lang="pt-BR" dirty="0"/>
              <a:t> entre os vários atores do </a:t>
            </a:r>
            <a:r>
              <a:rPr lang="pt-BR" dirty="0" smtClean="0"/>
              <a:t>processo.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757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O surgimento do software livre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139952" y="1700808"/>
            <a:ext cx="4680520" cy="4973364"/>
          </a:xfrm>
        </p:spPr>
        <p:txBody>
          <a:bodyPr>
            <a:noAutofit/>
          </a:bodyPr>
          <a:lstStyle/>
          <a:p>
            <a:r>
              <a:rPr lang="pt-BR" sz="1600" dirty="0"/>
              <a:t>Em 1983,  </a:t>
            </a:r>
            <a:r>
              <a:rPr lang="pt-BR" sz="1600" b="1" dirty="0" smtClean="0"/>
              <a:t>Richard </a:t>
            </a:r>
            <a:r>
              <a:rPr lang="pt-BR" sz="1600" b="1" dirty="0" err="1" smtClean="0"/>
              <a:t>Stallman</a:t>
            </a:r>
            <a:r>
              <a:rPr lang="pt-BR" sz="1600" dirty="0" smtClean="0"/>
              <a:t>, </a:t>
            </a:r>
            <a:r>
              <a:rPr lang="pt-BR" sz="1600" dirty="0"/>
              <a:t>pesquisador do Laboratório de Inteligência Artificial do </a:t>
            </a:r>
            <a:r>
              <a:rPr lang="pt-BR" sz="1600" dirty="0" smtClean="0"/>
              <a:t>MIT, </a:t>
            </a:r>
            <a:r>
              <a:rPr lang="pt-BR" sz="1600" dirty="0"/>
              <a:t>deu início ao projeto </a:t>
            </a:r>
            <a:r>
              <a:rPr lang="pt-BR" sz="1600" dirty="0" smtClean="0"/>
              <a:t>GNU que é o nome de </a:t>
            </a:r>
            <a:r>
              <a:rPr lang="pt-BR" sz="1600" dirty="0"/>
              <a:t>um animal africano e também o acrônimo recursivo de GNU IS NOT UNIX, ou seja, </a:t>
            </a:r>
            <a:r>
              <a:rPr lang="pt-BR" sz="1600" dirty="0" smtClean="0"/>
              <a:t>o objetivo era </a:t>
            </a:r>
            <a:r>
              <a:rPr lang="pt-BR" sz="1600" dirty="0"/>
              <a:t>produzir um sistema operacional livre que pudesse fazer o mesmo que o sistema Unix. </a:t>
            </a:r>
            <a:endParaRPr lang="pt-BR" sz="1600" dirty="0" smtClean="0"/>
          </a:p>
          <a:p>
            <a:r>
              <a:rPr lang="pt-BR" sz="1600" dirty="0"/>
              <a:t>O Unix, </a:t>
            </a:r>
            <a:r>
              <a:rPr lang="pt-BR" sz="1600" dirty="0" smtClean="0"/>
              <a:t>é um </a:t>
            </a:r>
            <a:r>
              <a:rPr lang="pt-BR" sz="1600" dirty="0"/>
              <a:t>sistema operacional </a:t>
            </a:r>
            <a:r>
              <a:rPr lang="pt-BR" sz="1600" dirty="0" smtClean="0"/>
              <a:t>robusto</a:t>
            </a:r>
            <a:r>
              <a:rPr lang="pt-BR" sz="1600" dirty="0"/>
              <a:t>. </a:t>
            </a:r>
            <a:r>
              <a:rPr lang="pt-BR" sz="1600" dirty="0" smtClean="0"/>
              <a:t>Foi criado pela Bell </a:t>
            </a:r>
            <a:r>
              <a:rPr lang="pt-BR" sz="1600" dirty="0" err="1"/>
              <a:t>Laboratories</a:t>
            </a:r>
            <a:r>
              <a:rPr lang="pt-BR" sz="1600" dirty="0"/>
              <a:t> da AT&amp;T, a General Electric e o MIT. A primeira versão surgiu em </a:t>
            </a:r>
            <a:r>
              <a:rPr lang="pt-BR" sz="1600" dirty="0" smtClean="0"/>
              <a:t>1971. </a:t>
            </a:r>
            <a:r>
              <a:rPr lang="pt-BR" sz="1600" dirty="0"/>
              <a:t>Em 1973, </a:t>
            </a:r>
            <a:r>
              <a:rPr lang="pt-BR" sz="1600" dirty="0" smtClean="0"/>
              <a:t>o </a:t>
            </a:r>
            <a:r>
              <a:rPr lang="pt-BR" sz="1600" dirty="0"/>
              <a:t>Unix foi </a:t>
            </a:r>
            <a:r>
              <a:rPr lang="pt-BR" sz="1600" dirty="0" smtClean="0"/>
              <a:t>escrito </a:t>
            </a:r>
            <a:r>
              <a:rPr lang="pt-BR" sz="1600" dirty="0"/>
              <a:t>em </a:t>
            </a:r>
            <a:r>
              <a:rPr lang="pt-BR" sz="1600" dirty="0" smtClean="0"/>
              <a:t>C</a:t>
            </a:r>
            <a:r>
              <a:rPr lang="pt-BR" sz="1600" dirty="0"/>
              <a:t>, uma linguagem </a:t>
            </a:r>
            <a:r>
              <a:rPr lang="pt-BR" sz="1600" dirty="0" smtClean="0"/>
              <a:t> de programação de </a:t>
            </a:r>
            <a:r>
              <a:rPr lang="pt-BR" sz="1600" dirty="0"/>
              <a:t>alto nível</a:t>
            </a:r>
            <a:r>
              <a:rPr lang="pt-BR" sz="1600" dirty="0" smtClean="0"/>
              <a:t>.</a:t>
            </a:r>
          </a:p>
          <a:p>
            <a:r>
              <a:rPr lang="pt-BR" sz="1600" dirty="0"/>
              <a:t>A ideia de constituir um sistema operacional livre foi ganhando adeptos e se </a:t>
            </a:r>
            <a:r>
              <a:rPr lang="pt-BR" sz="1600" dirty="0" smtClean="0"/>
              <a:t> formou a </a:t>
            </a:r>
            <a:r>
              <a:rPr lang="pt-BR" sz="1600" b="1" dirty="0" err="1"/>
              <a:t>Free</a:t>
            </a:r>
            <a:r>
              <a:rPr lang="pt-BR" sz="1600" b="1" dirty="0"/>
              <a:t> Software </a:t>
            </a:r>
            <a:r>
              <a:rPr lang="pt-BR" sz="1600" b="1" dirty="0" smtClean="0"/>
              <a:t>Foundation</a:t>
            </a:r>
            <a:r>
              <a:rPr lang="pt-BR" sz="1600" dirty="0" smtClean="0"/>
              <a:t>. Hackers </a:t>
            </a:r>
            <a:r>
              <a:rPr lang="pt-BR" sz="1600" dirty="0"/>
              <a:t>apaixonados pela programação trocavam </a:t>
            </a:r>
            <a:r>
              <a:rPr lang="pt-BR" sz="1600" dirty="0" smtClean="0"/>
              <a:t>pedaços </a:t>
            </a:r>
            <a:r>
              <a:rPr lang="pt-BR" sz="1600" dirty="0"/>
              <a:t>de programas e linhas de código. Vários componentes do sistema operacional foram desenvolvidos, enquanto ganhava corpo a proposta do compartilhamento.</a:t>
            </a:r>
            <a:endParaRPr lang="pt-BR" sz="16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84984"/>
            <a:ext cx="3502430" cy="235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43" y="1628800"/>
            <a:ext cx="30480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4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1621</Words>
  <Application>Microsoft Office PowerPoint</Application>
  <PresentationFormat>Apresentação na tela (4:3)</PresentationFormat>
  <Paragraphs>70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Aula colaborativa disponibilizada no GitHub</vt:lpstr>
      <vt:lpstr>O que é Internet?</vt:lpstr>
      <vt:lpstr>Quando a Internet surgiu?</vt:lpstr>
      <vt:lpstr>Camadas de protocolos</vt:lpstr>
      <vt:lpstr>Camadas de protocolos - exemplos</vt:lpstr>
      <vt:lpstr>O caminho da Internet</vt:lpstr>
      <vt:lpstr>Colaboração</vt:lpstr>
      <vt:lpstr>Trabalho colaborativo</vt:lpstr>
      <vt:lpstr> O surgimento do software livre</vt:lpstr>
      <vt:lpstr> O surgimento do Linux</vt:lpstr>
      <vt:lpstr> Software livre x Software proprietário</vt:lpstr>
      <vt:lpstr> O sucesso da colaboração no Linux</vt:lpstr>
      <vt:lpstr> O sucesso da colaboração no Linux</vt:lpstr>
      <vt:lpstr> O sucesso do Linux no mundo</vt:lpstr>
      <vt:lpstr> Conclusão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colaborativa</dc:title>
  <dc:creator>carla</dc:creator>
  <cp:lastModifiedBy>carla</cp:lastModifiedBy>
  <cp:revision>43</cp:revision>
  <dcterms:created xsi:type="dcterms:W3CDTF">2015-11-30T23:04:09Z</dcterms:created>
  <dcterms:modified xsi:type="dcterms:W3CDTF">2016-02-08T23:20:37Z</dcterms:modified>
</cp:coreProperties>
</file>