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320" r:id="rId3"/>
    <p:sldId id="312" r:id="rId4"/>
    <p:sldId id="297" r:id="rId5"/>
    <p:sldId id="317" r:id="rId6"/>
    <p:sldId id="321" r:id="rId7"/>
    <p:sldId id="322" r:id="rId8"/>
    <p:sldId id="298" r:id="rId9"/>
    <p:sldId id="319" r:id="rId10"/>
    <p:sldId id="31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3E4E7-783A-4211-B0EF-80323FA220BF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8817F-6636-42C0-8FA5-3F3E6A5565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33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original uploader was PNG crusade bot at English Wikipedia., Public domain, via Wikimedia Commons. Available at: https://upload.wikimedia.org/wikipedia/commons/2/28/Google_Scholar_logo.png Last accessed 09.06.2022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0BC8-93AC-4AA4-A9E9-2EE8BD7CB12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577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Regions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study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24 USA/CAN; 1 RUS; 14 EUR, 1 ISR Total: 40 </a:t>
            </a:r>
            <a:endParaRPr lang="de-D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Europe: 1 ESP, 2 GER, 4 SCA (1 FIN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), 5 ITA/FR (2 ITA/FRA), 1 BAL/DIN, 1 POL/BEL</a:t>
            </a:r>
            <a:endParaRPr lang="de-D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North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America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3 USA/CAN, 4 CAN, 17 USA </a:t>
            </a:r>
            <a:endParaRPr lang="de-D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Year (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publication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): Min:1971 Max:2022 </a:t>
            </a:r>
            <a:endParaRPr lang="de-D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Duration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study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Min:1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yr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Max: 22</a:t>
            </a:r>
            <a:endParaRPr lang="de-DE" dirty="0">
              <a:effectLst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0BC8-93AC-4AA4-A9E9-2EE8BD7CB12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714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Regions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study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24 USA/CAN; 1 RUS; 14 EUR, 1 ISR Total: 40 </a:t>
            </a:r>
            <a:endParaRPr lang="de-D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Europe: 1 ESP, 2 GER, 4 SCA (1 FIN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), 5 ITA/FR (2 ITA/FRA), 1 BAL/DIN, 1 POL/BEL</a:t>
            </a:r>
            <a:endParaRPr lang="de-D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North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America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3 USA/CAN, 4 CAN, 17 USA </a:t>
            </a:r>
            <a:endParaRPr lang="de-D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Year (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publication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): Min:1971 Max:2022 </a:t>
            </a:r>
            <a:endParaRPr lang="de-D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Duration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study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Min:1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yr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Max: 22</a:t>
            </a:r>
            <a:endParaRPr lang="de-DE" dirty="0">
              <a:effectLst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0BC8-93AC-4AA4-A9E9-2EE8BD7CB12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161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11 </a:t>
            </a:r>
            <a:r>
              <a:rPr lang="de-DE" dirty="0" err="1"/>
              <a:t>studies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pack </a:t>
            </a:r>
            <a:r>
              <a:rPr lang="de-DE" dirty="0" err="1"/>
              <a:t>sizes</a:t>
            </a:r>
            <a:r>
              <a:rPr lang="de-DE" dirty="0"/>
              <a:t>. </a:t>
            </a:r>
          </a:p>
          <a:p>
            <a:r>
              <a:rPr lang="de-DE" dirty="0"/>
              <a:t>8 in North </a:t>
            </a:r>
            <a:r>
              <a:rPr lang="de-DE" dirty="0" err="1"/>
              <a:t>America</a:t>
            </a:r>
            <a:r>
              <a:rPr lang="de-DE" dirty="0"/>
              <a:t> (7.01,) 3 in Europe (5.97).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4D0BC8-93AC-4AA4-A9E9-2EE8BD7CB12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12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11 </a:t>
            </a:r>
            <a:r>
              <a:rPr lang="de-DE" dirty="0" err="1"/>
              <a:t>studies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pack </a:t>
            </a:r>
            <a:r>
              <a:rPr lang="de-DE" dirty="0" err="1"/>
              <a:t>sizes</a:t>
            </a:r>
            <a:r>
              <a:rPr lang="de-DE" dirty="0"/>
              <a:t>. </a:t>
            </a:r>
          </a:p>
          <a:p>
            <a:r>
              <a:rPr lang="de-DE" dirty="0"/>
              <a:t>8 in North </a:t>
            </a:r>
            <a:r>
              <a:rPr lang="de-DE" dirty="0" err="1"/>
              <a:t>America</a:t>
            </a:r>
            <a:r>
              <a:rPr lang="de-DE" dirty="0"/>
              <a:t> (7.01,) 3 in Europe (5.97).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4D0BC8-93AC-4AA4-A9E9-2EE8BD7CB12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778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11 </a:t>
            </a:r>
            <a:r>
              <a:rPr lang="de-DE" dirty="0" err="1"/>
              <a:t>studies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pack </a:t>
            </a:r>
            <a:r>
              <a:rPr lang="de-DE" dirty="0" err="1"/>
              <a:t>sizes</a:t>
            </a:r>
            <a:r>
              <a:rPr lang="de-DE" dirty="0"/>
              <a:t>. </a:t>
            </a:r>
          </a:p>
          <a:p>
            <a:r>
              <a:rPr lang="de-DE" dirty="0"/>
              <a:t>8 in North </a:t>
            </a:r>
            <a:r>
              <a:rPr lang="de-DE" dirty="0" err="1"/>
              <a:t>America</a:t>
            </a:r>
            <a:r>
              <a:rPr lang="de-DE" dirty="0"/>
              <a:t> (7.01,) 3 in Europe (5.97).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4D0BC8-93AC-4AA4-A9E9-2EE8BD7CB12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440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11 </a:t>
            </a:r>
            <a:r>
              <a:rPr lang="de-DE" dirty="0" err="1"/>
              <a:t>studies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pack </a:t>
            </a:r>
            <a:r>
              <a:rPr lang="de-DE" dirty="0" err="1"/>
              <a:t>sizes</a:t>
            </a:r>
            <a:r>
              <a:rPr lang="de-DE" dirty="0"/>
              <a:t>. </a:t>
            </a:r>
          </a:p>
          <a:p>
            <a:r>
              <a:rPr lang="de-DE" dirty="0"/>
              <a:t>8 in North </a:t>
            </a:r>
            <a:r>
              <a:rPr lang="de-DE" dirty="0" err="1"/>
              <a:t>America</a:t>
            </a:r>
            <a:r>
              <a:rPr lang="de-DE" dirty="0"/>
              <a:t> (7.01,) 3 in Europe (5.97).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4D0BC8-93AC-4AA4-A9E9-2EE8BD7CB12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052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11 </a:t>
            </a:r>
            <a:r>
              <a:rPr lang="de-DE" dirty="0" err="1"/>
              <a:t>studies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pack </a:t>
            </a:r>
            <a:r>
              <a:rPr lang="de-DE" dirty="0" err="1"/>
              <a:t>sizes</a:t>
            </a:r>
            <a:r>
              <a:rPr lang="de-DE" dirty="0"/>
              <a:t>. </a:t>
            </a:r>
          </a:p>
          <a:p>
            <a:r>
              <a:rPr lang="de-DE" dirty="0"/>
              <a:t>8 in North </a:t>
            </a:r>
            <a:r>
              <a:rPr lang="de-DE" dirty="0" err="1"/>
              <a:t>America</a:t>
            </a:r>
            <a:r>
              <a:rPr lang="de-DE" dirty="0"/>
              <a:t> (7.01,) 3 in Europe (5.97).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4D0BC8-93AC-4AA4-A9E9-2EE8BD7CB12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671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11 </a:t>
            </a:r>
            <a:r>
              <a:rPr lang="de-DE" dirty="0" err="1"/>
              <a:t>studies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pack </a:t>
            </a:r>
            <a:r>
              <a:rPr lang="de-DE" dirty="0" err="1"/>
              <a:t>sizes</a:t>
            </a:r>
            <a:r>
              <a:rPr lang="de-DE" dirty="0"/>
              <a:t>. </a:t>
            </a:r>
          </a:p>
          <a:p>
            <a:r>
              <a:rPr lang="de-DE" dirty="0"/>
              <a:t>8 in North </a:t>
            </a:r>
            <a:r>
              <a:rPr lang="de-DE" dirty="0" err="1"/>
              <a:t>America</a:t>
            </a:r>
            <a:r>
              <a:rPr lang="de-DE" dirty="0"/>
              <a:t> (7.01,) 3 in Europe (5.97).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4D0BC8-93AC-4AA4-A9E9-2EE8BD7CB12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0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E210-F20C-3A2F-539C-11C957D76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3E914-FA80-DC83-4CC8-54D33DDFA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129C2-4F54-73F6-002F-B7129D2C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E8BAA-E58B-F606-55AF-BA45690B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C7B91-5B2C-E1DE-807E-0D76869A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DEEA-9FFF-AB32-3310-37F5C136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14134-7EE5-3598-C733-9ADF9CC9D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88CDE-A794-65CD-43B5-59D4205D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1951-20DA-B92C-A338-0C04B8F2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94C94-6B5B-1BB7-9165-2CBCBD76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42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9E849-B06F-8DDB-850C-382290F1B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931E6-8617-588E-320C-A87E64DAD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D2DAC-855B-FB72-CF95-E5059F73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6B5A9-0CE4-7C3B-6A0D-B4090B59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E5FF2-D9EC-A0C1-20DE-A48C96CB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24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152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995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098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395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17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837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504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06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465E-692B-9569-A85F-B0BB72E5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68A6-E63A-44EA-CCB8-2247EE288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03BD-7369-CE62-155F-5BB521ED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6ADEA-1D77-EBA2-F3C7-EAE3261D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A6673-1AEE-314A-EDFC-2F3A88EB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14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912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154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06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BC59-54EB-EE48-B4A5-4CB1C529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8B0E4-4EA2-F556-CB64-FA77D66AE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E80EC-707E-91E0-2189-6763DD4E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E2283-409B-3B2B-D0D9-E1A92B5D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AB039-0E8B-E427-7552-DF9FADBA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16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F349-D55A-2ED4-6571-BEACBF92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DB356-60D2-B1DF-0AC5-8C3F85FC4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8500E-754B-3995-02CE-2BAED7D4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42501-EC96-7862-6F9D-EFD12128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B3E07-DA4C-F0BB-0A3E-8926A256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5DB8D-DEFE-4A63-5E13-B7760686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39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A8BF-9C32-7BAC-93C0-FA2EE7A98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4E523-6D25-9214-86C4-84EF74889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48CD5-C6BC-B5D9-4E9F-2B43F3632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F55DA-CD19-AD48-FE28-87B8F8902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99E75-A759-7B13-F92D-02EB523D7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94E89-AD6B-A229-743C-A4E3EEEC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328AA-E957-7EF1-DC93-D0F43AF2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17196-78B4-6A36-DEB1-57284D83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97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D274-2F28-79D9-D674-C3083020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BE6ED-2B89-DD1D-F66F-F6F4A3B4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8E771-9D30-0D5B-D8FB-B8AF2806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836B9-EEFD-8132-3863-B5A0C611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31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17582-D637-C447-5F70-D7306373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3CB53-BD80-3AF7-8C21-CAFB79F4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03E50-CECB-857F-0D52-9174FFAC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92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F003-FDFB-43CC-93BB-DFD5C7AB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DE8ED-0B6B-18F6-CB31-8B98CDA18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36DCB-4374-0225-9F35-112377FC7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D4293-035E-8E65-342A-144AF434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6A862-B6A6-8E5F-28FC-46D9F57D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427EB-B6DA-DBD4-E290-E588CA57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52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0AEE-D70A-56E5-E2D7-09C03B71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1B513-C6B3-8451-626D-8D56D436E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90DC4-5E7F-2EC6-2613-BF3D99A43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0EF2A-D6B8-8BB1-A2B3-C913426C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82284-C28E-1BD8-AA54-9D123613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CC7C1-B89A-9817-9B49-ACBAC2E9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28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A0AF5-BD5E-C912-040A-6755F3FB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BA749-D680-8B85-3CEC-54031BDD8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89AF0-4942-CC7D-3F36-C0D3D048C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EAA84-7C4B-46F8-8547-818729FA330D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B21DA-D46D-5E08-FFA8-846F47CB3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4BB1C-0A59-8A15-2DC6-E3F5EDE2E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9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B854C-4427-4923-A83F-680E897CCB3B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39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Methods: A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Selection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Search Strings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6632" y="1598771"/>
            <a:ext cx="5764404" cy="4894104"/>
          </a:xfrm>
        </p:spPr>
        <p:txBody>
          <a:bodyPr>
            <a:normAutofit fontScale="85000" lnSpcReduction="10000"/>
          </a:bodyPr>
          <a:lstStyle/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Search strings: 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"wolves" OR "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canis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lupus" OR "wolf" AND "dispersal" OR "demography" OR "demographics" OR "mortality" OR "survival" 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"wolves" OR "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canis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lupus" OR "wolf" AND “pack size” OR “litter size” OR "demography" OR "demographics" OR "mortality" OR "survival" AND “specific country”</a:t>
            </a:r>
            <a:endParaRPr lang="de-D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endParaRPr lang="de-D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1" indent="0">
              <a:buClr>
                <a:schemeClr val="accent1">
                  <a:lumMod val="75000"/>
                </a:schemeClr>
              </a:buClr>
              <a:buNone/>
            </a:pPr>
            <a:endParaRPr lang="de-D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de-D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First 5 </a:t>
            </a:r>
            <a:r>
              <a:rPr lang="de-DE" dirty="0" err="1">
                <a:latin typeface="Cambria" panose="02040503050406030204" pitchFamily="18" charset="0"/>
                <a:ea typeface="Cambria" panose="02040503050406030204" pitchFamily="18" charset="0"/>
              </a:rPr>
              <a:t>pages</a:t>
            </a:r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  <a:ea typeface="Cambria" panose="02040503050406030204" pitchFamily="18" charset="0"/>
              </a:rPr>
              <a:t>before</a:t>
            </a:r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 &amp; after 2000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-6199"/>
            <a:ext cx="12192000" cy="53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9811265" y="0"/>
            <a:ext cx="1680520" cy="1406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2" descr="IZW_mit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62" y="257716"/>
            <a:ext cx="1273180" cy="8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E2EDF4A-5BCE-0584-5DEE-81D1C7DED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178" y="1863801"/>
            <a:ext cx="4240404" cy="712299"/>
          </a:xfrm>
          <a:prstGeom prst="rect">
            <a:avLst/>
          </a:prstGeom>
        </p:spPr>
      </p:pic>
      <p:pic>
        <p:nvPicPr>
          <p:cNvPr id="12" name="Grafik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08AC9601-C5CE-203C-85DD-7E698247CB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5" t="-869" r="3575" b="25422"/>
          <a:stretch/>
        </p:blipFill>
        <p:spPr>
          <a:xfrm>
            <a:off x="6219021" y="2580111"/>
            <a:ext cx="5902010" cy="386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6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Distribution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Publications 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>
          <a:xfrm>
            <a:off x="0" y="-6199"/>
            <a:ext cx="12192000" cy="53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9811265" y="0"/>
            <a:ext cx="1680520" cy="1406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2" descr="IZW_mit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62" y="257716"/>
            <a:ext cx="1273180" cy="8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76BBA5B-0A56-F774-5605-CEF268454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8" y="1323747"/>
            <a:ext cx="9826690" cy="54592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EBEFEA-07EA-665B-EC18-A0165CCEE0CD}"/>
              </a:ext>
            </a:extLst>
          </p:cNvPr>
          <p:cNvSpPr txBox="1"/>
          <p:nvPr/>
        </p:nvSpPr>
        <p:spPr>
          <a:xfrm>
            <a:off x="10078562" y="3583387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N Total:59</a:t>
            </a:r>
          </a:p>
        </p:txBody>
      </p:sp>
    </p:spTree>
    <p:extLst>
      <p:ext uri="{BB962C8B-B14F-4D97-AF65-F5344CB8AC3E}">
        <p14:creationId xmlns:p14="http://schemas.microsoft.com/office/powerpoint/2010/main" val="114756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Year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Publication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>
          <a:xfrm>
            <a:off x="0" y="-6199"/>
            <a:ext cx="12192000" cy="53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9811265" y="0"/>
            <a:ext cx="1680520" cy="1406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2" descr="IZW_mit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62" y="257716"/>
            <a:ext cx="1273180" cy="8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8D8B30-AF98-EC07-EE50-B8178B645F06}"/>
              </a:ext>
            </a:extLst>
          </p:cNvPr>
          <p:cNvSpPr txBox="1"/>
          <p:nvPr/>
        </p:nvSpPr>
        <p:spPr>
          <a:xfrm>
            <a:off x="5027190" y="2529459"/>
            <a:ext cx="85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    : 10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EFC023D9-CD2D-4EF0-BF92-EB67D5E80801}"/>
              </a:ext>
            </a:extLst>
          </p:cNvPr>
          <p:cNvSpPr/>
          <p:nvPr/>
        </p:nvSpPr>
        <p:spPr>
          <a:xfrm>
            <a:off x="5027190" y="2615722"/>
            <a:ext cx="251926" cy="23326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D6E7DBE0-4E7F-3CDC-DFDF-7F4E3BBD8CF8}"/>
              </a:ext>
            </a:extLst>
          </p:cNvPr>
          <p:cNvSpPr/>
          <p:nvPr/>
        </p:nvSpPr>
        <p:spPr>
          <a:xfrm>
            <a:off x="10782550" y="2597492"/>
            <a:ext cx="251926" cy="23326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236EE-D30F-3CDC-DDA1-A483979AA8FB}"/>
              </a:ext>
            </a:extLst>
          </p:cNvPr>
          <p:cNvSpPr txBox="1"/>
          <p:nvPr/>
        </p:nvSpPr>
        <p:spPr>
          <a:xfrm>
            <a:off x="10754920" y="2490992"/>
            <a:ext cx="90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    : 10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6A4864-E62A-83C3-1260-82B92981A853}"/>
              </a:ext>
            </a:extLst>
          </p:cNvPr>
          <p:cNvSpPr/>
          <p:nvPr/>
        </p:nvSpPr>
        <p:spPr>
          <a:xfrm>
            <a:off x="5060852" y="3100466"/>
            <a:ext cx="203264" cy="1974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9D45CF-4DE2-D967-B0A9-B865D90312BF}"/>
              </a:ext>
            </a:extLst>
          </p:cNvPr>
          <p:cNvSpPr txBox="1"/>
          <p:nvPr/>
        </p:nvSpPr>
        <p:spPr>
          <a:xfrm>
            <a:off x="5046412" y="3014528"/>
            <a:ext cx="85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    : 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D38634-E1FE-7D16-74CD-AD5A5E902A69}"/>
              </a:ext>
            </a:extLst>
          </p:cNvPr>
          <p:cNvSpPr txBox="1"/>
          <p:nvPr/>
        </p:nvSpPr>
        <p:spPr>
          <a:xfrm>
            <a:off x="10754920" y="2928591"/>
            <a:ext cx="81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    : 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C804CCA-9DC8-5668-5FFE-A551087D5262}"/>
              </a:ext>
            </a:extLst>
          </p:cNvPr>
          <p:cNvSpPr/>
          <p:nvPr/>
        </p:nvSpPr>
        <p:spPr>
          <a:xfrm>
            <a:off x="10806881" y="3001737"/>
            <a:ext cx="203264" cy="1974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Picture 16" descr="Map&#10;&#10;Description automatically generated">
            <a:extLst>
              <a:ext uri="{FF2B5EF4-FFF2-40B4-BE49-F238E27FC236}">
                <a16:creationId xmlns:a16="http://schemas.microsoft.com/office/drawing/2014/main" id="{E44A6373-A7E4-F9B6-35A3-384005691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74" y="1632590"/>
            <a:ext cx="4448393" cy="4942659"/>
          </a:xfrm>
          <a:prstGeom prst="rect">
            <a:avLst/>
          </a:prstGeom>
        </p:spPr>
      </p:pic>
      <p:pic>
        <p:nvPicPr>
          <p:cNvPr id="19" name="Picture 18" descr="Map&#10;&#10;Description automatically generated">
            <a:extLst>
              <a:ext uri="{FF2B5EF4-FFF2-40B4-BE49-F238E27FC236}">
                <a16:creationId xmlns:a16="http://schemas.microsoft.com/office/drawing/2014/main" id="{7E92594F-5115-6F5F-9EEC-DC8CB00C1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128" y="1537702"/>
            <a:ext cx="4533792" cy="503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2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55077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Survival Rate per Country &amp; Age Class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>
          <a:xfrm>
            <a:off x="0" y="-6199"/>
            <a:ext cx="12192000" cy="53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811265" y="-46653"/>
            <a:ext cx="1680520" cy="1406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IZW_mit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62" y="257716"/>
            <a:ext cx="1273180" cy="8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B176545B-80E0-B1F8-6353-89D5651F9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9" y="1566078"/>
            <a:ext cx="5149593" cy="5149593"/>
          </a:xfrm>
        </p:spPr>
      </p:pic>
      <p:pic>
        <p:nvPicPr>
          <p:cNvPr id="14" name="Content Placeholder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5473F768-B455-7C62-7F6C-F3A4C8EF6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496" y="1454814"/>
            <a:ext cx="5111568" cy="51115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ED130-6211-55B5-3B97-10AD217396B6}"/>
              </a:ext>
            </a:extLst>
          </p:cNvPr>
          <p:cNvSpPr txBox="1"/>
          <p:nvPr/>
        </p:nvSpPr>
        <p:spPr>
          <a:xfrm>
            <a:off x="10803589" y="3805497"/>
            <a:ext cx="137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N Total:91</a:t>
            </a:r>
          </a:p>
        </p:txBody>
      </p:sp>
    </p:spTree>
    <p:extLst>
      <p:ext uri="{BB962C8B-B14F-4D97-AF65-F5344CB8AC3E}">
        <p14:creationId xmlns:p14="http://schemas.microsoft.com/office/powerpoint/2010/main" val="204633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55077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Pack Size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>
          <a:xfrm>
            <a:off x="0" y="-6199"/>
            <a:ext cx="12192000" cy="53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811265" y="-46653"/>
            <a:ext cx="1680520" cy="1406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IZW_mit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62" y="257716"/>
            <a:ext cx="1273180" cy="8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FB58285-8CA3-3177-45D3-4902BADA5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26009"/>
              </p:ext>
            </p:extLst>
          </p:nvPr>
        </p:nvGraphicFramePr>
        <p:xfrm>
          <a:off x="415360" y="1464904"/>
          <a:ext cx="10594761" cy="4954555"/>
        </p:xfrm>
        <a:graphic>
          <a:graphicData uri="http://schemas.openxmlformats.org/drawingml/2006/table">
            <a:tbl>
              <a:tblPr/>
              <a:tblGrid>
                <a:gridCol w="2751293">
                  <a:extLst>
                    <a:ext uri="{9D8B030D-6E8A-4147-A177-3AD203B41FA5}">
                      <a16:colId xmlns:a16="http://schemas.microsoft.com/office/drawing/2014/main" val="2462542023"/>
                    </a:ext>
                  </a:extLst>
                </a:gridCol>
                <a:gridCol w="2546088">
                  <a:extLst>
                    <a:ext uri="{9D8B030D-6E8A-4147-A177-3AD203B41FA5}">
                      <a16:colId xmlns:a16="http://schemas.microsoft.com/office/drawing/2014/main" val="798846088"/>
                    </a:ext>
                  </a:extLst>
                </a:gridCol>
                <a:gridCol w="2648690">
                  <a:extLst>
                    <a:ext uri="{9D8B030D-6E8A-4147-A177-3AD203B41FA5}">
                      <a16:colId xmlns:a16="http://schemas.microsoft.com/office/drawing/2014/main" val="1551231670"/>
                    </a:ext>
                  </a:extLst>
                </a:gridCol>
                <a:gridCol w="2648690">
                  <a:extLst>
                    <a:ext uri="{9D8B030D-6E8A-4147-A177-3AD203B41FA5}">
                      <a16:colId xmlns:a16="http://schemas.microsoft.com/office/drawing/2014/main" val="2784905615"/>
                    </a:ext>
                  </a:extLst>
                </a:gridCol>
              </a:tblGrid>
              <a:tr h="736158"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Country</a:t>
                      </a:r>
                    </a:p>
                  </a:txBody>
                  <a:tcPr marL="15766" marR="15766" marT="10510" marB="1051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Average Pack Size</a:t>
                      </a:r>
                    </a:p>
                  </a:txBody>
                  <a:tcPr marL="15766" marR="15766" marT="10510" marB="1051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SD</a:t>
                      </a:r>
                    </a:p>
                  </a:txBody>
                  <a:tcPr marL="15766" marR="15766" marT="10510" marB="1051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N Studies</a:t>
                      </a:r>
                    </a:p>
                  </a:txBody>
                  <a:tcPr marL="15766" marR="15766" marT="10510" marB="1051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119695"/>
                  </a:ext>
                </a:extLst>
              </a:tr>
              <a:tr h="378027"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USA</a:t>
                      </a:r>
                    </a:p>
                  </a:txBody>
                  <a:tcPr marL="15766" marR="15766" marT="10510" marB="1051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7.02</a:t>
                      </a:r>
                    </a:p>
                  </a:txBody>
                  <a:tcPr marL="15766" marR="15766" marT="10510" marB="1051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2.85</a:t>
                      </a:r>
                    </a:p>
                  </a:txBody>
                  <a:tcPr marL="15766" marR="15766" marT="10510" marB="1051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>
                          <a:effectLst/>
                          <a:latin typeface="Trebuchet MS" panose="020B0603020202020204" pitchFamily="34" charset="0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093430"/>
                  </a:ext>
                </a:extLst>
              </a:tr>
              <a:tr h="378027"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USA &amp; Canada</a:t>
                      </a:r>
                    </a:p>
                  </a:txBody>
                  <a:tcPr marL="15766" marR="15766" marT="10510" marB="1051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 baseline="0">
                          <a:effectLst/>
                          <a:latin typeface="Trebuchet MS" panose="020B0603020202020204" pitchFamily="34" charset="0"/>
                        </a:rPr>
                        <a:t>6.9</a:t>
                      </a:r>
                    </a:p>
                  </a:txBody>
                  <a:tcPr marL="15766" marR="15766" marT="10510" marB="1051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NA</a:t>
                      </a:r>
                    </a:p>
                  </a:txBody>
                  <a:tcPr marL="15766" marR="15766" marT="10510" marB="1051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092671"/>
                  </a:ext>
                </a:extLst>
              </a:tr>
              <a:tr h="700124"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 dirty="0" err="1">
                          <a:effectLst/>
                          <a:latin typeface="Trebuchet MS" panose="020B0603020202020204" pitchFamily="34" charset="0"/>
                        </a:rPr>
                        <a:t>Scandinavia</a:t>
                      </a:r>
                      <a:endParaRPr lang="de-DE" sz="2200" baseline="0" dirty="0">
                        <a:effectLst/>
                        <a:latin typeface="Trebuchet MS" panose="020B0603020202020204" pitchFamily="34" charset="0"/>
                      </a:endParaRPr>
                    </a:p>
                    <a:p>
                      <a:pPr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(</a:t>
                      </a:r>
                      <a:r>
                        <a:rPr lang="de-DE" sz="2200" baseline="0" dirty="0" err="1">
                          <a:effectLst/>
                          <a:latin typeface="Trebuchet MS" panose="020B0603020202020204" pitchFamily="34" charset="0"/>
                        </a:rPr>
                        <a:t>Sweden</a:t>
                      </a:r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 &amp; </a:t>
                      </a:r>
                      <a:r>
                        <a:rPr lang="de-DE" sz="2200" baseline="0" dirty="0" err="1">
                          <a:effectLst/>
                          <a:latin typeface="Trebuchet MS" panose="020B0603020202020204" pitchFamily="34" charset="0"/>
                        </a:rPr>
                        <a:t>Norway</a:t>
                      </a:r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)</a:t>
                      </a:r>
                    </a:p>
                  </a:txBody>
                  <a:tcPr marL="15766" marR="15766" marT="10510" marB="1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6.15</a:t>
                      </a:r>
                    </a:p>
                  </a:txBody>
                  <a:tcPr marL="15766" marR="15766" marT="10510" marB="1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0.21</a:t>
                      </a:r>
                    </a:p>
                  </a:txBody>
                  <a:tcPr marL="15766" marR="15766" marT="10510" marB="1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 dirty="0">
                          <a:effectLst/>
                          <a:latin typeface="Trebuchet MS" panose="020B0603020202020204" pitchFamily="34" charset="0"/>
                        </a:rPr>
                        <a:t>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187120"/>
                  </a:ext>
                </a:extLst>
              </a:tr>
              <a:tr h="370279"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Canada</a:t>
                      </a:r>
                    </a:p>
                  </a:txBody>
                  <a:tcPr marL="15766" marR="15766" marT="10510" marB="1051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7.07</a:t>
                      </a:r>
                    </a:p>
                  </a:txBody>
                  <a:tcPr marL="15766" marR="15766" marT="10510" marB="1051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>
                          <a:effectLst/>
                          <a:latin typeface="Trebuchet MS" panose="020B0603020202020204" pitchFamily="34" charset="0"/>
                        </a:rPr>
                        <a:t>NA</a:t>
                      </a:r>
                    </a:p>
                  </a:txBody>
                  <a:tcPr marL="15766" marR="15766" marT="10510" marB="1051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394397"/>
                  </a:ext>
                </a:extLst>
              </a:tr>
              <a:tr h="370279"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 dirty="0" err="1">
                          <a:effectLst/>
                          <a:latin typeface="Trebuchet MS" panose="020B0603020202020204" pitchFamily="34" charset="0"/>
                        </a:rPr>
                        <a:t>Italy</a:t>
                      </a:r>
                      <a:endParaRPr lang="de-DE" sz="2200" baseline="0" dirty="0"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5766" marR="15766" marT="10510" marB="1051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5.6</a:t>
                      </a:r>
                    </a:p>
                  </a:txBody>
                  <a:tcPr marL="15766" marR="15766" marT="10510" marB="1051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NA</a:t>
                      </a:r>
                    </a:p>
                  </a:txBody>
                  <a:tcPr marL="15766" marR="15766" marT="10510" marB="1051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165705"/>
                  </a:ext>
                </a:extLst>
              </a:tr>
              <a:tr h="370279"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 dirty="0" err="1">
                          <a:effectLst/>
                          <a:latin typeface="Trebuchet MS" panose="020B0603020202020204" pitchFamily="34" charset="0"/>
                        </a:rPr>
                        <a:t>Poland</a:t>
                      </a:r>
                      <a:endParaRPr lang="de-DE" sz="2200" baseline="0" dirty="0"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5766" marR="15766" marT="10510" marB="1051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 baseline="0">
                          <a:effectLst/>
                          <a:latin typeface="Trebuchet MS" panose="020B0603020202020204" pitchFamily="34" charset="0"/>
                        </a:rPr>
                        <a:t>3.6</a:t>
                      </a:r>
                    </a:p>
                  </a:txBody>
                  <a:tcPr marL="15766" marR="15766" marT="10510" marB="1051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NA</a:t>
                      </a:r>
                    </a:p>
                  </a:txBody>
                  <a:tcPr marL="15766" marR="15766" marT="10510" marB="1051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144194"/>
                  </a:ext>
                </a:extLst>
              </a:tr>
              <a:tr h="378027"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Pakistan</a:t>
                      </a:r>
                    </a:p>
                  </a:txBody>
                  <a:tcPr marL="15766" marR="15766" marT="10510" marB="1051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4.5</a:t>
                      </a:r>
                    </a:p>
                  </a:txBody>
                  <a:tcPr marL="15766" marR="15766" marT="10510" marB="1051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3.54</a:t>
                      </a:r>
                    </a:p>
                  </a:txBody>
                  <a:tcPr marL="15766" marR="15766" marT="10510" marB="1051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>
                          <a:effectLst/>
                          <a:latin typeface="Trebuchet MS" panose="020B0603020202020204" pitchFamily="34" charset="0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440713"/>
                  </a:ext>
                </a:extLst>
              </a:tr>
              <a:tr h="1273355"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 dirty="0" err="1">
                          <a:effectLst/>
                          <a:latin typeface="Trebuchet MS" panose="020B0603020202020204" pitchFamily="34" charset="0"/>
                        </a:rPr>
                        <a:t>Poland</a:t>
                      </a:r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, </a:t>
                      </a:r>
                      <a:r>
                        <a:rPr lang="de-DE" sz="2200" baseline="0" dirty="0" err="1">
                          <a:effectLst/>
                          <a:latin typeface="Trebuchet MS" panose="020B0603020202020204" pitchFamily="34" charset="0"/>
                        </a:rPr>
                        <a:t>Slovakia</a:t>
                      </a:r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 &amp; Czech </a:t>
                      </a:r>
                      <a:r>
                        <a:rPr lang="de-DE" sz="2200" baseline="0" dirty="0" err="1">
                          <a:effectLst/>
                          <a:latin typeface="Trebuchet MS" panose="020B0603020202020204" pitchFamily="34" charset="0"/>
                        </a:rPr>
                        <a:t>Republic</a:t>
                      </a:r>
                      <a:endParaRPr lang="de-DE" sz="2200" baseline="0" dirty="0"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5766" marR="15766" marT="10510" marB="1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4.45</a:t>
                      </a:r>
                    </a:p>
                  </a:txBody>
                  <a:tcPr marL="15766" marR="15766" marT="10510" marB="1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NA</a:t>
                      </a:r>
                    </a:p>
                  </a:txBody>
                  <a:tcPr marL="15766" marR="15766" marT="10510" marB="1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 dirty="0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709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44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55077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Litter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Size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>
          <a:xfrm>
            <a:off x="0" y="-6199"/>
            <a:ext cx="12192000" cy="53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811265" y="-46653"/>
            <a:ext cx="1680520" cy="1406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IZW_mit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62" y="257716"/>
            <a:ext cx="1273180" cy="8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A13B73E-154C-D078-13D7-68AEE96A5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636727"/>
              </p:ext>
            </p:extLst>
          </p:nvPr>
        </p:nvGraphicFramePr>
        <p:xfrm>
          <a:off x="494942" y="1471692"/>
          <a:ext cx="10580916" cy="5002707"/>
        </p:xfrm>
        <a:graphic>
          <a:graphicData uri="http://schemas.openxmlformats.org/drawingml/2006/table">
            <a:tbl>
              <a:tblPr/>
              <a:tblGrid>
                <a:gridCol w="2645229">
                  <a:extLst>
                    <a:ext uri="{9D8B030D-6E8A-4147-A177-3AD203B41FA5}">
                      <a16:colId xmlns:a16="http://schemas.microsoft.com/office/drawing/2014/main" val="2963243468"/>
                    </a:ext>
                  </a:extLst>
                </a:gridCol>
                <a:gridCol w="2645229">
                  <a:extLst>
                    <a:ext uri="{9D8B030D-6E8A-4147-A177-3AD203B41FA5}">
                      <a16:colId xmlns:a16="http://schemas.microsoft.com/office/drawing/2014/main" val="1329869185"/>
                    </a:ext>
                  </a:extLst>
                </a:gridCol>
                <a:gridCol w="2645229">
                  <a:extLst>
                    <a:ext uri="{9D8B030D-6E8A-4147-A177-3AD203B41FA5}">
                      <a16:colId xmlns:a16="http://schemas.microsoft.com/office/drawing/2014/main" val="343324710"/>
                    </a:ext>
                  </a:extLst>
                </a:gridCol>
                <a:gridCol w="2645229">
                  <a:extLst>
                    <a:ext uri="{9D8B030D-6E8A-4147-A177-3AD203B41FA5}">
                      <a16:colId xmlns:a16="http://schemas.microsoft.com/office/drawing/2014/main" val="628857692"/>
                    </a:ext>
                  </a:extLst>
                </a:gridCol>
              </a:tblGrid>
              <a:tr h="509142"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Country</a:t>
                      </a:r>
                    </a:p>
                  </a:txBody>
                  <a:tcPr marL="15039" marR="15039" marT="10026" marB="100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Average </a:t>
                      </a:r>
                      <a:r>
                        <a:rPr lang="de-DE" sz="2200" baseline="0" dirty="0" err="1">
                          <a:effectLst/>
                          <a:latin typeface="Trebuchet MS" panose="020B0603020202020204" pitchFamily="34" charset="0"/>
                        </a:rPr>
                        <a:t>Litter</a:t>
                      </a:r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 Size</a:t>
                      </a:r>
                    </a:p>
                  </a:txBody>
                  <a:tcPr marL="15039" marR="15039" marT="10026" marB="100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SD</a:t>
                      </a:r>
                    </a:p>
                  </a:txBody>
                  <a:tcPr marL="15039" marR="15039" marT="10026" marB="100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N Studies</a:t>
                      </a:r>
                    </a:p>
                  </a:txBody>
                  <a:tcPr marL="15039" marR="15039" marT="10026" marB="100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162039"/>
                  </a:ext>
                </a:extLst>
              </a:tr>
              <a:tr h="387555"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>
                          <a:effectLst/>
                          <a:latin typeface="Trebuchet MS" panose="020B0603020202020204" pitchFamily="34" charset="0"/>
                        </a:rPr>
                        <a:t>USA</a:t>
                      </a:r>
                    </a:p>
                  </a:txBody>
                  <a:tcPr marL="15039" marR="15039" marT="10026" marB="100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4.50</a:t>
                      </a:r>
                    </a:p>
                  </a:txBody>
                  <a:tcPr marL="15039" marR="15039" marT="10026" marB="100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1.34</a:t>
                      </a:r>
                    </a:p>
                  </a:txBody>
                  <a:tcPr marL="15039" marR="15039" marT="10026" marB="100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8</a:t>
                      </a:r>
                    </a:p>
                  </a:txBody>
                  <a:tcPr marL="15039" marR="15039" marT="10026" marB="100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99574"/>
                  </a:ext>
                </a:extLst>
              </a:tr>
              <a:tr h="387555"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>
                          <a:effectLst/>
                          <a:latin typeface="Trebuchet MS" panose="020B0603020202020204" pitchFamily="34" charset="0"/>
                        </a:rPr>
                        <a:t>Canada</a:t>
                      </a:r>
                    </a:p>
                  </a:txBody>
                  <a:tcPr marL="15039" marR="15039" marT="10026" marB="100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5.38</a:t>
                      </a:r>
                    </a:p>
                  </a:txBody>
                  <a:tcPr marL="15039" marR="15039" marT="10026" marB="100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0.52</a:t>
                      </a:r>
                    </a:p>
                  </a:txBody>
                  <a:tcPr marL="15039" marR="15039" marT="10026" marB="100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4</a:t>
                      </a:r>
                    </a:p>
                  </a:txBody>
                  <a:tcPr marL="15039" marR="15039" marT="10026" marB="100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922229"/>
                  </a:ext>
                </a:extLst>
              </a:tr>
              <a:tr h="387555"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>
                          <a:effectLst/>
                          <a:latin typeface="Trebuchet MS" panose="020B0603020202020204" pitchFamily="34" charset="0"/>
                        </a:rPr>
                        <a:t>USA &amp; Canada</a:t>
                      </a:r>
                    </a:p>
                  </a:txBody>
                  <a:tcPr marL="15039" marR="15039" marT="10026" marB="100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 baseline="0">
                          <a:effectLst/>
                          <a:latin typeface="Trebuchet MS" panose="020B0603020202020204" pitchFamily="34" charset="0"/>
                        </a:rPr>
                        <a:t>5.3</a:t>
                      </a:r>
                    </a:p>
                  </a:txBody>
                  <a:tcPr marL="15039" marR="15039" marT="10026" marB="100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NA</a:t>
                      </a:r>
                    </a:p>
                  </a:txBody>
                  <a:tcPr marL="15039" marR="15039" marT="10026" marB="100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15039" marR="15039" marT="10026" marB="100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128302"/>
                  </a:ext>
                </a:extLst>
              </a:tr>
              <a:tr h="571262"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 dirty="0" err="1">
                          <a:effectLst/>
                          <a:latin typeface="Trebuchet MS" panose="020B0603020202020204" pitchFamily="34" charset="0"/>
                        </a:rPr>
                        <a:t>Poland</a:t>
                      </a:r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 &amp; Belarus</a:t>
                      </a:r>
                    </a:p>
                  </a:txBody>
                  <a:tcPr marL="15039" marR="15039" marT="10026" marB="10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6.25</a:t>
                      </a:r>
                    </a:p>
                  </a:txBody>
                  <a:tcPr marL="15039" marR="15039" marT="10026" marB="10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NA</a:t>
                      </a:r>
                    </a:p>
                  </a:txBody>
                  <a:tcPr marL="15039" marR="15039" marT="10026" marB="10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15039" marR="15039" marT="10026" marB="10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318093"/>
                  </a:ext>
                </a:extLst>
              </a:tr>
              <a:tr h="203849"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 dirty="0" err="1">
                          <a:effectLst/>
                          <a:latin typeface="Trebuchet MS" panose="020B0603020202020204" pitchFamily="34" charset="0"/>
                        </a:rPr>
                        <a:t>Italy</a:t>
                      </a:r>
                      <a:endParaRPr lang="de-DE" sz="2200" baseline="0" dirty="0"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5039" marR="15039" marT="10026" marB="100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2.4</a:t>
                      </a:r>
                    </a:p>
                  </a:txBody>
                  <a:tcPr marL="15039" marR="15039" marT="10026" marB="100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NA</a:t>
                      </a:r>
                    </a:p>
                  </a:txBody>
                  <a:tcPr marL="15039" marR="15039" marT="10026" marB="100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15039" marR="15039" marT="10026" marB="100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658509"/>
                  </a:ext>
                </a:extLst>
              </a:tr>
              <a:tr h="203849"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>
                          <a:effectLst/>
                          <a:latin typeface="Trebuchet MS" panose="020B0603020202020204" pitchFamily="34" charset="0"/>
                        </a:rPr>
                        <a:t>Poland</a:t>
                      </a:r>
                    </a:p>
                  </a:txBody>
                  <a:tcPr marL="15039" marR="15039" marT="10026" marB="100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 baseline="0">
                          <a:effectLst/>
                          <a:latin typeface="Trebuchet MS" panose="020B0603020202020204" pitchFamily="34" charset="0"/>
                        </a:rPr>
                        <a:t>5.1</a:t>
                      </a:r>
                    </a:p>
                  </a:txBody>
                  <a:tcPr marL="15039" marR="15039" marT="10026" marB="100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>
                          <a:effectLst/>
                          <a:latin typeface="Trebuchet MS" panose="020B0603020202020204" pitchFamily="34" charset="0"/>
                        </a:rPr>
                        <a:t>NA</a:t>
                      </a:r>
                    </a:p>
                  </a:txBody>
                  <a:tcPr marL="15039" marR="15039" marT="10026" marB="100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15039" marR="15039" marT="10026" marB="100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082868"/>
                  </a:ext>
                </a:extLst>
              </a:tr>
              <a:tr h="203849"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>
                          <a:effectLst/>
                          <a:latin typeface="Trebuchet MS" panose="020B0603020202020204" pitchFamily="34" charset="0"/>
                        </a:rPr>
                        <a:t>Belarus</a:t>
                      </a:r>
                    </a:p>
                  </a:txBody>
                  <a:tcPr marL="15039" marR="15039" marT="10026" marB="100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6.1</a:t>
                      </a:r>
                    </a:p>
                  </a:txBody>
                  <a:tcPr marL="15039" marR="15039" marT="10026" marB="100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NA</a:t>
                      </a:r>
                    </a:p>
                  </a:txBody>
                  <a:tcPr marL="15039" marR="15039" marT="10026" marB="100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15039" marR="15039" marT="10026" marB="100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593578"/>
                  </a:ext>
                </a:extLst>
              </a:tr>
              <a:tr h="387555"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>
                          <a:effectLst/>
                          <a:latin typeface="Trebuchet MS" panose="020B0603020202020204" pitchFamily="34" charset="0"/>
                        </a:rPr>
                        <a:t>Pakistan</a:t>
                      </a:r>
                    </a:p>
                  </a:txBody>
                  <a:tcPr marL="15039" marR="15039" marT="10026" marB="100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 baseline="0">
                          <a:effectLst/>
                          <a:latin typeface="Trebuchet MS" panose="020B0603020202020204" pitchFamily="34" charset="0"/>
                        </a:rPr>
                        <a:t>3.2</a:t>
                      </a:r>
                    </a:p>
                  </a:txBody>
                  <a:tcPr marL="15039" marR="15039" marT="10026" marB="100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>
                          <a:effectLst/>
                          <a:latin typeface="Trebuchet MS" panose="020B0603020202020204" pitchFamily="34" charset="0"/>
                        </a:rPr>
                        <a:t>NA</a:t>
                      </a:r>
                    </a:p>
                  </a:txBody>
                  <a:tcPr marL="15039" marR="15039" marT="10026" marB="100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15039" marR="15039" marT="10026" marB="100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883623"/>
                  </a:ext>
                </a:extLst>
              </a:tr>
              <a:tr h="1306087"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 dirty="0" err="1">
                          <a:effectLst/>
                          <a:latin typeface="Trebuchet MS" panose="020B0603020202020204" pitchFamily="34" charset="0"/>
                        </a:rPr>
                        <a:t>Poland</a:t>
                      </a:r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 &amp; </a:t>
                      </a:r>
                      <a:r>
                        <a:rPr lang="de-DE" sz="2200" baseline="0" dirty="0" err="1">
                          <a:effectLst/>
                          <a:latin typeface="Trebuchet MS" panose="020B0603020202020204" pitchFamily="34" charset="0"/>
                        </a:rPr>
                        <a:t>Slovakia</a:t>
                      </a:r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 &amp; Czech </a:t>
                      </a:r>
                      <a:r>
                        <a:rPr lang="de-DE" sz="2200" baseline="0" dirty="0" err="1">
                          <a:effectLst/>
                          <a:latin typeface="Trebuchet MS" panose="020B0603020202020204" pitchFamily="34" charset="0"/>
                        </a:rPr>
                        <a:t>Republic</a:t>
                      </a:r>
                      <a:endParaRPr lang="de-DE" sz="2200" baseline="0" dirty="0"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5039" marR="15039" marT="10026" marB="10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1.9</a:t>
                      </a:r>
                    </a:p>
                  </a:txBody>
                  <a:tcPr marL="15039" marR="15039" marT="10026" marB="10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NA</a:t>
                      </a:r>
                    </a:p>
                  </a:txBody>
                  <a:tcPr marL="15039" marR="15039" marT="10026" marB="10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2200" baseline="0" dirty="0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15039" marR="15039" marT="10026" marB="10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195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12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55077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Selection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Hypotheses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>
          <a:xfrm>
            <a:off x="0" y="-6199"/>
            <a:ext cx="12192000" cy="53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811265" y="-46653"/>
            <a:ext cx="1680520" cy="1406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IZW_mit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62" y="257716"/>
            <a:ext cx="1273180" cy="8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F77C1A-298C-7323-28DB-2759A9FBF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H1: Wolf </a:t>
            </a:r>
            <a:r>
              <a:rPr lang="de-DE" dirty="0" err="1"/>
              <a:t>populations</a:t>
            </a:r>
            <a:r>
              <a:rPr lang="de-DE" dirty="0"/>
              <a:t> in </a:t>
            </a:r>
            <a:r>
              <a:rPr lang="de-DE" dirty="0" err="1"/>
              <a:t>protected</a:t>
            </a:r>
            <a:r>
              <a:rPr lang="de-DE" dirty="0"/>
              <a:t> </a:t>
            </a:r>
            <a:r>
              <a:rPr lang="de-DE" dirty="0" err="1"/>
              <a:t>areas</a:t>
            </a:r>
            <a:r>
              <a:rPr lang="de-DE" dirty="0"/>
              <a:t> will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survival</a:t>
            </a:r>
            <a:r>
              <a:rPr lang="de-DE" dirty="0"/>
              <a:t> </a:t>
            </a:r>
            <a:r>
              <a:rPr lang="de-DE" dirty="0" err="1"/>
              <a:t>rates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populations</a:t>
            </a:r>
            <a:r>
              <a:rPr lang="de-DE" dirty="0"/>
              <a:t> outside </a:t>
            </a:r>
            <a:r>
              <a:rPr lang="de-DE" dirty="0" err="1"/>
              <a:t>of</a:t>
            </a:r>
            <a:r>
              <a:rPr lang="de-DE" dirty="0"/>
              <a:t> PAs  </a:t>
            </a:r>
          </a:p>
          <a:p>
            <a:endParaRPr lang="de-DE" dirty="0"/>
          </a:p>
          <a:p>
            <a:r>
              <a:rPr lang="de-DE" dirty="0"/>
              <a:t>H2: Forest </a:t>
            </a:r>
            <a:r>
              <a:rPr lang="de-DE" dirty="0" err="1"/>
              <a:t>loss</a:t>
            </a:r>
            <a:r>
              <a:rPr lang="de-DE" dirty="0"/>
              <a:t> will </a:t>
            </a:r>
            <a:r>
              <a:rPr lang="de-DE" dirty="0" err="1"/>
              <a:t>have</a:t>
            </a:r>
            <a:r>
              <a:rPr lang="de-DE" dirty="0"/>
              <a:t> a negative </a:t>
            </a:r>
            <a:r>
              <a:rPr lang="de-DE" dirty="0" err="1"/>
              <a:t>impact</a:t>
            </a:r>
            <a:r>
              <a:rPr lang="de-DE" dirty="0"/>
              <a:t> on </a:t>
            </a:r>
            <a:r>
              <a:rPr lang="de-DE" dirty="0" err="1"/>
              <a:t>litter</a:t>
            </a:r>
            <a:r>
              <a:rPr lang="de-DE" dirty="0"/>
              <a:t> and pack </a:t>
            </a:r>
            <a:r>
              <a:rPr lang="de-DE" dirty="0" err="1"/>
              <a:t>size</a:t>
            </a:r>
            <a:endParaRPr lang="de-DE" dirty="0"/>
          </a:p>
          <a:p>
            <a:endParaRPr lang="de-DE" dirty="0"/>
          </a:p>
          <a:p>
            <a:r>
              <a:rPr lang="de-DE" dirty="0"/>
              <a:t>H3: Development </a:t>
            </a:r>
            <a:r>
              <a:rPr lang="de-DE" dirty="0" err="1"/>
              <a:t>threat</a:t>
            </a:r>
            <a:r>
              <a:rPr lang="de-DE" dirty="0"/>
              <a:t>, (</a:t>
            </a:r>
            <a:r>
              <a:rPr lang="de-DE" dirty="0" err="1"/>
              <a:t>especially</a:t>
            </a:r>
            <a:r>
              <a:rPr lang="de-DE" dirty="0"/>
              <a:t> </a:t>
            </a:r>
            <a:r>
              <a:rPr lang="de-DE" dirty="0" err="1"/>
              <a:t>agricultural</a:t>
            </a:r>
            <a:r>
              <a:rPr lang="de-DE" dirty="0"/>
              <a:t> </a:t>
            </a:r>
            <a:r>
              <a:rPr lang="de-DE" dirty="0" err="1"/>
              <a:t>expansion</a:t>
            </a:r>
            <a:r>
              <a:rPr lang="de-DE" dirty="0"/>
              <a:t>) will </a:t>
            </a:r>
            <a:r>
              <a:rPr lang="de-DE" dirty="0" err="1"/>
              <a:t>have</a:t>
            </a:r>
            <a:r>
              <a:rPr lang="de-DE" dirty="0"/>
              <a:t> a negative </a:t>
            </a:r>
            <a:r>
              <a:rPr lang="de-DE" dirty="0" err="1"/>
              <a:t>impact</a:t>
            </a:r>
            <a:r>
              <a:rPr lang="de-DE" dirty="0"/>
              <a:t> on </a:t>
            </a:r>
            <a:r>
              <a:rPr lang="de-DE" dirty="0" err="1"/>
              <a:t>survival</a:t>
            </a:r>
            <a:r>
              <a:rPr lang="de-DE" dirty="0"/>
              <a:t> rate, </a:t>
            </a:r>
            <a:r>
              <a:rPr lang="de-DE" dirty="0" err="1"/>
              <a:t>litter</a:t>
            </a:r>
            <a:r>
              <a:rPr lang="de-DE" dirty="0"/>
              <a:t> and pack </a:t>
            </a:r>
            <a:r>
              <a:rPr lang="de-DE" dirty="0" err="1"/>
              <a:t>sizes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wolf </a:t>
            </a:r>
            <a:r>
              <a:rPr lang="de-DE" dirty="0" err="1"/>
              <a:t>populations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528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55077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Preliminary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First Linear Models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>
          <a:xfrm>
            <a:off x="0" y="-6199"/>
            <a:ext cx="12192000" cy="53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811265" y="-46653"/>
            <a:ext cx="1680520" cy="1406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IZW_mit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62" y="257716"/>
            <a:ext cx="1273180" cy="8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A8DE12-B94A-E098-809F-AD3BC8E6F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0" y="1623816"/>
            <a:ext cx="5943599" cy="537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Survival ~ (1|country)+ </a:t>
            </a:r>
            <a:r>
              <a:rPr lang="de-DE" dirty="0" err="1"/>
              <a:t>Protected</a:t>
            </a:r>
            <a:r>
              <a:rPr lang="de-DE" dirty="0"/>
              <a:t> </a:t>
            </a:r>
            <a:r>
              <a:rPr lang="de-DE" dirty="0" err="1"/>
              <a:t>areas</a:t>
            </a:r>
            <a:r>
              <a:rPr lang="de-DE" dirty="0"/>
              <a:t> 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3E9E1434-9498-DE7D-D3F3-79DFFFC18203}"/>
              </a:ext>
            </a:extLst>
          </p:cNvPr>
          <p:cNvSpPr txBox="1">
            <a:spLocks/>
          </p:cNvSpPr>
          <p:nvPr/>
        </p:nvSpPr>
        <p:spPr>
          <a:xfrm>
            <a:off x="463421" y="1680640"/>
            <a:ext cx="4170358" cy="53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Survival ~ </a:t>
            </a:r>
            <a:r>
              <a:rPr lang="de-DE" dirty="0" err="1"/>
              <a:t>Protected</a:t>
            </a:r>
            <a:r>
              <a:rPr lang="de-DE" dirty="0"/>
              <a:t> </a:t>
            </a:r>
            <a:r>
              <a:rPr lang="de-DE" dirty="0" err="1"/>
              <a:t>areas</a:t>
            </a:r>
            <a:endParaRPr lang="de-DE" dirty="0"/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67660D4-F476-FB97-5CD9-6120FE12EE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1" y="2541165"/>
            <a:ext cx="5442418" cy="3448576"/>
          </a:xfrm>
          <a:prstGeom prst="rect">
            <a:avLst/>
          </a:prstGeom>
        </p:spPr>
      </p:pic>
      <p:pic>
        <p:nvPicPr>
          <p:cNvPr id="14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63EF64BD-A688-46B4-A1C6-24573C5CD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669" y="2452561"/>
            <a:ext cx="6377940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5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55077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>
          <a:xfrm>
            <a:off x="0" y="-6199"/>
            <a:ext cx="12192000" cy="53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811265" y="-46653"/>
            <a:ext cx="1680520" cy="1406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IZW_mit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62" y="257716"/>
            <a:ext cx="1273180" cy="8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1ACF07-ED96-F736-060D-7DD5B9D0F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42" y="1887862"/>
            <a:ext cx="10515600" cy="4074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de-DE" dirty="0"/>
              <a:t>Run </a:t>
            </a:r>
            <a:r>
              <a:rPr lang="de-DE" dirty="0" err="1"/>
              <a:t>more</a:t>
            </a:r>
            <a:r>
              <a:rPr lang="de-DE" dirty="0"/>
              <a:t> linear </a:t>
            </a:r>
            <a:r>
              <a:rPr lang="de-DE" dirty="0" err="1"/>
              <a:t>mixed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/>
              <a:t>Maybe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country</a:t>
            </a:r>
            <a:r>
              <a:rPr lang="de-DE" dirty="0"/>
              <a:t> </a:t>
            </a:r>
          </a:p>
          <a:p>
            <a:pPr>
              <a:lnSpc>
                <a:spcPct val="200000"/>
              </a:lnSpc>
            </a:pPr>
            <a:r>
              <a:rPr lang="de-DE" dirty="0"/>
              <a:t>Further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hypotheses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/>
              <a:t>Create </a:t>
            </a:r>
            <a:r>
              <a:rPr lang="de-DE" dirty="0" err="1"/>
              <a:t>plots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linear </a:t>
            </a:r>
            <a:r>
              <a:rPr lang="de-DE" dirty="0" err="1"/>
              <a:t>models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/>
              <a:t>Finish </a:t>
            </a:r>
            <a:r>
              <a:rPr lang="de-DE" dirty="0" err="1"/>
              <a:t>writing</a:t>
            </a:r>
            <a:r>
              <a:rPr lang="de-DE" dirty="0"/>
              <a:t> </a:t>
            </a:r>
            <a:r>
              <a:rPr lang="de-DE" dirty="0" err="1"/>
              <a:t>thesis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162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Microsoft Office PowerPoint</Application>
  <PresentationFormat>Widescreen</PresentationFormat>
  <Paragraphs>146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Trebuchet MS</vt:lpstr>
      <vt:lpstr>Office Theme</vt:lpstr>
      <vt:lpstr>1_Office Theme</vt:lpstr>
      <vt:lpstr>Methods: A Selection of Search Strings</vt:lpstr>
      <vt:lpstr>Results: Distribution of Publications </vt:lpstr>
      <vt:lpstr>Results: Year of Publication </vt:lpstr>
      <vt:lpstr>Results: Survival Rate per Country &amp; Age Class</vt:lpstr>
      <vt:lpstr>Results: Pack Size</vt:lpstr>
      <vt:lpstr>Results: Litter Size</vt:lpstr>
      <vt:lpstr>A Selection of Hypotheses </vt:lpstr>
      <vt:lpstr>Preliminary Results: First Linear Models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– Search strings</dc:title>
  <dc:creator>Osterburg, Carla</dc:creator>
  <cp:lastModifiedBy>Osterburg, Carla</cp:lastModifiedBy>
  <cp:revision>19</cp:revision>
  <dcterms:created xsi:type="dcterms:W3CDTF">2022-11-07T14:14:09Z</dcterms:created>
  <dcterms:modified xsi:type="dcterms:W3CDTF">2022-11-18T12:40:03Z</dcterms:modified>
</cp:coreProperties>
</file>