
<file path=[Content_Types].xml><?xml version="1.0" encoding="utf-8"?>
<Types xmlns="http://schemas.openxmlformats.org/package/2006/content-types">
  <Default Extension="png" ContentType="image/png"/>
  <Default Extension="jpeg" ContentType="image/jpeg"/>
  <Default Extension="webp" ContentType="image/unknow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sldIdLst>
    <p:sldId id="256" r:id="rId2"/>
    <p:sldId id="257" r:id="rId3"/>
    <p:sldId id="258" r:id="rId4"/>
    <p:sldId id="260" r:id="rId5"/>
    <p:sldId id="261" r:id="rId6"/>
    <p:sldId id="262" r:id="rId7"/>
    <p:sldId id="259"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9" autoAdjust="0"/>
  </p:normalViewPr>
  <p:slideViewPr>
    <p:cSldViewPr>
      <p:cViewPr varScale="1">
        <p:scale>
          <a:sx n="87" d="100"/>
          <a:sy n="87" d="100"/>
        </p:scale>
        <p:origin x="-142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B405D-4D55-4E44-9413-F7150D2D4D44}" type="datetimeFigureOut">
              <a:rPr lang="pt-BR" smtClean="0"/>
              <a:t>07/03/2024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0F3A6-E5E0-408B-B486-59F3AABF1202}" type="slidenum">
              <a:rPr lang="pt-BR" smtClean="0"/>
              <a:t>‹nº›</a:t>
            </a:fld>
            <a:endParaRPr lang="pt-BR"/>
          </a:p>
        </p:txBody>
      </p:sp>
    </p:spTree>
    <p:extLst>
      <p:ext uri="{BB962C8B-B14F-4D97-AF65-F5344CB8AC3E}">
        <p14:creationId xmlns:p14="http://schemas.microsoft.com/office/powerpoint/2010/main" val="409026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0F3A6-E5E0-408B-B486-59F3AABF1202}" type="slidenum">
              <a:rPr lang="pt-BR" smtClean="0"/>
              <a:t>5</a:t>
            </a:fld>
            <a:endParaRPr lang="pt-BR"/>
          </a:p>
        </p:txBody>
      </p:sp>
    </p:spTree>
    <p:extLst>
      <p:ext uri="{BB962C8B-B14F-4D97-AF65-F5344CB8AC3E}">
        <p14:creationId xmlns:p14="http://schemas.microsoft.com/office/powerpoint/2010/main" val="359563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smtClean="0"/>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31E33F38-4842-4EFD-A734-2FCBD5E419DE}" type="datetimeFigureOut">
              <a:rPr lang="pt-BR" smtClean="0"/>
              <a:t>07/03/2024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E0D56B-F8BE-4628-A8B2-60F7E2F49A02}"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31E33F38-4842-4EFD-A734-2FCBD5E419DE}" type="datetimeFigureOut">
              <a:rPr lang="pt-BR" smtClean="0"/>
              <a:t>07/03/2024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E0D56B-F8BE-4628-A8B2-60F7E2F49A02}"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31E33F38-4842-4EFD-A734-2FCBD5E419DE}" type="datetimeFigureOut">
              <a:rPr lang="pt-BR" smtClean="0"/>
              <a:t>07/03/2024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E0D56B-F8BE-4628-A8B2-60F7E2F49A02}"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1E33F38-4842-4EFD-A734-2FCBD5E419DE}" type="datetimeFigureOut">
              <a:rPr lang="pt-BR" smtClean="0"/>
              <a:t>07/03/2024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E0D56B-F8BE-4628-A8B2-60F7E2F49A02}"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texto mestre</a:t>
            </a:r>
          </a:p>
        </p:txBody>
      </p:sp>
      <p:sp>
        <p:nvSpPr>
          <p:cNvPr id="4" name="Date Placeholder 3"/>
          <p:cNvSpPr>
            <a:spLocks noGrp="1"/>
          </p:cNvSpPr>
          <p:nvPr>
            <p:ph type="dt" sz="half" idx="10"/>
          </p:nvPr>
        </p:nvSpPr>
        <p:spPr/>
        <p:txBody>
          <a:bodyPr/>
          <a:lstStyle/>
          <a:p>
            <a:fld id="{31E33F38-4842-4EFD-A734-2FCBD5E419DE}" type="datetimeFigureOut">
              <a:rPr lang="pt-BR" smtClean="0"/>
              <a:t>07/03/2024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E0D56B-F8BE-4628-A8B2-60F7E2F49A02}"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1E33F38-4842-4EFD-A734-2FCBD5E419DE}" type="datetimeFigureOut">
              <a:rPr lang="pt-BR" smtClean="0"/>
              <a:t>07/03/2024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E0D56B-F8BE-4628-A8B2-60F7E2F49A02}"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31E33F38-4842-4EFD-A734-2FCBD5E419DE}" type="datetimeFigureOut">
              <a:rPr lang="pt-BR" smtClean="0"/>
              <a:t>07/03/2024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4E0D56B-F8BE-4628-A8B2-60F7E2F49A02}"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31E33F38-4842-4EFD-A734-2FCBD5E419DE}" type="datetimeFigureOut">
              <a:rPr lang="pt-BR" smtClean="0"/>
              <a:t>07/03/2024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4E0D56B-F8BE-4628-A8B2-60F7E2F49A02}"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33F38-4842-4EFD-A734-2FCBD5E419DE}" type="datetimeFigureOut">
              <a:rPr lang="pt-BR" smtClean="0"/>
              <a:t>07/03/2024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4E0D56B-F8BE-4628-A8B2-60F7E2F49A02}"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smtClean="0"/>
              <a:t>Clique para editar o texto mestre</a:t>
            </a:r>
          </a:p>
        </p:txBody>
      </p:sp>
      <p:sp>
        <p:nvSpPr>
          <p:cNvPr id="5" name="Date Placeholder 4"/>
          <p:cNvSpPr>
            <a:spLocks noGrp="1"/>
          </p:cNvSpPr>
          <p:nvPr>
            <p:ph type="dt" sz="half" idx="10"/>
          </p:nvPr>
        </p:nvSpPr>
        <p:spPr/>
        <p:txBody>
          <a:bodyPr/>
          <a:lstStyle/>
          <a:p>
            <a:fld id="{31E33F38-4842-4EFD-A734-2FCBD5E419DE}" type="datetimeFigureOut">
              <a:rPr lang="pt-BR" smtClean="0"/>
              <a:t>07/03/2024</a:t>
            </a:fld>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4E0D56B-F8BE-4628-A8B2-60F7E2F49A02}"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smtClean="0"/>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1E33F38-4842-4EFD-A734-2FCBD5E419DE}" type="datetimeFigureOut">
              <a:rPr lang="pt-BR" smtClean="0"/>
              <a:t>07/03/2024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E0D56B-F8BE-4628-A8B2-60F7E2F49A02}"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1E33F38-4842-4EFD-A734-2FCBD5E419DE}" type="datetimeFigureOut">
              <a:rPr lang="pt-BR" smtClean="0"/>
              <a:t>07/03/2024</a:t>
            </a:fld>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4E0D56B-F8BE-4628-A8B2-60F7E2F49A02}"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78656" y="116632"/>
            <a:ext cx="7772400" cy="1008111"/>
          </a:xfrm>
        </p:spPr>
        <p:txBody>
          <a:bodyPr/>
          <a:lstStyle/>
          <a:p>
            <a:r>
              <a:rPr lang="pt-BR" dirty="0" smtClean="0"/>
              <a:t>Modelo espiral </a:t>
            </a:r>
            <a:endParaRPr lang="pt-BR" dirty="0"/>
          </a:p>
        </p:txBody>
      </p:sp>
      <p:sp>
        <p:nvSpPr>
          <p:cNvPr id="3" name="Subtítulo 2"/>
          <p:cNvSpPr>
            <a:spLocks noGrp="1"/>
          </p:cNvSpPr>
          <p:nvPr>
            <p:ph type="subTitle" idx="1"/>
          </p:nvPr>
        </p:nvSpPr>
        <p:spPr>
          <a:xfrm>
            <a:off x="1164456" y="1124744"/>
            <a:ext cx="6400800" cy="1752600"/>
          </a:xfrm>
        </p:spPr>
        <p:txBody>
          <a:bodyPr>
            <a:normAutofit/>
          </a:bodyPr>
          <a:lstStyle/>
          <a:p>
            <a:r>
              <a:rPr lang="pt-BR" dirty="0">
                <a:latin typeface="Berlin Sans FB" pitchFamily="34" charset="0"/>
                <a:cs typeface="Liberation Mono" pitchFamily="49" charset="0"/>
              </a:rPr>
              <a:t>É um processo evolucionário, ou seja, adequado para softwares que precisam passar por inúmeras evoluções na medida que o desenvolvimento acontece</a:t>
            </a:r>
            <a:r>
              <a:rPr lang="pt-BR" dirty="0">
                <a:latin typeface="Berlin Sans FB" pitchFamily="34" charset="0"/>
              </a:rPr>
              <a:t>.</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3068960"/>
            <a:ext cx="1089000" cy="11000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6553703" cy="3687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aixaDeTexto 4"/>
          <p:cNvSpPr txBox="1"/>
          <p:nvPr/>
        </p:nvSpPr>
        <p:spPr>
          <a:xfrm>
            <a:off x="2411760" y="6381328"/>
            <a:ext cx="6892402" cy="369332"/>
          </a:xfrm>
          <a:prstGeom prst="rect">
            <a:avLst/>
          </a:prstGeom>
          <a:noFill/>
        </p:spPr>
        <p:txBody>
          <a:bodyPr wrap="square" rtlCol="0">
            <a:spAutoFit/>
          </a:bodyPr>
          <a:lstStyle/>
          <a:p>
            <a:r>
              <a:rPr lang="pt-BR" dirty="0" smtClean="0">
                <a:latin typeface="Berlin Sans FB" pitchFamily="34" charset="0"/>
              </a:rPr>
              <a:t>Grupo: Carla, Carlos F, Matheus, </a:t>
            </a:r>
            <a:r>
              <a:rPr lang="pt-BR" dirty="0" err="1" smtClean="0">
                <a:latin typeface="Berlin Sans FB" pitchFamily="34" charset="0"/>
              </a:rPr>
              <a:t>Rian</a:t>
            </a:r>
            <a:r>
              <a:rPr lang="pt-BR" dirty="0" smtClean="0">
                <a:latin typeface="Berlin Sans FB" pitchFamily="34" charset="0"/>
              </a:rPr>
              <a:t> , Geraldo, João Vitor e Geraldo</a:t>
            </a:r>
            <a:endParaRPr lang="pt-BR" dirty="0">
              <a:latin typeface="Berlin Sans FB" pitchFamily="34" charset="0"/>
            </a:endParaRPr>
          </a:p>
        </p:txBody>
      </p:sp>
    </p:spTree>
    <p:extLst>
      <p:ext uri="{BB962C8B-B14F-4D97-AF65-F5344CB8AC3E}">
        <p14:creationId xmlns:p14="http://schemas.microsoft.com/office/powerpoint/2010/main" val="144975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131840" y="571682"/>
            <a:ext cx="4320480" cy="707886"/>
          </a:xfrm>
          <a:prstGeom prst="rect">
            <a:avLst/>
          </a:prstGeom>
          <a:noFill/>
        </p:spPr>
        <p:txBody>
          <a:bodyPr wrap="square" rtlCol="0">
            <a:spAutoFit/>
          </a:bodyPr>
          <a:lstStyle/>
          <a:p>
            <a:r>
              <a:rPr lang="pt-BR" sz="4000" dirty="0" smtClean="0">
                <a:latin typeface="Berlin Sans FB" pitchFamily="34" charset="0"/>
              </a:rPr>
              <a:t>Introdução </a:t>
            </a:r>
            <a:endParaRPr lang="pt-BR" sz="4000" dirty="0">
              <a:latin typeface="Berlin Sans FB" pitchFamily="34" charset="0"/>
            </a:endParaRPr>
          </a:p>
        </p:txBody>
      </p:sp>
      <p:sp>
        <p:nvSpPr>
          <p:cNvPr id="5" name="CaixaDeTexto 4"/>
          <p:cNvSpPr txBox="1"/>
          <p:nvPr/>
        </p:nvSpPr>
        <p:spPr>
          <a:xfrm>
            <a:off x="827584" y="1916832"/>
            <a:ext cx="5760640" cy="2308324"/>
          </a:xfrm>
          <a:prstGeom prst="rect">
            <a:avLst/>
          </a:prstGeom>
          <a:noFill/>
        </p:spPr>
        <p:txBody>
          <a:bodyPr wrap="square" rtlCol="0">
            <a:spAutoFit/>
          </a:bodyPr>
          <a:lstStyle/>
          <a:p>
            <a:pPr marL="285750" indent="-285750">
              <a:buFont typeface="Arial" pitchFamily="34" charset="0"/>
              <a:buChar char="•"/>
            </a:pPr>
            <a:r>
              <a:rPr lang="pt-BR" sz="3600" dirty="0" smtClean="0">
                <a:latin typeface="Berlin Sans FB" pitchFamily="34" charset="0"/>
              </a:rPr>
              <a:t>Criação;</a:t>
            </a:r>
          </a:p>
          <a:p>
            <a:pPr marL="285750" indent="-285750">
              <a:buFont typeface="Arial" pitchFamily="34" charset="0"/>
              <a:buChar char="•"/>
            </a:pPr>
            <a:r>
              <a:rPr lang="pt-BR" sz="3600" dirty="0" smtClean="0">
                <a:latin typeface="Berlin Sans FB" pitchFamily="34" charset="0"/>
              </a:rPr>
              <a:t>Divisão;</a:t>
            </a:r>
          </a:p>
          <a:p>
            <a:pPr marL="285750" indent="-285750">
              <a:buFont typeface="Arial" pitchFamily="34" charset="0"/>
              <a:buChar char="•"/>
            </a:pPr>
            <a:r>
              <a:rPr lang="pt-BR" sz="3600" dirty="0" smtClean="0">
                <a:latin typeface="Berlin Sans FB" pitchFamily="34" charset="0"/>
              </a:rPr>
              <a:t>Vantagem;</a:t>
            </a:r>
          </a:p>
          <a:p>
            <a:pPr marL="285750" indent="-285750">
              <a:buFont typeface="Arial" pitchFamily="34" charset="0"/>
              <a:buChar char="•"/>
            </a:pPr>
            <a:r>
              <a:rPr lang="pt-BR" sz="3600" dirty="0" smtClean="0">
                <a:latin typeface="Berlin Sans FB" pitchFamily="34" charset="0"/>
              </a:rPr>
              <a:t>Desvantagem;</a:t>
            </a:r>
            <a:endParaRPr lang="pt-BR" sz="3600" dirty="0">
              <a:latin typeface="Berlin Sans FB" pitchFamily="34" charset="0"/>
            </a:endParaRPr>
          </a:p>
        </p:txBody>
      </p:sp>
    </p:spTree>
    <p:extLst>
      <p:ext uri="{BB962C8B-B14F-4D97-AF65-F5344CB8AC3E}">
        <p14:creationId xmlns:p14="http://schemas.microsoft.com/office/powerpoint/2010/main" val="364004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563888" y="836712"/>
            <a:ext cx="1810111" cy="707886"/>
          </a:xfrm>
          <a:prstGeom prst="rect">
            <a:avLst/>
          </a:prstGeom>
          <a:noFill/>
        </p:spPr>
        <p:txBody>
          <a:bodyPr wrap="none" rtlCol="0">
            <a:spAutoFit/>
          </a:bodyPr>
          <a:lstStyle/>
          <a:p>
            <a:r>
              <a:rPr lang="pt-BR" sz="4000" dirty="0" smtClean="0">
                <a:latin typeface="Berlin Sans FB" pitchFamily="34" charset="0"/>
              </a:rPr>
              <a:t>Criação</a:t>
            </a:r>
            <a:endParaRPr lang="pt-BR" sz="4000" dirty="0">
              <a:latin typeface="Berlin Sans FB" pitchFamily="34" charset="0"/>
            </a:endParaRPr>
          </a:p>
        </p:txBody>
      </p:sp>
      <p:sp>
        <p:nvSpPr>
          <p:cNvPr id="3" name="CaixaDeTexto 2"/>
          <p:cNvSpPr txBox="1"/>
          <p:nvPr/>
        </p:nvSpPr>
        <p:spPr>
          <a:xfrm>
            <a:off x="1043608" y="1916832"/>
            <a:ext cx="7200800" cy="1477328"/>
          </a:xfrm>
          <a:prstGeom prst="rect">
            <a:avLst/>
          </a:prstGeom>
          <a:noFill/>
        </p:spPr>
        <p:txBody>
          <a:bodyPr wrap="square" rtlCol="0">
            <a:spAutoFit/>
          </a:bodyPr>
          <a:lstStyle/>
          <a:p>
            <a:r>
              <a:rPr lang="pt-BR" dirty="0">
                <a:latin typeface="Berlin Sans FB" pitchFamily="34" charset="0"/>
              </a:rPr>
              <a:t>Criado por Barry Boehm em 1988, o </a:t>
            </a:r>
            <a:r>
              <a:rPr lang="pt-BR" dirty="0" smtClean="0">
                <a:latin typeface="Berlin Sans FB" pitchFamily="34" charset="0"/>
              </a:rPr>
              <a:t>Modelo espiral</a:t>
            </a:r>
            <a:r>
              <a:rPr lang="pt-BR" dirty="0">
                <a:latin typeface="Berlin Sans FB" pitchFamily="34" charset="0"/>
              </a:rPr>
              <a:t> é uma melhoria do Modelo Incremental e possui esse nome por causa de sua representação, onde cada volta no espiral percorre todas as fases do processo de software. As voltas devem ser repetidas quantas vezes forem necessárias até que o software possa ser completamente entregue.</a:t>
            </a:r>
          </a:p>
        </p:txBody>
      </p:sp>
    </p:spTree>
    <p:extLst>
      <p:ext uri="{BB962C8B-B14F-4D97-AF65-F5344CB8AC3E}">
        <p14:creationId xmlns:p14="http://schemas.microsoft.com/office/powerpoint/2010/main" val="375860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347864" y="548680"/>
            <a:ext cx="1755609" cy="707886"/>
          </a:xfrm>
          <a:prstGeom prst="rect">
            <a:avLst/>
          </a:prstGeom>
          <a:noFill/>
        </p:spPr>
        <p:txBody>
          <a:bodyPr wrap="none" rtlCol="0">
            <a:spAutoFit/>
          </a:bodyPr>
          <a:lstStyle/>
          <a:p>
            <a:r>
              <a:rPr lang="pt-BR" sz="4000" dirty="0" smtClean="0">
                <a:latin typeface="Berlin Sans FB" pitchFamily="34" charset="0"/>
              </a:rPr>
              <a:t>Divisão</a:t>
            </a:r>
            <a:endParaRPr lang="pt-BR" sz="4000" dirty="0">
              <a:latin typeface="Berlin Sans FB" pitchFamily="34" charset="0"/>
            </a:endParaRPr>
          </a:p>
        </p:txBody>
      </p:sp>
      <p:sp>
        <p:nvSpPr>
          <p:cNvPr id="3" name="CaixaDeTexto 2"/>
          <p:cNvSpPr txBox="1"/>
          <p:nvPr/>
        </p:nvSpPr>
        <p:spPr>
          <a:xfrm>
            <a:off x="971600" y="1340768"/>
            <a:ext cx="6840760" cy="3170099"/>
          </a:xfrm>
          <a:prstGeom prst="rect">
            <a:avLst/>
          </a:prstGeom>
          <a:noFill/>
        </p:spPr>
        <p:txBody>
          <a:bodyPr wrap="square" rtlCol="0">
            <a:spAutoFit/>
          </a:bodyPr>
          <a:lstStyle/>
          <a:p>
            <a:r>
              <a:rPr lang="pt-BR" sz="2400" b="1" dirty="0" smtClean="0">
                <a:latin typeface="Berlin Sans FB" pitchFamily="34" charset="0"/>
              </a:rPr>
              <a:t>A divisão é feita em quatro setores</a:t>
            </a:r>
            <a:r>
              <a:rPr lang="pt-BR" sz="3200" dirty="0" smtClean="0">
                <a:latin typeface="Berlin Sans FB" pitchFamily="34" charset="0"/>
              </a:rPr>
              <a:t>:</a:t>
            </a:r>
          </a:p>
          <a:p>
            <a:pPr marL="285750" indent="-285750">
              <a:buFont typeface="Arial" pitchFamily="34" charset="0"/>
              <a:buChar char="•"/>
            </a:pPr>
            <a:r>
              <a:rPr lang="pt-BR" sz="2400" dirty="0" smtClean="0">
                <a:latin typeface="Berlin Sans FB" pitchFamily="34" charset="0"/>
              </a:rPr>
              <a:t>Determinação de Objetivos (Determinação de Objetivos)</a:t>
            </a:r>
          </a:p>
          <a:p>
            <a:pPr marL="285750" indent="-285750">
              <a:buFont typeface="Arial" pitchFamily="34" charset="0"/>
              <a:buChar char="•"/>
            </a:pPr>
            <a:r>
              <a:rPr lang="pt-BR" sz="2400" dirty="0">
                <a:latin typeface="Berlin Sans FB" pitchFamily="34" charset="0"/>
              </a:rPr>
              <a:t>Avaliação de Riscos e Alternativas (</a:t>
            </a:r>
            <a:r>
              <a:rPr lang="pt-BR" sz="2400" dirty="0" err="1">
                <a:latin typeface="Berlin Sans FB" pitchFamily="34" charset="0"/>
              </a:rPr>
              <a:t>Risk</a:t>
            </a:r>
            <a:r>
              <a:rPr lang="pt-BR" sz="2400" dirty="0">
                <a:latin typeface="Berlin Sans FB" pitchFamily="34" charset="0"/>
              </a:rPr>
              <a:t> </a:t>
            </a:r>
            <a:r>
              <a:rPr lang="pt-BR" sz="2400" dirty="0" err="1">
                <a:latin typeface="Berlin Sans FB" pitchFamily="34" charset="0"/>
              </a:rPr>
              <a:t>Assessment</a:t>
            </a:r>
            <a:r>
              <a:rPr lang="pt-BR" sz="2400" dirty="0">
                <a:latin typeface="Berlin Sans FB" pitchFamily="34" charset="0"/>
              </a:rPr>
              <a:t> </a:t>
            </a:r>
            <a:r>
              <a:rPr lang="pt-BR" sz="2400" dirty="0" err="1">
                <a:latin typeface="Berlin Sans FB" pitchFamily="34" charset="0"/>
              </a:rPr>
              <a:t>and</a:t>
            </a:r>
            <a:r>
              <a:rPr lang="pt-BR" sz="2400" dirty="0">
                <a:latin typeface="Berlin Sans FB" pitchFamily="34" charset="0"/>
              </a:rPr>
              <a:t> </a:t>
            </a:r>
            <a:r>
              <a:rPr lang="pt-BR" sz="2400" dirty="0" err="1">
                <a:latin typeface="Berlin Sans FB" pitchFamily="34" charset="0"/>
              </a:rPr>
              <a:t>Alternatives</a:t>
            </a:r>
            <a:r>
              <a:rPr lang="pt-BR" sz="2400" dirty="0" smtClean="0">
                <a:latin typeface="Berlin Sans FB" pitchFamily="34" charset="0"/>
              </a:rPr>
              <a:t>)</a:t>
            </a:r>
          </a:p>
          <a:p>
            <a:pPr marL="285750" indent="-285750">
              <a:buFont typeface="Arial" pitchFamily="34" charset="0"/>
              <a:buChar char="•"/>
            </a:pPr>
            <a:r>
              <a:rPr lang="pt-BR" sz="2400" dirty="0" smtClean="0">
                <a:latin typeface="Berlin Sans FB" pitchFamily="34" charset="0"/>
              </a:rPr>
              <a:t>Desenvolvimento </a:t>
            </a:r>
            <a:r>
              <a:rPr lang="pt-BR" sz="2400" dirty="0">
                <a:latin typeface="Berlin Sans FB" pitchFamily="34" charset="0"/>
              </a:rPr>
              <a:t>e Validação (</a:t>
            </a:r>
            <a:r>
              <a:rPr lang="pt-BR" sz="2400" dirty="0" err="1">
                <a:latin typeface="Berlin Sans FB" pitchFamily="34" charset="0"/>
              </a:rPr>
              <a:t>Development</a:t>
            </a:r>
            <a:r>
              <a:rPr lang="pt-BR" sz="2400" dirty="0">
                <a:latin typeface="Berlin Sans FB" pitchFamily="34" charset="0"/>
              </a:rPr>
              <a:t> </a:t>
            </a:r>
            <a:r>
              <a:rPr lang="pt-BR" sz="2400" dirty="0" err="1">
                <a:latin typeface="Berlin Sans FB" pitchFamily="34" charset="0"/>
              </a:rPr>
              <a:t>and</a:t>
            </a:r>
            <a:r>
              <a:rPr lang="pt-BR" sz="2400" dirty="0">
                <a:latin typeface="Berlin Sans FB" pitchFamily="34" charset="0"/>
              </a:rPr>
              <a:t> </a:t>
            </a:r>
            <a:r>
              <a:rPr lang="pt-BR" sz="2400" dirty="0" err="1">
                <a:latin typeface="Berlin Sans FB" pitchFamily="34" charset="0"/>
              </a:rPr>
              <a:t>Validation</a:t>
            </a:r>
            <a:r>
              <a:rPr lang="pt-BR" sz="2400" dirty="0" smtClean="0">
                <a:latin typeface="Berlin Sans FB" pitchFamily="34" charset="0"/>
              </a:rPr>
              <a:t>)</a:t>
            </a:r>
          </a:p>
          <a:p>
            <a:pPr marL="285750" indent="-285750">
              <a:buFont typeface="Arial" pitchFamily="34" charset="0"/>
              <a:buChar char="•"/>
            </a:pPr>
            <a:r>
              <a:rPr lang="pt-BR" sz="2400" dirty="0">
                <a:latin typeface="Berlin Sans FB" pitchFamily="34" charset="0"/>
              </a:rPr>
              <a:t>Planejamento (Planning)</a:t>
            </a:r>
            <a:endParaRPr lang="pt-BR" sz="2400" dirty="0">
              <a:latin typeface="Berlin Sans FB" pitchFamily="34" charset="0"/>
            </a:endParaRPr>
          </a:p>
        </p:txBody>
      </p:sp>
    </p:spTree>
    <p:extLst>
      <p:ext uri="{BB962C8B-B14F-4D97-AF65-F5344CB8AC3E}">
        <p14:creationId xmlns:p14="http://schemas.microsoft.com/office/powerpoint/2010/main" val="145833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084323" y="3429000"/>
            <a:ext cx="184731" cy="369332"/>
          </a:xfrm>
          <a:prstGeom prst="rect">
            <a:avLst/>
          </a:prstGeom>
          <a:noFill/>
        </p:spPr>
        <p:txBody>
          <a:bodyPr wrap="none" rtlCol="0">
            <a:spAutoFit/>
          </a:bodyPr>
          <a:lstStyle/>
          <a:p>
            <a:endParaRPr lang="pt-BR"/>
          </a:p>
        </p:txBody>
      </p:sp>
      <p:sp>
        <p:nvSpPr>
          <p:cNvPr id="3" name="Retângulo 2"/>
          <p:cNvSpPr/>
          <p:nvPr/>
        </p:nvSpPr>
        <p:spPr>
          <a:xfrm>
            <a:off x="323528" y="332656"/>
            <a:ext cx="7992887" cy="5355312"/>
          </a:xfrm>
          <a:prstGeom prst="rect">
            <a:avLst/>
          </a:prstGeom>
        </p:spPr>
        <p:txBody>
          <a:bodyPr wrap="square">
            <a:spAutoFit/>
          </a:bodyPr>
          <a:lstStyle/>
          <a:p>
            <a:pPr marL="285750" indent="-285750">
              <a:buFont typeface="Arial" pitchFamily="34" charset="0"/>
              <a:buChar char="•"/>
            </a:pPr>
            <a:r>
              <a:rPr lang="pt-BR" b="1" dirty="0">
                <a:latin typeface="Berlin Sans FB" pitchFamily="34" charset="0"/>
              </a:rPr>
              <a:t>Determinação de Objetivos (Determinação de Objetivos):</a:t>
            </a:r>
            <a:endParaRPr lang="pt-BR" dirty="0">
              <a:latin typeface="Berlin Sans FB" pitchFamily="34" charset="0"/>
            </a:endParaRPr>
          </a:p>
          <a:p>
            <a:pPr lvl="1"/>
            <a:r>
              <a:rPr lang="pt-BR" dirty="0">
                <a:latin typeface="Berlin Sans FB" pitchFamily="34" charset="0"/>
              </a:rPr>
              <a:t>Nesta fase, os objetivos específicos do projeto são identificados, juntamente com as restrições e as alternativas disponíveis. É importante entender o escopo, os riscos e as metas do projeto antes de prosseguir.</a:t>
            </a:r>
          </a:p>
          <a:p>
            <a:pPr marL="285750" indent="-285750">
              <a:buFont typeface="Arial" pitchFamily="34" charset="0"/>
              <a:buChar char="•"/>
            </a:pPr>
            <a:r>
              <a:rPr lang="pt-BR" b="1" dirty="0">
                <a:latin typeface="Berlin Sans FB" pitchFamily="34" charset="0"/>
              </a:rPr>
              <a:t>Avaliação de Riscos e Alternativas (</a:t>
            </a:r>
            <a:r>
              <a:rPr lang="pt-BR" b="1" dirty="0" err="1">
                <a:latin typeface="Berlin Sans FB" pitchFamily="34" charset="0"/>
              </a:rPr>
              <a:t>Risk</a:t>
            </a:r>
            <a:r>
              <a:rPr lang="pt-BR" b="1" dirty="0">
                <a:latin typeface="Berlin Sans FB" pitchFamily="34" charset="0"/>
              </a:rPr>
              <a:t> </a:t>
            </a:r>
            <a:r>
              <a:rPr lang="pt-BR" b="1" dirty="0" err="1">
                <a:latin typeface="Berlin Sans FB" pitchFamily="34" charset="0"/>
              </a:rPr>
              <a:t>Assessment</a:t>
            </a:r>
            <a:r>
              <a:rPr lang="pt-BR" b="1" dirty="0">
                <a:latin typeface="Berlin Sans FB" pitchFamily="34" charset="0"/>
              </a:rPr>
              <a:t> </a:t>
            </a:r>
            <a:r>
              <a:rPr lang="pt-BR" b="1" dirty="0" err="1">
                <a:latin typeface="Berlin Sans FB" pitchFamily="34" charset="0"/>
              </a:rPr>
              <a:t>and</a:t>
            </a:r>
            <a:r>
              <a:rPr lang="pt-BR" b="1" dirty="0">
                <a:latin typeface="Berlin Sans FB" pitchFamily="34" charset="0"/>
              </a:rPr>
              <a:t> </a:t>
            </a:r>
            <a:r>
              <a:rPr lang="pt-BR" b="1" dirty="0" err="1">
                <a:latin typeface="Berlin Sans FB" pitchFamily="34" charset="0"/>
              </a:rPr>
              <a:t>Alternatives</a:t>
            </a:r>
            <a:r>
              <a:rPr lang="pt-BR" b="1" dirty="0">
                <a:latin typeface="Berlin Sans FB" pitchFamily="34" charset="0"/>
              </a:rPr>
              <a:t>):</a:t>
            </a:r>
            <a:endParaRPr lang="pt-BR" dirty="0">
              <a:latin typeface="Berlin Sans FB" pitchFamily="34" charset="0"/>
            </a:endParaRPr>
          </a:p>
          <a:p>
            <a:r>
              <a:rPr lang="pt-BR" dirty="0">
                <a:latin typeface="Berlin Sans FB" pitchFamily="34" charset="0"/>
              </a:rPr>
              <a:t>Aqui, os riscos associados ao projeto são identificados e avaliados. Alternativas são consideradas para lidar com esses riscos. Esta fase envolve análise de riscos, resolução de problemas e avaliação de opções de desenvolvimento.</a:t>
            </a:r>
          </a:p>
          <a:p>
            <a:pPr marL="285750" indent="-285750">
              <a:buFont typeface="Arial" pitchFamily="34" charset="0"/>
              <a:buChar char="•"/>
            </a:pPr>
            <a:r>
              <a:rPr lang="pt-BR" b="1" dirty="0" smtClean="0">
                <a:latin typeface="Berlin Sans FB" pitchFamily="34" charset="0"/>
              </a:rPr>
              <a:t>Desenvolvimento </a:t>
            </a:r>
            <a:r>
              <a:rPr lang="pt-BR" b="1" dirty="0">
                <a:latin typeface="Berlin Sans FB" pitchFamily="34" charset="0"/>
              </a:rPr>
              <a:t>e Validação (</a:t>
            </a:r>
            <a:r>
              <a:rPr lang="pt-BR" b="1" dirty="0" err="1">
                <a:latin typeface="Berlin Sans FB" pitchFamily="34" charset="0"/>
              </a:rPr>
              <a:t>Development</a:t>
            </a:r>
            <a:r>
              <a:rPr lang="pt-BR" b="1" dirty="0">
                <a:latin typeface="Berlin Sans FB" pitchFamily="34" charset="0"/>
              </a:rPr>
              <a:t> </a:t>
            </a:r>
            <a:r>
              <a:rPr lang="pt-BR" b="1" dirty="0" err="1">
                <a:latin typeface="Berlin Sans FB" pitchFamily="34" charset="0"/>
              </a:rPr>
              <a:t>and</a:t>
            </a:r>
            <a:r>
              <a:rPr lang="pt-BR" b="1" dirty="0">
                <a:latin typeface="Berlin Sans FB" pitchFamily="34" charset="0"/>
              </a:rPr>
              <a:t> </a:t>
            </a:r>
            <a:r>
              <a:rPr lang="pt-BR" b="1" dirty="0" err="1">
                <a:latin typeface="Berlin Sans FB" pitchFamily="34" charset="0"/>
              </a:rPr>
              <a:t>Validation</a:t>
            </a:r>
            <a:r>
              <a:rPr lang="pt-BR" b="1" dirty="0">
                <a:latin typeface="Berlin Sans FB" pitchFamily="34" charset="0"/>
              </a:rPr>
              <a:t>):</a:t>
            </a:r>
            <a:endParaRPr lang="pt-BR" dirty="0">
              <a:latin typeface="Berlin Sans FB" pitchFamily="34" charset="0"/>
            </a:endParaRPr>
          </a:p>
          <a:p>
            <a:pPr lvl="2"/>
            <a:r>
              <a:rPr lang="pt-BR" dirty="0">
                <a:latin typeface="Berlin Sans FB" pitchFamily="34" charset="0"/>
              </a:rPr>
              <a:t>Nesta fase, o trabalho real de desenvolvimento e validação ocorre. Os modelos, protótipos e versões incrementais do software são produzidos e testados. Essa fase é semelhante às fases de implementação e teste em modelos de ciclo de vida tradicionais.</a:t>
            </a:r>
          </a:p>
          <a:p>
            <a:pPr marL="285750" indent="-285750">
              <a:buFont typeface="Arial" pitchFamily="34" charset="0"/>
              <a:buChar char="•"/>
            </a:pPr>
            <a:r>
              <a:rPr lang="pt-BR" b="1" dirty="0">
                <a:latin typeface="Berlin Sans FB" pitchFamily="34" charset="0"/>
              </a:rPr>
              <a:t>Planejamento (Planning):</a:t>
            </a:r>
            <a:endParaRPr lang="pt-BR" dirty="0">
              <a:latin typeface="Berlin Sans FB" pitchFamily="34" charset="0"/>
            </a:endParaRPr>
          </a:p>
          <a:p>
            <a:pPr lvl="1"/>
            <a:r>
              <a:rPr lang="pt-BR" dirty="0">
                <a:latin typeface="Berlin Sans FB" pitchFamily="34" charset="0"/>
              </a:rPr>
              <a:t>O planejamento ocorre no final de cada ciclo da espiral. O progresso é avaliado, os resultados do último ciclo são revisados e o plano para o próximo ciclo é elaborado. Essa fase envolve a tomada de decisões sobre a continuação do projeto.</a:t>
            </a:r>
          </a:p>
        </p:txBody>
      </p:sp>
    </p:spTree>
    <p:extLst>
      <p:ext uri="{BB962C8B-B14F-4D97-AF65-F5344CB8AC3E}">
        <p14:creationId xmlns:p14="http://schemas.microsoft.com/office/powerpoint/2010/main" val="318502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692696"/>
            <a:ext cx="7520940" cy="548640"/>
          </a:xfrm>
        </p:spPr>
        <p:txBody>
          <a:bodyPr/>
          <a:lstStyle/>
          <a:p>
            <a:r>
              <a:rPr lang="pt-BR" b="1" dirty="0" smtClean="0">
                <a:latin typeface="Berlin Sans FB" pitchFamily="34" charset="0"/>
              </a:rPr>
              <a:t>Vantagens</a:t>
            </a:r>
            <a:endParaRPr lang="pt-BR" b="1" dirty="0">
              <a:latin typeface="Berlin Sans FB" pitchFamily="34" charset="0"/>
            </a:endParaRPr>
          </a:p>
        </p:txBody>
      </p:sp>
      <p:sp>
        <p:nvSpPr>
          <p:cNvPr id="3" name="CaixaDeTexto 2"/>
          <p:cNvSpPr txBox="1"/>
          <p:nvPr/>
        </p:nvSpPr>
        <p:spPr>
          <a:xfrm>
            <a:off x="1187624" y="1340768"/>
            <a:ext cx="4232249" cy="1569660"/>
          </a:xfrm>
          <a:prstGeom prst="rect">
            <a:avLst/>
          </a:prstGeom>
          <a:noFill/>
        </p:spPr>
        <p:txBody>
          <a:bodyPr wrap="none" rtlCol="0">
            <a:spAutoFit/>
          </a:bodyPr>
          <a:lstStyle/>
          <a:p>
            <a:pPr marL="285750" indent="-285750">
              <a:buFont typeface="Arial" pitchFamily="34" charset="0"/>
              <a:buChar char="•"/>
            </a:pPr>
            <a:r>
              <a:rPr lang="pt-BR" sz="2400" dirty="0" smtClean="0">
                <a:latin typeface="Berlin Sans FB" pitchFamily="34" charset="0"/>
              </a:rPr>
              <a:t>Flexível e adaptável;</a:t>
            </a:r>
          </a:p>
          <a:p>
            <a:pPr marL="285750" indent="-285750">
              <a:buFont typeface="Arial" pitchFamily="34" charset="0"/>
              <a:buChar char="•"/>
            </a:pPr>
            <a:r>
              <a:rPr lang="pt-BR" sz="2400" dirty="0" smtClean="0">
                <a:latin typeface="Berlin Sans FB" pitchFamily="34" charset="0"/>
              </a:rPr>
              <a:t>Avaliação de riscos</a:t>
            </a:r>
          </a:p>
          <a:p>
            <a:pPr marL="285750" indent="-285750">
              <a:buFont typeface="Arial" pitchFamily="34" charset="0"/>
              <a:buChar char="•"/>
            </a:pPr>
            <a:r>
              <a:rPr lang="pt-BR" sz="2400" dirty="0" smtClean="0">
                <a:latin typeface="Berlin Sans FB" pitchFamily="34" charset="0"/>
              </a:rPr>
              <a:t>Envolvimento do cliente</a:t>
            </a:r>
          </a:p>
          <a:p>
            <a:pPr marL="285750" indent="-285750">
              <a:buFont typeface="Arial" pitchFamily="34" charset="0"/>
              <a:buChar char="•"/>
            </a:pPr>
            <a:r>
              <a:rPr lang="pt-BR" sz="2400" dirty="0" smtClean="0">
                <a:latin typeface="Berlin Sans FB" pitchFamily="34" charset="0"/>
              </a:rPr>
              <a:t>Identificação precoce de erros</a:t>
            </a:r>
            <a:endParaRPr lang="pt-BR" sz="2400" dirty="0">
              <a:latin typeface="Berlin Sans FB" pitchFamily="34" charset="0"/>
            </a:endParaRPr>
          </a:p>
        </p:txBody>
      </p:sp>
      <p:sp>
        <p:nvSpPr>
          <p:cNvPr id="4" name="CaixaDeTexto 3"/>
          <p:cNvSpPr txBox="1"/>
          <p:nvPr/>
        </p:nvSpPr>
        <p:spPr>
          <a:xfrm>
            <a:off x="971600" y="2992596"/>
            <a:ext cx="2861681" cy="584775"/>
          </a:xfrm>
          <a:prstGeom prst="rect">
            <a:avLst/>
          </a:prstGeom>
          <a:noFill/>
        </p:spPr>
        <p:txBody>
          <a:bodyPr wrap="none" rtlCol="0">
            <a:spAutoFit/>
          </a:bodyPr>
          <a:lstStyle/>
          <a:p>
            <a:r>
              <a:rPr lang="pt-BR" sz="3200" b="1" dirty="0" smtClean="0">
                <a:latin typeface="Berlin Sans FB" pitchFamily="34" charset="0"/>
              </a:rPr>
              <a:t>desvantagens</a:t>
            </a:r>
            <a:endParaRPr lang="pt-BR" sz="3200" b="1" dirty="0">
              <a:latin typeface="Berlin Sans FB" pitchFamily="34" charset="0"/>
            </a:endParaRPr>
          </a:p>
        </p:txBody>
      </p:sp>
      <p:sp>
        <p:nvSpPr>
          <p:cNvPr id="5" name="CaixaDeTexto 4"/>
          <p:cNvSpPr txBox="1"/>
          <p:nvPr/>
        </p:nvSpPr>
        <p:spPr>
          <a:xfrm>
            <a:off x="971600" y="3582701"/>
            <a:ext cx="6197530" cy="1200329"/>
          </a:xfrm>
          <a:prstGeom prst="rect">
            <a:avLst/>
          </a:prstGeom>
          <a:noFill/>
        </p:spPr>
        <p:txBody>
          <a:bodyPr wrap="none" rtlCol="0">
            <a:spAutoFit/>
          </a:bodyPr>
          <a:lstStyle/>
          <a:p>
            <a:pPr marL="342900" indent="-342900">
              <a:buFont typeface="Arial" pitchFamily="34" charset="0"/>
              <a:buChar char="•"/>
            </a:pPr>
            <a:r>
              <a:rPr lang="pt-BR" sz="2400" dirty="0" smtClean="0">
                <a:latin typeface="Berlin Sans FB" pitchFamily="34" charset="0"/>
              </a:rPr>
              <a:t>Custo Elevado;</a:t>
            </a:r>
          </a:p>
          <a:p>
            <a:pPr marL="342900" indent="-342900">
              <a:buFont typeface="Arial" pitchFamily="34" charset="0"/>
              <a:buChar char="•"/>
            </a:pPr>
            <a:r>
              <a:rPr lang="pt-BR" sz="2400" b="1" dirty="0"/>
              <a:t>Tempo de Desenvolvimento </a:t>
            </a:r>
            <a:r>
              <a:rPr lang="pt-BR" sz="2400" b="1" dirty="0" smtClean="0"/>
              <a:t>Prolongado;</a:t>
            </a:r>
          </a:p>
          <a:p>
            <a:pPr marL="342900" indent="-342900">
              <a:buFont typeface="Arial" pitchFamily="34" charset="0"/>
              <a:buChar char="•"/>
            </a:pPr>
            <a:r>
              <a:rPr lang="pt-BR" sz="2400" b="1" dirty="0"/>
              <a:t>Requer Habilidades de Avaliação de </a:t>
            </a:r>
            <a:r>
              <a:rPr lang="pt-BR" sz="2400" b="1" dirty="0" smtClean="0"/>
              <a:t>Riscos;</a:t>
            </a:r>
            <a:endParaRPr lang="pt-BR" sz="2400" dirty="0">
              <a:latin typeface="Berlin Sans FB" pitchFamily="34" charset="0"/>
            </a:endParaRPr>
          </a:p>
        </p:txBody>
      </p:sp>
    </p:spTree>
    <p:extLst>
      <p:ext uri="{BB962C8B-B14F-4D97-AF65-F5344CB8AC3E}">
        <p14:creationId xmlns:p14="http://schemas.microsoft.com/office/powerpoint/2010/main" val="48585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914" y="44624"/>
            <a:ext cx="7166570" cy="477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aixaDeTexto 2"/>
          <p:cNvSpPr txBox="1"/>
          <p:nvPr/>
        </p:nvSpPr>
        <p:spPr>
          <a:xfrm>
            <a:off x="2843808" y="5451321"/>
            <a:ext cx="3384376" cy="70788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pt-BR" sz="4000" dirty="0" smtClean="0">
                <a:latin typeface="Berlin Sans FB" pitchFamily="34" charset="0"/>
              </a:rPr>
              <a:t>Modelo Espiral </a:t>
            </a:r>
            <a:endParaRPr lang="pt-BR" sz="4000" dirty="0">
              <a:latin typeface="Berlin Sans FB" pitchFamily="34" charset="0"/>
            </a:endParaRPr>
          </a:p>
        </p:txBody>
      </p:sp>
    </p:spTree>
    <p:extLst>
      <p:ext uri="{BB962C8B-B14F-4D97-AF65-F5344CB8AC3E}">
        <p14:creationId xmlns:p14="http://schemas.microsoft.com/office/powerpoint/2010/main" val="16938181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Ângulos">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83</TotalTime>
  <Words>331</Words>
  <Application>Microsoft Office PowerPoint</Application>
  <PresentationFormat>Apresentação na tela (4:3)</PresentationFormat>
  <Paragraphs>35</Paragraphs>
  <Slides>7</Slides>
  <Notes>1</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Ângulos</vt:lpstr>
      <vt:lpstr>Modelo espiral </vt:lpstr>
      <vt:lpstr>Apresentação do PowerPoint</vt:lpstr>
      <vt:lpstr>Apresentação do PowerPoint</vt:lpstr>
      <vt:lpstr>Apresentação do PowerPoint</vt:lpstr>
      <vt:lpstr>Apresentação do PowerPoint</vt:lpstr>
      <vt:lpstr>Vantagens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espiral</dc:title>
  <dc:creator>Usuário do Windows</dc:creator>
  <cp:lastModifiedBy>Usuário do Windows</cp:lastModifiedBy>
  <cp:revision>9</cp:revision>
  <dcterms:created xsi:type="dcterms:W3CDTF">2024-02-29T12:11:33Z</dcterms:created>
  <dcterms:modified xsi:type="dcterms:W3CDTF">2024-03-07T12:20:17Z</dcterms:modified>
</cp:coreProperties>
</file>