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94271" y="845541"/>
            <a:ext cx="6511212" cy="13912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2" name="CustomShape 1"/>
          <p:cNvSpPr/>
          <p:nvPr/>
        </p:nvSpPr>
        <p:spPr>
          <a:xfrm>
            <a:off x="1909903" y="1393559"/>
            <a:ext cx="5739826" cy="10113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s-CO" sz="2400" b="1" dirty="0" err="1"/>
              <a:t>Optimal</a:t>
            </a:r>
            <a:r>
              <a:rPr lang="es-CO" sz="2400" b="1" dirty="0"/>
              <a:t> </a:t>
            </a:r>
            <a:r>
              <a:rPr lang="es-CO" sz="2400" b="1" dirty="0" err="1"/>
              <a:t>route</a:t>
            </a:r>
            <a:r>
              <a:rPr lang="es-CO" sz="2400" b="1" dirty="0"/>
              <a:t>: </a:t>
            </a:r>
            <a:r>
              <a:rPr lang="es-CO" sz="2400" b="1" dirty="0" err="1"/>
              <a:t>An</a:t>
            </a:r>
            <a:r>
              <a:rPr lang="es-CO" sz="2400" b="1" dirty="0"/>
              <a:t> </a:t>
            </a:r>
            <a:r>
              <a:rPr lang="es-CO" sz="2400" b="1" dirty="0" err="1"/>
              <a:t>algorithm</a:t>
            </a:r>
            <a:r>
              <a:rPr lang="es-CO" sz="2400" b="1" dirty="0"/>
              <a:t> </a:t>
            </a:r>
            <a:r>
              <a:rPr lang="es-CO" sz="2400" b="1" dirty="0" err="1"/>
              <a:t>that</a:t>
            </a:r>
            <a:r>
              <a:rPr lang="es-CO" sz="2400" b="1" dirty="0"/>
              <a:t> </a:t>
            </a:r>
            <a:r>
              <a:rPr lang="es-CO" sz="2400" b="1" dirty="0" err="1"/>
              <a:t>simplifies</a:t>
            </a:r>
            <a:r>
              <a:rPr lang="es-CO" sz="2400" b="1" dirty="0"/>
              <a:t> </a:t>
            </a:r>
            <a:r>
              <a:rPr lang="es-CO" sz="2400" b="1" dirty="0" err="1"/>
              <a:t>the</a:t>
            </a:r>
            <a:r>
              <a:rPr lang="es-CO" sz="2400" b="1" dirty="0"/>
              <a:t> </a:t>
            </a:r>
            <a:r>
              <a:rPr lang="es-CO" sz="2400" b="1" dirty="0" err="1"/>
              <a:t>distribution</a:t>
            </a:r>
            <a:r>
              <a:rPr lang="es-CO" sz="2400" b="1" dirty="0"/>
              <a:t> </a:t>
            </a:r>
            <a:r>
              <a:rPr lang="es-CO" sz="2400" b="1" dirty="0" err="1"/>
              <a:t>of</a:t>
            </a:r>
            <a:r>
              <a:rPr lang="es-CO" sz="2400" b="1" dirty="0"/>
              <a:t> </a:t>
            </a:r>
            <a:r>
              <a:rPr lang="es-CO" sz="2400" b="1" dirty="0" err="1"/>
              <a:t>merchandise</a:t>
            </a:r>
            <a:endParaRPr lang="es-CO" sz="2400" dirty="0"/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660313" y="2404941"/>
            <a:ext cx="6179127" cy="18012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3" name="CustomShape 2"/>
          <p:cNvSpPr/>
          <p:nvPr/>
        </p:nvSpPr>
        <p:spPr>
          <a:xfrm>
            <a:off x="521497" y="2404941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Juan Diego Gutierrez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Carla Daniela Rendón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</a:t>
            </a:r>
            <a:r>
              <a:rPr lang="en-US" sz="2400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1/11/2018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76061" y="15899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Data Structures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7927" y="920994"/>
            <a:ext cx="8368146" cy="36040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i="1" spc="-1" dirty="0"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US" b="1" i="1" spc="-1" dirty="0"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US" b="1" i="1" spc="-1" dirty="0"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US" b="1" i="1" spc="-1" dirty="0"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US" b="1" i="1" spc="-1" dirty="0"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US" b="1" i="1" spc="-1" dirty="0"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b="1" i="1" spc="-1" dirty="0">
                <a:uFill>
                  <a:solidFill>
                    <a:srgbClr val="FFFFFF"/>
                  </a:solidFill>
                </a:uFill>
              </a:rPr>
              <a:t>                                                                               </a:t>
            </a:r>
          </a:p>
          <a:p>
            <a:pPr algn="ctr"/>
            <a:r>
              <a:rPr lang="en-US" b="1" i="1" spc="-1" dirty="0">
                <a:uFill>
                  <a:solidFill>
                    <a:srgbClr val="FFFFFF"/>
                  </a:solidFill>
                </a:uFill>
              </a:rPr>
              <a:t>                                                                        </a:t>
            </a:r>
          </a:p>
          <a:p>
            <a:pPr algn="ctr"/>
            <a:endParaRPr lang="en-US" b="1" i="1" spc="-1" dirty="0"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US" b="1" i="1" spc="-1" dirty="0"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b="1" i="1" spc="-1" dirty="0">
                <a:uFill>
                  <a:solidFill>
                    <a:srgbClr val="FFFFFF"/>
                  </a:solidFill>
                </a:uFill>
              </a:rPr>
              <a:t>                                                                        Figure 1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387927" y="4700938"/>
            <a:ext cx="8368146" cy="746689"/>
          </a:xfrm>
          <a:prstGeom prst="rect">
            <a:avLst/>
          </a:prstGeom>
          <a:noFill/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9" name="Imagen 88">
            <a:extLst>
              <a:ext uri="{FF2B5EF4-FFF2-40B4-BE49-F238E27FC236}">
                <a16:creationId xmlns:a16="http://schemas.microsoft.com/office/drawing/2014/main" id="{F25AF34D-775C-4766-A577-91D17B924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372" y="1209256"/>
            <a:ext cx="3548415" cy="2664561"/>
          </a:xfrm>
          <a:prstGeom prst="rect">
            <a:avLst/>
          </a:prstGeom>
        </p:spPr>
      </p:pic>
      <p:sp>
        <p:nvSpPr>
          <p:cNvPr id="92" name="Rectangle 64">
            <a:extLst>
              <a:ext uri="{FF2B5EF4-FFF2-40B4-BE49-F238E27FC236}">
                <a16:creationId xmlns:a16="http://schemas.microsoft.com/office/drawing/2014/main" id="{E3D195A4-F5FB-4293-AC61-96DC3F11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23" y="1190470"/>
            <a:ext cx="4124563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design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data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structure</a:t>
            </a:r>
            <a:r>
              <a:rPr lang="es-CO" altLang="es-CO" dirty="0">
                <a:solidFill>
                  <a:srgbClr val="212121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first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we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apply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a </a:t>
            </a:r>
            <a:r>
              <a:rPr lang="es-CO" altLang="es-CO" dirty="0" err="1">
                <a:solidFill>
                  <a:srgbClr val="212121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matrix</a:t>
            </a:r>
            <a:r>
              <a:rPr lang="es-CO" altLang="es-CO" dirty="0">
                <a:solidFill>
                  <a:srgbClr val="212121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arrays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divide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map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into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different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quadrants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.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Clients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and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recharging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stations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that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belong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quadrant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will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be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stored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in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array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each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vehicle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we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assign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quadrant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travel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vehicle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will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visit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all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in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that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quadrant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including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charging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stations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we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apply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greedy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algorithm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in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each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quadrant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travel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nodes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66">
            <a:extLst>
              <a:ext uri="{FF2B5EF4-FFF2-40B4-BE49-F238E27FC236}">
                <a16:creationId xmlns:a16="http://schemas.microsoft.com/office/drawing/2014/main" id="{1DE5C2AF-6330-4E60-A490-CF1D967C4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52" y="4764925"/>
            <a:ext cx="789197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Figure 1: 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matrix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of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arrays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,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where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the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blue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nodes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are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clients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and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the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red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nodes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are load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stations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49061" y="22236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and Complexity</a:t>
            </a:r>
          </a:p>
        </p:txBody>
      </p:sp>
      <p:sp>
        <p:nvSpPr>
          <p:cNvPr id="81" name="CustomShape 3"/>
          <p:cNvSpPr/>
          <p:nvPr/>
        </p:nvSpPr>
        <p:spPr>
          <a:xfrm>
            <a:off x="4535128" y="5290511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1: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Time complexity of the algorithm.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52626" y="280537"/>
            <a:ext cx="7731890" cy="536422"/>
          </a:xfrm>
          <a:prstGeom prst="rect">
            <a:avLst/>
          </a:prstGeom>
          <a:noFill/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3" name="Grupo 18">
            <a:extLst>
              <a:ext uri="{FF2B5EF4-FFF2-40B4-BE49-F238E27FC236}">
                <a16:creationId xmlns:a16="http://schemas.microsoft.com/office/drawing/2014/main" id="{0249F46F-5B3F-4057-A419-448F77396B63}"/>
              </a:ext>
            </a:extLst>
          </p:cNvPr>
          <p:cNvGrpSpPr>
            <a:grpSpLocks/>
          </p:cNvGrpSpPr>
          <p:nvPr/>
        </p:nvGrpSpPr>
        <p:grpSpPr bwMode="auto">
          <a:xfrm>
            <a:off x="701346" y="1562201"/>
            <a:ext cx="1818332" cy="1568197"/>
            <a:chOff x="0" y="0"/>
            <a:chExt cx="1685925" cy="1552575"/>
          </a:xfrm>
        </p:grpSpPr>
        <p:sp>
          <p:nvSpPr>
            <p:cNvPr id="4" name="Rectángulo 1">
              <a:extLst>
                <a:ext uri="{FF2B5EF4-FFF2-40B4-BE49-F238E27FC236}">
                  <a16:creationId xmlns:a16="http://schemas.microsoft.com/office/drawing/2014/main" id="{3BBEC7D4-B8D9-4FBA-AE1B-28421F13F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676400" cy="155257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grpSp>
          <p:nvGrpSpPr>
            <p:cNvPr id="5" name="Grupo 7">
              <a:extLst>
                <a:ext uri="{FF2B5EF4-FFF2-40B4-BE49-F238E27FC236}">
                  <a16:creationId xmlns:a16="http://schemas.microsoft.com/office/drawing/2014/main" id="{E6C2E3B7-2E55-4253-80F3-65052D334B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6825" y="1123950"/>
              <a:ext cx="419100" cy="371475"/>
              <a:chOff x="0" y="0"/>
              <a:chExt cx="419100" cy="371475"/>
            </a:xfrm>
          </p:grpSpPr>
          <p:sp>
            <p:nvSpPr>
              <p:cNvPr id="20" name="Trapecio 3">
                <a:extLst>
                  <a:ext uri="{FF2B5EF4-FFF2-40B4-BE49-F238E27FC236}">
                    <a16:creationId xmlns:a16="http://schemas.microsoft.com/office/drawing/2014/main" id="{4BDC706B-7247-458F-A762-40881B3AE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19100" cy="266700"/>
              </a:xfrm>
              <a:custGeom>
                <a:avLst/>
                <a:gdLst>
                  <a:gd name="T0" fmla="*/ 0 w 419100"/>
                  <a:gd name="T1" fmla="*/ 266700 h 266700"/>
                  <a:gd name="T2" fmla="*/ 66675 w 419100"/>
                  <a:gd name="T3" fmla="*/ 0 h 266700"/>
                  <a:gd name="T4" fmla="*/ 352425 w 419100"/>
                  <a:gd name="T5" fmla="*/ 0 h 266700"/>
                  <a:gd name="T6" fmla="*/ 419100 w 419100"/>
                  <a:gd name="T7" fmla="*/ 266700 h 266700"/>
                  <a:gd name="T8" fmla="*/ 0 w 419100"/>
                  <a:gd name="T9" fmla="*/ 266700 h 2667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9100" h="266700">
                    <a:moveTo>
                      <a:pt x="0" y="266700"/>
                    </a:moveTo>
                    <a:lnTo>
                      <a:pt x="66675" y="0"/>
                    </a:lnTo>
                    <a:lnTo>
                      <a:pt x="352425" y="0"/>
                    </a:lnTo>
                    <a:lnTo>
                      <a:pt x="4191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 cmpd="sng" algn="ctr">
                <a:solidFill>
                  <a:srgbClr val="2F528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21" name="Elipse 4">
                <a:extLst>
                  <a:ext uri="{FF2B5EF4-FFF2-40B4-BE49-F238E27FC236}">
                    <a16:creationId xmlns:a16="http://schemas.microsoft.com/office/drawing/2014/main" id="{EAB4C37C-0537-46DD-BE1B-FABAC3985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75" y="247650"/>
                <a:ext cx="133350" cy="123825"/>
              </a:xfrm>
              <a:prstGeom prst="ellipse">
                <a:avLst/>
              </a:prstGeom>
              <a:solidFill>
                <a:srgbClr val="000000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22" name="Elipse 6">
                <a:extLst>
                  <a:ext uri="{FF2B5EF4-FFF2-40B4-BE49-F238E27FC236}">
                    <a16:creationId xmlns:a16="http://schemas.microsoft.com/office/drawing/2014/main" id="{0116E1E4-852E-4545-9EEA-87AD6178A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" y="247650"/>
                <a:ext cx="133350" cy="123825"/>
              </a:xfrm>
              <a:prstGeom prst="ellipse">
                <a:avLst/>
              </a:prstGeom>
              <a:solidFill>
                <a:srgbClr val="000000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</p:grpSp>
        <p:sp>
          <p:nvSpPr>
            <p:cNvPr id="6" name="Elipse 8">
              <a:extLst>
                <a:ext uri="{FF2B5EF4-FFF2-40B4-BE49-F238E27FC236}">
                  <a16:creationId xmlns:a16="http://schemas.microsoft.com/office/drawing/2014/main" id="{42834BAE-8AA9-4BB2-9C52-B5FD02FF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" y="438150"/>
              <a:ext cx="171450" cy="161925"/>
            </a:xfrm>
            <a:prstGeom prst="ellipse">
              <a:avLst/>
            </a:prstGeom>
            <a:solidFill>
              <a:srgbClr val="4472C4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6A01492-DC57-4868-A5CE-A72DA7F2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95250"/>
              <a:ext cx="171450" cy="161925"/>
            </a:xfrm>
            <a:prstGeom prst="ellipse">
              <a:avLst/>
            </a:prstGeom>
            <a:solidFill>
              <a:srgbClr val="4472C4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AA94D40-FF40-4538-8830-DBA695ECB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" y="466725"/>
              <a:ext cx="171450" cy="161925"/>
            </a:xfrm>
            <a:prstGeom prst="ellipse">
              <a:avLst/>
            </a:prstGeom>
            <a:solidFill>
              <a:srgbClr val="4472C4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6" name="Elipse 11">
              <a:extLst>
                <a:ext uri="{FF2B5EF4-FFF2-40B4-BE49-F238E27FC236}">
                  <a16:creationId xmlns:a16="http://schemas.microsoft.com/office/drawing/2014/main" id="{F47FB5DD-A3A5-473C-BA60-956AB5BC6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25" y="895350"/>
              <a:ext cx="171450" cy="161925"/>
            </a:xfrm>
            <a:prstGeom prst="ellipse">
              <a:avLst/>
            </a:prstGeom>
            <a:solidFill>
              <a:srgbClr val="4472C4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cxnSp>
          <p:nvCxnSpPr>
            <p:cNvPr id="17" name="Conector recto de flecha 12">
              <a:extLst>
                <a:ext uri="{FF2B5EF4-FFF2-40B4-BE49-F238E27FC236}">
                  <a16:creationId xmlns:a16="http://schemas.microsoft.com/office/drawing/2014/main" id="{B2D511AF-A21D-4EFF-9DBB-D55A14A86B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52525" y="1057275"/>
              <a:ext cx="152400" cy="123825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Conector recto de flecha 13">
              <a:extLst>
                <a:ext uri="{FF2B5EF4-FFF2-40B4-BE49-F238E27FC236}">
                  <a16:creationId xmlns:a16="http://schemas.microsoft.com/office/drawing/2014/main" id="{8FA63714-1AEE-46AB-A14C-C38CB0AA90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19175" y="647700"/>
              <a:ext cx="45719" cy="228600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Conector recto de flecha 15">
              <a:extLst>
                <a:ext uri="{FF2B5EF4-FFF2-40B4-BE49-F238E27FC236}">
                  <a16:creationId xmlns:a16="http://schemas.microsoft.com/office/drawing/2014/main" id="{7ADA7675-991A-4CF7-A099-12D4FD2843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00025" y="257175"/>
              <a:ext cx="209550" cy="209550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upo 46">
            <a:extLst>
              <a:ext uri="{FF2B5EF4-FFF2-40B4-BE49-F238E27FC236}">
                <a16:creationId xmlns:a16="http://schemas.microsoft.com/office/drawing/2014/main" id="{66601E5A-98DD-467F-A544-4274BBC8C7D5}"/>
              </a:ext>
            </a:extLst>
          </p:cNvPr>
          <p:cNvGrpSpPr>
            <a:grpSpLocks/>
          </p:cNvGrpSpPr>
          <p:nvPr/>
        </p:nvGrpSpPr>
        <p:grpSpPr bwMode="auto">
          <a:xfrm>
            <a:off x="2755958" y="1547769"/>
            <a:ext cx="1717261" cy="1568197"/>
            <a:chOff x="0" y="0"/>
            <a:chExt cx="1685925" cy="1552575"/>
          </a:xfrm>
        </p:grpSpPr>
        <p:sp>
          <p:nvSpPr>
            <p:cNvPr id="24" name="Rectángulo 20">
              <a:extLst>
                <a:ext uri="{FF2B5EF4-FFF2-40B4-BE49-F238E27FC236}">
                  <a16:creationId xmlns:a16="http://schemas.microsoft.com/office/drawing/2014/main" id="{FB2A767F-F3E0-4032-BC41-FFC860DD8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676400" cy="155257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grpSp>
          <p:nvGrpSpPr>
            <p:cNvPr id="25" name="Grupo 21">
              <a:extLst>
                <a:ext uri="{FF2B5EF4-FFF2-40B4-BE49-F238E27FC236}">
                  <a16:creationId xmlns:a16="http://schemas.microsoft.com/office/drawing/2014/main" id="{26E9BC73-FA07-4E3C-9823-2395E8F51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6825" y="1123950"/>
              <a:ext cx="419100" cy="371475"/>
              <a:chOff x="0" y="0"/>
              <a:chExt cx="419100" cy="371475"/>
            </a:xfrm>
          </p:grpSpPr>
          <p:sp>
            <p:nvSpPr>
              <p:cNvPr id="64" name="Trapecio 22">
                <a:extLst>
                  <a:ext uri="{FF2B5EF4-FFF2-40B4-BE49-F238E27FC236}">
                    <a16:creationId xmlns:a16="http://schemas.microsoft.com/office/drawing/2014/main" id="{35048DA3-DB81-4703-B064-5CF1E85E4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19100" cy="266700"/>
              </a:xfrm>
              <a:custGeom>
                <a:avLst/>
                <a:gdLst>
                  <a:gd name="T0" fmla="*/ 0 w 419100"/>
                  <a:gd name="T1" fmla="*/ 266700 h 266700"/>
                  <a:gd name="T2" fmla="*/ 66675 w 419100"/>
                  <a:gd name="T3" fmla="*/ 0 h 266700"/>
                  <a:gd name="T4" fmla="*/ 352425 w 419100"/>
                  <a:gd name="T5" fmla="*/ 0 h 266700"/>
                  <a:gd name="T6" fmla="*/ 419100 w 419100"/>
                  <a:gd name="T7" fmla="*/ 266700 h 266700"/>
                  <a:gd name="T8" fmla="*/ 0 w 419100"/>
                  <a:gd name="T9" fmla="*/ 266700 h 2667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9100" h="266700">
                    <a:moveTo>
                      <a:pt x="0" y="266700"/>
                    </a:moveTo>
                    <a:lnTo>
                      <a:pt x="66675" y="0"/>
                    </a:lnTo>
                    <a:lnTo>
                      <a:pt x="352425" y="0"/>
                    </a:lnTo>
                    <a:lnTo>
                      <a:pt x="4191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 cmpd="sng" algn="ctr">
                <a:solidFill>
                  <a:srgbClr val="2F528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65" name="Elipse 23">
                <a:extLst>
                  <a:ext uri="{FF2B5EF4-FFF2-40B4-BE49-F238E27FC236}">
                    <a16:creationId xmlns:a16="http://schemas.microsoft.com/office/drawing/2014/main" id="{B08A5BD4-1E6F-4A17-896E-94A67F192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75" y="247650"/>
                <a:ext cx="133350" cy="123825"/>
              </a:xfrm>
              <a:prstGeom prst="ellipse">
                <a:avLst/>
              </a:prstGeom>
              <a:solidFill>
                <a:srgbClr val="000000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sp>
            <p:nvSpPr>
              <p:cNvPr id="66" name="Elipse 24">
                <a:extLst>
                  <a:ext uri="{FF2B5EF4-FFF2-40B4-BE49-F238E27FC236}">
                    <a16:creationId xmlns:a16="http://schemas.microsoft.com/office/drawing/2014/main" id="{B415F1FF-0831-42E8-832A-ECBBF9E9E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" y="247650"/>
                <a:ext cx="133350" cy="123825"/>
              </a:xfrm>
              <a:prstGeom prst="ellipse">
                <a:avLst/>
              </a:prstGeom>
              <a:solidFill>
                <a:srgbClr val="000000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</p:grpSp>
        <p:sp>
          <p:nvSpPr>
            <p:cNvPr id="26" name="Elipse 26">
              <a:extLst>
                <a:ext uri="{FF2B5EF4-FFF2-40B4-BE49-F238E27FC236}">
                  <a16:creationId xmlns:a16="http://schemas.microsoft.com/office/drawing/2014/main" id="{741EC2AD-3489-4E66-BD6F-E2AA02CEE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" y="152400"/>
              <a:ext cx="171450" cy="161925"/>
            </a:xfrm>
            <a:prstGeom prst="ellipse">
              <a:avLst/>
            </a:prstGeom>
            <a:solidFill>
              <a:srgbClr val="4472C4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7" name="Elipse 27">
              <a:extLst>
                <a:ext uri="{FF2B5EF4-FFF2-40B4-BE49-F238E27FC236}">
                  <a16:creationId xmlns:a16="http://schemas.microsoft.com/office/drawing/2014/main" id="{6DB4E073-48B5-4C0F-90CC-2068E7297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" y="466725"/>
              <a:ext cx="171450" cy="161925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8" name="Elipse 28">
              <a:extLst>
                <a:ext uri="{FF2B5EF4-FFF2-40B4-BE49-F238E27FC236}">
                  <a16:creationId xmlns:a16="http://schemas.microsoft.com/office/drawing/2014/main" id="{6DC41184-168C-4973-B8DB-A2A1ED89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25" y="895350"/>
              <a:ext cx="171450" cy="161925"/>
            </a:xfrm>
            <a:prstGeom prst="ellipse">
              <a:avLst/>
            </a:prstGeom>
            <a:solidFill>
              <a:srgbClr val="4472C4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cxnSp>
          <p:nvCxnSpPr>
            <p:cNvPr id="29" name="Conector recto de flecha 29">
              <a:extLst>
                <a:ext uri="{FF2B5EF4-FFF2-40B4-BE49-F238E27FC236}">
                  <a16:creationId xmlns:a16="http://schemas.microsoft.com/office/drawing/2014/main" id="{31677E60-A1DA-4440-B9E8-273E25A62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52525" y="1057275"/>
              <a:ext cx="152400" cy="123825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Conector recto de flecha 30">
              <a:extLst>
                <a:ext uri="{FF2B5EF4-FFF2-40B4-BE49-F238E27FC236}">
                  <a16:creationId xmlns:a16="http://schemas.microsoft.com/office/drawing/2014/main" id="{8F23FFAE-2D1B-4F25-85EB-17899219FB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19175" y="647700"/>
              <a:ext cx="45719" cy="228600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Conector recto de flecha 31">
              <a:extLst>
                <a:ext uri="{FF2B5EF4-FFF2-40B4-BE49-F238E27FC236}">
                  <a16:creationId xmlns:a16="http://schemas.microsoft.com/office/drawing/2014/main" id="{AF73B455-25AC-43C6-9459-A3D507C2C4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28650" y="276225"/>
              <a:ext cx="209550" cy="209550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67" name="Imagen 66">
            <a:extLst>
              <a:ext uri="{FF2B5EF4-FFF2-40B4-BE49-F238E27FC236}">
                <a16:creationId xmlns:a16="http://schemas.microsoft.com/office/drawing/2014/main" id="{DBEBE791-734D-446D-8D33-A53F44E0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45" y="2058934"/>
            <a:ext cx="247619" cy="123810"/>
          </a:xfrm>
          <a:prstGeom prst="rect">
            <a:avLst/>
          </a:prstGeom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186B1669-5ED7-45B0-9F87-2787A3A0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19" y="3340280"/>
            <a:ext cx="1983625" cy="1438899"/>
          </a:xfrm>
          <a:prstGeom prst="rect">
            <a:avLst/>
          </a:prstGeom>
        </p:spPr>
      </p:pic>
      <p:graphicFrame>
        <p:nvGraphicFramePr>
          <p:cNvPr id="69" name="Tabla 68">
            <a:extLst>
              <a:ext uri="{FF2B5EF4-FFF2-40B4-BE49-F238E27FC236}">
                <a16:creationId xmlns:a16="http://schemas.microsoft.com/office/drawing/2014/main" id="{83E9A042-1DAD-4AA0-B2C6-5D0CDB038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39557"/>
              </p:ext>
            </p:extLst>
          </p:nvPr>
        </p:nvGraphicFramePr>
        <p:xfrm>
          <a:off x="5241440" y="1163629"/>
          <a:ext cx="3160122" cy="4006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0061">
                  <a:extLst>
                    <a:ext uri="{9D8B030D-6E8A-4147-A177-3AD203B41FA5}">
                      <a16:colId xmlns:a16="http://schemas.microsoft.com/office/drawing/2014/main" val="4293426541"/>
                    </a:ext>
                  </a:extLst>
                </a:gridCol>
                <a:gridCol w="1580061">
                  <a:extLst>
                    <a:ext uri="{9D8B030D-6E8A-4147-A177-3AD203B41FA5}">
                      <a16:colId xmlns:a16="http://schemas.microsoft.com/office/drawing/2014/main" val="922112418"/>
                    </a:ext>
                  </a:extLst>
                </a:gridCol>
              </a:tblGrid>
              <a:tr h="15411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OPERATION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COMPLEXITY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553188"/>
                  </a:ext>
                </a:extLst>
              </a:tr>
              <a:tr h="30822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Read the file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O(N), N being the number of lines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591938"/>
                  </a:ext>
                </a:extLst>
              </a:tr>
              <a:tr h="30822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Divide into Quadrants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O(N), N being the number of vehicles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0851492"/>
                  </a:ext>
                </a:extLst>
              </a:tr>
              <a:tr h="30822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Create Quadrants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O(N x M), N being the rows and M the columns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058871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Create Node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O(1)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648335"/>
                  </a:ext>
                </a:extLst>
              </a:tr>
              <a:tr h="4623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Add Node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O(N), N being the index in the array where the node is stored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561710"/>
                  </a:ext>
                </a:extLst>
              </a:tr>
              <a:tr h="61644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Travel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O(N x M x P), N being the rows, M the columns and P the number of nodes in the array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00427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Calculate Distance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O(1)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28675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Calculate Time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O(1)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440893"/>
                  </a:ext>
                </a:extLst>
              </a:tr>
              <a:tr h="4623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Finish Travel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O(N), N being the number of clients in the quadrant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406862"/>
                  </a:ext>
                </a:extLst>
              </a:tr>
              <a:tr h="4623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Add Routes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O(N), N being the index of the array where the node is stored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8244006"/>
                  </a:ext>
                </a:extLst>
              </a:tr>
              <a:tr h="30822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Print Routes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O(N), N being the number of quadrants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8138238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Print Time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O(1)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684016"/>
                  </a:ext>
                </a:extLst>
              </a:tr>
            </a:tbl>
          </a:graphicData>
        </a:graphic>
      </p:graphicFrame>
      <p:sp>
        <p:nvSpPr>
          <p:cNvPr id="70" name="Rectangle 27">
            <a:extLst>
              <a:ext uri="{FF2B5EF4-FFF2-40B4-BE49-F238E27FC236}">
                <a16:creationId xmlns:a16="http://schemas.microsoft.com/office/drawing/2014/main" id="{A1FB419F-EBA3-4DA7-A91B-F14B97BFC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1687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79AA45A-A8E7-480B-923F-FA90DDE95B81}"/>
              </a:ext>
            </a:extLst>
          </p:cNvPr>
          <p:cNvSpPr txBox="1"/>
          <p:nvPr/>
        </p:nvSpPr>
        <p:spPr>
          <a:xfrm>
            <a:off x="2028860" y="4856579"/>
            <a:ext cx="136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Figure 2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DA6C717E-737C-4ADF-91FC-D3D337ABC5C6}"/>
              </a:ext>
            </a:extLst>
          </p:cNvPr>
          <p:cNvSpPr/>
          <p:nvPr/>
        </p:nvSpPr>
        <p:spPr>
          <a:xfrm>
            <a:off x="469958" y="522591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Figure 2: </a:t>
            </a:r>
            <a:r>
              <a:rPr lang="en-US" sz="1400" dirty="0">
                <a:solidFill>
                  <a:srgbClr val="212121"/>
                </a:solidFill>
                <a:latin typeface="arial" panose="020B0604020202020204" pitchFamily="34" charset="0"/>
              </a:rPr>
              <a:t>The possible cases that can occur when a car travels its quadrant</a:t>
            </a:r>
            <a:br>
              <a:rPr lang="en-US" dirty="0"/>
            </a:br>
            <a:endParaRPr lang="es-CO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design criteria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57660" y="485161"/>
            <a:ext cx="8121322" cy="53642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57661" y="1472331"/>
            <a:ext cx="8121322" cy="3548105"/>
          </a:xfrm>
          <a:prstGeom prst="rect">
            <a:avLst/>
          </a:prstGeom>
          <a:noFill/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909975" y="1500866"/>
            <a:ext cx="6780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decided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apply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data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consider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.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map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nodes</a:t>
            </a:r>
            <a:r>
              <a:rPr lang="es-ES" dirty="0"/>
              <a:t>, </a:t>
            </a:r>
            <a:r>
              <a:rPr lang="es-ES" dirty="0" err="1"/>
              <a:t>applying</a:t>
            </a:r>
            <a:r>
              <a:rPr lang="es-ES" dirty="0"/>
              <a:t> </a:t>
            </a:r>
            <a:r>
              <a:rPr lang="es-ES" dirty="0" err="1"/>
              <a:t>directly</a:t>
            </a:r>
            <a:r>
              <a:rPr lang="es-ES" dirty="0"/>
              <a:t> a </a:t>
            </a:r>
            <a:r>
              <a:rPr lang="es-ES" dirty="0" err="1"/>
              <a:t>greedy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efficient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,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dividing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map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quadrants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smaller</a:t>
            </a:r>
            <a:r>
              <a:rPr lang="es-ES" dirty="0"/>
              <a:t> </a:t>
            </a:r>
            <a:r>
              <a:rPr lang="es-ES" dirty="0" err="1"/>
              <a:t>maps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reduce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nodes</a:t>
            </a:r>
            <a:r>
              <a:rPr lang="es-ES" dirty="0"/>
              <a:t>, </a:t>
            </a:r>
            <a:r>
              <a:rPr lang="es-ES" dirty="0" err="1"/>
              <a:t>optimizing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greedy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, </a:t>
            </a:r>
            <a:r>
              <a:rPr lang="es-ES" dirty="0" err="1"/>
              <a:t>applying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quadrants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few</a:t>
            </a:r>
            <a:r>
              <a:rPr lang="es-ES" dirty="0"/>
              <a:t> </a:t>
            </a:r>
            <a:r>
              <a:rPr lang="es-ES" dirty="0" err="1"/>
              <a:t>nodes</a:t>
            </a:r>
            <a:r>
              <a:rPr lang="es-ES" dirty="0"/>
              <a:t>. 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Also</a:t>
            </a:r>
            <a:r>
              <a:rPr lang="es-ES" dirty="0"/>
              <a:t> in </a:t>
            </a:r>
            <a:r>
              <a:rPr lang="es-ES" dirty="0" err="1"/>
              <a:t>our</a:t>
            </a:r>
            <a:r>
              <a:rPr lang="es-ES" dirty="0"/>
              <a:t> data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optimizes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division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map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quadrants</a:t>
            </a:r>
            <a:r>
              <a:rPr lang="es-ES" dirty="0"/>
              <a:t>, </a:t>
            </a:r>
            <a:r>
              <a:rPr lang="es-ES" dirty="0" err="1"/>
              <a:t>calculating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closest</a:t>
            </a:r>
            <a:r>
              <a:rPr lang="es-ES" dirty="0"/>
              <a:t> </a:t>
            </a:r>
            <a:r>
              <a:rPr lang="es-ES" dirty="0" err="1"/>
              <a:t>factors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multiplied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quadrants</a:t>
            </a:r>
            <a:r>
              <a:rPr lang="es-ES" dirty="0"/>
              <a:t>.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Table of the Time Execution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43360" y="380116"/>
            <a:ext cx="6005040" cy="53642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243360" y="1262492"/>
            <a:ext cx="8291040" cy="4055863"/>
          </a:xfrm>
          <a:prstGeom prst="rect">
            <a:avLst/>
          </a:prstGeom>
          <a:noFill/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A7845ED-E288-48C9-B1DC-BB68295C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30356"/>
              </p:ext>
            </p:extLst>
          </p:nvPr>
        </p:nvGraphicFramePr>
        <p:xfrm>
          <a:off x="2025748" y="1627009"/>
          <a:ext cx="4541279" cy="3535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5781">
                  <a:extLst>
                    <a:ext uri="{9D8B030D-6E8A-4147-A177-3AD203B41FA5}">
                      <a16:colId xmlns:a16="http://schemas.microsoft.com/office/drawing/2014/main" val="1071654939"/>
                    </a:ext>
                  </a:extLst>
                </a:gridCol>
                <a:gridCol w="2425498">
                  <a:extLst>
                    <a:ext uri="{9D8B030D-6E8A-4147-A177-3AD203B41FA5}">
                      <a16:colId xmlns:a16="http://schemas.microsoft.com/office/drawing/2014/main" val="1707245348"/>
                    </a:ext>
                  </a:extLst>
                </a:gridCol>
              </a:tblGrid>
              <a:tr h="50511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Number of Vehicles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Execution Time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53286"/>
                  </a:ext>
                </a:extLst>
              </a:tr>
              <a:tr h="50511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6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1068 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876237"/>
                  </a:ext>
                </a:extLst>
              </a:tr>
              <a:tr h="50511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20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2001 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158525"/>
                  </a:ext>
                </a:extLst>
              </a:tr>
              <a:tr h="50511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42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2069 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749778"/>
                  </a:ext>
                </a:extLst>
              </a:tr>
              <a:tr h="50511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100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2015 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168206"/>
                  </a:ext>
                </a:extLst>
              </a:tr>
              <a:tr h="50511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200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2070 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718506"/>
                  </a:ext>
                </a:extLst>
              </a:tr>
              <a:tr h="50511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300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2082 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6215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prototype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43360" y="331898"/>
            <a:ext cx="5007513" cy="53642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48145" y="1136530"/>
            <a:ext cx="7813964" cy="4251396"/>
          </a:xfrm>
          <a:prstGeom prst="rect">
            <a:avLst/>
          </a:prstGeom>
          <a:noFill/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FBB789-8DAB-46FB-BBEE-73494DDA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45" y="1320635"/>
            <a:ext cx="6930630" cy="3898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1575</TotalTime>
  <Words>457</Words>
  <Application>Microsoft Office PowerPoint</Application>
  <PresentationFormat>Presentación en pantalla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8" baseType="lpstr">
      <vt:lpstr>Arial</vt:lpstr>
      <vt:lpstr>Arial</vt:lpstr>
      <vt:lpstr>Calibri</vt:lpstr>
      <vt:lpstr>Courier New</vt:lpstr>
      <vt:lpstr>DejaVu Sans</vt:lpstr>
      <vt:lpstr>inherit</vt:lpstr>
      <vt:lpstr>Noto Sans CJK SC Regular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Carla Daniela Rendon Baliero</cp:lastModifiedBy>
  <cp:revision>99</cp:revision>
  <dcterms:created xsi:type="dcterms:W3CDTF">2015-03-03T14:30:17Z</dcterms:created>
  <dcterms:modified xsi:type="dcterms:W3CDTF">2018-11-01T14:31:58Z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