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1" r:id="rId5"/>
    <p:sldId id="260" r:id="rId6"/>
    <p:sldId id="262" r:id="rId7"/>
  </p:sldIdLst>
  <p:sldSz cx="6858000" cy="9144000" type="screen4x3"/>
  <p:notesSz cx="6669088" cy="98679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488" y="-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58" y="-84"/>
      </p:cViewPr>
      <p:guideLst>
        <p:guide orient="horz" pos="3108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980B9-3B71-4B43-B3F9-A7E00F80EE83}" type="datetimeFigureOut">
              <a:rPr lang="fr-FR" smtClean="0"/>
              <a:t>23/07/2013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72792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Recherche d'emploi. Cadre général. PR 2012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7607" y="9372792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88237-5AE9-45AC-92F2-8AC030AAD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12891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184EE-53DE-406A-8AEF-FCCA078EDCD9}" type="datetimeFigureOut">
              <a:rPr lang="fr-FR" smtClean="0"/>
              <a:t>23/07/2013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947863" y="739775"/>
            <a:ext cx="2773362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6909" y="4687253"/>
            <a:ext cx="5335270" cy="4440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2792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Recherche d'emploi. Cadre général. PR 2012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77607" y="9372792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932AD-6FDF-4828-9266-19DA4F2823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87644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947863" y="739775"/>
            <a:ext cx="2773362" cy="370046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Recherche d'emploi. Cadre général. PR 2012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35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947863" y="739775"/>
            <a:ext cx="2773362" cy="370046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Recherche d'emploi. Cadre général. PR 2012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470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947863" y="739775"/>
            <a:ext cx="2773362" cy="370046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Recherche d'emploi. Cadre général. PR 2012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270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Recherche d'emploi. Cadre général. PR 2012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293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947863" y="739775"/>
            <a:ext cx="2773362" cy="370046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Recherche d'emploi. Cadre général. PR 2012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830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Recherche d'emploi. Cadre général. PR 2012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18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4D32-E844-462F-B21B-B319F4A6FAB2}" type="datetime1">
              <a:rPr lang="fr-FR" smtClean="0"/>
              <a:t>23/07/2013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Techniques de Recherche d’Emploi cadre général – PR 2012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F579-27FD-46B4-9F56-9FC8C8F28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12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53BF-4279-45D4-978B-238203A328CD}" type="datetime1">
              <a:rPr lang="fr-FR" smtClean="0"/>
              <a:t>23/07/2013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Techniques de Recherche d’Emploi cadre général – PR 2012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F579-27FD-46B4-9F56-9FC8C8F28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38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A37B-18A6-4B9E-B978-7913040A30E3}" type="datetime1">
              <a:rPr lang="fr-FR" smtClean="0"/>
              <a:t>23/07/2013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Techniques de Recherche d’Emploi cadre général – PR 2012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F579-27FD-46B4-9F56-9FC8C8F28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34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D5D1-D2CC-4AC7-A78F-60B8478C6599}" type="datetime1">
              <a:rPr lang="fr-FR" smtClean="0"/>
              <a:t>23/07/2013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343150" y="8475135"/>
            <a:ext cx="4182194" cy="486833"/>
          </a:xfrm>
        </p:spPr>
        <p:txBody>
          <a:bodyPr/>
          <a:lstStyle>
            <a:lvl1pPr>
              <a:defRPr sz="1200"/>
            </a:lvl1pPr>
          </a:lstStyle>
          <a:p>
            <a:pPr algn="l"/>
            <a:r>
              <a:rPr lang="fr-FR" dirty="0" smtClean="0"/>
              <a:t>Techniques de Recherche d’Emploi</a:t>
            </a:r>
            <a:br>
              <a:rPr lang="fr-FR" dirty="0" smtClean="0"/>
            </a:br>
            <a:r>
              <a:rPr lang="fr-FR" sz="1000" dirty="0" smtClean="0"/>
              <a:t>cadre général – PR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491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9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EFD3-0FB8-4258-BBF0-4C6F7EC13CF5}" type="datetime1">
              <a:rPr lang="fr-FR" smtClean="0"/>
              <a:t>23/07/2013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Techniques de Recherche d’Emploi cadre général – PR 2012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F579-27FD-46B4-9F56-9FC8C8F28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56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1F8E-687A-4821-BFB3-30D35E5DCA84}" type="datetime1">
              <a:rPr lang="fr-FR" smtClean="0"/>
              <a:t>23/07/2013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Techniques de Recherche d’Emploi cadre général – PR 2012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F579-27FD-46B4-9F56-9FC8C8F28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24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8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1" y="2046818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6A-2A85-4209-A3D4-CE730481F4C9}" type="datetime1">
              <a:rPr lang="fr-FR" smtClean="0"/>
              <a:t>23/07/2013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Techniques de Recherche d’Emploi cadre général – PR 2012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F579-27FD-46B4-9F56-9FC8C8F28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22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C07B-4B1E-4DAF-A043-BC4BC89D9E1C}" type="datetime1">
              <a:rPr lang="fr-FR" smtClean="0"/>
              <a:t>23/07/2013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Techniques de Recherche d’Emploi cadre général – PR 2012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F579-27FD-46B4-9F56-9FC8C8F28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93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318B-16CA-4410-8B0A-C3E814B4D058}" type="datetime1">
              <a:rPr lang="fr-FR" smtClean="0"/>
              <a:t>23/07/2013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Techniques de Recherche d’Emploi cadre général – PR 2012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F579-27FD-46B4-9F56-9FC8C8F28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06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2" y="364068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9" y="364068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2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BDB6-6A1F-4918-9055-B83E17978CF9}" type="datetime1">
              <a:rPr lang="fr-FR" smtClean="0"/>
              <a:t>23/07/2013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Techniques de Recherche d’Emploi cadre général – PR 2012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F579-27FD-46B4-9F56-9FC8C8F28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80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864E-0218-4E54-8980-C29B1D71409B}" type="datetime1">
              <a:rPr lang="fr-FR" smtClean="0"/>
              <a:t>23/07/2013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Techniques de Recherche d’Emploi cadre général – PR 2012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F579-27FD-46B4-9F56-9FC8C8F28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91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5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E5EF6-3451-4896-9291-83F0EE1A588C}" type="datetime1">
              <a:rPr lang="fr-FR" smtClean="0"/>
              <a:t>23/07/2013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5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Techniques de Recherche d’Emploi cadre général – PR 2012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5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9F579-27FD-46B4-9F56-9FC8C8F28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9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Le dispositif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1600" dirty="0" smtClean="0"/>
              <a:t>1 atelier collectif de lancement  dispositif TRE (coll.PR) – 1 jr</a:t>
            </a:r>
          </a:p>
          <a:p>
            <a:pPr lvl="1"/>
            <a:r>
              <a:rPr lang="fr-FR" sz="1400" dirty="0" smtClean="0"/>
              <a:t>Énoncé des principes et de la démarche</a:t>
            </a:r>
          </a:p>
          <a:p>
            <a:r>
              <a:rPr lang="fr-FR" sz="1600" dirty="0" smtClean="0"/>
              <a:t>Atelier prépa entretien embauche (coll.NR) – 1  jr</a:t>
            </a:r>
          </a:p>
          <a:p>
            <a:pPr lvl="1"/>
            <a:r>
              <a:rPr lang="fr-FR" sz="1400" dirty="0" smtClean="0"/>
              <a:t>Enoncé de la dynamique entretien</a:t>
            </a:r>
          </a:p>
          <a:p>
            <a:r>
              <a:rPr lang="fr-FR" sz="1600" dirty="0" smtClean="0"/>
              <a:t>Atelier correction lettre CV (</a:t>
            </a:r>
            <a:r>
              <a:rPr lang="fr-FR" sz="1600" dirty="0" err="1" smtClean="0"/>
              <a:t>indiv</a:t>
            </a:r>
            <a:r>
              <a:rPr lang="fr-FR" sz="1600" dirty="0" smtClean="0"/>
              <a:t>. PR) – 45 mn/pers</a:t>
            </a:r>
          </a:p>
          <a:p>
            <a:pPr lvl="1"/>
            <a:r>
              <a:rPr lang="fr-FR" sz="1400" dirty="0" smtClean="0"/>
              <a:t>Finalisation des outils</a:t>
            </a:r>
          </a:p>
          <a:p>
            <a:r>
              <a:rPr lang="fr-FR" sz="1600" dirty="0" smtClean="0"/>
              <a:t>Atelier lancement de campagne (coll. PR) – 2h</a:t>
            </a:r>
          </a:p>
          <a:p>
            <a:pPr lvl="1"/>
            <a:r>
              <a:rPr lang="fr-FR" sz="1400" dirty="0" smtClean="0"/>
              <a:t>Principes généraux de tenue de campagne </a:t>
            </a:r>
          </a:p>
          <a:p>
            <a:r>
              <a:rPr lang="fr-FR" sz="1600" dirty="0" smtClean="0"/>
              <a:t>Atelier entretien technique (coll.PR)  - 2h </a:t>
            </a:r>
          </a:p>
          <a:p>
            <a:pPr lvl="1"/>
            <a:r>
              <a:rPr lang="fr-FR" sz="1400" dirty="0" smtClean="0"/>
              <a:t>Principes généraux sur l’entretien technique</a:t>
            </a:r>
          </a:p>
          <a:p>
            <a:r>
              <a:rPr lang="fr-FR" sz="1600" dirty="0" smtClean="0"/>
              <a:t>Atelier simulation entretien (</a:t>
            </a:r>
            <a:r>
              <a:rPr lang="fr-FR" sz="1600" dirty="0" err="1" smtClean="0"/>
              <a:t>indiv.Ext</a:t>
            </a:r>
            <a:r>
              <a:rPr lang="fr-FR" sz="1600" dirty="0" smtClean="0"/>
              <a:t>) – 50 mn/pers</a:t>
            </a:r>
          </a:p>
          <a:p>
            <a:pPr lvl="1"/>
            <a:r>
              <a:rPr lang="fr-FR" sz="1400" dirty="0" smtClean="0"/>
              <a:t>Axes de progrès / entretien</a:t>
            </a:r>
          </a:p>
          <a:p>
            <a:r>
              <a:rPr lang="fr-FR" sz="1600" dirty="0" smtClean="0"/>
              <a:t>Ateliers individuels de suivi (indiv.PR + GA) -  à la demande </a:t>
            </a:r>
          </a:p>
          <a:p>
            <a:pPr lvl="1"/>
            <a:r>
              <a:rPr lang="fr-FR" sz="1400" dirty="0" smtClean="0"/>
              <a:t>Suivi, pilotage et stratégie</a:t>
            </a:r>
            <a:endParaRPr lang="fr-FR" sz="1100" dirty="0" smtClean="0"/>
          </a:p>
          <a:p>
            <a:pPr lvl="2"/>
            <a:endParaRPr lang="fr-FR" sz="1100" dirty="0" smtClean="0"/>
          </a:p>
          <a:p>
            <a:pPr marL="914400" lvl="2" indent="0">
              <a:buNone/>
            </a:pPr>
            <a:endParaRPr lang="fr-FR" sz="1100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C0F-DDF4-46CA-A448-C143237AC26C}" type="datetime1">
              <a:rPr lang="fr-FR" smtClean="0"/>
              <a:t>23/07/2013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dirty="0" smtClean="0"/>
              <a:t>Techniques de Recherche d’Emploi</a:t>
            </a:r>
            <a:br>
              <a:rPr lang="fr-FR" dirty="0" smtClean="0"/>
            </a:br>
            <a:r>
              <a:rPr lang="fr-FR" sz="1000" dirty="0"/>
              <a:t>C</a:t>
            </a:r>
            <a:r>
              <a:rPr lang="fr-FR" sz="1000" dirty="0" smtClean="0"/>
              <a:t>adre général – PR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294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Atelier collectif de lancement </a:t>
            </a:r>
            <a:br>
              <a:rPr lang="fr-FR" sz="2800" dirty="0" smtClean="0"/>
            </a:br>
            <a:r>
              <a:rPr lang="fr-FR" sz="1800" dirty="0" smtClean="0"/>
              <a:t>Énoncé des principes et de la démarche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1400" dirty="0" smtClean="0"/>
              <a:t>Contexte : les questions</a:t>
            </a:r>
          </a:p>
          <a:p>
            <a:pPr lvl="1"/>
            <a:r>
              <a:rPr lang="fr-FR" sz="1200" dirty="0" smtClean="0"/>
              <a:t>sur le marché et les besoins (exigences et potentialités)</a:t>
            </a:r>
          </a:p>
          <a:p>
            <a:pPr lvl="1"/>
            <a:r>
              <a:rPr lang="fr-FR" sz="1200" dirty="0" smtClean="0"/>
              <a:t>sur l’image de l’école et des candidats </a:t>
            </a:r>
          </a:p>
          <a:p>
            <a:pPr lvl="1"/>
            <a:r>
              <a:rPr lang="fr-FR" sz="1200" dirty="0"/>
              <a:t>s</a:t>
            </a:r>
            <a:r>
              <a:rPr lang="fr-FR" sz="1200" dirty="0" smtClean="0"/>
              <a:t>ur les emplois, les carrières et les profils</a:t>
            </a:r>
          </a:p>
          <a:p>
            <a:pPr lvl="1"/>
            <a:r>
              <a:rPr lang="fr-FR" sz="1200" dirty="0" smtClean="0"/>
              <a:t>sur les processus de recrutement (tests …)</a:t>
            </a:r>
          </a:p>
          <a:p>
            <a:r>
              <a:rPr lang="fr-FR" sz="1400" dirty="0" smtClean="0"/>
              <a:t>Objectifs</a:t>
            </a:r>
          </a:p>
          <a:p>
            <a:pPr lvl="1"/>
            <a:r>
              <a:rPr lang="fr-FR" sz="1200" dirty="0" smtClean="0"/>
              <a:t>Enjeux : convaincre sur la « conformité » à des principes;  </a:t>
            </a:r>
            <a:r>
              <a:rPr lang="fr-FR" sz="1200" b="1" dirty="0" smtClean="0"/>
              <a:t>Critères du recruteur en Informatique et en SSII (L’ingénieur cadre et son autonomie …)</a:t>
            </a:r>
          </a:p>
          <a:p>
            <a:pPr lvl="1"/>
            <a:r>
              <a:rPr lang="fr-FR" sz="1200" dirty="0" smtClean="0"/>
              <a:t>Différenciation-originalité et investissement-dynamique : se distinguer et prouver son implication. </a:t>
            </a:r>
          </a:p>
          <a:p>
            <a:pPr lvl="1"/>
            <a:r>
              <a:rPr lang="fr-FR" sz="1200" dirty="0"/>
              <a:t>Le CV pour intéresser / donner envie</a:t>
            </a:r>
          </a:p>
          <a:p>
            <a:pPr lvl="1"/>
            <a:r>
              <a:rPr lang="fr-FR" sz="1200" dirty="0"/>
              <a:t>La lettre pour conforter l’envie : arguments non lisibles sur le CV et </a:t>
            </a:r>
            <a:r>
              <a:rPr lang="fr-FR" sz="1200" dirty="0" smtClean="0"/>
              <a:t>personnalité </a:t>
            </a:r>
            <a:endParaRPr lang="fr-FR" sz="1200" dirty="0"/>
          </a:p>
          <a:p>
            <a:pPr lvl="1"/>
            <a:r>
              <a:rPr lang="fr-FR" sz="1200" dirty="0"/>
              <a:t>L’entretien pour </a:t>
            </a:r>
            <a:r>
              <a:rPr lang="fr-FR" sz="1200" dirty="0" smtClean="0"/>
              <a:t>rassurer</a:t>
            </a:r>
          </a:p>
          <a:p>
            <a:r>
              <a:rPr lang="fr-FR" sz="1400" dirty="0" smtClean="0"/>
              <a:t>Moyens / Principes</a:t>
            </a:r>
          </a:p>
          <a:p>
            <a:pPr lvl="1"/>
            <a:r>
              <a:rPr lang="fr-FR" sz="1200" dirty="0" smtClean="0"/>
              <a:t>Identification du marche : SSII, Editeurs, Client Final, </a:t>
            </a:r>
          </a:p>
          <a:p>
            <a:pPr lvl="1"/>
            <a:r>
              <a:rPr lang="fr-FR" sz="1200" dirty="0" smtClean="0"/>
              <a:t>Identification du poste et des fonctions sur le cycle logiciel : développement, intégration, support expertise</a:t>
            </a:r>
          </a:p>
          <a:p>
            <a:pPr lvl="1"/>
            <a:r>
              <a:rPr lang="fr-FR" sz="1200" dirty="0" smtClean="0"/>
              <a:t>Identification des atouts: la double compétence , la différenciation</a:t>
            </a:r>
          </a:p>
          <a:p>
            <a:r>
              <a:rPr lang="fr-FR" sz="1400" dirty="0" smtClean="0"/>
              <a:t>Méthodes</a:t>
            </a:r>
          </a:p>
          <a:p>
            <a:pPr lvl="1"/>
            <a:r>
              <a:rPr lang="fr-FR" sz="1200" dirty="0" smtClean="0"/>
              <a:t>Une campagne </a:t>
            </a:r>
            <a:r>
              <a:rPr lang="fr-FR" sz="1200" dirty="0" err="1" smtClean="0"/>
              <a:t>pro-active</a:t>
            </a:r>
            <a:r>
              <a:rPr lang="fr-FR" sz="1200" dirty="0" smtClean="0"/>
              <a:t> sur des axes multiples et </a:t>
            </a:r>
            <a:r>
              <a:rPr lang="fr-FR" sz="1200" dirty="0" err="1" smtClean="0"/>
              <a:t>diversifés</a:t>
            </a:r>
            <a:r>
              <a:rPr lang="fr-FR" sz="1200" dirty="0" smtClean="0"/>
              <a:t> (Spontanées, annonce, </a:t>
            </a:r>
            <a:r>
              <a:rPr lang="fr-FR" sz="1200" dirty="0" err="1" smtClean="0"/>
              <a:t>réseauX</a:t>
            </a:r>
            <a:r>
              <a:rPr lang="fr-FR" sz="1200" dirty="0" smtClean="0"/>
              <a:t>, </a:t>
            </a:r>
            <a:r>
              <a:rPr lang="fr-FR" sz="1200" dirty="0" err="1" smtClean="0"/>
              <a:t>jobboards</a:t>
            </a:r>
            <a:r>
              <a:rPr lang="fr-FR" sz="1200" dirty="0" smtClean="0"/>
              <a:t> autres,…)</a:t>
            </a:r>
          </a:p>
          <a:p>
            <a:pPr lvl="1"/>
            <a:r>
              <a:rPr lang="fr-FR" sz="1200" dirty="0" smtClean="0"/>
              <a:t>Un suivi des résultats sur ces axes : ajustement</a:t>
            </a:r>
          </a:p>
          <a:p>
            <a:pPr lvl="1"/>
            <a:r>
              <a:rPr lang="fr-FR" sz="1200" dirty="0" smtClean="0"/>
              <a:t>Des outils optimisés, maîtrisés et appropriés (lettre, CV, Entretien)</a:t>
            </a:r>
          </a:p>
          <a:p>
            <a:pPr lvl="1"/>
            <a:r>
              <a:rPr lang="fr-FR" sz="1200" dirty="0" smtClean="0"/>
              <a:t>Un lancement de campagne pendant la formation : dynamique</a:t>
            </a:r>
          </a:p>
          <a:p>
            <a:r>
              <a:rPr lang="fr-FR" sz="1400" dirty="0" smtClean="0"/>
              <a:t>Résultat </a:t>
            </a:r>
          </a:p>
          <a:p>
            <a:pPr lvl="1"/>
            <a:r>
              <a:rPr lang="fr-FR" sz="1200" dirty="0" smtClean="0"/>
              <a:t>Un tableau de bord de suivi; des indicateurs de performance</a:t>
            </a:r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51C7-CBFD-4A65-B345-65763110675C}" type="datetime1">
              <a:rPr lang="fr-FR" smtClean="0"/>
              <a:t>23/07/2013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71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Le CV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1600" dirty="0" smtClean="0"/>
              <a:t>Présentation de la Base modèle</a:t>
            </a:r>
          </a:p>
          <a:p>
            <a:r>
              <a:rPr lang="fr-FR" sz="1600" dirty="0" smtClean="0"/>
              <a:t>Principes : </a:t>
            </a:r>
          </a:p>
          <a:p>
            <a:pPr lvl="1"/>
            <a:r>
              <a:rPr lang="fr-FR" sz="1400" dirty="0"/>
              <a:t>Les infos essentielles, les chapitres; le volet technique </a:t>
            </a:r>
          </a:p>
          <a:p>
            <a:pPr lvl="1"/>
            <a:r>
              <a:rPr lang="fr-FR" sz="1400" dirty="0" smtClean="0"/>
              <a:t>Organisation : CV (anti)chrono et CV par compétence</a:t>
            </a:r>
          </a:p>
          <a:p>
            <a:pPr lvl="1"/>
            <a:r>
              <a:rPr lang="fr-FR" sz="1400" dirty="0" smtClean="0"/>
              <a:t>Longueur (une page; deux pages; cinq pages …)</a:t>
            </a:r>
          </a:p>
          <a:p>
            <a:pPr lvl="1"/>
            <a:r>
              <a:rPr lang="fr-FR" sz="1400" dirty="0" smtClean="0"/>
              <a:t>Cohérence, légitimité, efficacité, lisibilité et agrément de lecture. </a:t>
            </a:r>
          </a:p>
          <a:p>
            <a:pPr lvl="1"/>
            <a:r>
              <a:rPr lang="fr-FR" sz="1400" dirty="0" smtClean="0"/>
              <a:t>Qualité et rigueur et structuration</a:t>
            </a:r>
          </a:p>
          <a:p>
            <a:pPr lvl="1"/>
            <a:r>
              <a:rPr lang="fr-FR" sz="1400" dirty="0" smtClean="0"/>
              <a:t>1 Poste == 1 CV ??? ; 1 profil /fonction == 1 CV ???</a:t>
            </a:r>
          </a:p>
          <a:p>
            <a:pPr lvl="1"/>
            <a:r>
              <a:rPr lang="fr-FR" sz="1400" dirty="0" smtClean="0"/>
              <a:t>Exemples / base modèles</a:t>
            </a:r>
          </a:p>
          <a:p>
            <a:r>
              <a:rPr lang="fr-FR" sz="1600" dirty="0" smtClean="0"/>
              <a:t>Enjeux </a:t>
            </a:r>
          </a:p>
          <a:p>
            <a:pPr lvl="1"/>
            <a:r>
              <a:rPr lang="fr-FR" sz="1400" dirty="0" smtClean="0"/>
              <a:t>Valorisation des expériences, exhaustivité et lisibilité de l’exposé des expériences, </a:t>
            </a:r>
          </a:p>
          <a:p>
            <a:pPr lvl="1"/>
            <a:r>
              <a:rPr lang="fr-FR" sz="1400" dirty="0" smtClean="0"/>
              <a:t>Pallier à la « paresse » du recruteur et la Mise en adéquation aux archétypes du marché</a:t>
            </a:r>
          </a:p>
          <a:p>
            <a:pPr lvl="1"/>
            <a:r>
              <a:rPr lang="fr-FR" sz="1400" dirty="0" smtClean="0"/>
              <a:t>La mise en adéquation avec les attentes du recruteur</a:t>
            </a:r>
          </a:p>
          <a:p>
            <a:r>
              <a:rPr lang="fr-FR" sz="1600" dirty="0" smtClean="0"/>
              <a:t>Technique :  </a:t>
            </a:r>
          </a:p>
          <a:p>
            <a:pPr lvl="1"/>
            <a:r>
              <a:rPr lang="fr-FR" sz="1400" dirty="0"/>
              <a:t>L</a:t>
            </a:r>
            <a:r>
              <a:rPr lang="fr-FR" sz="1400" dirty="0" smtClean="0"/>
              <a:t>e concassage de l’annonce et du poste</a:t>
            </a:r>
          </a:p>
          <a:p>
            <a:pPr lvl="1"/>
            <a:r>
              <a:rPr lang="fr-FR" sz="1400" dirty="0" smtClean="0"/>
              <a:t>La reformulation de l’expérience : la référence aux annonces et archétypes du </a:t>
            </a:r>
            <a:r>
              <a:rPr lang="fr-FR" sz="1400" dirty="0" smtClean="0"/>
              <a:t>marché. </a:t>
            </a:r>
          </a:p>
          <a:p>
            <a:pPr lvl="1"/>
            <a:r>
              <a:rPr lang="fr-FR" sz="1400" dirty="0" smtClean="0"/>
              <a:t>Le Surf  dynamique  sur les annonces.  Les  mots clés </a:t>
            </a:r>
            <a:r>
              <a:rPr lang="fr-FR" sz="1400" dirty="0" err="1" smtClean="0"/>
              <a:t>différenciants</a:t>
            </a:r>
            <a:endParaRPr lang="fr-FR" sz="1400" dirty="0" smtClean="0"/>
          </a:p>
          <a:p>
            <a:pPr marL="0" indent="0">
              <a:buNone/>
            </a:pPr>
            <a:endParaRPr lang="fr-FR" sz="1800" dirty="0" smtClean="0"/>
          </a:p>
          <a:p>
            <a:pPr lvl="2"/>
            <a:endParaRPr lang="fr-FR" sz="1100" dirty="0" smtClean="0"/>
          </a:p>
          <a:p>
            <a:pPr lvl="2"/>
            <a:endParaRPr lang="fr-FR" sz="11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F8E0-1F28-455B-B2AA-D533753F7751}" type="datetime1">
              <a:rPr lang="fr-FR" smtClean="0"/>
              <a:t>23/07/2013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03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Le CV (2)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/>
              <a:t>Les intitulés </a:t>
            </a:r>
            <a:r>
              <a:rPr lang="fr-FR" sz="1600" dirty="0" err="1"/>
              <a:t>Afcepf</a:t>
            </a:r>
            <a:r>
              <a:rPr lang="fr-FR" sz="1600" dirty="0"/>
              <a:t>: </a:t>
            </a:r>
          </a:p>
          <a:p>
            <a:pPr lvl="1"/>
            <a:r>
              <a:rPr lang="fr-FR" sz="1400" dirty="0"/>
              <a:t>formation et cursus : adaptation</a:t>
            </a:r>
          </a:p>
          <a:p>
            <a:pPr lvl="1"/>
            <a:r>
              <a:rPr lang="fr-FR" sz="1400" dirty="0"/>
              <a:t>Titres et diplômes </a:t>
            </a:r>
            <a:r>
              <a:rPr lang="fr-FR" sz="1400" dirty="0" err="1"/>
              <a:t>afcepf</a:t>
            </a:r>
            <a:endParaRPr lang="fr-FR" sz="1400" dirty="0"/>
          </a:p>
          <a:p>
            <a:r>
              <a:rPr lang="fr-FR" sz="1600" dirty="0"/>
              <a:t>Le pavé de compétences techniques </a:t>
            </a:r>
            <a:r>
              <a:rPr lang="fr-FR" sz="1600" dirty="0" err="1"/>
              <a:t>Afcepf</a:t>
            </a:r>
            <a:endParaRPr lang="fr-FR" sz="1600" dirty="0"/>
          </a:p>
          <a:p>
            <a:pPr lvl="1"/>
            <a:r>
              <a:rPr lang="fr-FR" sz="1400" dirty="0"/>
              <a:t>L’essentiel et le superflu (MOA et MOE)</a:t>
            </a:r>
          </a:p>
          <a:p>
            <a:pPr lvl="1"/>
            <a:r>
              <a:rPr lang="fr-FR" sz="1400" dirty="0"/>
              <a:t>Les anciennes compétences</a:t>
            </a:r>
          </a:p>
          <a:p>
            <a:r>
              <a:rPr lang="fr-FR" sz="1600" dirty="0"/>
              <a:t>Les projets de cycle</a:t>
            </a:r>
          </a:p>
          <a:p>
            <a:r>
              <a:rPr lang="fr-FR" sz="1600" dirty="0"/>
              <a:t>Les expériences :</a:t>
            </a:r>
          </a:p>
          <a:p>
            <a:pPr lvl="1"/>
            <a:r>
              <a:rPr lang="fr-FR" sz="1400" dirty="0"/>
              <a:t>Exigence d’une forme structurée : date/entreprise/intitulé poste/intitulé projet/ domaine fonctionnel</a:t>
            </a:r>
          </a:p>
          <a:p>
            <a:endParaRPr lang="fr-FR" sz="1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D5D1-D2CC-4AC7-A78F-60B8478C6599}" type="datetime1">
              <a:rPr lang="fr-FR" smtClean="0"/>
              <a:t>23/07/2013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48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La lettre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L’enjeu de la lettre ou le « je suis capable de m’investir sur votre projet »</a:t>
            </a:r>
          </a:p>
          <a:p>
            <a:r>
              <a:rPr lang="fr-FR" sz="1600" dirty="0" smtClean="0"/>
              <a:t>Une bonne lettre plutôt que rien : une lettre argumentée ou rien du tout</a:t>
            </a:r>
          </a:p>
          <a:p>
            <a:r>
              <a:rPr lang="fr-FR" sz="1600" dirty="0" smtClean="0"/>
              <a:t>Structuration : Vous, je, nous … ou l’artifice de la formulation</a:t>
            </a:r>
          </a:p>
          <a:p>
            <a:r>
              <a:rPr lang="fr-FR" sz="1600" dirty="0" smtClean="0"/>
              <a:t>Un  argument sans preuve n’est pas un argument</a:t>
            </a:r>
          </a:p>
          <a:p>
            <a:r>
              <a:rPr lang="fr-FR" sz="1600" dirty="0" smtClean="0"/>
              <a:t>Un argument à coté des enjeux du lecteur n’est pas un argument</a:t>
            </a:r>
          </a:p>
          <a:p>
            <a:r>
              <a:rPr lang="fr-FR" sz="1600" dirty="0" err="1" smtClean="0"/>
              <a:t>Re-dite</a:t>
            </a:r>
            <a:r>
              <a:rPr lang="fr-FR" sz="1600" dirty="0" smtClean="0"/>
              <a:t> Technique :  </a:t>
            </a:r>
          </a:p>
          <a:p>
            <a:pPr lvl="1"/>
            <a:r>
              <a:rPr lang="fr-FR" sz="1400" dirty="0" smtClean="0"/>
              <a:t>Le concassage de l’annonce et du poste : l’implicite et l’explicite</a:t>
            </a:r>
          </a:p>
          <a:p>
            <a:pPr lvl="1"/>
            <a:r>
              <a:rPr lang="fr-FR" sz="1400" dirty="0" smtClean="0"/>
              <a:t>La construction de l’argumentation </a:t>
            </a:r>
          </a:p>
          <a:p>
            <a:r>
              <a:rPr lang="fr-FR" sz="1600" dirty="0" smtClean="0"/>
              <a:t>Exercices et exemples de concassage</a:t>
            </a:r>
          </a:p>
          <a:p>
            <a:r>
              <a:rPr lang="fr-FR" sz="1600" dirty="0" smtClean="0"/>
              <a:t>Présentation de la Base </a:t>
            </a:r>
          </a:p>
          <a:p>
            <a:endParaRPr lang="fr-FR" sz="1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E1D7-39A1-4958-A8E6-D2A392C0C7F9}" type="datetime1">
              <a:rPr lang="fr-FR" smtClean="0"/>
              <a:t>23/07/2013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4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L’entretien</a:t>
            </a:r>
            <a:br>
              <a:rPr lang="fr-FR" dirty="0" smtClean="0"/>
            </a:br>
            <a:r>
              <a:rPr lang="fr-FR" sz="3100" dirty="0"/>
              <a:t>Les critères du recruteur informatique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sz="2000" dirty="0" smtClean="0"/>
              <a:t>La synthèse</a:t>
            </a:r>
          </a:p>
          <a:p>
            <a:pPr lvl="2"/>
            <a:r>
              <a:rPr lang="fr-FR" sz="1800" dirty="0" smtClean="0"/>
              <a:t>L’exhaustivité et La structuration</a:t>
            </a:r>
          </a:p>
          <a:p>
            <a:pPr lvl="2"/>
            <a:r>
              <a:rPr lang="fr-FR" sz="1800" dirty="0" smtClean="0"/>
              <a:t>La méthode C O M Me </a:t>
            </a:r>
            <a:r>
              <a:rPr lang="fr-FR" sz="1800" dirty="0" err="1" smtClean="0"/>
              <a:t>Re</a:t>
            </a:r>
            <a:r>
              <a:rPr lang="fr-FR" sz="1800" dirty="0" smtClean="0"/>
              <a:t> </a:t>
            </a:r>
          </a:p>
          <a:p>
            <a:pPr lvl="1"/>
            <a:r>
              <a:rPr lang="fr-FR" sz="2000" dirty="0" smtClean="0"/>
              <a:t>L ’autonomie</a:t>
            </a:r>
          </a:p>
          <a:p>
            <a:pPr lvl="2"/>
            <a:r>
              <a:rPr lang="fr-FR" sz="1600" dirty="0" smtClean="0"/>
              <a:t>Les mots qui tuent  : du on « m’a pas permis » au « j’ai appris »… </a:t>
            </a:r>
          </a:p>
          <a:p>
            <a:pPr lvl="2"/>
            <a:r>
              <a:rPr lang="fr-FR" sz="1600" dirty="0" smtClean="0"/>
              <a:t> la prise d’</a:t>
            </a:r>
            <a:r>
              <a:rPr lang="fr-FR" sz="1600" dirty="0" err="1" smtClean="0"/>
              <a:t>inititiative</a:t>
            </a:r>
            <a:endParaRPr lang="fr-FR" sz="1600" dirty="0" smtClean="0"/>
          </a:p>
          <a:p>
            <a:pPr lvl="2"/>
            <a:r>
              <a:rPr lang="fr-FR" sz="1600" dirty="0" smtClean="0"/>
              <a:t>La maîtrise de sa vie et de son projet</a:t>
            </a:r>
          </a:p>
          <a:p>
            <a:pPr lvl="1"/>
            <a:r>
              <a:rPr lang="fr-FR" sz="2000" dirty="0" smtClean="0"/>
              <a:t>Le pragmatisme</a:t>
            </a:r>
          </a:p>
          <a:p>
            <a:pPr lvl="2"/>
            <a:r>
              <a:rPr lang="fr-FR" sz="1800" dirty="0" smtClean="0"/>
              <a:t>De la curiosité au brouillon : les enjeux du projet</a:t>
            </a:r>
          </a:p>
          <a:p>
            <a:pPr lvl="1"/>
            <a:r>
              <a:rPr lang="fr-FR" sz="2000" dirty="0" smtClean="0"/>
              <a:t>La responsabilité</a:t>
            </a:r>
          </a:p>
          <a:p>
            <a:pPr lvl="2"/>
            <a:r>
              <a:rPr lang="fr-FR" sz="1800" dirty="0" smtClean="0"/>
              <a:t>Je soutient ma structure</a:t>
            </a:r>
          </a:p>
          <a:p>
            <a:pPr lvl="2"/>
            <a:r>
              <a:rPr lang="fr-FR" sz="1800" dirty="0" smtClean="0"/>
              <a:t>Les mots qui tuent, ma responsabilité </a:t>
            </a:r>
          </a:p>
          <a:p>
            <a:pPr lvl="1"/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D5D1-D2CC-4AC7-A78F-60B8478C6599}" type="datetime1">
              <a:rPr lang="fr-FR" smtClean="0"/>
              <a:t>23/07/2013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8147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392</Words>
  <Application>Microsoft Office PowerPoint</Application>
  <PresentationFormat>Affichage à l'écran (4:3)</PresentationFormat>
  <Paragraphs>106</Paragraphs>
  <Slides>6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Le dispositif</vt:lpstr>
      <vt:lpstr>Atelier collectif de lancement  Énoncé des principes et de la démarche</vt:lpstr>
      <vt:lpstr>Le CV</vt:lpstr>
      <vt:lpstr>Le CV (2) </vt:lpstr>
      <vt:lpstr>La lettre</vt:lpstr>
      <vt:lpstr>L’entretien Les critères du recruteur informatique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Techniques de Recherche d’Emploi cadre général</dc:title>
  <dc:creator>PRAKO</dc:creator>
  <cp:lastModifiedBy>PRAKO</cp:lastModifiedBy>
  <cp:revision>19</cp:revision>
  <cp:lastPrinted>2012-11-12T13:53:14Z</cp:lastPrinted>
  <dcterms:created xsi:type="dcterms:W3CDTF">2012-11-12T08:11:08Z</dcterms:created>
  <dcterms:modified xsi:type="dcterms:W3CDTF">2013-07-23T06:57:48Z</dcterms:modified>
</cp:coreProperties>
</file>