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0" r:id="rId5"/>
    <p:sldId id="261" r:id="rId6"/>
    <p:sldId id="285" r:id="rId7"/>
    <p:sldId id="262" r:id="rId8"/>
    <p:sldId id="263" r:id="rId9"/>
    <p:sldId id="279" r:id="rId10"/>
    <p:sldId id="280" r:id="rId11"/>
    <p:sldId id="286" r:id="rId12"/>
    <p:sldId id="287" r:id="rId13"/>
    <p:sldId id="288" r:id="rId14"/>
    <p:sldId id="281" r:id="rId15"/>
    <p:sldId id="265" r:id="rId16"/>
    <p:sldId id="266" r:id="rId17"/>
    <p:sldId id="282" r:id="rId18"/>
    <p:sldId id="267" r:id="rId19"/>
    <p:sldId id="268" r:id="rId20"/>
    <p:sldId id="269" r:id="rId21"/>
    <p:sldId id="283" r:id="rId22"/>
    <p:sldId id="270" r:id="rId23"/>
    <p:sldId id="284" r:id="rId24"/>
    <p:sldId id="28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7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5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431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39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2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47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67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94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2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31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4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57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1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84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0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D89838-6487-4CB2-BF08-22AA628220F3}" type="datetimeFigureOut">
              <a:rPr lang="es-ES" smtClean="0"/>
              <a:t>18/08/2019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D97C6-6C68-43CB-A374-0BEC2CB99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0919" y="507912"/>
            <a:ext cx="917418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Seminario</a:t>
            </a:r>
            <a:r>
              <a:rPr lang="es-ES" sz="96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s-ES" sz="96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2019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69" y="2077572"/>
            <a:ext cx="5691352" cy="4250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383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97190" y="209282"/>
            <a:ext cx="10018713" cy="1752599"/>
          </a:xfrm>
        </p:spPr>
        <p:txBody>
          <a:bodyPr/>
          <a:lstStyle/>
          <a:p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Diversidad Cultural y Multilinguistica </a:t>
            </a:r>
            <a:endParaRPr lang="es-GT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Resultado de imagen para diversidad cultural y linguistica de guatemal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91" y="2254876"/>
            <a:ext cx="4737994" cy="35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diversidad cultu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31" y="2270101"/>
            <a:ext cx="4868214" cy="347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60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97190" y="170645"/>
            <a:ext cx="10018713" cy="1752599"/>
          </a:xfrm>
        </p:spPr>
        <p:txBody>
          <a:bodyPr/>
          <a:lstStyle/>
          <a:p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Agua</a:t>
            </a:r>
            <a:endParaRPr lang="es-GT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1944710"/>
            <a:ext cx="4414214" cy="3953814"/>
          </a:xfrm>
        </p:spPr>
        <p:txBody>
          <a:bodyPr>
            <a:normAutofit/>
          </a:bodyPr>
          <a:lstStyle/>
          <a:p>
            <a:r>
              <a:rPr lang="es-GT" dirty="0" smtClean="0"/>
              <a:t>Liquido vital que posibilita la vida en el planeta, </a:t>
            </a:r>
            <a:r>
              <a:rPr lang="es-GT" dirty="0"/>
              <a:t>El agua es un elemento indispensable </a:t>
            </a:r>
            <a:r>
              <a:rPr lang="es-GT" b="1" dirty="0"/>
              <a:t>en</a:t>
            </a:r>
            <a:r>
              <a:rPr lang="es-GT" dirty="0"/>
              <a:t> nuestras vidas </a:t>
            </a:r>
            <a:r>
              <a:rPr lang="es-GT" dirty="0"/>
              <a:t>y</a:t>
            </a:r>
            <a:r>
              <a:rPr lang="es-GT" dirty="0"/>
              <a:t> nada de lo </a:t>
            </a:r>
            <a:r>
              <a:rPr lang="es-GT" dirty="0" smtClean="0"/>
              <a:t>que conocemos </a:t>
            </a:r>
            <a:r>
              <a:rPr lang="es-GT" dirty="0"/>
              <a:t>podría existir sin </a:t>
            </a:r>
            <a:r>
              <a:rPr lang="es-GT" dirty="0" smtClean="0"/>
              <a:t>ella.</a:t>
            </a:r>
            <a:endParaRPr lang="es-GT" dirty="0"/>
          </a:p>
        </p:txBody>
      </p:sp>
      <p:sp>
        <p:nvSpPr>
          <p:cNvPr id="6" name="5 Rectángulo"/>
          <p:cNvSpPr/>
          <p:nvPr/>
        </p:nvSpPr>
        <p:spPr>
          <a:xfrm>
            <a:off x="6130345" y="1751528"/>
            <a:ext cx="4353058" cy="36962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sz="3200" b="1" dirty="0" smtClean="0">
              <a:solidFill>
                <a:srgbClr val="00B0F0"/>
              </a:solidFill>
            </a:endParaRPr>
          </a:p>
          <a:p>
            <a:pPr algn="ctr"/>
            <a:r>
              <a:rPr lang="es-GT" sz="3200" b="1" dirty="0" smtClean="0">
                <a:solidFill>
                  <a:srgbClr val="00B0F0"/>
                </a:solidFill>
              </a:rPr>
              <a:t>Tipos de Agua</a:t>
            </a:r>
            <a:r>
              <a:rPr lang="es-GT" b="1" dirty="0" smtClean="0">
                <a:solidFill>
                  <a:srgbClr val="00B0F0"/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GT" b="1" dirty="0" smtClean="0">
                <a:solidFill>
                  <a:schemeClr val="tx1"/>
                </a:solidFill>
              </a:rPr>
              <a:t>Dura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GT" b="1" dirty="0" smtClean="0">
                <a:solidFill>
                  <a:schemeClr val="tx1"/>
                </a:solidFill>
              </a:rPr>
              <a:t>Blanda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GT" b="1" dirty="0" smtClean="0">
                <a:solidFill>
                  <a:schemeClr val="tx1"/>
                </a:solidFill>
              </a:rPr>
              <a:t>Salobre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GT" b="1" dirty="0" smtClean="0">
                <a:solidFill>
                  <a:schemeClr val="tx1"/>
                </a:solidFill>
              </a:rPr>
              <a:t>Dulce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GT" b="1" dirty="0" smtClean="0">
                <a:solidFill>
                  <a:schemeClr val="tx1"/>
                </a:solidFill>
              </a:rPr>
              <a:t>Salada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GT" b="1" dirty="0" smtClean="0">
                <a:solidFill>
                  <a:schemeClr val="tx1"/>
                </a:solidFill>
              </a:rPr>
              <a:t>Potable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GT" b="1" dirty="0" smtClean="0">
                <a:solidFill>
                  <a:schemeClr val="tx1"/>
                </a:solidFill>
              </a:rPr>
              <a:t>Negras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s-GT" b="1" dirty="0" smtClean="0">
                <a:solidFill>
                  <a:schemeClr val="tx1"/>
                </a:solidFill>
              </a:rPr>
              <a:t>grises</a:t>
            </a:r>
          </a:p>
          <a:p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b="1" dirty="0" smtClean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  <a:p>
            <a:pPr algn="ctr"/>
            <a:endParaRPr lang="es-GT" b="1" dirty="0">
              <a:solidFill>
                <a:srgbClr val="00B0F0"/>
              </a:solidFill>
            </a:endParaRPr>
          </a:p>
        </p:txBody>
      </p:sp>
      <p:pic>
        <p:nvPicPr>
          <p:cNvPr id="7170" name="Picture 2" descr="Resultado de imagen para gotas de ag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7947">
            <a:off x="10354278" y="4121806"/>
            <a:ext cx="1422136" cy="23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gotas de ag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7947">
            <a:off x="1677234" y="61377"/>
            <a:ext cx="955280" cy="159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96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58553" y="338070"/>
            <a:ext cx="10018713" cy="1752599"/>
          </a:xfrm>
        </p:spPr>
        <p:txBody>
          <a:bodyPr/>
          <a:lstStyle/>
          <a:p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Saneamiento </a:t>
            </a:r>
            <a:endParaRPr lang="es-GT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1957589"/>
            <a:ext cx="5431645" cy="3833611"/>
          </a:xfrm>
        </p:spPr>
        <p:txBody>
          <a:bodyPr/>
          <a:lstStyle/>
          <a:p>
            <a:r>
              <a:rPr lang="es-GT" sz="3200" dirty="0" smtClean="0"/>
              <a:t>¿Qué es ?</a:t>
            </a:r>
          </a:p>
          <a:p>
            <a:r>
              <a:rPr lang="es-GT" sz="3200" dirty="0" smtClean="0"/>
              <a:t>¿Cuáles son sus funciones ?</a:t>
            </a:r>
          </a:p>
          <a:p>
            <a:r>
              <a:rPr lang="es-GT" sz="3200" dirty="0" smtClean="0"/>
              <a:t>¿Cuáles son sus beneficios?</a:t>
            </a:r>
            <a:endParaRPr lang="es-GT" sz="3200" dirty="0"/>
          </a:p>
          <a:p>
            <a:endParaRPr lang="es-GT" dirty="0"/>
          </a:p>
        </p:txBody>
      </p:sp>
      <p:pic>
        <p:nvPicPr>
          <p:cNvPr id="6146" name="Picture 2" descr="Resultado de imagen para sanea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63" y="1907346"/>
            <a:ext cx="5034612" cy="35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6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 del agua limpia y saneamiento con MARN (Ministerio de Ambiente y Recursos Naturales)</a:t>
            </a:r>
            <a:endParaRPr lang="es-GT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Original\Downloads\F_nvNyt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67" y="2870913"/>
            <a:ext cx="3683357" cy="345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n para RelaciÃ³n del agua limpia y saneamiento con MARN (Ministerio de Ambiente y Recursos Natura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5126" name="Picture 6" descr="Resultado de imagen para RelaciÃ³n del agua limpia y saneamiento con MARN (Ministerio de Ambiente y Recursos Natural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95" y="2856958"/>
            <a:ext cx="3489146" cy="338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7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Valores aplicados                       valores aplicados en </a:t>
            </a:r>
            <a:b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investigación                                      la acción </a:t>
            </a:r>
            <a:endParaRPr lang="es-GT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2666999"/>
            <a:ext cx="4903611" cy="3373193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s-GT" dirty="0" smtClean="0"/>
              <a:t>Disciplina                                                             </a:t>
            </a:r>
          </a:p>
          <a:p>
            <a:r>
              <a:rPr lang="es-GT" dirty="0" smtClean="0"/>
              <a:t>Responsabilidad</a:t>
            </a:r>
          </a:p>
          <a:p>
            <a:r>
              <a:rPr lang="es-GT" dirty="0" smtClean="0"/>
              <a:t>Integridad</a:t>
            </a:r>
          </a:p>
          <a:p>
            <a:r>
              <a:rPr lang="es-GT" dirty="0" smtClean="0"/>
              <a:t>Honestidad</a:t>
            </a:r>
          </a:p>
          <a:p>
            <a:r>
              <a:rPr lang="es-GT" dirty="0" smtClean="0"/>
              <a:t>Autodeterminación </a:t>
            </a:r>
            <a:endParaRPr lang="es-GT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659471" y="2651974"/>
            <a:ext cx="4903611" cy="337319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9pPr>
          </a:lstStyle>
          <a:p>
            <a:r>
              <a:rPr lang="es-GT" dirty="0" smtClean="0"/>
              <a:t>Respeto                                                          </a:t>
            </a:r>
          </a:p>
          <a:p>
            <a:r>
              <a:rPr lang="es-GT" dirty="0" smtClean="0"/>
              <a:t>Responsabilidad</a:t>
            </a:r>
          </a:p>
          <a:p>
            <a:r>
              <a:rPr lang="es-GT" dirty="0" smtClean="0"/>
              <a:t>Solidaridad</a:t>
            </a:r>
          </a:p>
          <a:p>
            <a:r>
              <a:rPr lang="es-GT" dirty="0" smtClean="0"/>
              <a:t>Honestidad</a:t>
            </a:r>
          </a:p>
          <a:p>
            <a:r>
              <a:rPr lang="es-GT" dirty="0" smtClean="0"/>
              <a:t>Determinación</a:t>
            </a:r>
          </a:p>
          <a:p>
            <a:r>
              <a:rPr lang="es-GT" dirty="0" smtClean="0"/>
              <a:t>Trabajo en equipo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8169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253543-D870-4E2F-AE75-A9863C67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7957"/>
          </a:xfrm>
        </p:spPr>
        <p:txBody>
          <a:bodyPr>
            <a:normAutofit fontScale="90000"/>
          </a:bodyPr>
          <a:lstStyle/>
          <a:p>
            <a:r>
              <a:rPr lang="es-GT" b="1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Acción Pre</a:t>
            </a:r>
            <a:r>
              <a:rPr lang="es-G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s-GT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s-GT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F5C8493-D4AA-4A89-A9C8-743CB47C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330" y="1470991"/>
            <a:ext cx="6440693" cy="4320209"/>
          </a:xfrm>
        </p:spPr>
        <p:txBody>
          <a:bodyPr>
            <a:normAutofit lnSpcReduction="10000"/>
          </a:bodyPr>
          <a:lstStyle/>
          <a:p>
            <a:r>
              <a:rPr lang="es-GT" sz="3900" dirty="0" smtClean="0"/>
              <a:t>Eco-filtros insuficientes donde por consecuencia el agua no se daba a basta.</a:t>
            </a:r>
          </a:p>
          <a:p>
            <a:r>
              <a:rPr lang="es-GT" sz="3900" dirty="0" smtClean="0"/>
              <a:t>Temas no conocidos por las alumnas.</a:t>
            </a:r>
          </a:p>
          <a:p>
            <a:r>
              <a:rPr lang="es-GT" sz="3900" dirty="0" smtClean="0"/>
              <a:t> poco conocimiento de cifras relacionadas con el agua.</a:t>
            </a:r>
            <a:endParaRPr lang="es-GT" sz="3900" dirty="0"/>
          </a:p>
          <a:p>
            <a:endParaRPr lang="es-GT" dirty="0"/>
          </a:p>
        </p:txBody>
      </p:sp>
      <p:sp>
        <p:nvSpPr>
          <p:cNvPr id="4" name="AutoShape 2" descr="Resultado de imagen para ecofilt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8195" name="Picture 3" descr="C:\Users\Original\Downloads\image-ecofiltro-guatemala-plastico-azul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69" y="1472551"/>
            <a:ext cx="2774303" cy="38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5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4CD20D-2CC1-461B-AFB0-D30D4FC5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Durante Acción  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767512B-2C7A-453B-9A2D-C1794FDE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707" y="1765851"/>
            <a:ext cx="7050293" cy="3124201"/>
          </a:xfrm>
        </p:spPr>
        <p:txBody>
          <a:bodyPr>
            <a:normAutofit fontScale="92500" lnSpcReduction="10000"/>
          </a:bodyPr>
          <a:lstStyle/>
          <a:p>
            <a:r>
              <a:rPr lang="es-GT" sz="4000" dirty="0" smtClean="0"/>
              <a:t>Sensibilizaciones dinámicas.</a:t>
            </a:r>
          </a:p>
          <a:p>
            <a:r>
              <a:rPr lang="es-GT" sz="4000" dirty="0" smtClean="0"/>
              <a:t>Concientización </a:t>
            </a:r>
          </a:p>
          <a:p>
            <a:r>
              <a:rPr lang="es-GT" sz="4000" dirty="0" smtClean="0"/>
              <a:t>Enseñanzas practicas con realce en nuestro ODS y adecuado saneamiento.</a:t>
            </a:r>
            <a:endParaRPr lang="es-GT" sz="4000" dirty="0"/>
          </a:p>
        </p:txBody>
      </p:sp>
    </p:spTree>
    <p:extLst>
      <p:ext uri="{BB962C8B-B14F-4D97-AF65-F5344CB8AC3E}">
        <p14:creationId xmlns:p14="http://schemas.microsoft.com/office/powerpoint/2010/main" val="259949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947" y="389586"/>
            <a:ext cx="10018713" cy="1752599"/>
          </a:xfrm>
        </p:spPr>
        <p:txBody>
          <a:bodyPr/>
          <a:lstStyle/>
          <a:p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Acción post </a:t>
            </a:r>
            <a:endParaRPr lang="es-GT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1" y="2073499"/>
            <a:ext cx="7762720" cy="3940935"/>
          </a:xfrm>
        </p:spPr>
        <p:txBody>
          <a:bodyPr/>
          <a:lstStyle/>
          <a:p>
            <a:r>
              <a:rPr lang="es-GT" sz="3600" dirty="0" smtClean="0"/>
              <a:t>Aportación física significativa dentro del área del grado.</a:t>
            </a:r>
          </a:p>
          <a:p>
            <a:r>
              <a:rPr lang="es-GT" sz="3600" dirty="0" smtClean="0"/>
              <a:t>Aprendizaje consiente gracias a nuestras sensibilizaciones.</a:t>
            </a:r>
          </a:p>
          <a:p>
            <a:r>
              <a:rPr lang="es-GT" sz="3600" dirty="0" smtClean="0"/>
              <a:t>Agradecimiento por parte de las alumnas.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30679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97DCF0-3A4F-443F-8E23-5C7D641E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9504"/>
          </a:xfrm>
        </p:spPr>
        <p:txBody>
          <a:bodyPr>
            <a:normAutofit fontScale="90000"/>
          </a:bodyPr>
          <a:lstStyle/>
          <a:p>
            <a:r>
              <a:rPr lang="es-GT" b="1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2156FE0-2E7C-434D-9630-EBE547071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279" y="1656521"/>
            <a:ext cx="6758745" cy="4714460"/>
          </a:xfrm>
        </p:spPr>
        <p:txBody>
          <a:bodyPr>
            <a:normAutofit/>
          </a:bodyPr>
          <a:lstStyle/>
          <a:p>
            <a:r>
              <a:rPr lang="es-GT" sz="3600" dirty="0" smtClean="0"/>
              <a:t>Participación activa de las alumnas</a:t>
            </a:r>
            <a:r>
              <a:rPr lang="es-GT" sz="3600" dirty="0" smtClean="0"/>
              <a:t>.</a:t>
            </a:r>
          </a:p>
          <a:p>
            <a:r>
              <a:rPr lang="es-GT" sz="3600" dirty="0" smtClean="0"/>
              <a:t>Aprendizaje concreto, eficiente y funcional.</a:t>
            </a:r>
          </a:p>
          <a:p>
            <a:r>
              <a:rPr lang="es-GT" sz="3600" dirty="0" smtClean="0"/>
              <a:t>Actitud positiva. </a:t>
            </a:r>
            <a:endParaRPr lang="es-GT" sz="3600" dirty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166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05FB77-B8D8-4C9C-85DB-43998BAA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32" y="453981"/>
            <a:ext cx="10018713" cy="1752599"/>
          </a:xfrm>
        </p:spPr>
        <p:txBody>
          <a:bodyPr/>
          <a:lstStyle/>
          <a:p>
            <a:r>
              <a:rPr lang="es-GT" b="1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Hallazgos</a:t>
            </a:r>
            <a:endParaRPr lang="es-GT" b="1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9216141-DA75-492F-A893-D5B2FF8EC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522" y="1931830"/>
            <a:ext cx="9102123" cy="3477295"/>
          </a:xfrm>
        </p:spPr>
        <p:txBody>
          <a:bodyPr>
            <a:normAutofit/>
          </a:bodyPr>
          <a:lstStyle/>
          <a:p>
            <a:r>
              <a:rPr lang="es-GT" sz="3600" dirty="0" smtClean="0"/>
              <a:t>Beneficios notorios dentro del área del grado.</a:t>
            </a:r>
          </a:p>
          <a:p>
            <a:r>
              <a:rPr lang="es-GT" sz="3600" dirty="0" smtClean="0"/>
              <a:t>Solución acertada.</a:t>
            </a:r>
          </a:p>
          <a:p>
            <a:r>
              <a:rPr lang="es-GT" sz="3600" dirty="0" smtClean="0"/>
              <a:t>Reducción de la problemática a resolver.</a:t>
            </a: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132359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FEA98C-AA4C-4E50-816A-A9324E83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45800"/>
            <a:ext cx="10018713" cy="1752599"/>
          </a:xfrm>
        </p:spPr>
        <p:txBody>
          <a:bodyPr>
            <a:normAutofit/>
          </a:bodyPr>
          <a:lstStyle/>
          <a:p>
            <a:r>
              <a:rPr lang="es-GT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INTEGRANTES: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72DC7C7-C5E2-4C24-80EB-DB846FA0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882818"/>
            <a:ext cx="7788673" cy="644832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G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Castillo Ibarra, Douglas Abimael</a:t>
            </a:r>
          </a:p>
          <a:p>
            <a:pPr lvl="0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Castillo Juárez, Gloria Lucrecia</a:t>
            </a:r>
          </a:p>
          <a:p>
            <a:pPr lvl="0"/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Cucul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Xon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, Eva Alejandra </a:t>
            </a:r>
          </a:p>
          <a:p>
            <a:pPr lvl="0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Jacobo Ventura, Alan Estuardo </a:t>
            </a:r>
          </a:p>
          <a:p>
            <a:pPr lvl="0"/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Matio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Cabrera,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Leheily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Saharaí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Peralta Domínguez,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Yaquelin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Fernanda </a:t>
            </a:r>
          </a:p>
          <a:p>
            <a:pPr lvl="0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Raymundo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Ortíz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, Karen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Zucely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Yoc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Aguilar, María Angelita</a:t>
            </a:r>
          </a:p>
          <a:p>
            <a:pPr lvl="0"/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Zapeta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Almira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Yenifer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Albertina </a:t>
            </a:r>
            <a:endParaRPr lang="es-G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G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xmlns="" id="{9F35432F-9920-954A-BAA0-AA01391A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65" y="1842269"/>
            <a:ext cx="5324562" cy="33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E582B8-919E-4C9F-93EF-A5AC56F7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90500"/>
            <a:ext cx="10018713" cy="1752599"/>
          </a:xfrm>
        </p:spPr>
        <p:txBody>
          <a:bodyPr/>
          <a:lstStyle/>
          <a:p>
            <a:r>
              <a:rPr lang="es-GT" b="1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lang="es-GT" b="1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3904FF2-5863-4705-803E-D8D25D85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984" y="1060175"/>
            <a:ext cx="9202608" cy="5471490"/>
          </a:xfrm>
        </p:spPr>
        <p:txBody>
          <a:bodyPr>
            <a:normAutofit/>
          </a:bodyPr>
          <a:lstStyle/>
          <a:p>
            <a:r>
              <a:rPr lang="es-GT" sz="3200" dirty="0" smtClean="0"/>
              <a:t>Importancia del consumo de agua limpia para las personas y demás seres vivos.</a:t>
            </a:r>
          </a:p>
          <a:p>
            <a:r>
              <a:rPr lang="es-GT" sz="3200" dirty="0" smtClean="0"/>
              <a:t>Importancia del nivel didáctico con el que se desea enseñar.</a:t>
            </a:r>
          </a:p>
          <a:p>
            <a:r>
              <a:rPr lang="es-GT" sz="3200" dirty="0" smtClean="0"/>
              <a:t>Urgencia y brevedad con la que la población</a:t>
            </a:r>
            <a:r>
              <a:rPr lang="es-GT" sz="3200" dirty="0" smtClean="0"/>
              <a:t> debe actuar para contrarrestar la contaminación, desperdicio y mal uso de agua, </a:t>
            </a:r>
            <a:r>
              <a:rPr lang="es-GT" sz="3200" dirty="0" err="1" smtClean="0"/>
              <a:t>asi</a:t>
            </a:r>
            <a:r>
              <a:rPr lang="es-GT" sz="3200" dirty="0" smtClean="0"/>
              <a:t> como aumentar los índices de saneamiento adecuado en el país. 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329950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1133341"/>
            <a:ext cx="5663465" cy="4657859"/>
          </a:xfrm>
        </p:spPr>
        <p:txBody>
          <a:bodyPr/>
          <a:lstStyle/>
          <a:p>
            <a:r>
              <a:rPr lang="es-GT" dirty="0" smtClean="0"/>
              <a:t>Ministerios comprometidos con políticas eficientes y eficaces a largo plazo que actúen grandemente en torno al tema.</a:t>
            </a:r>
          </a:p>
          <a:p>
            <a:r>
              <a:rPr lang="es-GT" dirty="0" smtClean="0"/>
              <a:t>Todos podemos y debemos ser agentes de cambio para nuestro país en pro de los ejes prioritarios y nuestro ODS (como también del resto de objetivos )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26483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C174CA-480C-4DE3-BD0A-11D3D086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499"/>
            <a:ext cx="10018713" cy="1752599"/>
          </a:xfrm>
        </p:spPr>
        <p:txBody>
          <a:bodyPr/>
          <a:lstStyle/>
          <a:p>
            <a:r>
              <a:rPr lang="es-GT" b="1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Propuestas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4C559F3-3981-45B3-971E-6A0A97AD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574" y="1510749"/>
            <a:ext cx="6480449" cy="4638260"/>
          </a:xfrm>
        </p:spPr>
        <p:txBody>
          <a:bodyPr>
            <a:normAutofit fontScale="70000" lnSpcReduction="20000"/>
          </a:bodyPr>
          <a:lstStyle/>
          <a:p>
            <a:r>
              <a:rPr lang="es-GT" sz="3900" dirty="0" smtClean="0"/>
              <a:t>Apoyo a nuestro proyecto de corto a mediano y de mediano a largo plazo</a:t>
            </a:r>
            <a:r>
              <a:rPr lang="es-GT" sz="3900" dirty="0" smtClean="0"/>
              <a:t>.</a:t>
            </a:r>
          </a:p>
          <a:p>
            <a:r>
              <a:rPr lang="es-GT" sz="3900" dirty="0" smtClean="0"/>
              <a:t>Tomar, como institución, alta prioridad al consumo de agua limpia dentro del establecimiento brindando un acceso a esta para todos los y las estudiantes.</a:t>
            </a:r>
          </a:p>
          <a:p>
            <a:r>
              <a:rPr lang="es-GT" sz="3900" dirty="0" smtClean="0"/>
              <a:t>Impartición de sensibilizaciones que realcen la importancia del cuidado y conservación del agua en todos los niveles educativos que el establecimiento posee.</a:t>
            </a:r>
          </a:p>
          <a:p>
            <a:endParaRPr lang="es-GT" sz="3900" dirty="0"/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300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850007"/>
            <a:ext cx="10018713" cy="4941194"/>
          </a:xfrm>
        </p:spPr>
        <p:txBody>
          <a:bodyPr/>
          <a:lstStyle/>
          <a:p>
            <a:r>
              <a:rPr lang="es-GT" dirty="0" smtClean="0"/>
              <a:t>Evaluar la potabilidad, limpieza y mantenimiento adecuado de los distintos lugares donde se almacena o utiliza el agua.</a:t>
            </a:r>
          </a:p>
          <a:p>
            <a:r>
              <a:rPr lang="es-GT" dirty="0" smtClean="0"/>
              <a:t>Solicitar apoyo a instituciones que aporten positivamente al establecimiento con proyectos de mejora y avances en torno al agua limpia y saneamiento. 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3862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045299"/>
          </a:xfrm>
        </p:spPr>
        <p:txBody>
          <a:bodyPr>
            <a:normAutofit/>
          </a:bodyPr>
          <a:lstStyle/>
          <a:p>
            <a:r>
              <a:rPr lang="es-GT" sz="8000" b="1" dirty="0" smtClean="0">
                <a:solidFill>
                  <a:srgbClr val="00B0F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POR SU ATENCION </a:t>
            </a:r>
            <a:endParaRPr lang="es-GT" sz="8000" b="1" dirty="0">
              <a:solidFill>
                <a:srgbClr val="00B0F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62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C85426-EBA5-433E-A518-C7114C9D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31254"/>
            <a:ext cx="10018713" cy="1752599"/>
          </a:xfrm>
        </p:spPr>
        <p:txBody>
          <a:bodyPr/>
          <a:lstStyle/>
          <a:p>
            <a:r>
              <a:rPr lang="es-GT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r>
              <a:rPr lang="es-GT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GT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Nacional</a:t>
            </a:r>
            <a:r>
              <a:rPr lang="es-GT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GT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lang="es-GT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GT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Desarrollo:</a:t>
            </a:r>
            <a:r>
              <a:rPr lang="es-GT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GT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K'atun</a:t>
            </a:r>
            <a:r>
              <a:rPr lang="es-GT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GT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Nuestra</a:t>
            </a:r>
            <a:r>
              <a:rPr lang="es-GT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GT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Guatemala</a:t>
            </a:r>
            <a:r>
              <a:rPr lang="es-GT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GT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2032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A53463A1-1BEC-4B4D-B762-3F90322749EA}"/>
              </a:ext>
            </a:extLst>
          </p:cNvPr>
          <p:cNvSpPr txBox="1">
            <a:spLocks/>
          </p:cNvSpPr>
          <p:nvPr/>
        </p:nvSpPr>
        <p:spPr>
          <a:xfrm>
            <a:off x="8515411" y="1948069"/>
            <a:ext cx="1643203" cy="1370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GT" sz="3200" b="1" dirty="0">
                <a:solidFill>
                  <a:srgbClr val="00B0F0"/>
                </a:solidFill>
              </a:rPr>
              <a:t>ODS: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AAAEF6A-AA2A-447E-937A-9E2E8BDD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75" y="2633352"/>
            <a:ext cx="3787492" cy="37993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205EC972-3A41-024D-96DA-5C4E28405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219" y="2969338"/>
            <a:ext cx="3789395" cy="37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6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03E964-8DE1-42ED-B1CD-BCE01CEE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522" y="439165"/>
            <a:ext cx="10018713" cy="1752599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GT" sz="4400" b="1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  <a:r>
              <a:rPr lang="es-GT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GT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s-GT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s-GT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s-GT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1E7982C0-5176-4384-8A87-4F890F669F79}"/>
              </a:ext>
            </a:extLst>
          </p:cNvPr>
          <p:cNvSpPr txBox="1"/>
          <p:nvPr/>
        </p:nvSpPr>
        <p:spPr>
          <a:xfrm>
            <a:off x="1639044" y="1470010"/>
            <a:ext cx="3114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dirty="0" smtClean="0"/>
              <a:t>Lograr que todas las personas pertenecientes a la población del país tengan acceso a agua limpia y un adecuado saneamiento</a:t>
            </a:r>
            <a:r>
              <a:rPr lang="es-GT" sz="3200" dirty="0" smtClean="0"/>
              <a:t>. </a:t>
            </a:r>
            <a:endParaRPr lang="es-GT" sz="3200" dirty="0"/>
          </a:p>
        </p:txBody>
      </p:sp>
      <p:pic>
        <p:nvPicPr>
          <p:cNvPr id="1026" name="Picture 2" descr="Resultado de imagen para agua limpio y sanea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05" y="3957451"/>
            <a:ext cx="3192933" cy="239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Resultado de imagen para agua limpio y saneamien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sp>
        <p:nvSpPr>
          <p:cNvPr id="9" name="AutoShape 8" descr="Resultado de imagen para agua limpio y saneamient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1033" name="Picture 9" descr="C:\Users\Original\Desktop\A-2205-ODS6_CAS-BBVA-1-1024x6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38" y="1302584"/>
            <a:ext cx="3528325" cy="230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3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1D3F03-1107-44B8-83BF-F90EF487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023" y="0"/>
            <a:ext cx="10018713" cy="1752599"/>
          </a:xfrm>
        </p:spPr>
        <p:txBody>
          <a:bodyPr/>
          <a:lstStyle/>
          <a:p>
            <a:r>
              <a:rPr lang="es-GT" b="1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F7E8669-03EA-4411-A229-6A8BC45B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023" y="1752599"/>
            <a:ext cx="8640417" cy="4717774"/>
          </a:xfrm>
        </p:spPr>
        <p:txBody>
          <a:bodyPr>
            <a:normAutofit/>
          </a:bodyPr>
          <a:lstStyle/>
          <a:p>
            <a:pPr lvl="0"/>
            <a:r>
              <a:rPr lang="es-GT" sz="3200" dirty="0" smtClean="0"/>
              <a:t>Aportar físicamente con nuestro grado asignado al consumo del agua limpia y saludable</a:t>
            </a:r>
            <a:r>
              <a:rPr lang="es-GT" sz="3200" dirty="0" smtClean="0"/>
              <a:t>.</a:t>
            </a:r>
            <a:endParaRPr lang="es-GT" sz="3200" dirty="0"/>
          </a:p>
          <a:p>
            <a:pPr lvl="0"/>
            <a:r>
              <a:rPr lang="es-GT" sz="3200" dirty="0" smtClean="0"/>
              <a:t>Aportar didácticamente con las estudiantes a nuestro cargo para desarrollar y ampliar su aprendizaje sobre el tema</a:t>
            </a:r>
            <a:r>
              <a:rPr lang="es-GT" sz="3200" dirty="0" smtClean="0"/>
              <a:t>.</a:t>
            </a:r>
          </a:p>
          <a:p>
            <a:pPr lvl="0"/>
            <a:r>
              <a:rPr lang="es-GT" sz="3200" dirty="0" smtClean="0"/>
              <a:t>Lograr que las estudiantes actúen en pro de la conservación del agua y consumo de agua limpia por medio de sensibilizaciones.</a:t>
            </a:r>
            <a:endParaRPr lang="es-GT" sz="3200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042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631066"/>
            <a:ext cx="8612727" cy="3902298"/>
          </a:xfrm>
        </p:spPr>
        <p:txBody>
          <a:bodyPr/>
          <a:lstStyle/>
          <a:p>
            <a:r>
              <a:rPr lang="es-GT" dirty="0"/>
              <a:t>Lograr mas agentes de cambio consientes de los pasos agigantados con los que avanza la contaminación para actuar en lo mas mínimo para conservar el agua, nuestro liquido vital</a:t>
            </a:r>
            <a:r>
              <a:rPr lang="es-GT" dirty="0" smtClean="0"/>
              <a:t>.</a:t>
            </a:r>
          </a:p>
          <a:p>
            <a:r>
              <a:rPr lang="es-GT" dirty="0"/>
              <a:t>Lograr que nuestra aportación física se convierta en un proyecto a mediano y largo plazo con la ayuda de todas las alumnas.</a:t>
            </a:r>
          </a:p>
        </p:txBody>
      </p:sp>
    </p:spTree>
    <p:extLst>
      <p:ext uri="{BB962C8B-B14F-4D97-AF65-F5344CB8AC3E}">
        <p14:creationId xmlns:p14="http://schemas.microsoft.com/office/powerpoint/2010/main" val="222325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553662-D187-4A40-B755-CFE84D7C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Justificación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D15BBA8-A2C6-492A-BFD8-16FFCEC7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437" y="1447798"/>
            <a:ext cx="7169563" cy="4833731"/>
          </a:xfrm>
        </p:spPr>
        <p:txBody>
          <a:bodyPr>
            <a:normAutofit/>
          </a:bodyPr>
          <a:lstStyle/>
          <a:p>
            <a:r>
              <a:rPr lang="es-GT" sz="3200" dirty="0" smtClean="0"/>
              <a:t>1 de cada 4 personas no tienen acceso al agua potable en Guatemala.</a:t>
            </a:r>
          </a:p>
          <a:p>
            <a:r>
              <a:rPr lang="es-GT" sz="3200" dirty="0" smtClean="0"/>
              <a:t>Se están secando los pozos en Villa Nueva.</a:t>
            </a:r>
          </a:p>
          <a:p>
            <a:r>
              <a:rPr lang="es-GT" sz="3200" dirty="0" smtClean="0"/>
              <a:t>No se distribuye equitativamente el agua en las comunidades.</a:t>
            </a:r>
            <a:endParaRPr lang="es-GT" sz="4400" dirty="0"/>
          </a:p>
        </p:txBody>
      </p:sp>
    </p:spTree>
    <p:extLst>
      <p:ext uri="{BB962C8B-B14F-4D97-AF65-F5344CB8AC3E}">
        <p14:creationId xmlns:p14="http://schemas.microsoft.com/office/powerpoint/2010/main" val="199692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95033B-71AE-4761-AFF6-8BA741AF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b="1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Nacional de Desarrollo </a:t>
            </a:r>
            <a:r>
              <a:rPr lang="es-GT" b="1" dirty="0" err="1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K'atun</a:t>
            </a:r>
            <a:r>
              <a:rPr lang="es-GT" b="1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Nuestra Guatemala </a:t>
            </a:r>
            <a:r>
              <a:rPr lang="es-GT" sz="4400" b="1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2032</a:t>
            </a:r>
            <a:r>
              <a:rPr lang="es-GT" b="1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908713A-AF22-4B4F-9E92-73D0C035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96" y="2180821"/>
            <a:ext cx="7765959" cy="40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2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5128" y="338071"/>
            <a:ext cx="10018713" cy="1752599"/>
          </a:xfrm>
        </p:spPr>
        <p:txBody>
          <a:bodyPr/>
          <a:lstStyle/>
          <a:p>
            <a:r>
              <a:rPr lang="es-GT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 Desarrollo sostenible (ODS)</a:t>
            </a:r>
            <a:endParaRPr lang="es-GT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Original\Downloads\odss-1440x8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88" y="1970467"/>
            <a:ext cx="7674195" cy="430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97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ersonalizado 4">
      <a:dk1>
        <a:sysClr val="windowText" lastClr="000000"/>
      </a:dk1>
      <a:lt1>
        <a:sysClr val="window" lastClr="FFFFFF"/>
      </a:lt1>
      <a:dk2>
        <a:srgbClr val="323232"/>
      </a:dk2>
      <a:lt2>
        <a:srgbClr val="CEF3FB"/>
      </a:lt2>
      <a:accent1>
        <a:srgbClr val="11C5E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362</TotalTime>
  <Words>652</Words>
  <Application>Microsoft Office PowerPoint</Application>
  <PresentationFormat>Personalizado</PresentationFormat>
  <Paragraphs>110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Parallax</vt:lpstr>
      <vt:lpstr>Presentación de PowerPoint</vt:lpstr>
      <vt:lpstr>INTEGRANTES:</vt:lpstr>
      <vt:lpstr>Plan Nacional de Desarrollo: K'atun Nuestra Guatemala 2032</vt:lpstr>
      <vt:lpstr>Objetivo General  </vt:lpstr>
      <vt:lpstr>Objetivos Específicos</vt:lpstr>
      <vt:lpstr>Presentación de PowerPoint</vt:lpstr>
      <vt:lpstr>Justificación </vt:lpstr>
      <vt:lpstr>Plan Nacional de Desarrollo K'atun Nuestra Guatemala 2032. </vt:lpstr>
      <vt:lpstr>Objetivos De Desarrollo sostenible (ODS)</vt:lpstr>
      <vt:lpstr>Diversidad Cultural y Multilinguistica </vt:lpstr>
      <vt:lpstr>Agua</vt:lpstr>
      <vt:lpstr>Saneamiento </vt:lpstr>
      <vt:lpstr>Relación del agua limpia y saneamiento con MARN (Ministerio de Ambiente y Recursos Naturales)</vt:lpstr>
      <vt:lpstr>Valores aplicados                       valores aplicados en  en investigación                                      la acción </vt:lpstr>
      <vt:lpstr>  Acción Pre </vt:lpstr>
      <vt:lpstr>Durante Acción   </vt:lpstr>
      <vt:lpstr>Acción post </vt:lpstr>
      <vt:lpstr>Resultados </vt:lpstr>
      <vt:lpstr>Hallazgos</vt:lpstr>
      <vt:lpstr>Conclusiones</vt:lpstr>
      <vt:lpstr>Presentación de PowerPoint</vt:lpstr>
      <vt:lpstr>Propuestas </vt:lpstr>
      <vt:lpstr>Presentación de PowerPoint</vt:lpstr>
      <vt:lpstr>GRACIAS POR SU ATENCION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Original</cp:lastModifiedBy>
  <cp:revision>37</cp:revision>
  <dcterms:created xsi:type="dcterms:W3CDTF">2019-08-15T18:05:01Z</dcterms:created>
  <dcterms:modified xsi:type="dcterms:W3CDTF">2019-08-19T04:44:58Z</dcterms:modified>
</cp:coreProperties>
</file>