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3A8"/>
    <a:srgbClr val="173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manualLayout>
          <c:layoutTarget val="inner"/>
          <c:xMode val="edge"/>
          <c:yMode val="edge"/>
          <c:x val="0.10637666589254192"/>
          <c:y val="0.14627460745735255"/>
          <c:w val="0.88385775852690884"/>
          <c:h val="0.43816324520164845"/>
        </c:manualLayout>
      </c:layout>
      <c:barChart>
        <c:barDir val="col"/>
        <c:grouping val="clustered"/>
        <c:varyColors val="0"/>
        <c:ser>
          <c:idx val="0"/>
          <c:order val="0"/>
          <c:tx>
            <c:strRef>
              <c:f>Hoja2!$D$7</c:f>
              <c:strCache>
                <c:ptCount val="1"/>
                <c:pt idx="0">
                  <c:v>Fechas</c:v>
                </c:pt>
              </c:strCache>
            </c:strRef>
          </c:tx>
          <c:spPr>
            <a:solidFill>
              <a:schemeClr val="accent1"/>
            </a:solidFill>
            <a:ln>
              <a:noFill/>
            </a:ln>
            <a:effectLst/>
          </c:spPr>
          <c:invertIfNegative val="0"/>
          <c:cat>
            <c:strRef>
              <c:f>Hoja2!$C$8:$C$31</c:f>
              <c:strCache>
                <c:ptCount val="24"/>
                <c:pt idx="0">
                  <c:v>Objetivo General</c:v>
                </c:pt>
                <c:pt idx="1">
                  <c:v>Objetivo Especifico </c:v>
                </c:pt>
                <c:pt idx="2">
                  <c:v>Hipotesis</c:v>
                </c:pt>
                <c:pt idx="3">
                  <c:v>Justificacion </c:v>
                </c:pt>
                <c:pt idx="4">
                  <c:v>Paz</c:v>
                </c:pt>
                <c:pt idx="5">
                  <c:v>Importancia de la paz</c:v>
                </c:pt>
                <c:pt idx="6">
                  <c:v>Combatir la violencia </c:v>
                </c:pt>
                <c:pt idx="7">
                  <c:v>Instituciones de paz </c:v>
                </c:pt>
                <c:pt idx="8">
                  <c:v>Violencia entre instituciones </c:v>
                </c:pt>
                <c:pt idx="9">
                  <c:v>Tecnicas de recoleccion de datos </c:v>
                </c:pt>
                <c:pt idx="10">
                  <c:v>Encuestas 1,2 </c:v>
                </c:pt>
                <c:pt idx="11">
                  <c:v>Metodos Utilizados </c:v>
                </c:pt>
                <c:pt idx="12">
                  <c:v>Enfoque metodologico </c:v>
                </c:pt>
                <c:pt idx="13">
                  <c:v>Valores en la investigacion </c:v>
                </c:pt>
                <c:pt idx="14">
                  <c:v>Valores en la accion </c:v>
                </c:pt>
                <c:pt idx="15">
                  <c:v>Descripsion de la accion </c:v>
                </c:pt>
                <c:pt idx="16">
                  <c:v>Pre evaluacion de la accion </c:v>
                </c:pt>
                <c:pt idx="17">
                  <c:v>Post Envaluacion de la accion </c:v>
                </c:pt>
                <c:pt idx="18">
                  <c:v>Cronograma de la investigacion</c:v>
                </c:pt>
                <c:pt idx="19">
                  <c:v>Cronograma de practica </c:v>
                </c:pt>
                <c:pt idx="20">
                  <c:v>Hallazgos aspectos positivos, negativos </c:v>
                </c:pt>
                <c:pt idx="21">
                  <c:v>Conclusiones </c:v>
                </c:pt>
                <c:pt idx="22">
                  <c:v>Propuestas </c:v>
                </c:pt>
                <c:pt idx="23">
                  <c:v>Apendice </c:v>
                </c:pt>
              </c:strCache>
            </c:strRef>
          </c:cat>
          <c:val>
            <c:numRef>
              <c:f>Hoja2!$D$8:$D$31</c:f>
              <c:numCache>
                <c:formatCode>mmm\-yy</c:formatCode>
                <c:ptCount val="24"/>
                <c:pt idx="0">
                  <c:v>43891</c:v>
                </c:pt>
                <c:pt idx="1">
                  <c:v>44986</c:v>
                </c:pt>
                <c:pt idx="2">
                  <c:v>37347</c:v>
                </c:pt>
                <c:pt idx="3">
                  <c:v>37347</c:v>
                </c:pt>
                <c:pt idx="4">
                  <c:v>38078</c:v>
                </c:pt>
                <c:pt idx="5">
                  <c:v>40269</c:v>
                </c:pt>
                <c:pt idx="6">
                  <c:v>42826</c:v>
                </c:pt>
                <c:pt idx="7">
                  <c:v>43191</c:v>
                </c:pt>
                <c:pt idx="8">
                  <c:v>39203</c:v>
                </c:pt>
                <c:pt idx="10">
                  <c:v>40725</c:v>
                </c:pt>
                <c:pt idx="12">
                  <c:v>43647</c:v>
                </c:pt>
                <c:pt idx="13">
                  <c:v>44378</c:v>
                </c:pt>
                <c:pt idx="14">
                  <c:v>44378</c:v>
                </c:pt>
                <c:pt idx="15">
                  <c:v>45108</c:v>
                </c:pt>
                <c:pt idx="16">
                  <c:v>45108</c:v>
                </c:pt>
                <c:pt idx="17">
                  <c:v>45474</c:v>
                </c:pt>
                <c:pt idx="18">
                  <c:v>46569</c:v>
                </c:pt>
                <c:pt idx="19">
                  <c:v>46935</c:v>
                </c:pt>
                <c:pt idx="20">
                  <c:v>38930</c:v>
                </c:pt>
                <c:pt idx="21">
                  <c:v>39295</c:v>
                </c:pt>
                <c:pt idx="22">
                  <c:v>39295</c:v>
                </c:pt>
                <c:pt idx="23">
                  <c:v>40391</c:v>
                </c:pt>
              </c:numCache>
            </c:numRef>
          </c:val>
          <c:extLst>
            <c:ext xmlns:c16="http://schemas.microsoft.com/office/drawing/2014/chart" uri="{C3380CC4-5D6E-409C-BE32-E72D297353CC}">
              <c16:uniqueId val="{00000000-3ABF-40E3-8632-E5A5456BC9C9}"/>
            </c:ext>
          </c:extLst>
        </c:ser>
        <c:dLbls>
          <c:showLegendKey val="0"/>
          <c:showVal val="0"/>
          <c:showCatName val="0"/>
          <c:showSerName val="0"/>
          <c:showPercent val="0"/>
          <c:showBubbleSize val="0"/>
        </c:dLbls>
        <c:gapWidth val="219"/>
        <c:overlap val="-27"/>
        <c:axId val="217458888"/>
        <c:axId val="217461512"/>
      </c:barChart>
      <c:catAx>
        <c:axId val="217458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GT"/>
          </a:p>
        </c:txPr>
        <c:crossAx val="217461512"/>
        <c:crosses val="autoZero"/>
        <c:auto val="1"/>
        <c:lblAlgn val="ctr"/>
        <c:lblOffset val="100"/>
        <c:noMultiLvlLbl val="0"/>
      </c:catAx>
      <c:valAx>
        <c:axId val="217461512"/>
        <c:scaling>
          <c:orientation val="minMax"/>
        </c:scaling>
        <c:delete val="0"/>
        <c:axPos val="l"/>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GT"/>
          </a:p>
        </c:txPr>
        <c:crossAx val="217458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[Planificación.xlsx]Hoja3!TablaDinámica11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GT"/>
              <a:t>Suma de NO.  por Hora de realizar actividad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GT"/>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30793000874890641"/>
          <c:y val="0.19486111111111112"/>
          <c:w val="0.64505621172353456"/>
          <c:h val="0.72088764946048411"/>
        </c:manualLayout>
      </c:layout>
      <c:barChart>
        <c:barDir val="bar"/>
        <c:grouping val="clustered"/>
        <c:varyColors val="0"/>
        <c:ser>
          <c:idx val="0"/>
          <c:order val="0"/>
          <c:tx>
            <c:strRef>
              <c:f>Hoja3!$B$3</c:f>
              <c:strCache>
                <c:ptCount val="1"/>
                <c:pt idx="0">
                  <c:v>Total</c:v>
                </c:pt>
              </c:strCache>
            </c:strRef>
          </c:tx>
          <c:spPr>
            <a:solidFill>
              <a:schemeClr val="accent1"/>
            </a:solidFill>
            <a:ln>
              <a:noFill/>
            </a:ln>
            <a:effectLst/>
          </c:spPr>
          <c:invertIfNegative val="0"/>
          <c:cat>
            <c:strRef>
              <c:f>Hoja3!$A$4:$A$7</c:f>
              <c:strCache>
                <c:ptCount val="4"/>
                <c:pt idx="0">
                  <c:v>11:00 aa 11:40</c:v>
                </c:pt>
                <c:pt idx="1">
                  <c:v>9:40 a 10:00 </c:v>
                </c:pt>
                <c:pt idx="2">
                  <c:v>9:40 a 10:00 y 11:00 a 11:40</c:v>
                </c:pt>
                <c:pt idx="3">
                  <c:v>9:40a 10:00 y 11:00 a 11:40</c:v>
                </c:pt>
              </c:strCache>
            </c:strRef>
          </c:cat>
          <c:val>
            <c:numRef>
              <c:f>Hoja3!$B$4:$B$7</c:f>
              <c:numCache>
                <c:formatCode>General</c:formatCode>
                <c:ptCount val="4"/>
                <c:pt idx="0">
                  <c:v>5</c:v>
                </c:pt>
                <c:pt idx="1">
                  <c:v>3</c:v>
                </c:pt>
                <c:pt idx="2">
                  <c:v>6</c:v>
                </c:pt>
                <c:pt idx="3">
                  <c:v>1</c:v>
                </c:pt>
              </c:numCache>
            </c:numRef>
          </c:val>
          <c:extLst>
            <c:ext xmlns:c16="http://schemas.microsoft.com/office/drawing/2014/chart" uri="{C3380CC4-5D6E-409C-BE32-E72D297353CC}">
              <c16:uniqueId val="{00000000-918D-4115-8C16-117359FECD88}"/>
            </c:ext>
          </c:extLst>
        </c:ser>
        <c:dLbls>
          <c:showLegendKey val="0"/>
          <c:showVal val="0"/>
          <c:showCatName val="0"/>
          <c:showSerName val="0"/>
          <c:showPercent val="0"/>
          <c:showBubbleSize val="0"/>
        </c:dLbls>
        <c:gapWidth val="182"/>
        <c:axId val="323744952"/>
        <c:axId val="323744296"/>
      </c:barChart>
      <c:catAx>
        <c:axId val="323744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GT"/>
          </a:p>
        </c:txPr>
        <c:crossAx val="323744296"/>
        <c:crosses val="autoZero"/>
        <c:auto val="1"/>
        <c:lblAlgn val="ctr"/>
        <c:lblOffset val="100"/>
        <c:noMultiLvlLbl val="0"/>
      </c:catAx>
      <c:valAx>
        <c:axId val="323744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GT"/>
          </a:p>
        </c:txPr>
        <c:crossAx val="323744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GT"/>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a:xfrm>
            <a:off x="5332412" y="5883275"/>
            <a:ext cx="4324044" cy="365125"/>
          </a:xfrm>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81674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17835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206343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391639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42932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2575475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185367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4057945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90027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a:xfrm>
            <a:off x="10951856" y="5867131"/>
            <a:ext cx="551167" cy="365125"/>
          </a:xfrm>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111821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381231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417440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2851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361711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28511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348084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18/08/2019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dirty="0"/>
          </a:p>
        </p:txBody>
      </p:sp>
    </p:spTree>
    <p:extLst>
      <p:ext uri="{BB962C8B-B14F-4D97-AF65-F5344CB8AC3E}">
        <p14:creationId xmlns:p14="http://schemas.microsoft.com/office/powerpoint/2010/main" val="42530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89838-6487-4CB2-BF08-22AA628220F3}" type="datetimeFigureOut">
              <a:rPr lang="es-ES" smtClean="0"/>
              <a:t>18/08/2019</a:t>
            </a:fld>
            <a:endParaRPr lang="es-E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D97C6-6C68-43CB-A374-0BEC2CB99C1A}" type="slidenum">
              <a:rPr lang="es-ES" smtClean="0"/>
              <a:t>‹Nº›</a:t>
            </a:fld>
            <a:endParaRPr lang="es-ES" dirty="0"/>
          </a:p>
        </p:txBody>
      </p:sp>
    </p:spTree>
    <p:extLst>
      <p:ext uri="{BB962C8B-B14F-4D97-AF65-F5344CB8AC3E}">
        <p14:creationId xmlns:p14="http://schemas.microsoft.com/office/powerpoint/2010/main" val="719102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80919" y="507912"/>
            <a:ext cx="9174188" cy="1569660"/>
          </a:xfrm>
          <a:prstGeom prst="rect">
            <a:avLst/>
          </a:prstGeom>
          <a:noFill/>
        </p:spPr>
        <p:txBody>
          <a:bodyPr wrap="square" lIns="91440" tIns="45720" rIns="91440" bIns="45720">
            <a:spAutoFit/>
          </a:bodyPr>
          <a:lstStyle/>
          <a:p>
            <a:pPr algn="ctr"/>
            <a:r>
              <a:rPr lang="es-ES" sz="9600" b="1" cap="none" spc="0" dirty="0">
                <a:ln w="12700">
                  <a:solidFill>
                    <a:sysClr val="windowText" lastClr="000000"/>
                  </a:solidFill>
                  <a:prstDash val="solid"/>
                </a:ln>
                <a:solidFill>
                  <a:srgbClr val="2A63A8"/>
                </a:solidFill>
                <a:effectLst>
                  <a:innerShdw blurRad="177800">
                    <a:schemeClr val="accent3">
                      <a:lumMod val="50000"/>
                    </a:schemeClr>
                  </a:innerShdw>
                </a:effectLst>
              </a:rPr>
              <a:t>Seminario 2019</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4869" y="2077572"/>
            <a:ext cx="5691352" cy="42502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138347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59927" y="539497"/>
            <a:ext cx="10018713" cy="1252728"/>
          </a:xfrm>
        </p:spPr>
        <p:txBody>
          <a:bodyPr>
            <a:noAutofit/>
          </a:bodyPr>
          <a:lstStyle/>
          <a:p>
            <a:r>
              <a:rPr lang="es-GT" dirty="0">
                <a:solidFill>
                  <a:srgbClr val="2A63A8"/>
                </a:solidFill>
                <a:effectLst>
                  <a:outerShdw blurRad="38100" dist="38100" dir="2700000" algn="tl">
                    <a:srgbClr val="000000">
                      <a:alpha val="43137"/>
                    </a:srgbClr>
                  </a:outerShdw>
                </a:effectLst>
              </a:rPr>
              <a:t>INSTITUCIONES DE PAZ</a:t>
            </a:r>
            <a:r>
              <a:rPr lang="es-GT" dirty="0">
                <a:solidFill>
                  <a:srgbClr val="FF0000"/>
                </a:solidFill>
                <a:effectLst>
                  <a:outerShdw blurRad="38100" dist="38100" dir="2700000" algn="tl">
                    <a:srgbClr val="000000">
                      <a:alpha val="43137"/>
                    </a:srgbClr>
                  </a:outerShdw>
                </a:effectLst>
              </a:rPr>
              <a:t/>
            </a:r>
            <a:br>
              <a:rPr lang="es-GT" dirty="0">
                <a:solidFill>
                  <a:srgbClr val="FF0000"/>
                </a:solidFill>
                <a:effectLst>
                  <a:outerShdw blurRad="38100" dist="38100" dir="2700000" algn="tl">
                    <a:srgbClr val="000000">
                      <a:alpha val="43137"/>
                    </a:srgbClr>
                  </a:outerShdw>
                </a:effectLst>
              </a:rPr>
            </a:br>
            <a:endParaRPr lang="es-GT" dirty="0">
              <a:solidFill>
                <a:srgbClr val="FF0000"/>
              </a:solidFill>
              <a:effectLst>
                <a:outerShdw blurRad="38100" dist="38100" dir="2700000" algn="tl">
                  <a:srgbClr val="000000">
                    <a:alpha val="43137"/>
                  </a:srgbClr>
                </a:outerShdw>
              </a:effectLst>
            </a:endParaRPr>
          </a:p>
        </p:txBody>
      </p:sp>
      <p:sp>
        <p:nvSpPr>
          <p:cNvPr id="3" name="2 Rectángulo"/>
          <p:cNvSpPr/>
          <p:nvPr/>
        </p:nvSpPr>
        <p:spPr>
          <a:xfrm>
            <a:off x="1694688" y="2292388"/>
            <a:ext cx="6096000" cy="3046988"/>
          </a:xfrm>
          <a:prstGeom prst="rect">
            <a:avLst/>
          </a:prstGeom>
        </p:spPr>
        <p:txBody>
          <a:bodyPr>
            <a:spAutoFit/>
          </a:bodyPr>
          <a:lstStyle/>
          <a:p>
            <a:r>
              <a:rPr lang="es-GT" sz="3200" dirty="0">
                <a:effectLst>
                  <a:outerShdw blurRad="38100" dist="38100" dir="2700000" algn="tl">
                    <a:srgbClr val="000000">
                      <a:alpha val="43137"/>
                    </a:srgbClr>
                  </a:outerShdw>
                </a:effectLst>
              </a:rPr>
              <a:t>Es una organización social formada por ciertos grupos de personas, en la cual puede ser privada o pública esta institución sin importar su fin debe de cumplir una función específica en la sociedad.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34022">
            <a:off x="7753857" y="2772096"/>
            <a:ext cx="3791966" cy="3219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980708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94039" y="356617"/>
            <a:ext cx="10018713" cy="1362456"/>
          </a:xfrm>
        </p:spPr>
        <p:txBody>
          <a:bodyPr/>
          <a:lstStyle/>
          <a:p>
            <a:r>
              <a:rPr lang="es-GT" dirty="0">
                <a:solidFill>
                  <a:srgbClr val="2A63A8"/>
                </a:solidFill>
                <a:effectLst>
                  <a:outerShdw blurRad="38100" dist="38100" dir="2700000" algn="tl">
                    <a:srgbClr val="000000">
                      <a:alpha val="43137"/>
                    </a:srgbClr>
                  </a:outerShdw>
                </a:effectLst>
              </a:rPr>
              <a:t>VIOLENCIA ENTRE INSTITUCIONES</a:t>
            </a:r>
          </a:p>
        </p:txBody>
      </p:sp>
      <p:sp>
        <p:nvSpPr>
          <p:cNvPr id="3" name="2 Rectángulo"/>
          <p:cNvSpPr/>
          <p:nvPr/>
        </p:nvSpPr>
        <p:spPr>
          <a:xfrm>
            <a:off x="1463040" y="1897178"/>
            <a:ext cx="6096000" cy="4031873"/>
          </a:xfrm>
          <a:prstGeom prst="rect">
            <a:avLst/>
          </a:prstGeom>
        </p:spPr>
        <p:txBody>
          <a:bodyPr>
            <a:spAutoFit/>
          </a:bodyPr>
          <a:lstStyle/>
          <a:p>
            <a:pPr algn="just"/>
            <a:r>
              <a:rPr lang="es-GT" sz="3200" dirty="0">
                <a:effectLst>
                  <a:outerShdw blurRad="38100" dist="38100" dir="2700000" algn="tl">
                    <a:srgbClr val="000000">
                      <a:alpha val="43137"/>
                    </a:srgbClr>
                  </a:outerShdw>
                </a:effectLst>
              </a:rPr>
              <a:t>Al no seguir un reglamento que lo conduce a la paz dicho establecimiento caerá en una anarquía debido a que cuyo cuerpo del establecimiento estaría rompiendo normas que están predestinadas para el orden y la paz.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72527">
            <a:off x="7730069" y="3428435"/>
            <a:ext cx="3775116" cy="2560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35556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Marcador de texto"/>
          <p:cNvSpPr>
            <a:spLocks noGrp="1"/>
          </p:cNvSpPr>
          <p:nvPr>
            <p:ph type="body" idx="1"/>
          </p:nvPr>
        </p:nvSpPr>
        <p:spPr>
          <a:xfrm>
            <a:off x="1759987" y="1292352"/>
            <a:ext cx="4607188" cy="1028043"/>
          </a:xfrm>
        </p:spPr>
        <p:txBody>
          <a:bodyPr/>
          <a:lstStyle/>
          <a:p>
            <a:r>
              <a:rPr lang="es-GT" sz="4000" dirty="0"/>
              <a:t>TÉCNICAS DE RECOLECCIÓN DE DATOS</a:t>
            </a:r>
          </a:p>
        </p:txBody>
      </p:sp>
      <p:sp>
        <p:nvSpPr>
          <p:cNvPr id="17" name="16 Marcador de contenido"/>
          <p:cNvSpPr>
            <a:spLocks noGrp="1"/>
          </p:cNvSpPr>
          <p:nvPr>
            <p:ph sz="half" idx="2"/>
          </p:nvPr>
        </p:nvSpPr>
        <p:spPr>
          <a:xfrm>
            <a:off x="1484311" y="2426208"/>
            <a:ext cx="4895056" cy="3669792"/>
          </a:xfrm>
        </p:spPr>
        <p:txBody>
          <a:bodyPr>
            <a:normAutofit fontScale="40000" lnSpcReduction="20000"/>
          </a:bodyPr>
          <a:lstStyle/>
          <a:p>
            <a:pPr marL="0" indent="0" algn="just">
              <a:buNone/>
            </a:pPr>
            <a:r>
              <a:rPr lang="es-GT" sz="7000" dirty="0">
                <a:effectLst>
                  <a:outerShdw blurRad="38100" dist="38100" dir="2700000" algn="tl">
                    <a:srgbClr val="000000">
                      <a:alpha val="43137"/>
                    </a:srgbClr>
                  </a:outerShdw>
                </a:effectLst>
              </a:rPr>
              <a:t>Se realizo una encuesta porque se quería evaluar el conocimiento de los estudiantes sobre el objetivo no 16. Paz justicia e instituciones sólidadas para así informales y darles a conocer los beneficios al ponerlos en practica</a:t>
            </a:r>
            <a:r>
              <a:rPr lang="es-GT" sz="5100" dirty="0">
                <a:effectLst>
                  <a:outerShdw blurRad="38100" dist="38100" dir="2700000" algn="tl">
                    <a:srgbClr val="000000">
                      <a:alpha val="43137"/>
                    </a:srgbClr>
                  </a:outerShdw>
                </a:effectLst>
              </a:rPr>
              <a:t>.</a:t>
            </a:r>
          </a:p>
          <a:p>
            <a:pPr marL="0" indent="0">
              <a:buNone/>
            </a:pPr>
            <a:r>
              <a:rPr lang="es-GT" dirty="0"/>
              <a:t> </a:t>
            </a:r>
          </a:p>
        </p:txBody>
      </p:sp>
      <p:sp>
        <p:nvSpPr>
          <p:cNvPr id="18" name="17 Marcador de texto"/>
          <p:cNvSpPr>
            <a:spLocks noGrp="1"/>
          </p:cNvSpPr>
          <p:nvPr>
            <p:ph type="body" sz="quarter" idx="3"/>
          </p:nvPr>
        </p:nvSpPr>
        <p:spPr>
          <a:xfrm>
            <a:off x="6892679" y="1082040"/>
            <a:ext cx="4622537" cy="685800"/>
          </a:xfrm>
        </p:spPr>
        <p:txBody>
          <a:bodyPr/>
          <a:lstStyle/>
          <a:p>
            <a:r>
              <a:rPr lang="es-GT" sz="4000" dirty="0"/>
              <a:t>ENFOQUE METODÓLOGICO</a:t>
            </a:r>
          </a:p>
        </p:txBody>
      </p:sp>
      <p:sp>
        <p:nvSpPr>
          <p:cNvPr id="19" name="18 Marcador de contenido"/>
          <p:cNvSpPr>
            <a:spLocks noGrp="1"/>
          </p:cNvSpPr>
          <p:nvPr>
            <p:ph sz="quarter" idx="4"/>
          </p:nvPr>
        </p:nvSpPr>
        <p:spPr>
          <a:xfrm>
            <a:off x="6851807" y="2371344"/>
            <a:ext cx="4895056" cy="4102608"/>
          </a:xfrm>
        </p:spPr>
        <p:txBody>
          <a:bodyPr>
            <a:noAutofit/>
          </a:bodyPr>
          <a:lstStyle/>
          <a:p>
            <a:pPr marL="0" indent="0" algn="just">
              <a:buNone/>
            </a:pPr>
            <a:r>
              <a:rPr lang="es-ES" sz="2800" dirty="0">
                <a:effectLst>
                  <a:outerShdw blurRad="38100" dist="38100" dir="2700000" algn="tl">
                    <a:srgbClr val="000000">
                      <a:alpha val="43137"/>
                    </a:srgbClr>
                  </a:outerShdw>
                </a:effectLst>
              </a:rPr>
              <a:t>Nos centramos en el gran problema que tenían dichos estudiantes. Y así  poder remediar esto que se estaba dando en la clase, y dentro de la institución.</a:t>
            </a:r>
            <a:endParaRPr lang="es-GT" sz="2400" dirty="0">
              <a:effectLst>
                <a:outerShdw blurRad="38100" dist="38100" dir="2700000" algn="tl">
                  <a:srgbClr val="000000">
                    <a:alpha val="43137"/>
                  </a:srgbClr>
                </a:outerShdw>
              </a:effectLst>
            </a:endParaRPr>
          </a:p>
          <a:p>
            <a:endParaRPr lang="es-GT" sz="1200" dirty="0"/>
          </a:p>
        </p:txBody>
      </p:sp>
    </p:spTree>
    <p:extLst>
      <p:ext uri="{BB962C8B-B14F-4D97-AF65-F5344CB8AC3E}">
        <p14:creationId xmlns:p14="http://schemas.microsoft.com/office/powerpoint/2010/main" val="324776670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57463" y="426721"/>
            <a:ext cx="10018713" cy="1255776"/>
          </a:xfrm>
        </p:spPr>
        <p:txBody>
          <a:bodyPr>
            <a:normAutofit fontScale="90000"/>
          </a:bodyPr>
          <a:lstStyle/>
          <a:p>
            <a:r>
              <a:rPr lang="es-GT" dirty="0">
                <a:solidFill>
                  <a:srgbClr val="2A63A8"/>
                </a:solidFill>
                <a:effectLst>
                  <a:outerShdw blurRad="38100" dist="38100" dir="2700000" algn="tl">
                    <a:srgbClr val="000000">
                      <a:alpha val="43137"/>
                    </a:srgbClr>
                  </a:outerShdw>
                </a:effectLst>
              </a:rPr>
              <a:t>RESULTADOS</a:t>
            </a:r>
            <a:br>
              <a:rPr lang="es-GT" dirty="0">
                <a:solidFill>
                  <a:srgbClr val="2A63A8"/>
                </a:solidFill>
                <a:effectLst>
                  <a:outerShdw blurRad="38100" dist="38100" dir="2700000" algn="tl">
                    <a:srgbClr val="000000">
                      <a:alpha val="43137"/>
                    </a:srgbClr>
                  </a:outerShdw>
                </a:effectLst>
              </a:rPr>
            </a:br>
            <a:r>
              <a:rPr lang="es-GT" dirty="0">
                <a:solidFill>
                  <a:srgbClr val="2A63A8"/>
                </a:solidFill>
                <a:effectLst>
                  <a:outerShdw blurRad="38100" dist="38100" dir="2700000" algn="tl">
                    <a:srgbClr val="000000">
                      <a:alpha val="43137"/>
                    </a:srgbClr>
                  </a:outerShdw>
                </a:effectLst>
              </a:rPr>
              <a:t>(ENCUESTA 1)</a:t>
            </a:r>
            <a:br>
              <a:rPr lang="es-GT" dirty="0">
                <a:solidFill>
                  <a:srgbClr val="2A63A8"/>
                </a:solidFill>
                <a:effectLst>
                  <a:outerShdw blurRad="38100" dist="38100" dir="2700000" algn="tl">
                    <a:srgbClr val="000000">
                      <a:alpha val="43137"/>
                    </a:srgbClr>
                  </a:outerShdw>
                </a:effectLst>
              </a:rPr>
            </a:br>
            <a:endParaRPr lang="es-GT" dirty="0">
              <a:solidFill>
                <a:srgbClr val="2A63A8"/>
              </a:solidFill>
              <a:effectLst>
                <a:outerShdw blurRad="38100" dist="38100" dir="2700000" algn="tl">
                  <a:srgbClr val="000000">
                    <a:alpha val="43137"/>
                  </a:srgbClr>
                </a:outerShdw>
              </a:effectLst>
            </a:endParaRPr>
          </a:p>
        </p:txBody>
      </p:sp>
      <p:sp>
        <p:nvSpPr>
          <p:cNvPr id="8" name="7 Rectángulo"/>
          <p:cNvSpPr/>
          <p:nvPr/>
        </p:nvSpPr>
        <p:spPr>
          <a:xfrm>
            <a:off x="2352208" y="1404604"/>
            <a:ext cx="8644932" cy="584775"/>
          </a:xfrm>
          <a:prstGeom prst="rect">
            <a:avLst/>
          </a:prstGeom>
        </p:spPr>
        <p:txBody>
          <a:bodyPr wrap="none">
            <a:spAutoFit/>
          </a:bodyPr>
          <a:lstStyle/>
          <a:p>
            <a:pPr algn="ctr"/>
            <a:r>
              <a:rPr lang="es-GT" sz="3200" dirty="0">
                <a:effectLst>
                  <a:outerShdw blurRad="38100" dist="38100" dir="2700000" algn="tl">
                    <a:srgbClr val="000000">
                      <a:alpha val="43137"/>
                    </a:srgbClr>
                  </a:outerShdw>
                </a:effectLst>
              </a:rPr>
              <a:t>2.</a:t>
            </a:r>
            <a:r>
              <a:rPr lang="es-GT" dirty="0">
                <a:effectLst>
                  <a:outerShdw blurRad="38100" dist="38100" dir="2700000" algn="tl">
                    <a:srgbClr val="000000">
                      <a:alpha val="43137"/>
                    </a:srgbClr>
                  </a:outerShdw>
                </a:effectLst>
              </a:rPr>
              <a:t>	</a:t>
            </a:r>
            <a:r>
              <a:rPr lang="es-GT" sz="3200" dirty="0">
                <a:effectLst>
                  <a:outerShdw blurRad="38100" dist="38100" dir="2700000" algn="tl">
                    <a:srgbClr val="000000">
                      <a:alpha val="43137"/>
                    </a:srgbClr>
                  </a:outerShdw>
                </a:effectLst>
              </a:rPr>
              <a:t>¿Cree que en su salón hay un ambiente pacífico</a:t>
            </a:r>
            <a:r>
              <a:rPr lang="es-GT" sz="2800" dirty="0">
                <a:effectLst>
                  <a:outerShdw blurRad="38100" dist="38100" dir="2700000" algn="tl">
                    <a:srgbClr val="000000">
                      <a:alpha val="43137"/>
                    </a:srgbClr>
                  </a:outerShdw>
                </a:effectLst>
              </a:rPr>
              <a:t>? </a:t>
            </a:r>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892" y="1989379"/>
            <a:ext cx="7651563" cy="26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133343" y="4620768"/>
            <a:ext cx="7541835" cy="1938992"/>
          </a:xfrm>
          <a:prstGeom prst="rect">
            <a:avLst/>
          </a:prstGeom>
        </p:spPr>
        <p:txBody>
          <a:bodyPr wrap="square">
            <a:spAutoFit/>
          </a:bodyPr>
          <a:lstStyle/>
          <a:p>
            <a:r>
              <a:rPr lang="es-GT" sz="2400" dirty="0">
                <a:effectLst>
                  <a:outerShdw blurRad="38100" dist="38100" dir="2700000" algn="tl">
                    <a:srgbClr val="000000">
                      <a:alpha val="43137"/>
                    </a:srgbClr>
                  </a:outerShdw>
                </a:effectLst>
              </a:rPr>
              <a:t>ANALISIS: </a:t>
            </a:r>
          </a:p>
          <a:p>
            <a:r>
              <a:rPr lang="es-GT" sz="2400" dirty="0">
                <a:effectLst>
                  <a:outerShdw blurRad="38100" dist="38100" dir="2700000" algn="tl">
                    <a:srgbClr val="000000">
                      <a:alpha val="43137"/>
                    </a:srgbClr>
                  </a:outerShdw>
                </a:effectLst>
              </a:rPr>
              <a:t>En el salón de clases no hay un ambiente pacífico, por rivalidades u otras situaciones, como seminaristas tenemos que hacer una unión y hacer que ellos trabajen en equipo para llevar un ambiente pacífico. </a:t>
            </a:r>
          </a:p>
        </p:txBody>
      </p:sp>
    </p:spTree>
    <p:extLst>
      <p:ext uri="{BB962C8B-B14F-4D97-AF65-F5344CB8AC3E}">
        <p14:creationId xmlns:p14="http://schemas.microsoft.com/office/powerpoint/2010/main" val="18408077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474976" y="555546"/>
            <a:ext cx="7278624" cy="1077218"/>
          </a:xfrm>
          <a:prstGeom prst="rect">
            <a:avLst/>
          </a:prstGeom>
        </p:spPr>
        <p:txBody>
          <a:bodyPr wrap="square">
            <a:spAutoFit/>
          </a:bodyPr>
          <a:lstStyle/>
          <a:p>
            <a:pPr algn="ctr"/>
            <a:r>
              <a:rPr lang="es-GT" sz="3200" dirty="0">
                <a:effectLst>
                  <a:outerShdw blurRad="38100" dist="38100" dir="2700000" algn="tl">
                    <a:srgbClr val="000000">
                      <a:alpha val="43137"/>
                    </a:srgbClr>
                  </a:outerShdw>
                </a:effectLst>
              </a:rPr>
              <a:t>3. ¿considera que hay paz y justicia entre alumnos y docente?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102" y="1632764"/>
            <a:ext cx="7915467" cy="289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325102" y="4494309"/>
            <a:ext cx="7915467" cy="1938992"/>
          </a:xfrm>
          <a:prstGeom prst="rect">
            <a:avLst/>
          </a:prstGeom>
        </p:spPr>
        <p:txBody>
          <a:bodyPr wrap="square">
            <a:spAutoFit/>
          </a:bodyPr>
          <a:lstStyle/>
          <a:p>
            <a:r>
              <a:rPr lang="es-GT" sz="2400" dirty="0"/>
              <a:t>ANALISIS:</a:t>
            </a:r>
          </a:p>
          <a:p>
            <a:r>
              <a:rPr lang="es-GT" sz="2400" dirty="0"/>
              <a:t>No se sabe si se maneja una buena comunicación entre alumnos y docentes, como seminaristas haremos un taller con el docente encargado para que pongamos en ellos primeramente el respeto y el trabajo en equipo. </a:t>
            </a:r>
          </a:p>
        </p:txBody>
      </p:sp>
    </p:spTree>
    <p:extLst>
      <p:ext uri="{BB962C8B-B14F-4D97-AF65-F5344CB8AC3E}">
        <p14:creationId xmlns:p14="http://schemas.microsoft.com/office/powerpoint/2010/main" val="224133483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354154" y="734264"/>
            <a:ext cx="7880299" cy="584775"/>
          </a:xfrm>
          <a:prstGeom prst="rect">
            <a:avLst/>
          </a:prstGeom>
        </p:spPr>
        <p:txBody>
          <a:bodyPr wrap="none">
            <a:spAutoFit/>
          </a:bodyPr>
          <a:lstStyle/>
          <a:p>
            <a:r>
              <a:rPr lang="es-GT" sz="3200" dirty="0">
                <a:effectLst>
                  <a:outerShdw blurRad="38100" dist="38100" dir="2700000" algn="tl">
                    <a:srgbClr val="000000">
                      <a:alpha val="43137"/>
                    </a:srgbClr>
                  </a:outerShdw>
                </a:effectLst>
              </a:rPr>
              <a:t>6. ¿en su familia considera usted que hay paz?</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154" y="1398913"/>
            <a:ext cx="7880299" cy="292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354154" y="4336256"/>
            <a:ext cx="7880298" cy="1938992"/>
          </a:xfrm>
          <a:prstGeom prst="rect">
            <a:avLst/>
          </a:prstGeom>
        </p:spPr>
        <p:txBody>
          <a:bodyPr wrap="square">
            <a:spAutoFit/>
          </a:bodyPr>
          <a:lstStyle/>
          <a:p>
            <a:r>
              <a:rPr lang="es-GT" sz="2400" dirty="0"/>
              <a:t>ANALISIS: </a:t>
            </a:r>
          </a:p>
          <a:p>
            <a:r>
              <a:rPr lang="es-GT" sz="2400" dirty="0"/>
              <a:t>La mayoría de jóvenes llevan una vida pacífica con sus familiares, y es poco el porcentaje que no, como seminaristas daríamos una charla la importancia de la comunicación y de la paz que se debe llevar en un ámbito familiar. </a:t>
            </a:r>
          </a:p>
        </p:txBody>
      </p:sp>
    </p:spTree>
    <p:extLst>
      <p:ext uri="{BB962C8B-B14F-4D97-AF65-F5344CB8AC3E}">
        <p14:creationId xmlns:p14="http://schemas.microsoft.com/office/powerpoint/2010/main" val="61650860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950464" y="358247"/>
            <a:ext cx="6096000" cy="1754326"/>
          </a:xfrm>
          <a:prstGeom prst="rect">
            <a:avLst/>
          </a:prstGeom>
        </p:spPr>
        <p:txBody>
          <a:bodyPr>
            <a:spAutoFit/>
          </a:bodyPr>
          <a:lstStyle/>
          <a:p>
            <a:pPr algn="ctr"/>
            <a:r>
              <a:rPr lang="es-GT" sz="3600" dirty="0">
                <a:solidFill>
                  <a:srgbClr val="2A63A8"/>
                </a:solidFill>
                <a:effectLst>
                  <a:outerShdw blurRad="38100" dist="38100" dir="2700000" algn="tl">
                    <a:srgbClr val="000000">
                      <a:alpha val="43137"/>
                    </a:srgbClr>
                  </a:outerShdw>
                </a:effectLst>
              </a:rPr>
              <a:t>RESULTADOS</a:t>
            </a:r>
            <a:br>
              <a:rPr lang="es-GT" sz="3600" dirty="0">
                <a:solidFill>
                  <a:srgbClr val="2A63A8"/>
                </a:solidFill>
                <a:effectLst>
                  <a:outerShdw blurRad="38100" dist="38100" dir="2700000" algn="tl">
                    <a:srgbClr val="000000">
                      <a:alpha val="43137"/>
                    </a:srgbClr>
                  </a:outerShdw>
                </a:effectLst>
              </a:rPr>
            </a:br>
            <a:r>
              <a:rPr lang="es-GT" sz="3600" dirty="0">
                <a:solidFill>
                  <a:srgbClr val="2A63A8"/>
                </a:solidFill>
                <a:effectLst>
                  <a:outerShdw blurRad="38100" dist="38100" dir="2700000" algn="tl">
                    <a:srgbClr val="000000">
                      <a:alpha val="43137"/>
                    </a:srgbClr>
                  </a:outerShdw>
                </a:effectLst>
              </a:rPr>
              <a:t>(ENCUESTA 2)</a:t>
            </a:r>
            <a:br>
              <a:rPr lang="es-GT" sz="3600" dirty="0">
                <a:solidFill>
                  <a:srgbClr val="2A63A8"/>
                </a:solidFill>
                <a:effectLst>
                  <a:outerShdw blurRad="38100" dist="38100" dir="2700000" algn="tl">
                    <a:srgbClr val="000000">
                      <a:alpha val="43137"/>
                    </a:srgbClr>
                  </a:outerShdw>
                </a:effectLst>
              </a:rPr>
            </a:br>
            <a:endParaRPr lang="es-GT" sz="3600" dirty="0">
              <a:solidFill>
                <a:srgbClr val="2A63A8"/>
              </a:solidFill>
              <a:effectLst>
                <a:outerShdw blurRad="38100" dist="38100" dir="2700000" algn="tl">
                  <a:srgbClr val="000000">
                    <a:alpha val="43137"/>
                  </a:srgbClr>
                </a:outerShdw>
              </a:effectLst>
            </a:endParaRPr>
          </a:p>
        </p:txBody>
      </p:sp>
      <p:sp>
        <p:nvSpPr>
          <p:cNvPr id="4" name="3 Rectángulo"/>
          <p:cNvSpPr/>
          <p:nvPr/>
        </p:nvSpPr>
        <p:spPr>
          <a:xfrm>
            <a:off x="2828544" y="1573964"/>
            <a:ext cx="6961632" cy="1077218"/>
          </a:xfrm>
          <a:prstGeom prst="rect">
            <a:avLst/>
          </a:prstGeom>
        </p:spPr>
        <p:txBody>
          <a:bodyPr wrap="square">
            <a:spAutoFit/>
          </a:bodyPr>
          <a:lstStyle/>
          <a:p>
            <a:r>
              <a:rPr lang="es-GT" sz="3200" dirty="0">
                <a:effectLst>
                  <a:outerShdw blurRad="38100" dist="38100" dir="2700000" algn="tl">
                    <a:srgbClr val="000000">
                      <a:alpha val="43137"/>
                    </a:srgbClr>
                  </a:outerShdw>
                </a:effectLst>
              </a:rPr>
              <a:t>1. ¿Le gustaría que tu establecimiento utilizara otras técnicas de aprendizaje?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77" y="2541455"/>
            <a:ext cx="6877545" cy="240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724277" y="4953860"/>
            <a:ext cx="6877545" cy="1815882"/>
          </a:xfrm>
          <a:prstGeom prst="rect">
            <a:avLst/>
          </a:prstGeom>
        </p:spPr>
        <p:txBody>
          <a:bodyPr wrap="square">
            <a:spAutoFit/>
          </a:bodyPr>
          <a:lstStyle/>
          <a:p>
            <a:r>
              <a:rPr lang="es-GT" sz="2800" dirty="0"/>
              <a:t>ANALISIS: </a:t>
            </a:r>
          </a:p>
          <a:p>
            <a:r>
              <a:rPr lang="es-GT" sz="2800" dirty="0"/>
              <a:t>Casi el 100% de los jóvenes optaron que sí, para mejorar su nivel académico. Tanto lo teórico como lo práctico. </a:t>
            </a:r>
          </a:p>
        </p:txBody>
      </p:sp>
    </p:spTree>
    <p:extLst>
      <p:ext uri="{BB962C8B-B14F-4D97-AF65-F5344CB8AC3E}">
        <p14:creationId xmlns:p14="http://schemas.microsoft.com/office/powerpoint/2010/main" val="406074694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255520" y="664310"/>
            <a:ext cx="8266176" cy="1077218"/>
          </a:xfrm>
          <a:prstGeom prst="rect">
            <a:avLst/>
          </a:prstGeom>
        </p:spPr>
        <p:txBody>
          <a:bodyPr wrap="square">
            <a:spAutoFit/>
          </a:bodyPr>
          <a:lstStyle/>
          <a:p>
            <a:r>
              <a:rPr lang="es-GT" sz="3200" dirty="0">
                <a:effectLst>
                  <a:outerShdw blurRad="38100" dist="38100" dir="2700000" algn="tl">
                    <a:srgbClr val="000000">
                      <a:alpha val="43137"/>
                    </a:srgbClr>
                  </a:outerShdw>
                </a:effectLst>
              </a:rPr>
              <a:t>2. ¿Le gustaría que en su salón se practique todos los valores?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981" y="1583032"/>
            <a:ext cx="7238883" cy="283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627980" y="4572292"/>
            <a:ext cx="7238883" cy="1815882"/>
          </a:xfrm>
          <a:prstGeom prst="rect">
            <a:avLst/>
          </a:prstGeom>
        </p:spPr>
        <p:txBody>
          <a:bodyPr wrap="square">
            <a:spAutoFit/>
          </a:bodyPr>
          <a:lstStyle/>
          <a:p>
            <a:r>
              <a:rPr lang="es-GT" sz="2800" dirty="0"/>
              <a:t>ANALISIS: </a:t>
            </a:r>
          </a:p>
          <a:p>
            <a:r>
              <a:rPr lang="es-GT" sz="2800" dirty="0"/>
              <a:t>Los jóvenes si quieren optar por practicar valores, ya que son muy importantes para llevar un ambiente pacífico en su salón de clases. </a:t>
            </a:r>
          </a:p>
        </p:txBody>
      </p:sp>
    </p:spTree>
    <p:extLst>
      <p:ext uri="{BB962C8B-B14F-4D97-AF65-F5344CB8AC3E}">
        <p14:creationId xmlns:p14="http://schemas.microsoft.com/office/powerpoint/2010/main" val="315180817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023872" y="370439"/>
            <a:ext cx="8790432" cy="2031325"/>
          </a:xfrm>
          <a:prstGeom prst="rect">
            <a:avLst/>
          </a:prstGeom>
        </p:spPr>
        <p:txBody>
          <a:bodyPr wrap="square">
            <a:spAutoFit/>
          </a:bodyPr>
          <a:lstStyle/>
          <a:p>
            <a:endParaRPr lang="es-GT" dirty="0"/>
          </a:p>
          <a:p>
            <a:r>
              <a:rPr lang="es-GT" sz="3200" dirty="0">
                <a:effectLst>
                  <a:outerShdw blurRad="38100" dist="38100" dir="2700000" algn="tl">
                    <a:srgbClr val="000000">
                      <a:alpha val="43137"/>
                    </a:srgbClr>
                  </a:outerShdw>
                </a:effectLst>
              </a:rPr>
              <a:t>4.</a:t>
            </a:r>
            <a:r>
              <a:rPr lang="es-GT" sz="3600" dirty="0">
                <a:effectLst>
                  <a:outerShdw blurRad="38100" dist="38100" dir="2700000" algn="tl">
                    <a:srgbClr val="000000">
                      <a:alpha val="43137"/>
                    </a:srgbClr>
                  </a:outerShdw>
                </a:effectLst>
              </a:rPr>
              <a:t>	¿Usted cree que la violencia es una principal causa que nuestro país no sea pacifico?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505" y="2279844"/>
            <a:ext cx="6399796" cy="264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889504" y="4925568"/>
            <a:ext cx="7059167" cy="1815882"/>
          </a:xfrm>
          <a:prstGeom prst="rect">
            <a:avLst/>
          </a:prstGeom>
        </p:spPr>
        <p:txBody>
          <a:bodyPr wrap="square">
            <a:spAutoFit/>
          </a:bodyPr>
          <a:lstStyle/>
          <a:p>
            <a:r>
              <a:rPr lang="es-GT" sz="2800" dirty="0"/>
              <a:t>ANALISIS: </a:t>
            </a:r>
          </a:p>
          <a:p>
            <a:r>
              <a:rPr lang="es-GT" sz="2800" dirty="0"/>
              <a:t>Los jóvenes están de acuerdo que la violencia es una principal causa de que nuestro país sea así, la falta de valores y principios. </a:t>
            </a:r>
          </a:p>
        </p:txBody>
      </p:sp>
    </p:spTree>
    <p:extLst>
      <p:ext uri="{BB962C8B-B14F-4D97-AF65-F5344CB8AC3E}">
        <p14:creationId xmlns:p14="http://schemas.microsoft.com/office/powerpoint/2010/main" val="402167648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462784" y="508939"/>
            <a:ext cx="7949184" cy="1077218"/>
          </a:xfrm>
          <a:prstGeom prst="rect">
            <a:avLst/>
          </a:prstGeom>
        </p:spPr>
        <p:txBody>
          <a:bodyPr wrap="square">
            <a:spAutoFit/>
          </a:bodyPr>
          <a:lstStyle/>
          <a:p>
            <a:r>
              <a:rPr lang="es-GT" sz="3200" dirty="0">
                <a:effectLst>
                  <a:outerShdw blurRad="38100" dist="38100" dir="2700000" algn="tl">
                    <a:srgbClr val="000000">
                      <a:alpha val="43137"/>
                    </a:srgbClr>
                  </a:outerShdw>
                </a:effectLst>
              </a:rPr>
              <a:t>5. ¿Le gustaría que el docente conviviera más con los alumnos aparte de la enseñar?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642" y="1586157"/>
            <a:ext cx="7251467" cy="290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811643" y="4783943"/>
            <a:ext cx="7251466" cy="1815882"/>
          </a:xfrm>
          <a:prstGeom prst="rect">
            <a:avLst/>
          </a:prstGeom>
        </p:spPr>
        <p:txBody>
          <a:bodyPr wrap="square">
            <a:spAutoFit/>
          </a:bodyPr>
          <a:lstStyle/>
          <a:p>
            <a:r>
              <a:rPr lang="es-GT" sz="2800" dirty="0"/>
              <a:t>ANALISIS: </a:t>
            </a:r>
          </a:p>
          <a:p>
            <a:r>
              <a:rPr lang="es-GT" sz="2800" dirty="0"/>
              <a:t>Los alumnos si les gustaría tener un poco de convivencia por su docente, o ya sea ser dinámica la clase. </a:t>
            </a:r>
          </a:p>
        </p:txBody>
      </p:sp>
    </p:spTree>
    <p:extLst>
      <p:ext uri="{BB962C8B-B14F-4D97-AF65-F5344CB8AC3E}">
        <p14:creationId xmlns:p14="http://schemas.microsoft.com/office/powerpoint/2010/main" val="145936011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435543" y="283465"/>
            <a:ext cx="10018713" cy="1362456"/>
          </a:xfrm>
        </p:spPr>
        <p:txBody>
          <a:bodyPr>
            <a:normAutofit/>
          </a:bodyPr>
          <a:lstStyle/>
          <a:p>
            <a:r>
              <a:rPr lang="es-GT" sz="4400" dirty="0">
                <a:effectLst>
                  <a:outerShdw blurRad="38100" dist="38100" dir="2700000" algn="tl">
                    <a:srgbClr val="000000">
                      <a:alpha val="43137"/>
                    </a:srgbClr>
                  </a:outerShdw>
                </a:effectLst>
              </a:rPr>
              <a:t>OBJETIVOS </a:t>
            </a:r>
          </a:p>
        </p:txBody>
      </p:sp>
      <p:sp>
        <p:nvSpPr>
          <p:cNvPr id="6" name="5 Marcador de texto"/>
          <p:cNvSpPr>
            <a:spLocks noGrp="1"/>
          </p:cNvSpPr>
          <p:nvPr>
            <p:ph type="body" idx="1"/>
          </p:nvPr>
        </p:nvSpPr>
        <p:spPr>
          <a:xfrm>
            <a:off x="1491763" y="1524677"/>
            <a:ext cx="4607188" cy="576262"/>
          </a:xfrm>
        </p:spPr>
        <p:txBody>
          <a:bodyPr/>
          <a:lstStyle/>
          <a:p>
            <a:pPr algn="ctr"/>
            <a:r>
              <a:rPr lang="es-GT" sz="3600" dirty="0">
                <a:solidFill>
                  <a:srgbClr val="2A63A8"/>
                </a:solidFill>
                <a:effectLst>
                  <a:outerShdw blurRad="38100" dist="38100" dir="2700000" algn="tl">
                    <a:srgbClr val="000000">
                      <a:alpha val="43137"/>
                    </a:srgbClr>
                  </a:outerShdw>
                </a:effectLst>
              </a:rPr>
              <a:t>GENERAL</a:t>
            </a:r>
          </a:p>
        </p:txBody>
      </p:sp>
      <p:sp>
        <p:nvSpPr>
          <p:cNvPr id="7" name="6 Marcador de contenido"/>
          <p:cNvSpPr>
            <a:spLocks noGrp="1"/>
          </p:cNvSpPr>
          <p:nvPr>
            <p:ph sz="half" idx="2"/>
          </p:nvPr>
        </p:nvSpPr>
        <p:spPr>
          <a:xfrm>
            <a:off x="1411159" y="2189288"/>
            <a:ext cx="4895056" cy="4028632"/>
          </a:xfrm>
        </p:spPr>
        <p:txBody>
          <a:bodyPr>
            <a:noAutofit/>
          </a:bodyPr>
          <a:lstStyle/>
          <a:p>
            <a:pPr algn="just"/>
            <a:r>
              <a:rPr lang="es-GT" sz="2800" dirty="0"/>
              <a:t>Lograr que los estudiantes practiquen los valores, porque la falta de paz y justicia entre ellos es muy evidente. Sobre todo hacer conciencia en ellos ya que son de suma importancia para que puedan vivir en una sociedad con armonía.</a:t>
            </a:r>
          </a:p>
        </p:txBody>
      </p:sp>
      <p:sp>
        <p:nvSpPr>
          <p:cNvPr id="8" name="7 Marcador de texto"/>
          <p:cNvSpPr>
            <a:spLocks noGrp="1"/>
          </p:cNvSpPr>
          <p:nvPr>
            <p:ph type="body" sz="quarter" idx="3"/>
          </p:nvPr>
        </p:nvSpPr>
        <p:spPr>
          <a:xfrm>
            <a:off x="6819527" y="1557528"/>
            <a:ext cx="4622537" cy="576262"/>
          </a:xfrm>
        </p:spPr>
        <p:txBody>
          <a:bodyPr/>
          <a:lstStyle/>
          <a:p>
            <a:pPr algn="ctr"/>
            <a:r>
              <a:rPr lang="es-GT" sz="3600" dirty="0">
                <a:solidFill>
                  <a:srgbClr val="2A63A8"/>
                </a:solidFill>
                <a:effectLst>
                  <a:outerShdw blurRad="38100" dist="38100" dir="2700000" algn="tl">
                    <a:srgbClr val="000000">
                      <a:alpha val="43137"/>
                    </a:srgbClr>
                  </a:outerShdw>
                </a:effectLst>
              </a:rPr>
              <a:t>ESPECÍFICOS</a:t>
            </a:r>
          </a:p>
        </p:txBody>
      </p:sp>
      <p:sp>
        <p:nvSpPr>
          <p:cNvPr id="9" name="8 Marcador de contenido"/>
          <p:cNvSpPr>
            <a:spLocks noGrp="1"/>
          </p:cNvSpPr>
          <p:nvPr>
            <p:ph sz="quarter" idx="4"/>
          </p:nvPr>
        </p:nvSpPr>
        <p:spPr>
          <a:xfrm>
            <a:off x="6644543" y="2067368"/>
            <a:ext cx="4895056" cy="3906712"/>
          </a:xfrm>
        </p:spPr>
        <p:txBody>
          <a:bodyPr>
            <a:noAutofit/>
          </a:bodyPr>
          <a:lstStyle/>
          <a:p>
            <a:pPr algn="just"/>
            <a:r>
              <a:rPr lang="es-GT" sz="2800" dirty="0"/>
              <a:t>Actividades recreativas para poder tener una mejor convivencia.</a:t>
            </a:r>
          </a:p>
          <a:p>
            <a:pPr algn="just"/>
            <a:r>
              <a:rPr lang="es-GT" sz="2800" dirty="0"/>
              <a:t>Encuestas para así medir el nivel conocimiento que tienen.</a:t>
            </a:r>
          </a:p>
          <a:p>
            <a:pPr algn="just"/>
            <a:r>
              <a:rPr lang="es-GT" sz="2800" dirty="0"/>
              <a:t>Enseñarles la importancia de los valores, etc.</a:t>
            </a:r>
          </a:p>
        </p:txBody>
      </p:sp>
    </p:spTree>
    <p:extLst>
      <p:ext uri="{BB962C8B-B14F-4D97-AF65-F5344CB8AC3E}">
        <p14:creationId xmlns:p14="http://schemas.microsoft.com/office/powerpoint/2010/main" val="16173780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55648" y="182880"/>
            <a:ext cx="9223120" cy="853440"/>
          </a:xfrm>
        </p:spPr>
        <p:txBody>
          <a:bodyPr/>
          <a:lstStyle/>
          <a:p>
            <a:r>
              <a:rPr lang="es-GT" dirty="0">
                <a:effectLst>
                  <a:outerShdw blurRad="38100" dist="38100" dir="2700000" algn="tl">
                    <a:srgbClr val="000000">
                      <a:alpha val="43137"/>
                    </a:srgbClr>
                  </a:outerShdw>
                </a:effectLst>
              </a:rPr>
              <a:t>VALORES</a:t>
            </a:r>
          </a:p>
        </p:txBody>
      </p:sp>
      <p:sp>
        <p:nvSpPr>
          <p:cNvPr id="4" name="3 Marcador de texto"/>
          <p:cNvSpPr>
            <a:spLocks noGrp="1"/>
          </p:cNvSpPr>
          <p:nvPr>
            <p:ph type="body" idx="1"/>
          </p:nvPr>
        </p:nvSpPr>
        <p:spPr>
          <a:xfrm>
            <a:off x="1589299" y="915077"/>
            <a:ext cx="4607188" cy="576262"/>
          </a:xfrm>
        </p:spPr>
        <p:txBody>
          <a:bodyPr/>
          <a:lstStyle/>
          <a:p>
            <a:pPr algn="ctr"/>
            <a:r>
              <a:rPr lang="es-GT" sz="3200" dirty="0">
                <a:effectLst>
                  <a:outerShdw blurRad="38100" dist="38100" dir="2700000" algn="tl">
                    <a:srgbClr val="000000">
                      <a:alpha val="43137"/>
                    </a:srgbClr>
                  </a:outerShdw>
                </a:effectLst>
              </a:rPr>
              <a:t>INVESTIGACIÓN</a:t>
            </a:r>
          </a:p>
        </p:txBody>
      </p:sp>
      <p:sp>
        <p:nvSpPr>
          <p:cNvPr id="5" name="4 Marcador de contenido"/>
          <p:cNvSpPr>
            <a:spLocks noGrp="1"/>
          </p:cNvSpPr>
          <p:nvPr>
            <p:ph sz="half" idx="2"/>
          </p:nvPr>
        </p:nvSpPr>
        <p:spPr>
          <a:xfrm>
            <a:off x="1618422" y="1518728"/>
            <a:ext cx="4977450" cy="5101528"/>
          </a:xfrm>
        </p:spPr>
        <p:txBody>
          <a:bodyPr>
            <a:normAutofit fontScale="25000" lnSpcReduction="20000"/>
          </a:bodyPr>
          <a:lstStyle/>
          <a:p>
            <a:r>
              <a:rPr lang="es-GT" sz="9600" b="1" dirty="0"/>
              <a:t>Responsabilidad                       </a:t>
            </a:r>
          </a:p>
          <a:p>
            <a:pPr marL="0" indent="0">
              <a:buNone/>
            </a:pPr>
            <a:r>
              <a:rPr lang="es-GT" sz="9600" dirty="0"/>
              <a:t>Todos los integrantes del grupo empleamos el valor de la responsabilidad cumpliendo con la parte que nos tocó investigar. </a:t>
            </a:r>
          </a:p>
          <a:p>
            <a:r>
              <a:rPr lang="es-GT" sz="9600" b="1" dirty="0"/>
              <a:t>Eficiencia</a:t>
            </a:r>
          </a:p>
          <a:p>
            <a:pPr marL="0" indent="0">
              <a:buNone/>
            </a:pPr>
            <a:r>
              <a:rPr lang="es-GT" sz="9600" dirty="0"/>
              <a:t> Todos los integrantes del grupo empleamos la eficiencia realizando un buen trabajo y tomando en cuenta los aspectos negativos que pudieran hacer de nuestra investigación un mal trabajo. </a:t>
            </a:r>
          </a:p>
          <a:p>
            <a:pPr marL="0" indent="0">
              <a:buNone/>
            </a:pPr>
            <a:r>
              <a:rPr lang="es-GT" sz="9600" dirty="0"/>
              <a:t>HONRADEZ, EQUIDAD, TRABAJO EN EQUIPO</a:t>
            </a:r>
          </a:p>
          <a:p>
            <a:pPr marL="0" indent="0">
              <a:buNone/>
            </a:pPr>
            <a:r>
              <a:rPr lang="es-GT" sz="8000" dirty="0"/>
              <a:t> </a:t>
            </a:r>
          </a:p>
          <a:p>
            <a:endParaRPr lang="es-GT" dirty="0"/>
          </a:p>
        </p:txBody>
      </p:sp>
      <p:sp>
        <p:nvSpPr>
          <p:cNvPr id="6" name="5 Marcador de texto"/>
          <p:cNvSpPr>
            <a:spLocks noGrp="1"/>
          </p:cNvSpPr>
          <p:nvPr>
            <p:ph type="body" sz="quarter" idx="3"/>
          </p:nvPr>
        </p:nvSpPr>
        <p:spPr>
          <a:xfrm>
            <a:off x="6758567" y="935736"/>
            <a:ext cx="4622537" cy="576262"/>
          </a:xfrm>
        </p:spPr>
        <p:txBody>
          <a:bodyPr/>
          <a:lstStyle/>
          <a:p>
            <a:pPr algn="ctr"/>
            <a:r>
              <a:rPr lang="es-GT" sz="3200" dirty="0">
                <a:effectLst>
                  <a:outerShdw blurRad="38100" dist="38100" dir="2700000" algn="tl">
                    <a:srgbClr val="000000">
                      <a:alpha val="43137"/>
                    </a:srgbClr>
                  </a:outerShdw>
                </a:effectLst>
              </a:rPr>
              <a:t>ACCIÓN</a:t>
            </a:r>
          </a:p>
        </p:txBody>
      </p:sp>
      <p:sp>
        <p:nvSpPr>
          <p:cNvPr id="7" name="6 Marcador de contenido"/>
          <p:cNvSpPr>
            <a:spLocks noGrp="1"/>
          </p:cNvSpPr>
          <p:nvPr>
            <p:ph sz="quarter" idx="4"/>
          </p:nvPr>
        </p:nvSpPr>
        <p:spPr>
          <a:xfrm>
            <a:off x="6742079" y="1689416"/>
            <a:ext cx="4895056" cy="4589463"/>
          </a:xfrm>
        </p:spPr>
        <p:txBody>
          <a:bodyPr>
            <a:normAutofit lnSpcReduction="10000"/>
          </a:bodyPr>
          <a:lstStyle/>
          <a:p>
            <a:r>
              <a:rPr lang="es-GT" sz="2400" b="1" dirty="0"/>
              <a:t>Liderazgo</a:t>
            </a:r>
          </a:p>
          <a:p>
            <a:pPr marL="0" indent="0">
              <a:buNone/>
            </a:pPr>
            <a:r>
              <a:rPr lang="es-US" sz="2400" dirty="0"/>
              <a:t>empleado se demuestra tanto en los buenos como en los malos momentos. </a:t>
            </a:r>
          </a:p>
          <a:p>
            <a:r>
              <a:rPr lang="es-US" sz="2400" b="1" dirty="0"/>
              <a:t>Tolerancia</a:t>
            </a:r>
          </a:p>
          <a:p>
            <a:pPr marL="0" indent="0">
              <a:buNone/>
            </a:pPr>
            <a:r>
              <a:rPr lang="es-US" sz="2400" dirty="0"/>
              <a:t>Ser tolerante es lo mismo que ser respetuoso  y considerado con los demás</a:t>
            </a:r>
          </a:p>
          <a:p>
            <a:r>
              <a:rPr lang="es-US" sz="2400" b="1" dirty="0"/>
              <a:t>Respeto</a:t>
            </a:r>
          </a:p>
          <a:p>
            <a:pPr marL="0" indent="0">
              <a:buNone/>
            </a:pPr>
            <a:r>
              <a:rPr lang="es-US" sz="2400" dirty="0"/>
              <a:t>Al escuchar las opiniones de los demás (estudiantes)</a:t>
            </a:r>
          </a:p>
          <a:p>
            <a:endParaRPr lang="es-GT" dirty="0"/>
          </a:p>
          <a:p>
            <a:endParaRPr lang="es-GT" dirty="0"/>
          </a:p>
        </p:txBody>
      </p:sp>
    </p:spTree>
    <p:extLst>
      <p:ext uri="{BB962C8B-B14F-4D97-AF65-F5344CB8AC3E}">
        <p14:creationId xmlns:p14="http://schemas.microsoft.com/office/powerpoint/2010/main" val="349028673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557463" y="1770888"/>
            <a:ext cx="10018713" cy="1752599"/>
          </a:xfrm>
        </p:spPr>
        <p:txBody>
          <a:bodyPr>
            <a:normAutofit fontScale="90000"/>
          </a:bodyPr>
          <a:lstStyle/>
          <a:p>
            <a:r>
              <a:rPr lang="es-GT" sz="6000" dirty="0">
                <a:solidFill>
                  <a:srgbClr val="2A63A8"/>
                </a:solidFill>
              </a:rPr>
              <a:t/>
            </a:r>
            <a:br>
              <a:rPr lang="es-GT" sz="6000" dirty="0">
                <a:solidFill>
                  <a:srgbClr val="2A63A8"/>
                </a:solidFill>
              </a:rPr>
            </a:br>
            <a:r>
              <a:rPr lang="es-GT" sz="6000" dirty="0">
                <a:solidFill>
                  <a:srgbClr val="2A63A8"/>
                </a:solidFill>
              </a:rPr>
              <a:t/>
            </a:r>
            <a:br>
              <a:rPr lang="es-GT" sz="6000" dirty="0">
                <a:solidFill>
                  <a:srgbClr val="2A63A8"/>
                </a:solidFill>
              </a:rPr>
            </a:br>
            <a:r>
              <a:rPr lang="es-GT" sz="6000" dirty="0">
                <a:solidFill>
                  <a:srgbClr val="2A63A8"/>
                </a:solidFill>
              </a:rPr>
              <a:t>DESCRIPCIÓN DE LA ACCIÓN  Y</a:t>
            </a:r>
            <a:br>
              <a:rPr lang="es-GT" sz="6000" dirty="0">
                <a:solidFill>
                  <a:srgbClr val="2A63A8"/>
                </a:solidFill>
              </a:rPr>
            </a:br>
            <a:r>
              <a:rPr lang="es-GT" sz="6000" dirty="0">
                <a:solidFill>
                  <a:srgbClr val="2A63A8"/>
                </a:solidFill>
              </a:rPr>
              <a:t>EVALUACIÓN  PRE-ACCIÓN</a:t>
            </a:r>
          </a:p>
        </p:txBody>
      </p:sp>
    </p:spTree>
    <p:extLst>
      <p:ext uri="{BB962C8B-B14F-4D97-AF65-F5344CB8AC3E}">
        <p14:creationId xmlns:p14="http://schemas.microsoft.com/office/powerpoint/2010/main" val="4196878238"/>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8423" y="1978152"/>
            <a:ext cx="10018713" cy="1752599"/>
          </a:xfrm>
        </p:spPr>
        <p:txBody>
          <a:bodyPr>
            <a:normAutofit/>
          </a:bodyPr>
          <a:lstStyle/>
          <a:p>
            <a:r>
              <a:rPr lang="es-GT" sz="5400" dirty="0">
                <a:solidFill>
                  <a:srgbClr val="2A63A8"/>
                </a:solidFill>
              </a:rPr>
              <a:t>EVALUACIÓN POST-ACCIÓN</a:t>
            </a:r>
          </a:p>
        </p:txBody>
      </p:sp>
    </p:spTree>
    <p:extLst>
      <p:ext uri="{BB962C8B-B14F-4D97-AF65-F5344CB8AC3E}">
        <p14:creationId xmlns:p14="http://schemas.microsoft.com/office/powerpoint/2010/main" val="218751178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59927" y="405384"/>
            <a:ext cx="10018713" cy="1338072"/>
          </a:xfrm>
        </p:spPr>
        <p:txBody>
          <a:bodyPr>
            <a:normAutofit/>
          </a:bodyPr>
          <a:lstStyle/>
          <a:p>
            <a:r>
              <a:rPr lang="es-GT" sz="4800" dirty="0">
                <a:solidFill>
                  <a:srgbClr val="2A63A8"/>
                </a:solidFill>
              </a:rPr>
              <a:t>PROPUESTAS</a:t>
            </a:r>
          </a:p>
        </p:txBody>
      </p:sp>
      <p:sp>
        <p:nvSpPr>
          <p:cNvPr id="3" name="2 CuadroTexto"/>
          <p:cNvSpPr txBox="1"/>
          <p:nvPr/>
        </p:nvSpPr>
        <p:spPr>
          <a:xfrm>
            <a:off x="2097024" y="1572767"/>
            <a:ext cx="7985760" cy="1384995"/>
          </a:xfrm>
          <a:prstGeom prst="rect">
            <a:avLst/>
          </a:prstGeom>
          <a:noFill/>
        </p:spPr>
        <p:txBody>
          <a:bodyPr wrap="square" rtlCol="0">
            <a:spAutoFit/>
          </a:bodyPr>
          <a:lstStyle/>
          <a:p>
            <a:pPr algn="just"/>
            <a:r>
              <a:rPr lang="es-GT" sz="2800" dirty="0"/>
              <a:t>Dar a los padres charlas sobre estos temas, porque la mayoría no tienen conocimiento adecuado y así puedan enseñarles de una forma correcta a sus hijos.</a:t>
            </a:r>
            <a:endParaRPr lang="es-GT" sz="3200" dirty="0"/>
          </a:p>
        </p:txBody>
      </p:sp>
      <p:sp>
        <p:nvSpPr>
          <p:cNvPr id="4" name="3 CuadroTexto"/>
          <p:cNvSpPr txBox="1"/>
          <p:nvPr/>
        </p:nvSpPr>
        <p:spPr>
          <a:xfrm>
            <a:off x="2097024" y="2957763"/>
            <a:ext cx="7876032" cy="1384995"/>
          </a:xfrm>
          <a:prstGeom prst="rect">
            <a:avLst/>
          </a:prstGeom>
          <a:noFill/>
        </p:spPr>
        <p:txBody>
          <a:bodyPr wrap="square" rtlCol="0">
            <a:spAutoFit/>
          </a:bodyPr>
          <a:lstStyle/>
          <a:p>
            <a:pPr algn="just"/>
            <a:r>
              <a:rPr lang="es-GT" sz="2800" dirty="0"/>
              <a:t>Sugerir al ministerio de educación que dentro del pensum  de estudio incluyan estos temas en todos los niveles académicos ,etc.</a:t>
            </a:r>
            <a:endParaRPr lang="es-GT" sz="2400" dirty="0"/>
          </a:p>
        </p:txBody>
      </p:sp>
      <p:sp>
        <p:nvSpPr>
          <p:cNvPr id="5" name="4 Rectángulo"/>
          <p:cNvSpPr/>
          <p:nvPr/>
        </p:nvSpPr>
        <p:spPr>
          <a:xfrm>
            <a:off x="2206752" y="4342758"/>
            <a:ext cx="7766304" cy="2246769"/>
          </a:xfrm>
          <a:prstGeom prst="rect">
            <a:avLst/>
          </a:prstGeom>
        </p:spPr>
        <p:txBody>
          <a:bodyPr wrap="square">
            <a:spAutoFit/>
          </a:bodyPr>
          <a:lstStyle/>
          <a:p>
            <a:pPr algn="just"/>
            <a:r>
              <a:rPr lang="es-GT" sz="2800" dirty="0"/>
              <a:t>Promover la tolerancia y la paz entre de los alumnos de todas las instituciones educativas para prevenir en el futuro la violencia y la inseguridad, esto ayudará a los estudiantes a conocer los beneficios de paz y de justicia. </a:t>
            </a:r>
            <a:endParaRPr lang="es-GT" sz="2400" dirty="0"/>
          </a:p>
        </p:txBody>
      </p:sp>
    </p:spTree>
    <p:extLst>
      <p:ext uri="{BB962C8B-B14F-4D97-AF65-F5344CB8AC3E}">
        <p14:creationId xmlns:p14="http://schemas.microsoft.com/office/powerpoint/2010/main" val="180855084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30615" y="1950720"/>
            <a:ext cx="10018713" cy="2414015"/>
          </a:xfrm>
        </p:spPr>
        <p:txBody>
          <a:bodyPr>
            <a:normAutofit/>
          </a:bodyPr>
          <a:lstStyle/>
          <a:p>
            <a:r>
              <a:rPr lang="es-GT" sz="4800" dirty="0">
                <a:solidFill>
                  <a:srgbClr val="2A63A8"/>
                </a:solidFill>
              </a:rPr>
              <a:t>ASPECTOS POSITIVOS Y NEGATIVOS</a:t>
            </a:r>
          </a:p>
        </p:txBody>
      </p:sp>
    </p:spTree>
    <p:extLst>
      <p:ext uri="{BB962C8B-B14F-4D97-AF65-F5344CB8AC3E}">
        <p14:creationId xmlns:p14="http://schemas.microsoft.com/office/powerpoint/2010/main" val="3572727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27312" y="341087"/>
            <a:ext cx="7387545" cy="1092200"/>
          </a:xfrm>
        </p:spPr>
        <p:txBody>
          <a:bodyPr>
            <a:normAutofit fontScale="90000"/>
          </a:bodyPr>
          <a:lstStyle/>
          <a:p>
            <a:r>
              <a:rPr lang="es-US"/>
              <a:t>Cronograma de actividades con tercero Básico</a:t>
            </a:r>
            <a:endParaRPr lang="es-GT" dirty="0"/>
          </a:p>
        </p:txBody>
      </p:sp>
      <p:graphicFrame>
        <p:nvGraphicFramePr>
          <p:cNvPr id="3" name="Gráfico 2"/>
          <p:cNvGraphicFramePr>
            <a:graphicFrameLocks/>
          </p:cNvGraphicFramePr>
          <p:nvPr>
            <p:extLst>
              <p:ext uri="{D42A27DB-BD31-4B8C-83A1-F6EECF244321}">
                <p14:modId xmlns:p14="http://schemas.microsoft.com/office/powerpoint/2010/main" val="734220021"/>
              </p:ext>
            </p:extLst>
          </p:nvPr>
        </p:nvGraphicFramePr>
        <p:xfrm>
          <a:off x="1442435" y="1433287"/>
          <a:ext cx="9259910" cy="53152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786473"/>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85078" y="363829"/>
            <a:ext cx="6796803" cy="292993"/>
          </a:xfrm>
        </p:spPr>
        <p:txBody>
          <a:bodyPr>
            <a:normAutofit fontScale="90000"/>
          </a:bodyPr>
          <a:lstStyle/>
          <a:p>
            <a:endParaRPr lang="es-GT" dirty="0"/>
          </a:p>
        </p:txBody>
      </p:sp>
      <p:graphicFrame>
        <p:nvGraphicFramePr>
          <p:cNvPr id="3" name="Gráfico 2"/>
          <p:cNvGraphicFramePr>
            <a:graphicFrameLocks/>
          </p:cNvGraphicFramePr>
          <p:nvPr>
            <p:extLst>
              <p:ext uri="{D42A27DB-BD31-4B8C-83A1-F6EECF244321}">
                <p14:modId xmlns:p14="http://schemas.microsoft.com/office/powerpoint/2010/main" val="1204855865"/>
              </p:ext>
            </p:extLst>
          </p:nvPr>
        </p:nvGraphicFramePr>
        <p:xfrm>
          <a:off x="1841680" y="1326523"/>
          <a:ext cx="9156878" cy="4997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432951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5827" y="2023872"/>
            <a:ext cx="10018713" cy="1328928"/>
          </a:xfrm>
        </p:spPr>
        <p:txBody>
          <a:bodyPr>
            <a:normAutofit/>
          </a:bodyPr>
          <a:lstStyle/>
          <a:p>
            <a:r>
              <a:rPr lang="es-GT" sz="6000" dirty="0">
                <a:solidFill>
                  <a:srgbClr val="2A63A8"/>
                </a:solidFill>
              </a:rPr>
              <a:t>CONCLUSIONES</a:t>
            </a:r>
          </a:p>
        </p:txBody>
      </p:sp>
    </p:spTree>
    <p:extLst>
      <p:ext uri="{BB962C8B-B14F-4D97-AF65-F5344CB8AC3E}">
        <p14:creationId xmlns:p14="http://schemas.microsoft.com/office/powerpoint/2010/main" val="399162013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1904" y="109727"/>
            <a:ext cx="6419088" cy="1039367"/>
          </a:xfrm>
        </p:spPr>
        <p:txBody>
          <a:bodyPr>
            <a:normAutofit/>
          </a:bodyPr>
          <a:lstStyle/>
          <a:p>
            <a:r>
              <a:rPr lang="es-GT" sz="4000" dirty="0">
                <a:solidFill>
                  <a:srgbClr val="2A63A8"/>
                </a:solidFill>
              </a:rPr>
              <a:t>PROBLEMÁTICA</a:t>
            </a:r>
            <a:endParaRPr lang="es-GT" sz="4400" dirty="0">
              <a:solidFill>
                <a:srgbClr val="2A63A8"/>
              </a:solidFill>
            </a:endParaRPr>
          </a:p>
        </p:txBody>
      </p:sp>
      <p:sp>
        <p:nvSpPr>
          <p:cNvPr id="4" name="3 Marcador de texto"/>
          <p:cNvSpPr>
            <a:spLocks noGrp="1"/>
          </p:cNvSpPr>
          <p:nvPr>
            <p:ph type="body" sz="half" idx="2"/>
          </p:nvPr>
        </p:nvSpPr>
        <p:spPr>
          <a:xfrm>
            <a:off x="1414272" y="1331975"/>
            <a:ext cx="5181600" cy="1716025"/>
          </a:xfrm>
        </p:spPr>
        <p:txBody>
          <a:bodyPr anchor="ctr">
            <a:normAutofit lnSpcReduction="10000"/>
          </a:bodyPr>
          <a:lstStyle/>
          <a:p>
            <a:pPr algn="l"/>
            <a:r>
              <a:rPr lang="es-GT" sz="3600" dirty="0">
                <a:effectLst>
                  <a:outerShdw blurRad="38100" dist="38100" dir="2700000" algn="tl">
                    <a:srgbClr val="000000">
                      <a:alpha val="43137"/>
                    </a:srgbClr>
                  </a:outerShdw>
                </a:effectLst>
                <a:latin typeface="+mj-lt"/>
              </a:rPr>
              <a:t>¿POR QUÉ LA FALTA DE PAZ Y JUSTICIA EN NUESTRA INSTITUCIÓN?</a:t>
            </a:r>
          </a:p>
        </p:txBody>
      </p:sp>
      <p:sp>
        <p:nvSpPr>
          <p:cNvPr id="5" name="4 CuadroTexto"/>
          <p:cNvSpPr txBox="1"/>
          <p:nvPr/>
        </p:nvSpPr>
        <p:spPr>
          <a:xfrm>
            <a:off x="7010400" y="1694688"/>
            <a:ext cx="4901184" cy="4524315"/>
          </a:xfrm>
          <a:prstGeom prst="rect">
            <a:avLst/>
          </a:prstGeom>
          <a:noFill/>
        </p:spPr>
        <p:txBody>
          <a:bodyPr wrap="square" rtlCol="0">
            <a:spAutoFit/>
          </a:bodyPr>
          <a:lstStyle/>
          <a:p>
            <a:r>
              <a:rPr lang="es-GT" sz="3200" dirty="0"/>
              <a:t>Se debe a que los jóvenes no practican los valores y muchas veces sin importar la opinión de las autoridades de la institución hacen lo que quieren. Las diferencias entre los alumnos e utilizan un vocabulario inadecuado.</a:t>
            </a:r>
            <a:endParaRPr lang="es-GT"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20" y="3194110"/>
            <a:ext cx="4157472" cy="3024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36604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33079" y="157033"/>
            <a:ext cx="10018713" cy="1191767"/>
          </a:xfrm>
        </p:spPr>
        <p:txBody>
          <a:bodyPr>
            <a:normAutofit/>
          </a:bodyPr>
          <a:lstStyle/>
          <a:p>
            <a:r>
              <a:rPr lang="es-GT" dirty="0">
                <a:solidFill>
                  <a:srgbClr val="2A63A8"/>
                </a:solidFill>
                <a:effectLst>
                  <a:outerShdw blurRad="38100" dist="38100" dir="2700000" algn="tl">
                    <a:srgbClr val="000000">
                      <a:alpha val="43137"/>
                    </a:srgbClr>
                  </a:outerShdw>
                </a:effectLst>
              </a:rPr>
              <a:t>JUSTIFICACIÓN</a:t>
            </a:r>
          </a:p>
        </p:txBody>
      </p:sp>
      <p:sp>
        <p:nvSpPr>
          <p:cNvPr id="3" name="2 CuadroTexto"/>
          <p:cNvSpPr txBox="1"/>
          <p:nvPr/>
        </p:nvSpPr>
        <p:spPr>
          <a:xfrm>
            <a:off x="3255264" y="1312224"/>
            <a:ext cx="6449568" cy="5078313"/>
          </a:xfrm>
          <a:prstGeom prst="rect">
            <a:avLst/>
          </a:prstGeom>
          <a:noFill/>
        </p:spPr>
        <p:txBody>
          <a:bodyPr wrap="square" rtlCol="0">
            <a:spAutoFit/>
          </a:bodyPr>
          <a:lstStyle/>
          <a:p>
            <a:r>
              <a:rPr lang="es-GT" sz="3600" dirty="0">
                <a:effectLst>
                  <a:outerShdw blurRad="38100" dist="38100" dir="2700000" algn="tl">
                    <a:srgbClr val="000000">
                      <a:alpha val="43137"/>
                    </a:srgbClr>
                  </a:outerShdw>
                </a:effectLst>
              </a:rPr>
              <a:t>Este proyecto tiene como objetivo dar a conocer la investigación; así para poder erradicar cada uno de estos problemas que nos afecta. Para que esto se lleve a cabo se debe de informar y analizar  sobre todo buscar soluciones e ideas para cambiar la situación.</a:t>
            </a:r>
          </a:p>
        </p:txBody>
      </p:sp>
    </p:spTree>
    <p:extLst>
      <p:ext uri="{BB962C8B-B14F-4D97-AF65-F5344CB8AC3E}">
        <p14:creationId xmlns:p14="http://schemas.microsoft.com/office/powerpoint/2010/main" val="327441431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52535" y="280416"/>
            <a:ext cx="10018713" cy="2755393"/>
          </a:xfrm>
        </p:spPr>
        <p:txBody>
          <a:bodyPr>
            <a:noAutofit/>
          </a:bodyPr>
          <a:lstStyle/>
          <a:p>
            <a:pPr algn="r"/>
            <a:r>
              <a:rPr lang="es-GT" sz="3200" b="1" dirty="0">
                <a:solidFill>
                  <a:srgbClr val="2A63A8"/>
                </a:solidFill>
              </a:rPr>
              <a:t>PLAN NACIONAL DE DESARROLLO KATUN NUESTRA GUATEMALA 2032, LOS OBJETIVOS DE DESARROLLO SOSTENIBLE Y LA DIVERSIDAD CULTURAL Y MULTILINGÜISTICA DE GUATEMALA</a:t>
            </a:r>
            <a:br>
              <a:rPr lang="es-GT" sz="3200" b="1" dirty="0">
                <a:solidFill>
                  <a:srgbClr val="2A63A8"/>
                </a:solidFill>
              </a:rPr>
            </a:br>
            <a:r>
              <a:rPr lang="es-GT" sz="3200" b="1" dirty="0"/>
              <a:t> </a:t>
            </a:r>
            <a:r>
              <a:rPr lang="es-GT" sz="3200" dirty="0"/>
              <a:t/>
            </a:r>
            <a:br>
              <a:rPr lang="es-GT" sz="3200" dirty="0"/>
            </a:br>
            <a:endParaRPr lang="es-GT" sz="3200" dirty="0">
              <a:solidFill>
                <a:srgbClr val="FF0000"/>
              </a:solidFill>
            </a:endParaRPr>
          </a:p>
        </p:txBody>
      </p:sp>
      <p:sp>
        <p:nvSpPr>
          <p:cNvPr id="3" name="2 Rectángulo"/>
          <p:cNvSpPr/>
          <p:nvPr/>
        </p:nvSpPr>
        <p:spPr>
          <a:xfrm>
            <a:off x="3048000" y="2364570"/>
            <a:ext cx="7571232" cy="3970318"/>
          </a:xfrm>
          <a:prstGeom prst="rect">
            <a:avLst/>
          </a:prstGeom>
        </p:spPr>
        <p:txBody>
          <a:bodyPr wrap="square">
            <a:spAutoFit/>
          </a:bodyPr>
          <a:lstStyle/>
          <a:p>
            <a:pPr algn="just"/>
            <a:r>
              <a:rPr lang="es-GT" sz="2800" dirty="0">
                <a:effectLst>
                  <a:outerShdw blurRad="38100" dist="38100" dir="2700000" algn="tl">
                    <a:srgbClr val="000000">
                      <a:alpha val="43137"/>
                    </a:srgbClr>
                  </a:outerShdw>
                </a:effectLst>
              </a:rPr>
              <a:t>El plan k´atun representa las relaciones entre seres humanos con la comunicación y la naturaleza, tomando en cuenta el calendario Gregoriano fue terminado el 20 de diciembre del 2012 termino el baktún 13 fue un evento creado para las personas que sueñan con una confianza en su país y en su comunidad sin peligro alguno violencia problema ambiental, sin miedo a guerras entre países.</a:t>
            </a:r>
            <a:endParaRPr lang="es-GT"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131386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92096" y="368809"/>
            <a:ext cx="8601328" cy="1350264"/>
          </a:xfrm>
        </p:spPr>
        <p:txBody>
          <a:bodyPr>
            <a:normAutofit/>
          </a:bodyPr>
          <a:lstStyle/>
          <a:p>
            <a:r>
              <a:rPr lang="es-GT" sz="4400" dirty="0">
                <a:solidFill>
                  <a:srgbClr val="2A63A8"/>
                </a:solidFill>
              </a:rPr>
              <a:t>PAZ</a:t>
            </a:r>
          </a:p>
        </p:txBody>
      </p:sp>
      <p:sp>
        <p:nvSpPr>
          <p:cNvPr id="3" name="2 Marcador de contenido"/>
          <p:cNvSpPr>
            <a:spLocks noGrp="1"/>
          </p:cNvSpPr>
          <p:nvPr>
            <p:ph idx="1"/>
          </p:nvPr>
        </p:nvSpPr>
        <p:spPr>
          <a:xfrm>
            <a:off x="1410364" y="1423415"/>
            <a:ext cx="7671882" cy="3526537"/>
          </a:xfrm>
        </p:spPr>
        <p:txBody>
          <a:bodyPr/>
          <a:lstStyle/>
          <a:p>
            <a:pPr marL="0" indent="0" algn="just">
              <a:buNone/>
            </a:pPr>
            <a:r>
              <a:rPr lang="es-GT" sz="3200" dirty="0">
                <a:effectLst>
                  <a:outerShdw blurRad="38100" dist="38100" dir="2700000" algn="tl">
                    <a:srgbClr val="000000">
                      <a:alpha val="43137"/>
                    </a:srgbClr>
                  </a:outerShdw>
                </a:effectLst>
              </a:rPr>
              <a:t>La palabra paz no solo significa estar tranquilo y en armonía si no también compartir con las personas los momentos agradables sin tener inconvenientes, ayuda a la recreación y unión familiar.</a:t>
            </a:r>
          </a:p>
          <a:p>
            <a:endParaRPr lang="es-GT"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173" b="27275"/>
          <a:stretch/>
        </p:blipFill>
        <p:spPr bwMode="auto">
          <a:xfrm>
            <a:off x="7485889" y="3900201"/>
            <a:ext cx="2901695" cy="25615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14597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8343" y="353567"/>
            <a:ext cx="10018713" cy="1243585"/>
          </a:xfrm>
        </p:spPr>
        <p:txBody>
          <a:bodyPr>
            <a:normAutofit/>
          </a:bodyPr>
          <a:lstStyle/>
          <a:p>
            <a:r>
              <a:rPr lang="es-GT" dirty="0">
                <a:solidFill>
                  <a:srgbClr val="2A63A8"/>
                </a:solidFill>
                <a:effectLst>
                  <a:outerShdw blurRad="38100" dist="38100" dir="2700000" algn="tl">
                    <a:srgbClr val="000000">
                      <a:alpha val="43137"/>
                    </a:srgbClr>
                  </a:outerShdw>
                </a:effectLst>
              </a:rPr>
              <a:t>IMPORTANCIA DE LA PAZ</a:t>
            </a:r>
          </a:p>
        </p:txBody>
      </p:sp>
      <p:sp>
        <p:nvSpPr>
          <p:cNvPr id="3" name="2 CuadroTexto"/>
          <p:cNvSpPr txBox="1"/>
          <p:nvPr/>
        </p:nvSpPr>
        <p:spPr>
          <a:xfrm>
            <a:off x="5096256" y="1950720"/>
            <a:ext cx="6547104" cy="3046988"/>
          </a:xfrm>
          <a:prstGeom prst="rect">
            <a:avLst/>
          </a:prstGeom>
          <a:noFill/>
        </p:spPr>
        <p:txBody>
          <a:bodyPr wrap="square" rtlCol="0">
            <a:spAutoFit/>
          </a:bodyPr>
          <a:lstStyle/>
          <a:p>
            <a:pPr algn="just"/>
            <a:r>
              <a:rPr lang="es-GT" sz="3200" dirty="0">
                <a:effectLst>
                  <a:outerShdw blurRad="38100" dist="38100" dir="2700000" algn="tl">
                    <a:srgbClr val="000000">
                      <a:alpha val="43137"/>
                    </a:srgbClr>
                  </a:outerShdw>
                </a:effectLst>
              </a:rPr>
              <a:t>La paz es tan, importante porque se llega a un equilibrio estable en lo personal y social. </a:t>
            </a:r>
          </a:p>
          <a:p>
            <a:pPr algn="just"/>
            <a:r>
              <a:rPr lang="es-GT" sz="3200" dirty="0">
                <a:effectLst>
                  <a:outerShdw blurRad="38100" dist="38100" dir="2700000" algn="tl">
                    <a:srgbClr val="000000">
                      <a:alpha val="43137"/>
                    </a:srgbClr>
                  </a:outerShdw>
                </a:effectLst>
              </a:rPr>
              <a:t>La paz es muy importante para conservar la armonía en el hogar y la felicidad en la familia.</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243584" y="3291840"/>
            <a:ext cx="3664204" cy="2103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4413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57463" y="402335"/>
            <a:ext cx="10018713" cy="1304545"/>
          </a:xfrm>
        </p:spPr>
        <p:txBody>
          <a:bodyPr>
            <a:normAutofit/>
          </a:bodyPr>
          <a:lstStyle/>
          <a:p>
            <a:r>
              <a:rPr lang="es-GT" dirty="0">
                <a:solidFill>
                  <a:srgbClr val="2A63A8"/>
                </a:solidFill>
                <a:effectLst>
                  <a:outerShdw blurRad="38100" dist="38100" dir="2700000" algn="tl">
                    <a:srgbClr val="000000">
                      <a:alpha val="43137"/>
                    </a:srgbClr>
                  </a:outerShdw>
                </a:effectLst>
              </a:rPr>
              <a:t>VIOLENCIA</a:t>
            </a:r>
          </a:p>
        </p:txBody>
      </p:sp>
      <p:sp>
        <p:nvSpPr>
          <p:cNvPr id="3" name="2 Rectángulo"/>
          <p:cNvSpPr/>
          <p:nvPr/>
        </p:nvSpPr>
        <p:spPr>
          <a:xfrm>
            <a:off x="1487424" y="2172212"/>
            <a:ext cx="6096000" cy="2862322"/>
          </a:xfrm>
          <a:prstGeom prst="rect">
            <a:avLst/>
          </a:prstGeom>
        </p:spPr>
        <p:txBody>
          <a:bodyPr>
            <a:spAutoFit/>
          </a:bodyPr>
          <a:lstStyle/>
          <a:p>
            <a:pPr algn="just"/>
            <a:r>
              <a:rPr lang="es-GT" sz="3600" dirty="0">
                <a:effectLst>
                  <a:outerShdw blurRad="38100" dist="38100" dir="2700000" algn="tl">
                    <a:srgbClr val="000000">
                      <a:alpha val="43137"/>
                    </a:srgbClr>
                  </a:outerShdw>
                </a:effectLst>
              </a:rPr>
              <a:t>Es una costumbre humana que se manifiesta , en aquellas conductas  o situaciones es provocada en hacer daño  a las personas el país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755392"/>
            <a:ext cx="3992553" cy="345973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31219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50199" y="195072"/>
            <a:ext cx="10018713" cy="1170431"/>
          </a:xfrm>
        </p:spPr>
        <p:txBody>
          <a:bodyPr>
            <a:normAutofit/>
          </a:bodyPr>
          <a:lstStyle/>
          <a:p>
            <a:r>
              <a:rPr lang="es-GT" dirty="0">
                <a:solidFill>
                  <a:srgbClr val="2A63A8"/>
                </a:solidFill>
                <a:effectLst>
                  <a:outerShdw blurRad="38100" dist="38100" dir="2700000" algn="tl">
                    <a:srgbClr val="000000">
                      <a:alpha val="43137"/>
                    </a:srgbClr>
                  </a:outerShdw>
                </a:effectLst>
              </a:rPr>
              <a:t>COMBATIR LA VIOLENCIA</a:t>
            </a:r>
          </a:p>
        </p:txBody>
      </p:sp>
      <p:sp>
        <p:nvSpPr>
          <p:cNvPr id="3" name="2 Rectángulo"/>
          <p:cNvSpPr/>
          <p:nvPr/>
        </p:nvSpPr>
        <p:spPr>
          <a:xfrm>
            <a:off x="1438656" y="1306448"/>
            <a:ext cx="6096000" cy="2215991"/>
          </a:xfrm>
          <a:prstGeom prst="rect">
            <a:avLst/>
          </a:prstGeom>
        </p:spPr>
        <p:txBody>
          <a:bodyPr>
            <a:spAutoFit/>
          </a:bodyPr>
          <a:lstStyle/>
          <a:p>
            <a:pPr algn="just"/>
            <a:r>
              <a:rPr lang="es-GT" sz="2400" b="1" dirty="0"/>
              <a:t>“La paz no es solamente la ausencia de la guerra; mientras haya pobreza, racismo, discriminación y exclusión difícilmente podremos alcanzar un mundo de paz” </a:t>
            </a:r>
          </a:p>
          <a:p>
            <a:pPr algn="just"/>
            <a:r>
              <a:rPr lang="es-GT" sz="2400" b="1" dirty="0"/>
              <a:t>Rigoberta Menchu – Premio Nobel de la Paz</a:t>
            </a:r>
          </a:p>
          <a:p>
            <a:endParaRPr lang="es-GT" dirty="0"/>
          </a:p>
        </p:txBody>
      </p:sp>
      <p:sp>
        <p:nvSpPr>
          <p:cNvPr id="4" name="3 Rectángulo"/>
          <p:cNvSpPr/>
          <p:nvPr/>
        </p:nvSpPr>
        <p:spPr>
          <a:xfrm>
            <a:off x="6315456" y="3407752"/>
            <a:ext cx="5352288" cy="4493538"/>
          </a:xfrm>
          <a:prstGeom prst="rect">
            <a:avLst/>
          </a:prstGeom>
        </p:spPr>
        <p:txBody>
          <a:bodyPr wrap="square">
            <a:spAutoFit/>
          </a:bodyPr>
          <a:lstStyle/>
          <a:p>
            <a:pPr marL="457200" indent="-457200" algn="just">
              <a:buFont typeface="Arial" pitchFamily="34" charset="0"/>
              <a:buChar char="•"/>
            </a:pPr>
            <a:r>
              <a:rPr lang="es-GT" sz="2800" dirty="0">
                <a:effectLst>
                  <a:outerShdw blurRad="38100" dist="38100" dir="2700000" algn="tl">
                    <a:srgbClr val="000000">
                      <a:alpha val="43137"/>
                    </a:srgbClr>
                  </a:outerShdw>
                </a:effectLst>
              </a:rPr>
              <a:t>Hay que hacerlo en libertad</a:t>
            </a:r>
          </a:p>
          <a:p>
            <a:pPr marL="457200" indent="-457200" algn="just">
              <a:buFont typeface="Arial" pitchFamily="34" charset="0"/>
              <a:buChar char="•"/>
            </a:pPr>
            <a:r>
              <a:rPr lang="es-GT" sz="2800" b="1" dirty="0">
                <a:effectLst>
                  <a:outerShdw blurRad="38100" dist="38100" dir="2700000" algn="tl">
                    <a:srgbClr val="000000">
                      <a:alpha val="43137"/>
                    </a:srgbClr>
                  </a:outerShdw>
                </a:effectLst>
              </a:rPr>
              <a:t>Promover los derechos humanos y la democracia</a:t>
            </a:r>
          </a:p>
          <a:p>
            <a:pPr marL="457200" indent="-457200" algn="just">
              <a:buFont typeface="Arial" pitchFamily="34" charset="0"/>
              <a:buChar char="•"/>
            </a:pPr>
            <a:r>
              <a:rPr lang="es-GT" sz="2800" b="1" dirty="0">
                <a:effectLst>
                  <a:outerShdw blurRad="38100" dist="38100" dir="2700000" algn="tl">
                    <a:srgbClr val="000000">
                      <a:alpha val="43137"/>
                    </a:srgbClr>
                  </a:outerShdw>
                </a:effectLst>
              </a:rPr>
              <a:t>En aras de la paz y la tolerancia</a:t>
            </a:r>
            <a:endParaRPr lang="es-GT" sz="2800" dirty="0">
              <a:effectLst>
                <a:outerShdw blurRad="38100" dist="38100" dir="2700000" algn="tl">
                  <a:srgbClr val="000000">
                    <a:alpha val="43137"/>
                  </a:srgbClr>
                </a:outerShdw>
              </a:effectLst>
            </a:endParaRPr>
          </a:p>
          <a:p>
            <a:pPr marL="457200" indent="-457200" algn="just">
              <a:buFont typeface="Arial" pitchFamily="34" charset="0"/>
              <a:buChar char="•"/>
            </a:pPr>
            <a:r>
              <a:rPr lang="es-GT" sz="2800" b="1" dirty="0">
                <a:effectLst>
                  <a:outerShdw blurRad="38100" dist="38100" dir="2700000" algn="tl">
                    <a:srgbClr val="000000">
                      <a:alpha val="43137"/>
                    </a:srgbClr>
                  </a:outerShdw>
                </a:effectLst>
              </a:rPr>
              <a:t>Prestando atención a las mujeres</a:t>
            </a:r>
          </a:p>
          <a:p>
            <a:pPr algn="just"/>
            <a:endParaRPr lang="es-GT" b="1" dirty="0">
              <a:effectLst>
                <a:outerShdw blurRad="38100" dist="38100" dir="2700000" algn="tl">
                  <a:srgbClr val="000000">
                    <a:alpha val="43137"/>
                  </a:srgbClr>
                </a:outerShdw>
              </a:effectLst>
            </a:endParaRPr>
          </a:p>
          <a:p>
            <a:pPr algn="just"/>
            <a:r>
              <a:rPr lang="es-GT" dirty="0">
                <a:effectLst>
                  <a:outerShdw blurRad="38100" dist="38100" dir="2700000" algn="tl">
                    <a:srgbClr val="000000">
                      <a:alpha val="43137"/>
                    </a:srgbClr>
                  </a:outerShdw>
                </a:effectLst>
              </a:rPr>
              <a:t> </a:t>
            </a:r>
          </a:p>
          <a:p>
            <a:endParaRPr lang="es-GT" dirty="0"/>
          </a:p>
          <a:p>
            <a:endParaRPr lang="es-GT" dirty="0"/>
          </a:p>
          <a:p>
            <a:endParaRPr lang="es-GT"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527"/>
          <a:stretch/>
        </p:blipFill>
        <p:spPr bwMode="auto">
          <a:xfrm>
            <a:off x="1719073" y="3433185"/>
            <a:ext cx="4102862" cy="30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81999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257</TotalTime>
  <Words>1071</Words>
  <Application>Microsoft Office PowerPoint</Application>
  <PresentationFormat>Panorámica</PresentationFormat>
  <Paragraphs>91</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Arial</vt:lpstr>
      <vt:lpstr>Corbel</vt:lpstr>
      <vt:lpstr>Parallax</vt:lpstr>
      <vt:lpstr>Presentación de PowerPoint</vt:lpstr>
      <vt:lpstr>OBJETIVOS </vt:lpstr>
      <vt:lpstr>PROBLEMÁTICA</vt:lpstr>
      <vt:lpstr>JUSTIFICACIÓN</vt:lpstr>
      <vt:lpstr>PLAN NACIONAL DE DESARROLLO KATUN NUESTRA GUATEMALA 2032, LOS OBJETIVOS DE DESARROLLO SOSTENIBLE Y LA DIVERSIDAD CULTURAL Y MULTILINGÜISTICA DE GUATEMALA   </vt:lpstr>
      <vt:lpstr>PAZ</vt:lpstr>
      <vt:lpstr>IMPORTANCIA DE LA PAZ</vt:lpstr>
      <vt:lpstr>VIOLENCIA</vt:lpstr>
      <vt:lpstr>COMBATIR LA VIOLENCIA</vt:lpstr>
      <vt:lpstr>INSTITUCIONES DE PAZ </vt:lpstr>
      <vt:lpstr>VIOLENCIA ENTRE INSTITUCIONES</vt:lpstr>
      <vt:lpstr>Presentación de PowerPoint</vt:lpstr>
      <vt:lpstr>RESULTADOS (ENCUESTA 1) </vt:lpstr>
      <vt:lpstr>Presentación de PowerPoint</vt:lpstr>
      <vt:lpstr>Presentación de PowerPoint</vt:lpstr>
      <vt:lpstr>Presentación de PowerPoint</vt:lpstr>
      <vt:lpstr>Presentación de PowerPoint</vt:lpstr>
      <vt:lpstr>Presentación de PowerPoint</vt:lpstr>
      <vt:lpstr>Presentación de PowerPoint</vt:lpstr>
      <vt:lpstr>VALORES</vt:lpstr>
      <vt:lpstr>  DESCRIPCIÓN DE LA ACCIÓN  Y EVALUACIÓN  PRE-ACCIÓN</vt:lpstr>
      <vt:lpstr>EVALUACIÓN POST-ACCIÓN</vt:lpstr>
      <vt:lpstr>PROPUESTAS</vt:lpstr>
      <vt:lpstr>ASPECTOS POSITIVOS Y NEGATIVOS</vt:lpstr>
      <vt:lpstr>Cronograma de actividades con tercero Básico</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Merida</cp:lastModifiedBy>
  <cp:revision>28</cp:revision>
  <dcterms:created xsi:type="dcterms:W3CDTF">2019-08-15T18:05:01Z</dcterms:created>
  <dcterms:modified xsi:type="dcterms:W3CDTF">2019-08-19T01:27:14Z</dcterms:modified>
</cp:coreProperties>
</file>