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Override PartName="/ppt/charts/colors3.xml" ContentType="application/vnd.ms-office.chartcolorstyle+xml"/>
  <Override PartName="/ppt/charts/style3.xml" ContentType="application/vnd.ms-office.chartstyle+xml"/>
  <Override PartName="/ppt/charts/colors4.xml" ContentType="application/vnd.ms-office.chartcolorstyle+xml"/>
  <Override PartName="/ppt/charts/style4.xml" ContentType="application/vnd.ms-office.chartstyle+xml"/>
  <Override PartName="/ppt/charts/colors5.xml" ContentType="application/vnd.ms-office.chartcolorstyle+xml"/>
  <Override PartName="/ppt/charts/style5.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53" autoAdjust="0"/>
    <p:restoredTop sz="94660"/>
  </p:normalViewPr>
  <p:slideViewPr>
    <p:cSldViewPr snapToGrid="0">
      <p:cViewPr>
        <p:scale>
          <a:sx n="70" d="100"/>
          <a:sy n="70" d="100"/>
        </p:scale>
        <p:origin x="-762" y="-2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Hoja_de_c_lculo_de_Microsoft_Excel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Hoja_de_c_lculo_de_Microsoft_Excel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Hoja_de_c_lculo_de_Microsoft_Excel3.xlsx"/></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package" Target="../embeddings/Hoja_de_c_lculo_de_Microsoft_Excel4.xlsx"/></Relationships>
</file>

<file path=ppt/charts/_rels/chart5.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package" Target="../embeddings/Hoja_de_c_lculo_de_Microsoft_Excel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s-GT"/>
        </a:p>
      </c:tx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782608695652174E-2"/>
          <c:y val="0.28070416541993265"/>
          <c:w val="0.97217389791472286"/>
          <c:h val="0.5892300220577954"/>
        </c:manualLayout>
      </c:layout>
      <c:pie3DChart>
        <c:varyColors val="1"/>
        <c:ser>
          <c:idx val="0"/>
          <c:order val="0"/>
          <c:tx>
            <c:strRef>
              <c:f>Hoja1!$B$1</c:f>
              <c:strCache>
                <c:ptCount val="1"/>
                <c:pt idx="0">
                  <c:v>¿Tiene usted algún conocimiento acerca del tema acción por el clima?</c:v>
                </c:pt>
              </c:strCache>
            </c:strRef>
          </c:tx>
          <c:dPt>
            <c:idx val="0"/>
            <c:bubble3D val="0"/>
            <c:spPr>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extLst xmlns:c16r2="http://schemas.microsoft.com/office/drawing/2015/06/chart">
              <c:ext xmlns:c16="http://schemas.microsoft.com/office/drawing/2014/chart" uri="{C3380CC4-5D6E-409C-BE32-E72D297353CC}">
                <c16:uniqueId val="{00000001-C0B4-450C-96B6-6D2D0432FE3A}"/>
              </c:ext>
            </c:extLst>
          </c:dPt>
          <c:dPt>
            <c:idx val="1"/>
            <c:bubble3D val="0"/>
            <c:spPr>
              <a:gradFill rotWithShape="1">
                <a:gsLst>
                  <a:gs pos="0">
                    <a:schemeClr val="accent2">
                      <a:tint val="96000"/>
                      <a:lumMod val="102000"/>
                    </a:schemeClr>
                  </a:gs>
                  <a:gs pos="100000">
                    <a:schemeClr val="accent2">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extLst xmlns:c16r2="http://schemas.microsoft.com/office/drawing/2015/06/chart">
              <c:ext xmlns:c16="http://schemas.microsoft.com/office/drawing/2014/chart" uri="{C3380CC4-5D6E-409C-BE32-E72D297353CC}">
                <c16:uniqueId val="{00000003-C0B4-450C-96B6-6D2D0432FE3A}"/>
              </c:ext>
            </c:extLst>
          </c:dPt>
          <c:dPt>
            <c:idx val="2"/>
            <c:bubble3D val="0"/>
            <c:spPr>
              <a:gradFill rotWithShape="1">
                <a:gsLst>
                  <a:gs pos="0">
                    <a:schemeClr val="accent3">
                      <a:tint val="96000"/>
                      <a:lumMod val="102000"/>
                    </a:schemeClr>
                  </a:gs>
                  <a:gs pos="100000">
                    <a:schemeClr val="accent3">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extLst xmlns:c16r2="http://schemas.microsoft.com/office/drawing/2015/06/chart">
              <c:ext xmlns:c16="http://schemas.microsoft.com/office/drawing/2014/chart" uri="{C3380CC4-5D6E-409C-BE32-E72D297353CC}">
                <c16:uniqueId val="{00000005-C0B4-450C-96B6-6D2D0432FE3A}"/>
              </c:ext>
            </c:extLst>
          </c:dPt>
          <c:dPt>
            <c:idx val="3"/>
            <c:bubble3D val="0"/>
            <c:spPr>
              <a:gradFill rotWithShape="1">
                <a:gsLst>
                  <a:gs pos="0">
                    <a:schemeClr val="accent4">
                      <a:tint val="96000"/>
                      <a:lumMod val="102000"/>
                    </a:schemeClr>
                  </a:gs>
                  <a:gs pos="100000">
                    <a:schemeClr val="accent4">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extLst xmlns:c16r2="http://schemas.microsoft.com/office/drawing/2015/06/chart">
              <c:ext xmlns:c16="http://schemas.microsoft.com/office/drawing/2014/chart" uri="{C3380CC4-5D6E-409C-BE32-E72D297353CC}">
                <c16:uniqueId val="{00000007-C0B4-450C-96B6-6D2D0432FE3A}"/>
              </c:ext>
            </c:extLst>
          </c:dPt>
          <c:dLbls>
            <c:dLbl>
              <c:idx val="1"/>
              <c:layout>
                <c:manualLayout>
                  <c:x val="0.24645128824131748"/>
                  <c:y val="0.12703773469419538"/>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2"/>
              <c:layout>
                <c:manualLayout>
                  <c:x val="-3.2961168433207691E-2"/>
                  <c:y val="0.12742019193123882"/>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3"/>
              <c:layout>
                <c:manualLayout>
                  <c:x val="-0.22597784724996511"/>
                  <c:y val="0.16149510356949223"/>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s-GT"/>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Hoja1!$A$2:$A$5</c:f>
              <c:strCache>
                <c:ptCount val="3"/>
                <c:pt idx="0">
                  <c:v>SI</c:v>
                </c:pt>
                <c:pt idx="1">
                  <c:v>NO</c:v>
                </c:pt>
                <c:pt idx="2">
                  <c:v>NO SÉ</c:v>
                </c:pt>
              </c:strCache>
            </c:strRef>
          </c:cat>
          <c:val>
            <c:numRef>
              <c:f>Hoja1!$B$2:$B$5</c:f>
              <c:numCache>
                <c:formatCode>General</c:formatCode>
                <c:ptCount val="4"/>
                <c:pt idx="0">
                  <c:v>24</c:v>
                </c:pt>
                <c:pt idx="1">
                  <c:v>2</c:v>
                </c:pt>
                <c:pt idx="2">
                  <c:v>2</c:v>
                </c:pt>
              </c:numCache>
            </c:numRef>
          </c:val>
          <c:extLst xmlns:c16r2="http://schemas.microsoft.com/office/drawing/2015/06/chart">
            <c:ext xmlns:c16="http://schemas.microsoft.com/office/drawing/2014/chart" uri="{C3380CC4-5D6E-409C-BE32-E72D297353CC}">
              <c16:uniqueId val="{00000000-DF4A-4724-8DFB-E18145B9D274}"/>
            </c:ext>
          </c:extLst>
        </c:ser>
        <c:dLbls>
          <c:dLblPos val="ctr"/>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s-GT"/>
        </a:p>
      </c:txPr>
    </c:legend>
    <c:plotVisOnly val="1"/>
    <c:dispBlanksAs val="zero"/>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s-GT"/>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¿Sabe usted que es lluvia acida?</a:t>
            </a:r>
          </a:p>
        </c:rich>
      </c:tx>
      <c:layout>
        <c:manualLayout>
          <c:xMode val="edge"/>
          <c:yMode val="edge"/>
          <c:x val="0.25733069341183085"/>
          <c:y val="3.2388663967611336E-2"/>
        </c:manualLayout>
      </c:layout>
      <c:overlay val="0"/>
      <c:spPr>
        <a:noFill/>
        <a:ln>
          <a:noFill/>
        </a:ln>
        <a:effectLst/>
      </c:sp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9516675567297513E-2"/>
          <c:y val="0.18884889388826398"/>
          <c:w val="0.84749071711284163"/>
          <c:h val="0.64045181852268462"/>
        </c:manualLayout>
      </c:layout>
      <c:pie3DChart>
        <c:varyColors val="1"/>
        <c:ser>
          <c:idx val="0"/>
          <c:order val="0"/>
          <c:tx>
            <c:strRef>
              <c:f>Hoja1!$B$1</c:f>
              <c:strCache>
                <c:ptCount val="1"/>
                <c:pt idx="0">
                  <c:v>¿Sabe usted que es lluvia acida</c:v>
                </c:pt>
              </c:strCache>
            </c:strRef>
          </c:tx>
          <c:dPt>
            <c:idx val="0"/>
            <c:bubble3D val="0"/>
            <c:spPr>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extLst xmlns:c16r2="http://schemas.microsoft.com/office/drawing/2015/06/chart">
              <c:ext xmlns:c16="http://schemas.microsoft.com/office/drawing/2014/chart" uri="{C3380CC4-5D6E-409C-BE32-E72D297353CC}">
                <c16:uniqueId val="{00000001-E772-4E49-A34D-0AC10E7913A7}"/>
              </c:ext>
            </c:extLst>
          </c:dPt>
          <c:dPt>
            <c:idx val="1"/>
            <c:bubble3D val="0"/>
            <c:spPr>
              <a:gradFill rotWithShape="1">
                <a:gsLst>
                  <a:gs pos="0">
                    <a:schemeClr val="accent2">
                      <a:tint val="96000"/>
                      <a:lumMod val="102000"/>
                    </a:schemeClr>
                  </a:gs>
                  <a:gs pos="100000">
                    <a:schemeClr val="accent2">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extLst xmlns:c16r2="http://schemas.microsoft.com/office/drawing/2015/06/chart">
              <c:ext xmlns:c16="http://schemas.microsoft.com/office/drawing/2014/chart" uri="{C3380CC4-5D6E-409C-BE32-E72D297353CC}">
                <c16:uniqueId val="{00000003-E772-4E49-A34D-0AC10E7913A7}"/>
              </c:ext>
            </c:extLst>
          </c:dPt>
          <c:dPt>
            <c:idx val="2"/>
            <c:bubble3D val="0"/>
            <c:spPr>
              <a:gradFill rotWithShape="1">
                <a:gsLst>
                  <a:gs pos="0">
                    <a:schemeClr val="accent3">
                      <a:tint val="96000"/>
                      <a:lumMod val="102000"/>
                    </a:schemeClr>
                  </a:gs>
                  <a:gs pos="100000">
                    <a:schemeClr val="accent3">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extLst xmlns:c16r2="http://schemas.microsoft.com/office/drawing/2015/06/chart">
              <c:ext xmlns:c16="http://schemas.microsoft.com/office/drawing/2014/chart" uri="{C3380CC4-5D6E-409C-BE32-E72D297353CC}">
                <c16:uniqueId val="{00000005-E772-4E49-A34D-0AC10E7913A7}"/>
              </c:ext>
            </c:extLst>
          </c:dPt>
          <c:dPt>
            <c:idx val="3"/>
            <c:bubble3D val="0"/>
            <c:spPr>
              <a:gradFill rotWithShape="1">
                <a:gsLst>
                  <a:gs pos="0">
                    <a:schemeClr val="accent4">
                      <a:tint val="96000"/>
                      <a:lumMod val="102000"/>
                    </a:schemeClr>
                  </a:gs>
                  <a:gs pos="100000">
                    <a:schemeClr val="accent4">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extLst xmlns:c16r2="http://schemas.microsoft.com/office/drawing/2015/06/chart">
              <c:ext xmlns:c16="http://schemas.microsoft.com/office/drawing/2014/chart" uri="{C3380CC4-5D6E-409C-BE32-E72D297353CC}">
                <c16:uniqueId val="{00000007-E772-4E49-A34D-0AC10E7913A7}"/>
              </c:ext>
            </c:extLst>
          </c:dPt>
          <c:dLbls>
            <c:dLbl>
              <c:idx val="1"/>
              <c:layout>
                <c:manualLayout>
                  <c:x val="0.10516817144251536"/>
                  <c:y val="0.19074670322080184"/>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2"/>
              <c:layout>
                <c:manualLayout>
                  <c:x val="-2.7100421007762235E-2"/>
                  <c:y val="0.17782311624002464"/>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3"/>
              <c:layout>
                <c:manualLayout>
                  <c:x val="6.9042307727948005E-2"/>
                  <c:y val="0.17242500557875609"/>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s-GT"/>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Hoja1!$A$2:$A$5</c:f>
              <c:strCache>
                <c:ptCount val="3"/>
                <c:pt idx="0">
                  <c:v>SI</c:v>
                </c:pt>
                <c:pt idx="1">
                  <c:v>NO </c:v>
                </c:pt>
                <c:pt idx="2">
                  <c:v>NO SÉ</c:v>
                </c:pt>
              </c:strCache>
            </c:strRef>
          </c:cat>
          <c:val>
            <c:numRef>
              <c:f>Hoja1!$B$2:$B$5</c:f>
              <c:numCache>
                <c:formatCode>General</c:formatCode>
                <c:ptCount val="4"/>
                <c:pt idx="0">
                  <c:v>25</c:v>
                </c:pt>
                <c:pt idx="1">
                  <c:v>1</c:v>
                </c:pt>
                <c:pt idx="2">
                  <c:v>1</c:v>
                </c:pt>
              </c:numCache>
            </c:numRef>
          </c:val>
          <c:extLst xmlns:c16r2="http://schemas.microsoft.com/office/drawing/2015/06/chart">
            <c:ext xmlns:c16="http://schemas.microsoft.com/office/drawing/2014/chart" uri="{C3380CC4-5D6E-409C-BE32-E72D297353CC}">
              <c16:uniqueId val="{00000008-E772-4E49-A34D-0AC10E7913A7}"/>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s-GT"/>
        </a:p>
      </c:txPr>
    </c:legend>
    <c:plotVisOnly val="1"/>
    <c:dispBlanksAs val="zero"/>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s-GT"/>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s-GT"/>
        </a:p>
      </c:tx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Hoja1!$B$1</c:f>
              <c:strCache>
                <c:ptCount val="1"/>
                <c:pt idx="0">
                  <c:v>¿Sabe usted para que sirve la capa de ozono?</c:v>
                </c:pt>
              </c:strCache>
            </c:strRef>
          </c:tx>
          <c:dPt>
            <c:idx val="0"/>
            <c:bubble3D val="0"/>
            <c:spPr>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extLst xmlns:c16r2="http://schemas.microsoft.com/office/drawing/2015/06/chart">
              <c:ext xmlns:c16="http://schemas.microsoft.com/office/drawing/2014/chart" uri="{C3380CC4-5D6E-409C-BE32-E72D297353CC}">
                <c16:uniqueId val="{00000001-9F90-48B2-A995-9111180301A6}"/>
              </c:ext>
            </c:extLst>
          </c:dPt>
          <c:dPt>
            <c:idx val="1"/>
            <c:bubble3D val="0"/>
            <c:spPr>
              <a:gradFill rotWithShape="1">
                <a:gsLst>
                  <a:gs pos="0">
                    <a:schemeClr val="accent2">
                      <a:tint val="96000"/>
                      <a:lumMod val="102000"/>
                    </a:schemeClr>
                  </a:gs>
                  <a:gs pos="100000">
                    <a:schemeClr val="accent2">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extLst xmlns:c16r2="http://schemas.microsoft.com/office/drawing/2015/06/chart">
              <c:ext xmlns:c16="http://schemas.microsoft.com/office/drawing/2014/chart" uri="{C3380CC4-5D6E-409C-BE32-E72D297353CC}">
                <c16:uniqueId val="{00000003-9F90-48B2-A995-9111180301A6}"/>
              </c:ext>
            </c:extLst>
          </c:dPt>
          <c:dPt>
            <c:idx val="2"/>
            <c:bubble3D val="0"/>
            <c:spPr>
              <a:gradFill rotWithShape="1">
                <a:gsLst>
                  <a:gs pos="0">
                    <a:schemeClr val="accent3">
                      <a:tint val="96000"/>
                      <a:lumMod val="102000"/>
                    </a:schemeClr>
                  </a:gs>
                  <a:gs pos="100000">
                    <a:schemeClr val="accent3">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extLst xmlns:c16r2="http://schemas.microsoft.com/office/drawing/2015/06/chart">
              <c:ext xmlns:c16="http://schemas.microsoft.com/office/drawing/2014/chart" uri="{C3380CC4-5D6E-409C-BE32-E72D297353CC}">
                <c16:uniqueId val="{00000005-9F90-48B2-A995-9111180301A6}"/>
              </c:ext>
            </c:extLst>
          </c:dPt>
          <c:dPt>
            <c:idx val="3"/>
            <c:bubble3D val="0"/>
            <c:spPr>
              <a:gradFill rotWithShape="1">
                <a:gsLst>
                  <a:gs pos="0">
                    <a:schemeClr val="accent4">
                      <a:tint val="96000"/>
                      <a:lumMod val="102000"/>
                    </a:schemeClr>
                  </a:gs>
                  <a:gs pos="100000">
                    <a:schemeClr val="accent4">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extLst xmlns:c16r2="http://schemas.microsoft.com/office/drawing/2015/06/chart">
              <c:ext xmlns:c16="http://schemas.microsoft.com/office/drawing/2014/chart" uri="{C3380CC4-5D6E-409C-BE32-E72D297353CC}">
                <c16:uniqueId val="{00000007-9F90-48B2-A995-9111180301A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s-GT"/>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Hoja1!$A$2:$A$5</c:f>
              <c:strCache>
                <c:ptCount val="3"/>
                <c:pt idx="0">
                  <c:v>SI</c:v>
                </c:pt>
                <c:pt idx="1">
                  <c:v>NO </c:v>
                </c:pt>
                <c:pt idx="2">
                  <c:v>NO SÉ</c:v>
                </c:pt>
              </c:strCache>
            </c:strRef>
          </c:cat>
          <c:val>
            <c:numRef>
              <c:f>Hoja1!$B$2:$B$5</c:f>
              <c:numCache>
                <c:formatCode>General</c:formatCode>
                <c:ptCount val="4"/>
                <c:pt idx="0">
                  <c:v>15</c:v>
                </c:pt>
                <c:pt idx="1">
                  <c:v>8</c:v>
                </c:pt>
                <c:pt idx="2">
                  <c:v>4</c:v>
                </c:pt>
              </c:numCache>
            </c:numRef>
          </c:val>
          <c:extLst xmlns:c16r2="http://schemas.microsoft.com/office/drawing/2015/06/chart">
            <c:ext xmlns:c16="http://schemas.microsoft.com/office/drawing/2014/chart" uri="{C3380CC4-5D6E-409C-BE32-E72D297353CC}">
              <c16:uniqueId val="{00000008-9F90-48B2-A995-9111180301A6}"/>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s-GT"/>
        </a:p>
      </c:txPr>
    </c:legend>
    <c:plotVisOnly val="1"/>
    <c:dispBlanksAs val="zero"/>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s-GT"/>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s-GT"/>
        </a:p>
      </c:tx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Hoja1!$B$1</c:f>
              <c:strCache>
                <c:ptCount val="1"/>
                <c:pt idx="0">
                  <c:v>¿Sabe cómo nos afecta el calentamiento global?</c:v>
                </c:pt>
              </c:strCache>
            </c:strRef>
          </c:tx>
          <c:dPt>
            <c:idx val="0"/>
            <c:bubble3D val="0"/>
            <c:spPr>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extLst xmlns:c16r2="http://schemas.microsoft.com/office/drawing/2015/06/chart">
              <c:ext xmlns:c16="http://schemas.microsoft.com/office/drawing/2014/chart" uri="{C3380CC4-5D6E-409C-BE32-E72D297353CC}">
                <c16:uniqueId val="{00000001-C6F8-43FC-91E9-85A657078454}"/>
              </c:ext>
            </c:extLst>
          </c:dPt>
          <c:dPt>
            <c:idx val="1"/>
            <c:bubble3D val="0"/>
            <c:spPr>
              <a:gradFill rotWithShape="1">
                <a:gsLst>
                  <a:gs pos="0">
                    <a:schemeClr val="accent2">
                      <a:tint val="96000"/>
                      <a:lumMod val="102000"/>
                    </a:schemeClr>
                  </a:gs>
                  <a:gs pos="100000">
                    <a:schemeClr val="accent2">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extLst xmlns:c16r2="http://schemas.microsoft.com/office/drawing/2015/06/chart">
              <c:ext xmlns:c16="http://schemas.microsoft.com/office/drawing/2014/chart" uri="{C3380CC4-5D6E-409C-BE32-E72D297353CC}">
                <c16:uniqueId val="{00000003-C6F8-43FC-91E9-85A657078454}"/>
              </c:ext>
            </c:extLst>
          </c:dPt>
          <c:dPt>
            <c:idx val="2"/>
            <c:bubble3D val="0"/>
            <c:spPr>
              <a:gradFill rotWithShape="1">
                <a:gsLst>
                  <a:gs pos="0">
                    <a:schemeClr val="accent3">
                      <a:tint val="96000"/>
                      <a:lumMod val="102000"/>
                    </a:schemeClr>
                  </a:gs>
                  <a:gs pos="100000">
                    <a:schemeClr val="accent3">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extLst xmlns:c16r2="http://schemas.microsoft.com/office/drawing/2015/06/chart">
              <c:ext xmlns:c16="http://schemas.microsoft.com/office/drawing/2014/chart" uri="{C3380CC4-5D6E-409C-BE32-E72D297353CC}">
                <c16:uniqueId val="{00000005-C6F8-43FC-91E9-85A657078454}"/>
              </c:ext>
            </c:extLst>
          </c:dPt>
          <c:dPt>
            <c:idx val="3"/>
            <c:bubble3D val="0"/>
            <c:spPr>
              <a:gradFill rotWithShape="1">
                <a:gsLst>
                  <a:gs pos="0">
                    <a:schemeClr val="accent4">
                      <a:tint val="96000"/>
                      <a:lumMod val="102000"/>
                    </a:schemeClr>
                  </a:gs>
                  <a:gs pos="100000">
                    <a:schemeClr val="accent4">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extLst xmlns:c16r2="http://schemas.microsoft.com/office/drawing/2015/06/chart">
              <c:ext xmlns:c16="http://schemas.microsoft.com/office/drawing/2014/chart" uri="{C3380CC4-5D6E-409C-BE32-E72D297353CC}">
                <c16:uniqueId val="{00000007-C6F8-43FC-91E9-85A65707845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s-GT"/>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Hoja1!$A$2:$A$5</c:f>
              <c:strCache>
                <c:ptCount val="3"/>
                <c:pt idx="0">
                  <c:v>SI</c:v>
                </c:pt>
                <c:pt idx="1">
                  <c:v>NO </c:v>
                </c:pt>
                <c:pt idx="2">
                  <c:v>NO SÉ</c:v>
                </c:pt>
              </c:strCache>
            </c:strRef>
          </c:cat>
          <c:val>
            <c:numRef>
              <c:f>Hoja1!$B$2:$B$5</c:f>
              <c:numCache>
                <c:formatCode>General</c:formatCode>
                <c:ptCount val="4"/>
                <c:pt idx="0">
                  <c:v>21</c:v>
                </c:pt>
                <c:pt idx="1">
                  <c:v>4</c:v>
                </c:pt>
                <c:pt idx="2">
                  <c:v>2</c:v>
                </c:pt>
              </c:numCache>
            </c:numRef>
          </c:val>
          <c:extLst xmlns:c16r2="http://schemas.microsoft.com/office/drawing/2015/06/chart">
            <c:ext xmlns:c16="http://schemas.microsoft.com/office/drawing/2014/chart" uri="{C3380CC4-5D6E-409C-BE32-E72D297353CC}">
              <c16:uniqueId val="{00000008-C6F8-43FC-91E9-85A657078454}"/>
            </c:ext>
          </c:extLst>
        </c:ser>
        <c:dLbls>
          <c:dLblPos val="ctr"/>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s-GT"/>
        </a:p>
      </c:txPr>
    </c:legend>
    <c:plotVisOnly val="1"/>
    <c:dispBlanksAs val="zero"/>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s-GT"/>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s-GT"/>
        </a:p>
      </c:tx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Hoja1!$B$1</c:f>
              <c:strCache>
                <c:ptCount val="1"/>
                <c:pt idx="0">
                  <c:v>¿Ha contribuido de alguna manera para el mejoramiento del medio ambiente?</c:v>
                </c:pt>
              </c:strCache>
            </c:strRef>
          </c:tx>
          <c:dPt>
            <c:idx val="0"/>
            <c:bubble3D val="0"/>
            <c:spPr>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extLst xmlns:c16r2="http://schemas.microsoft.com/office/drawing/2015/06/chart">
              <c:ext xmlns:c16="http://schemas.microsoft.com/office/drawing/2014/chart" uri="{C3380CC4-5D6E-409C-BE32-E72D297353CC}">
                <c16:uniqueId val="{00000001-F110-459D-B10F-2A8A1C170CBA}"/>
              </c:ext>
            </c:extLst>
          </c:dPt>
          <c:dPt>
            <c:idx val="1"/>
            <c:bubble3D val="0"/>
            <c:spPr>
              <a:gradFill rotWithShape="1">
                <a:gsLst>
                  <a:gs pos="0">
                    <a:schemeClr val="accent2">
                      <a:tint val="96000"/>
                      <a:lumMod val="102000"/>
                    </a:schemeClr>
                  </a:gs>
                  <a:gs pos="100000">
                    <a:schemeClr val="accent2">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extLst xmlns:c16r2="http://schemas.microsoft.com/office/drawing/2015/06/chart">
              <c:ext xmlns:c16="http://schemas.microsoft.com/office/drawing/2014/chart" uri="{C3380CC4-5D6E-409C-BE32-E72D297353CC}">
                <c16:uniqueId val="{00000003-F110-459D-B10F-2A8A1C170CBA}"/>
              </c:ext>
            </c:extLst>
          </c:dPt>
          <c:dPt>
            <c:idx val="2"/>
            <c:bubble3D val="0"/>
            <c:spPr>
              <a:gradFill rotWithShape="1">
                <a:gsLst>
                  <a:gs pos="0">
                    <a:schemeClr val="accent3">
                      <a:tint val="96000"/>
                      <a:lumMod val="102000"/>
                    </a:schemeClr>
                  </a:gs>
                  <a:gs pos="100000">
                    <a:schemeClr val="accent3">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extLst xmlns:c16r2="http://schemas.microsoft.com/office/drawing/2015/06/chart">
              <c:ext xmlns:c16="http://schemas.microsoft.com/office/drawing/2014/chart" uri="{C3380CC4-5D6E-409C-BE32-E72D297353CC}">
                <c16:uniqueId val="{00000005-F110-459D-B10F-2A8A1C170CBA}"/>
              </c:ext>
            </c:extLst>
          </c:dPt>
          <c:dPt>
            <c:idx val="3"/>
            <c:bubble3D val="0"/>
            <c:spPr>
              <a:gradFill rotWithShape="1">
                <a:gsLst>
                  <a:gs pos="0">
                    <a:schemeClr val="accent4">
                      <a:tint val="96000"/>
                      <a:lumMod val="102000"/>
                    </a:schemeClr>
                  </a:gs>
                  <a:gs pos="100000">
                    <a:schemeClr val="accent4">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extLst xmlns:c16r2="http://schemas.microsoft.com/office/drawing/2015/06/chart">
              <c:ext xmlns:c16="http://schemas.microsoft.com/office/drawing/2014/chart" uri="{C3380CC4-5D6E-409C-BE32-E72D297353CC}">
                <c16:uniqueId val="{00000007-F110-459D-B10F-2A8A1C170CBA}"/>
              </c:ext>
            </c:extLst>
          </c:dPt>
          <c:dLbls>
            <c:dLbl>
              <c:idx val="1"/>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lt1">
                          <a:lumMod val="85000"/>
                        </a:schemeClr>
                      </a:solidFill>
                      <a:latin typeface="+mn-lt"/>
                      <a:ea typeface="+mn-ea"/>
                      <a:cs typeface="+mn-cs"/>
                    </a:defRPr>
                  </a:pPr>
                  <a:endParaRPr lang="es-GT"/>
                </a:p>
              </c:txPr>
              <c:dLblPos val="inEnd"/>
              <c:showLegendKey val="0"/>
              <c:showVal val="0"/>
              <c:showCatName val="0"/>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s-GT"/>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Hoja1!$A$2:$A$5</c:f>
              <c:strCache>
                <c:ptCount val="3"/>
                <c:pt idx="0">
                  <c:v>SI</c:v>
                </c:pt>
                <c:pt idx="1">
                  <c:v>NO </c:v>
                </c:pt>
                <c:pt idx="2">
                  <c:v>NO SÉ</c:v>
                </c:pt>
              </c:strCache>
            </c:strRef>
          </c:cat>
          <c:val>
            <c:numRef>
              <c:f>Hoja1!$B$2:$B$5</c:f>
              <c:numCache>
                <c:formatCode>General</c:formatCode>
                <c:ptCount val="4"/>
                <c:pt idx="0">
                  <c:v>19</c:v>
                </c:pt>
                <c:pt idx="1">
                  <c:v>7</c:v>
                </c:pt>
                <c:pt idx="2">
                  <c:v>1</c:v>
                </c:pt>
              </c:numCache>
            </c:numRef>
          </c:val>
          <c:extLst xmlns:c16r2="http://schemas.microsoft.com/office/drawing/2015/06/chart">
            <c:ext xmlns:c16="http://schemas.microsoft.com/office/drawing/2014/chart" uri="{C3380CC4-5D6E-409C-BE32-E72D297353CC}">
              <c16:uniqueId val="{00000008-F110-459D-B10F-2A8A1C170CBA}"/>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s-GT"/>
        </a:p>
      </c:txPr>
    </c:legend>
    <c:plotVisOnly val="1"/>
    <c:dispBlanksAs val="zero"/>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s-GT"/>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9CD89838-6487-4CB2-BF08-22AA628220F3}" type="datetimeFigureOut">
              <a:rPr lang="es-ES" smtClean="0"/>
              <a:t>01/01/2006</a:t>
            </a:fld>
            <a:endParaRPr lang="es-ES"/>
          </a:p>
        </p:txBody>
      </p:sp>
      <p:sp>
        <p:nvSpPr>
          <p:cNvPr id="5" name="Footer Placeholder 4"/>
          <p:cNvSpPr>
            <a:spLocks noGrp="1"/>
          </p:cNvSpPr>
          <p:nvPr>
            <p:ph type="ftr" sz="quarter" idx="11"/>
          </p:nvPr>
        </p:nvSpPr>
        <p:spPr>
          <a:xfrm>
            <a:off x="5332412" y="5883275"/>
            <a:ext cx="4324044" cy="365125"/>
          </a:xfrm>
        </p:spPr>
        <p:txBody>
          <a:bodyPr/>
          <a:lstStyle/>
          <a:p>
            <a:endParaRPr lang="es-ES"/>
          </a:p>
        </p:txBody>
      </p:sp>
      <p:sp>
        <p:nvSpPr>
          <p:cNvPr id="6" name="Slide Number Placeholder 5"/>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816749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CD89838-6487-4CB2-BF08-22AA628220F3}" type="datetimeFigureOut">
              <a:rPr lang="es-ES" smtClean="0"/>
              <a:t>01/01/2006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178357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CD89838-6487-4CB2-BF08-22AA628220F3}" type="datetimeFigureOut">
              <a:rPr lang="es-ES" smtClean="0"/>
              <a:t>01/01/2006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2063431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CD89838-6487-4CB2-BF08-22AA628220F3}" type="datetimeFigureOut">
              <a:rPr lang="es-ES" smtClean="0"/>
              <a:t>01/01/2006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3916391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CD89838-6487-4CB2-BF08-22AA628220F3}" type="datetimeFigureOut">
              <a:rPr lang="es-ES" smtClean="0"/>
              <a:t>01/01/2006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429326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CD89838-6487-4CB2-BF08-22AA628220F3}" type="datetimeFigureOut">
              <a:rPr lang="es-ES" smtClean="0"/>
              <a:t>01/01/2006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2575475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CD89838-6487-4CB2-BF08-22AA628220F3}" type="datetimeFigureOut">
              <a:rPr lang="es-ES" smtClean="0"/>
              <a:t>01/01/2006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1853675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D89838-6487-4CB2-BF08-22AA628220F3}" type="datetimeFigureOut">
              <a:rPr lang="es-ES" smtClean="0"/>
              <a:t>01/01/2006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4057945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D89838-6487-4CB2-BF08-22AA628220F3}" type="datetimeFigureOut">
              <a:rPr lang="es-ES" smtClean="0"/>
              <a:t>01/01/2006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90027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D89838-6487-4CB2-BF08-22AA628220F3}" type="datetimeFigureOut">
              <a:rPr lang="es-ES" smtClean="0"/>
              <a:t>01/01/2006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10951856" y="5867131"/>
            <a:ext cx="551167" cy="365125"/>
          </a:xfrm>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1118213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CD89838-6487-4CB2-BF08-22AA628220F3}" type="datetimeFigureOut">
              <a:rPr lang="es-ES" smtClean="0"/>
              <a:t>01/01/2006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381231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CD89838-6487-4CB2-BF08-22AA628220F3}" type="datetimeFigureOut">
              <a:rPr lang="es-ES" smtClean="0"/>
              <a:t>01/01/2006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4174401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CD89838-6487-4CB2-BF08-22AA628220F3}" type="datetimeFigureOut">
              <a:rPr lang="es-ES" smtClean="0"/>
              <a:t>01/01/2006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285157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CD89838-6487-4CB2-BF08-22AA628220F3}" type="datetimeFigureOut">
              <a:rPr lang="es-ES" smtClean="0"/>
              <a:t>01/01/2006</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3617116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89838-6487-4CB2-BF08-22AA628220F3}" type="datetimeFigureOut">
              <a:rPr lang="es-ES" smtClean="0"/>
              <a:t>01/01/2006</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285119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CD89838-6487-4CB2-BF08-22AA628220F3}" type="datetimeFigureOut">
              <a:rPr lang="es-ES" smtClean="0"/>
              <a:t>01/01/2006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3480843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CD89838-6487-4CB2-BF08-22AA628220F3}" type="datetimeFigureOut">
              <a:rPr lang="es-ES" smtClean="0"/>
              <a:t>01/01/2006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4DD97C6-6C68-43CB-A374-0BEC2CB99C1A}" type="slidenum">
              <a:rPr lang="es-ES" smtClean="0"/>
              <a:t>‹Nº›</a:t>
            </a:fld>
            <a:endParaRPr lang="es-ES"/>
          </a:p>
        </p:txBody>
      </p:sp>
    </p:spTree>
    <p:extLst>
      <p:ext uri="{BB962C8B-B14F-4D97-AF65-F5344CB8AC3E}">
        <p14:creationId xmlns:p14="http://schemas.microsoft.com/office/powerpoint/2010/main" val="425309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D89838-6487-4CB2-BF08-22AA628220F3}" type="datetimeFigureOut">
              <a:rPr lang="es-ES" smtClean="0"/>
              <a:t>01/01/2006</a:t>
            </a:fld>
            <a:endParaRPr lang="es-E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DD97C6-6C68-43CB-A374-0BEC2CB99C1A}" type="slidenum">
              <a:rPr lang="es-ES" smtClean="0"/>
              <a:t>‹Nº›</a:t>
            </a:fld>
            <a:endParaRPr lang="es-ES"/>
          </a:p>
        </p:txBody>
      </p:sp>
    </p:spTree>
    <p:extLst>
      <p:ext uri="{BB962C8B-B14F-4D97-AF65-F5344CB8AC3E}">
        <p14:creationId xmlns:p14="http://schemas.microsoft.com/office/powerpoint/2010/main" val="7191029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680919" y="507912"/>
            <a:ext cx="9174188" cy="1569660"/>
          </a:xfrm>
          <a:prstGeom prst="rect">
            <a:avLst/>
          </a:prstGeom>
          <a:noFill/>
        </p:spPr>
        <p:txBody>
          <a:bodyPr wrap="square" lIns="91440" tIns="45720" rIns="91440" bIns="45720">
            <a:spAutoFit/>
          </a:bodyPr>
          <a:lstStyle/>
          <a:p>
            <a:pPr algn="ctr"/>
            <a:r>
              <a:rPr lang="es-ES" sz="9600" b="1" cap="none" spc="0" dirty="0" smtClean="0">
                <a:ln w="12700">
                  <a:solidFill>
                    <a:sysClr val="windowText" lastClr="000000"/>
                  </a:solidFill>
                  <a:prstDash val="solid"/>
                </a:ln>
                <a:solidFill>
                  <a:srgbClr val="92D050"/>
                </a:solidFill>
                <a:effectLst>
                  <a:innerShdw blurRad="177800">
                    <a:schemeClr val="accent3">
                      <a:lumMod val="50000"/>
                    </a:schemeClr>
                  </a:innerShdw>
                </a:effectLst>
              </a:rPr>
              <a:t>Seminario 2019</a:t>
            </a:r>
            <a:endParaRPr lang="es-ES" sz="9600" b="1" cap="none" spc="0" dirty="0">
              <a:ln w="12700">
                <a:solidFill>
                  <a:sysClr val="windowText" lastClr="000000"/>
                </a:solidFill>
                <a:prstDash val="solid"/>
              </a:ln>
              <a:solidFill>
                <a:srgbClr val="92D050"/>
              </a:solidFill>
              <a:effectLst>
                <a:innerShdw blurRad="177800">
                  <a:schemeClr val="accent3">
                    <a:lumMod val="50000"/>
                  </a:schemeClr>
                </a:innerShdw>
              </a:effectLst>
            </a:endParaRP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4869" y="2077572"/>
            <a:ext cx="5691352" cy="425023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513834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0417488">
            <a:off x="1394159" y="1429538"/>
            <a:ext cx="6088466" cy="1752599"/>
          </a:xfrm>
        </p:spPr>
        <p:txBody>
          <a:bodyPr>
            <a:normAutofit/>
          </a:bodyPr>
          <a:lstStyle/>
          <a:p>
            <a:r>
              <a:rPr lang="es-GT" sz="6600" b="1" dirty="0" smtClean="0"/>
              <a:t>LLUVIA ACIDA</a:t>
            </a:r>
            <a:endParaRPr lang="es-GT" sz="6600" b="1" dirty="0"/>
          </a:p>
        </p:txBody>
      </p:sp>
      <p:sp>
        <p:nvSpPr>
          <p:cNvPr id="3" name="Marcador de contenido 2"/>
          <p:cNvSpPr>
            <a:spLocks noGrp="1"/>
          </p:cNvSpPr>
          <p:nvPr>
            <p:ph idx="1"/>
          </p:nvPr>
        </p:nvSpPr>
        <p:spPr>
          <a:xfrm>
            <a:off x="557032" y="825321"/>
            <a:ext cx="112670" cy="449688"/>
          </a:xfrm>
        </p:spPr>
        <p:txBody>
          <a:bodyPr>
            <a:normAutofit lnSpcReduction="10000"/>
          </a:bodyPr>
          <a:lstStyle/>
          <a:p>
            <a:r>
              <a:rPr lang="es-GT" dirty="0" smtClean="0"/>
              <a:t>.</a:t>
            </a:r>
            <a:endParaRPr lang="es-GT" dirty="0"/>
          </a:p>
        </p:txBody>
      </p:sp>
      <p:pic>
        <p:nvPicPr>
          <p:cNvPr id="7" name="Imagen 6"/>
          <p:cNvPicPr>
            <a:picLocks noChangeAspect="1"/>
          </p:cNvPicPr>
          <p:nvPr/>
        </p:nvPicPr>
        <p:blipFill>
          <a:blip r:embed="rId2"/>
          <a:stretch>
            <a:fillRect/>
          </a:stretch>
        </p:blipFill>
        <p:spPr>
          <a:xfrm>
            <a:off x="6091638" y="1645688"/>
            <a:ext cx="4984193" cy="502347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605835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99747" y="1625958"/>
            <a:ext cx="5611949" cy="1426335"/>
          </a:xfrm>
        </p:spPr>
        <p:txBody>
          <a:bodyPr>
            <a:normAutofit fontScale="90000"/>
          </a:bodyPr>
          <a:lstStyle/>
          <a:p>
            <a:pPr algn="l"/>
            <a:r>
              <a:rPr lang="es-ES" sz="4800" dirty="0">
                <a:solidFill>
                  <a:srgbClr val="92D050"/>
                </a:solidFill>
              </a:rPr>
              <a:t>Técnicas de recolección de datos.</a:t>
            </a:r>
            <a:endParaRPr lang="es-GT" sz="4800" dirty="0">
              <a:solidFill>
                <a:srgbClr val="92D050"/>
              </a:solidFill>
            </a:endParaRPr>
          </a:p>
        </p:txBody>
      </p:sp>
      <p:pic>
        <p:nvPicPr>
          <p:cNvPr id="4" name="Imagen 3"/>
          <p:cNvPicPr>
            <a:picLocks noChangeAspect="1"/>
          </p:cNvPicPr>
          <p:nvPr/>
        </p:nvPicPr>
        <p:blipFill>
          <a:blip r:embed="rId2"/>
          <a:stretch>
            <a:fillRect/>
          </a:stretch>
        </p:blipFill>
        <p:spPr>
          <a:xfrm>
            <a:off x="2073499" y="734095"/>
            <a:ext cx="4043966" cy="2562897"/>
          </a:xfrm>
          <a:prstGeom prst="rect">
            <a:avLst/>
          </a:prstGeom>
          <a:ln>
            <a:noFill/>
          </a:ln>
          <a:effectLst>
            <a:softEdge rad="112500"/>
          </a:effectLst>
        </p:spPr>
      </p:pic>
      <p:sp>
        <p:nvSpPr>
          <p:cNvPr id="5" name="Marcador de contenido 4"/>
          <p:cNvSpPr>
            <a:spLocks noGrp="1"/>
          </p:cNvSpPr>
          <p:nvPr>
            <p:ph idx="1"/>
          </p:nvPr>
        </p:nvSpPr>
        <p:spPr>
          <a:xfrm>
            <a:off x="6268255" y="3825428"/>
            <a:ext cx="4781263" cy="2537138"/>
          </a:xfrm>
        </p:spPr>
        <p:txBody>
          <a:bodyPr>
            <a:normAutofit/>
          </a:bodyPr>
          <a:lstStyle/>
          <a:p>
            <a:pPr marL="0" indent="0" algn="ctr">
              <a:buNone/>
            </a:pPr>
            <a:r>
              <a:rPr lang="es-GT" sz="4000" dirty="0" smtClean="0">
                <a:solidFill>
                  <a:srgbClr val="92D050"/>
                </a:solidFill>
              </a:rPr>
              <a:t>METODOS UTILIZADOS</a:t>
            </a:r>
          </a:p>
          <a:p>
            <a:endParaRPr lang="es-GT" dirty="0"/>
          </a:p>
        </p:txBody>
      </p:sp>
      <p:pic>
        <p:nvPicPr>
          <p:cNvPr id="6" name="Imagen 5"/>
          <p:cNvPicPr>
            <a:picLocks noChangeAspect="1"/>
          </p:cNvPicPr>
          <p:nvPr/>
        </p:nvPicPr>
        <p:blipFill>
          <a:blip r:embed="rId3"/>
          <a:stretch>
            <a:fillRect/>
          </a:stretch>
        </p:blipFill>
        <p:spPr>
          <a:xfrm>
            <a:off x="1922708" y="3493797"/>
            <a:ext cx="4345547" cy="2671964"/>
          </a:xfrm>
          <a:prstGeom prst="rect">
            <a:avLst/>
          </a:prstGeom>
          <a:ln>
            <a:noFill/>
          </a:ln>
          <a:effectLst>
            <a:softEdge rad="112500"/>
          </a:effectLst>
        </p:spPr>
      </p:pic>
    </p:spTree>
    <p:extLst>
      <p:ext uri="{BB962C8B-B14F-4D97-AF65-F5344CB8AC3E}">
        <p14:creationId xmlns:p14="http://schemas.microsoft.com/office/powerpoint/2010/main" val="3809422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sz="5400" b="1" dirty="0" smtClean="0"/>
              <a:t>ENFOQUE METEDOLOGICO</a:t>
            </a:r>
            <a:endParaRPr lang="es-GT" sz="5400" b="1" dirty="0"/>
          </a:p>
        </p:txBody>
      </p:sp>
      <p:sp>
        <p:nvSpPr>
          <p:cNvPr id="3" name="Marcador de contenido 2"/>
          <p:cNvSpPr>
            <a:spLocks noGrp="1"/>
          </p:cNvSpPr>
          <p:nvPr>
            <p:ph idx="1"/>
          </p:nvPr>
        </p:nvSpPr>
        <p:spPr>
          <a:xfrm flipV="1">
            <a:off x="132028" y="785611"/>
            <a:ext cx="292975" cy="78345"/>
          </a:xfrm>
        </p:spPr>
        <p:txBody>
          <a:bodyPr>
            <a:normAutofit fontScale="25000" lnSpcReduction="20000"/>
          </a:bodyPr>
          <a:lstStyle/>
          <a:p>
            <a:r>
              <a:rPr lang="es-GT" dirty="0" smtClean="0"/>
              <a:t>.</a:t>
            </a:r>
          </a:p>
          <a:p>
            <a:endParaRPr lang="es-GT" dirty="0"/>
          </a:p>
        </p:txBody>
      </p:sp>
      <p:pic>
        <p:nvPicPr>
          <p:cNvPr id="3074" name="Picture 2" descr="Resultado de imagen para enfoque metodologi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778" y="2268292"/>
            <a:ext cx="4159778" cy="4159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8510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996225"/>
            <a:ext cx="5714979" cy="3206840"/>
          </a:xfrm>
        </p:spPr>
        <p:txBody>
          <a:bodyPr>
            <a:normAutofit/>
          </a:bodyPr>
          <a:lstStyle/>
          <a:p>
            <a:r>
              <a:rPr lang="es-ES" b="1" dirty="0">
                <a:latin typeface="Aharoni" panose="02010803020104030203" pitchFamily="2" charset="-79"/>
                <a:cs typeface="Aharoni" panose="02010803020104030203" pitchFamily="2" charset="-79"/>
              </a:rPr>
              <a:t>Aplicación de valores en la </a:t>
            </a:r>
            <a:r>
              <a:rPr lang="es-ES" b="1" dirty="0" smtClean="0">
                <a:latin typeface="Aharoni" panose="02010803020104030203" pitchFamily="2" charset="-79"/>
                <a:cs typeface="Aharoni" panose="02010803020104030203" pitchFamily="2" charset="-79"/>
              </a:rPr>
              <a:t>investigación </a:t>
            </a:r>
            <a:r>
              <a:rPr lang="es-ES" b="1" dirty="0">
                <a:latin typeface="Aharoni" panose="02010803020104030203" pitchFamily="2" charset="-79"/>
                <a:cs typeface="Aharoni" panose="02010803020104030203" pitchFamily="2" charset="-79"/>
              </a:rPr>
              <a:t>Acción</a:t>
            </a:r>
            <a:endParaRPr lang="es-GT" b="1" dirty="0">
              <a:latin typeface="Aharoni" panose="02010803020104030203" pitchFamily="2" charset="-79"/>
              <a:cs typeface="Aharoni" panose="02010803020104030203" pitchFamily="2" charset="-79"/>
            </a:endParaRPr>
          </a:p>
        </p:txBody>
      </p:sp>
      <p:sp>
        <p:nvSpPr>
          <p:cNvPr id="3" name="Marcador de contenido 2"/>
          <p:cNvSpPr>
            <a:spLocks noGrp="1"/>
          </p:cNvSpPr>
          <p:nvPr>
            <p:ph idx="1"/>
          </p:nvPr>
        </p:nvSpPr>
        <p:spPr>
          <a:xfrm>
            <a:off x="1044502" y="5552661"/>
            <a:ext cx="879616" cy="969648"/>
          </a:xfrm>
        </p:spPr>
        <p:txBody>
          <a:bodyPr/>
          <a:lstStyle/>
          <a:p>
            <a:pPr marL="0" indent="0">
              <a:buNone/>
            </a:pPr>
            <a:r>
              <a:rPr lang="es-GT" dirty="0" smtClean="0"/>
              <a:t>.</a:t>
            </a:r>
          </a:p>
          <a:p>
            <a:endParaRPr lang="es-GT" dirty="0"/>
          </a:p>
        </p:txBody>
      </p:sp>
      <p:pic>
        <p:nvPicPr>
          <p:cNvPr id="4" name="Picture 2" descr="Resultado de imagen para valores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9929" y="1053060"/>
            <a:ext cx="4591320" cy="4591320"/>
          </a:xfrm>
          <a:prstGeom prst="rect">
            <a:avLst/>
          </a:prstGeom>
          <a:noFill/>
          <a:effectLst>
            <a:glow rad="228600">
              <a:schemeClr val="accent4">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335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4137" y="685800"/>
            <a:ext cx="10018713" cy="1181637"/>
          </a:xfrm>
        </p:spPr>
        <p:txBody>
          <a:bodyPr>
            <a:normAutofit/>
          </a:bodyPr>
          <a:lstStyle/>
          <a:p>
            <a:r>
              <a:rPr lang="es-GT" sz="6600" dirty="0" smtClean="0">
                <a:solidFill>
                  <a:srgbClr val="92D050"/>
                </a:solidFill>
              </a:rPr>
              <a:t>EVALUCACION PRE Y POST</a:t>
            </a:r>
            <a:endParaRPr lang="es-GT" sz="6600" dirty="0">
              <a:solidFill>
                <a:srgbClr val="92D050"/>
              </a:solidFill>
            </a:endParaRPr>
          </a:p>
        </p:txBody>
      </p:sp>
      <p:sp>
        <p:nvSpPr>
          <p:cNvPr id="3" name="Marcador de contenido 2"/>
          <p:cNvSpPr>
            <a:spLocks noGrp="1"/>
          </p:cNvSpPr>
          <p:nvPr>
            <p:ph idx="1"/>
          </p:nvPr>
        </p:nvSpPr>
        <p:spPr>
          <a:xfrm flipV="1">
            <a:off x="209303" y="325192"/>
            <a:ext cx="164185" cy="360608"/>
          </a:xfrm>
        </p:spPr>
        <p:txBody>
          <a:bodyPr>
            <a:normAutofit fontScale="62500" lnSpcReduction="20000"/>
          </a:bodyPr>
          <a:lstStyle/>
          <a:p>
            <a:r>
              <a:rPr lang="es-GT" dirty="0" smtClean="0"/>
              <a:t>.</a:t>
            </a:r>
          </a:p>
          <a:p>
            <a:endParaRPr lang="es-GT"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582" y="2224586"/>
            <a:ext cx="5240741" cy="3365026"/>
          </a:xfrm>
          <a:prstGeom prst="rect">
            <a:avLst/>
          </a:prstGeom>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5642" y="2224586"/>
            <a:ext cx="5008729" cy="3301052"/>
          </a:xfrm>
          <a:prstGeom prst="rect">
            <a:avLst/>
          </a:prstGeom>
        </p:spPr>
      </p:pic>
    </p:spTree>
    <p:extLst>
      <p:ext uri="{BB962C8B-B14F-4D97-AF65-F5344CB8AC3E}">
        <p14:creationId xmlns:p14="http://schemas.microsoft.com/office/powerpoint/2010/main" val="1249824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2" y="685800"/>
            <a:ext cx="10018712" cy="895865"/>
          </a:xfrm>
        </p:spPr>
        <p:txBody>
          <a:bodyPr>
            <a:normAutofit fontScale="90000"/>
          </a:bodyPr>
          <a:lstStyle/>
          <a:p>
            <a:r>
              <a:rPr lang="es-GT" b="1" dirty="0"/>
              <a:t>¿</a:t>
            </a:r>
            <a:r>
              <a:rPr lang="es-GT" b="1" dirty="0">
                <a:solidFill>
                  <a:srgbClr val="C00000"/>
                </a:solidFill>
              </a:rPr>
              <a:t>Tiene usted algún conocimiento acerca del tema acción por él clima?</a:t>
            </a:r>
            <a:r>
              <a:rPr lang="es-GT" dirty="0">
                <a:solidFill>
                  <a:srgbClr val="C00000"/>
                </a:solidFill>
              </a:rPr>
              <a:t/>
            </a:r>
            <a:br>
              <a:rPr lang="es-GT" dirty="0">
                <a:solidFill>
                  <a:srgbClr val="C00000"/>
                </a:solidFill>
              </a:rPr>
            </a:br>
            <a:endParaRPr lang="es-GT" dirty="0">
              <a:solidFill>
                <a:srgbClr val="C00000"/>
              </a:solidFill>
            </a:endParaRPr>
          </a:p>
        </p:txBody>
      </p:sp>
      <p:sp>
        <p:nvSpPr>
          <p:cNvPr id="3" name="Marcador de contenido 2"/>
          <p:cNvSpPr>
            <a:spLocks noGrp="1"/>
          </p:cNvSpPr>
          <p:nvPr>
            <p:ph idx="1"/>
          </p:nvPr>
        </p:nvSpPr>
        <p:spPr>
          <a:xfrm>
            <a:off x="2721711" y="4928286"/>
            <a:ext cx="6955354" cy="1929714"/>
          </a:xfrm>
        </p:spPr>
        <p:txBody>
          <a:bodyPr>
            <a:normAutofit fontScale="77500" lnSpcReduction="20000"/>
          </a:bodyPr>
          <a:lstStyle/>
          <a:p>
            <a:pPr marL="0" indent="0" algn="ctr">
              <a:buNone/>
            </a:pPr>
            <a:r>
              <a:rPr lang="es-GT" sz="3300" b="1" dirty="0"/>
              <a:t>Análisis:</a:t>
            </a:r>
            <a:endParaRPr lang="es-GT" sz="3300" dirty="0"/>
          </a:p>
          <a:p>
            <a:pPr marL="0" indent="0" algn="just">
              <a:buNone/>
            </a:pPr>
            <a:r>
              <a:rPr lang="es-GT" sz="3300" b="1" dirty="0"/>
              <a:t>El mayor porcentaje fue para sí porque el clima es un tema muy conocido es un tema que lo tratan en los colegios y es el ambiente en el que vivimos  </a:t>
            </a:r>
            <a:endParaRPr lang="es-GT" sz="3300" dirty="0"/>
          </a:p>
          <a:p>
            <a:endParaRPr lang="es-GT" dirty="0"/>
          </a:p>
        </p:txBody>
      </p:sp>
      <p:graphicFrame>
        <p:nvGraphicFramePr>
          <p:cNvPr id="4" name="Gráfico 3"/>
          <p:cNvGraphicFramePr/>
          <p:nvPr>
            <p:extLst>
              <p:ext uri="{D42A27DB-BD31-4B8C-83A1-F6EECF244321}">
                <p14:modId xmlns:p14="http://schemas.microsoft.com/office/powerpoint/2010/main" val="1592124789"/>
              </p:ext>
            </p:extLst>
          </p:nvPr>
        </p:nvGraphicFramePr>
        <p:xfrm>
          <a:off x="1965278" y="1392865"/>
          <a:ext cx="8939283" cy="33253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86949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249073"/>
            <a:ext cx="10018713" cy="784654"/>
          </a:xfrm>
        </p:spPr>
        <p:txBody>
          <a:bodyPr>
            <a:normAutofit fontScale="90000"/>
          </a:bodyPr>
          <a:lstStyle/>
          <a:p>
            <a:r>
              <a:rPr lang="es-GT" b="1" dirty="0">
                <a:solidFill>
                  <a:srgbClr val="C00000"/>
                </a:solidFill>
              </a:rPr>
              <a:t>¿Sabe que es lluvia acida?</a:t>
            </a:r>
            <a:r>
              <a:rPr lang="es-GT" dirty="0"/>
              <a:t/>
            </a:r>
            <a:br>
              <a:rPr lang="es-GT" dirty="0"/>
            </a:br>
            <a:endParaRPr lang="es-GT" dirty="0"/>
          </a:p>
        </p:txBody>
      </p:sp>
      <p:sp>
        <p:nvSpPr>
          <p:cNvPr id="3" name="Marcador de contenido 2"/>
          <p:cNvSpPr>
            <a:spLocks noGrp="1"/>
          </p:cNvSpPr>
          <p:nvPr>
            <p:ph idx="1"/>
          </p:nvPr>
        </p:nvSpPr>
        <p:spPr>
          <a:xfrm>
            <a:off x="1484311" y="4588094"/>
            <a:ext cx="10018713" cy="2356022"/>
          </a:xfrm>
        </p:spPr>
        <p:txBody>
          <a:bodyPr/>
          <a:lstStyle/>
          <a:p>
            <a:pPr marL="0" indent="0" algn="ctr">
              <a:buNone/>
            </a:pPr>
            <a:r>
              <a:rPr lang="es-GT" b="1" dirty="0">
                <a:solidFill>
                  <a:srgbClr val="C00000"/>
                </a:solidFill>
              </a:rPr>
              <a:t>Análisis:</a:t>
            </a:r>
            <a:endParaRPr lang="es-GT" dirty="0">
              <a:solidFill>
                <a:srgbClr val="C00000"/>
              </a:solidFill>
            </a:endParaRPr>
          </a:p>
          <a:p>
            <a:pPr marL="0" indent="0">
              <a:buNone/>
            </a:pPr>
            <a:r>
              <a:rPr lang="es-GT" b="1" dirty="0"/>
              <a:t>El mayor porcentaje fue si, la mayoría de los alumnos si sabe que es lluvia acida, ya que este es un fenómeno muy grande que puede afectar a todo el país y sus consecuencias son muy graves</a:t>
            </a:r>
            <a:r>
              <a:rPr lang="es-GT" b="1" dirty="0">
                <a:solidFill>
                  <a:srgbClr val="C00000"/>
                </a:solidFill>
              </a:rPr>
              <a:t>. </a:t>
            </a:r>
            <a:endParaRPr lang="es-GT" dirty="0">
              <a:solidFill>
                <a:srgbClr val="C00000"/>
              </a:solidFill>
            </a:endParaRPr>
          </a:p>
          <a:p>
            <a:endParaRPr lang="es-GT" dirty="0"/>
          </a:p>
        </p:txBody>
      </p:sp>
      <p:graphicFrame>
        <p:nvGraphicFramePr>
          <p:cNvPr id="6" name="Gráfico 5"/>
          <p:cNvGraphicFramePr/>
          <p:nvPr>
            <p:extLst>
              <p:ext uri="{D42A27DB-BD31-4B8C-83A1-F6EECF244321}">
                <p14:modId xmlns:p14="http://schemas.microsoft.com/office/powerpoint/2010/main" val="2476627877"/>
              </p:ext>
            </p:extLst>
          </p:nvPr>
        </p:nvGraphicFramePr>
        <p:xfrm>
          <a:off x="1828800" y="1222744"/>
          <a:ext cx="8920716" cy="320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1266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1"/>
            <a:ext cx="10018713" cy="653902"/>
          </a:xfrm>
        </p:spPr>
        <p:txBody>
          <a:bodyPr>
            <a:normAutofit fontScale="90000"/>
          </a:bodyPr>
          <a:lstStyle/>
          <a:p>
            <a:r>
              <a:rPr lang="es-GT" b="1" dirty="0">
                <a:solidFill>
                  <a:srgbClr val="C00000"/>
                </a:solidFill>
              </a:rPr>
              <a:t>¿Sabe usted para qué sirve la capa de ozono?</a:t>
            </a:r>
            <a:r>
              <a:rPr lang="es-GT" dirty="0">
                <a:solidFill>
                  <a:srgbClr val="C00000"/>
                </a:solidFill>
              </a:rPr>
              <a:t/>
            </a:r>
            <a:br>
              <a:rPr lang="es-GT" dirty="0">
                <a:solidFill>
                  <a:srgbClr val="C00000"/>
                </a:solidFill>
              </a:rPr>
            </a:br>
            <a:endParaRPr lang="es-GT" dirty="0">
              <a:solidFill>
                <a:srgbClr val="C00000"/>
              </a:solidFill>
            </a:endParaRPr>
          </a:p>
        </p:txBody>
      </p:sp>
      <p:sp>
        <p:nvSpPr>
          <p:cNvPr id="3" name="Marcador de contenido 2"/>
          <p:cNvSpPr>
            <a:spLocks noGrp="1"/>
          </p:cNvSpPr>
          <p:nvPr>
            <p:ph idx="1"/>
          </p:nvPr>
        </p:nvSpPr>
        <p:spPr>
          <a:xfrm>
            <a:off x="1484310" y="4954136"/>
            <a:ext cx="10018713" cy="1485649"/>
          </a:xfrm>
        </p:spPr>
        <p:txBody>
          <a:bodyPr/>
          <a:lstStyle/>
          <a:p>
            <a:pPr marL="0" indent="0">
              <a:buNone/>
            </a:pPr>
            <a:r>
              <a:rPr lang="es-GT" b="1" dirty="0"/>
              <a:t>El porcentaje aquí va más equilibrado, el porcentaje de no subió más, no todos los alumnos tienen conocimiento acerca de la capa de ozono no saben de la importancia que tiene </a:t>
            </a:r>
            <a:endParaRPr lang="es-GT" dirty="0"/>
          </a:p>
          <a:p>
            <a:endParaRPr lang="es-GT" dirty="0"/>
          </a:p>
        </p:txBody>
      </p:sp>
      <p:graphicFrame>
        <p:nvGraphicFramePr>
          <p:cNvPr id="4" name="Gráfico 3"/>
          <p:cNvGraphicFramePr/>
          <p:nvPr>
            <p:extLst>
              <p:ext uri="{D42A27DB-BD31-4B8C-83A1-F6EECF244321}">
                <p14:modId xmlns:p14="http://schemas.microsoft.com/office/powerpoint/2010/main" val="1111981484"/>
              </p:ext>
            </p:extLst>
          </p:nvPr>
        </p:nvGraphicFramePr>
        <p:xfrm>
          <a:off x="1998921" y="1105785"/>
          <a:ext cx="8506046" cy="36299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28166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1"/>
            <a:ext cx="10018713" cy="770860"/>
          </a:xfrm>
        </p:spPr>
        <p:txBody>
          <a:bodyPr>
            <a:normAutofit fontScale="90000"/>
          </a:bodyPr>
          <a:lstStyle/>
          <a:p>
            <a:r>
              <a:rPr lang="es-GT" b="1" dirty="0"/>
              <a:t>¿</a:t>
            </a:r>
            <a:r>
              <a:rPr lang="es-GT" b="1" dirty="0">
                <a:solidFill>
                  <a:srgbClr val="C00000"/>
                </a:solidFill>
              </a:rPr>
              <a:t>Sabe cómo nos afecta el calentamiento global?</a:t>
            </a:r>
            <a:r>
              <a:rPr lang="es-GT" dirty="0">
                <a:solidFill>
                  <a:srgbClr val="C00000"/>
                </a:solidFill>
              </a:rPr>
              <a:t/>
            </a:r>
            <a:br>
              <a:rPr lang="es-GT" dirty="0">
                <a:solidFill>
                  <a:srgbClr val="C00000"/>
                </a:solidFill>
              </a:rPr>
            </a:br>
            <a:endParaRPr lang="es-GT" dirty="0">
              <a:solidFill>
                <a:srgbClr val="C00000"/>
              </a:solidFill>
            </a:endParaRPr>
          </a:p>
        </p:txBody>
      </p:sp>
      <p:sp>
        <p:nvSpPr>
          <p:cNvPr id="3" name="Marcador de contenido 2"/>
          <p:cNvSpPr>
            <a:spLocks noGrp="1"/>
          </p:cNvSpPr>
          <p:nvPr>
            <p:ph idx="1"/>
          </p:nvPr>
        </p:nvSpPr>
        <p:spPr>
          <a:xfrm>
            <a:off x="1484311" y="5146158"/>
            <a:ext cx="10018713" cy="1559442"/>
          </a:xfrm>
        </p:spPr>
        <p:txBody>
          <a:bodyPr>
            <a:normAutofit fontScale="92500"/>
          </a:bodyPr>
          <a:lstStyle/>
          <a:p>
            <a:pPr marL="0" indent="0" algn="ctr">
              <a:buNone/>
            </a:pPr>
            <a:r>
              <a:rPr lang="es-GT" b="1" dirty="0"/>
              <a:t>Análisis:</a:t>
            </a:r>
            <a:endParaRPr lang="es-GT" dirty="0"/>
          </a:p>
          <a:p>
            <a:pPr marL="0" indent="0">
              <a:buNone/>
            </a:pPr>
            <a:r>
              <a:rPr lang="es-GT" b="1" dirty="0"/>
              <a:t>La mayoría de los alumnos si tiene conocimiento acerca del calentamiento global y sus consecuencias por eso es que parecemos de altas temperaturas de calor. </a:t>
            </a:r>
            <a:endParaRPr lang="es-GT" dirty="0"/>
          </a:p>
          <a:p>
            <a:endParaRPr lang="es-GT" dirty="0"/>
          </a:p>
        </p:txBody>
      </p:sp>
      <p:graphicFrame>
        <p:nvGraphicFramePr>
          <p:cNvPr id="4" name="Gráfico 3"/>
          <p:cNvGraphicFramePr/>
          <p:nvPr>
            <p:extLst>
              <p:ext uri="{D42A27DB-BD31-4B8C-83A1-F6EECF244321}">
                <p14:modId xmlns:p14="http://schemas.microsoft.com/office/powerpoint/2010/main" val="4214237093"/>
              </p:ext>
            </p:extLst>
          </p:nvPr>
        </p:nvGraphicFramePr>
        <p:xfrm>
          <a:off x="1937982" y="1105786"/>
          <a:ext cx="8666328" cy="37937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080945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303664"/>
            <a:ext cx="10018713" cy="1102056"/>
          </a:xfrm>
        </p:spPr>
        <p:txBody>
          <a:bodyPr>
            <a:normAutofit fontScale="90000"/>
          </a:bodyPr>
          <a:lstStyle/>
          <a:p>
            <a:r>
              <a:rPr lang="es-GT" b="1" dirty="0">
                <a:solidFill>
                  <a:srgbClr val="C00000"/>
                </a:solidFill>
              </a:rPr>
              <a:t>¿Ha contribuido de alguna manera para el mejoramiento del medio ambiente?</a:t>
            </a:r>
            <a:r>
              <a:rPr lang="es-GT" dirty="0">
                <a:solidFill>
                  <a:srgbClr val="C00000"/>
                </a:solidFill>
              </a:rPr>
              <a:t/>
            </a:r>
            <a:br>
              <a:rPr lang="es-GT" dirty="0">
                <a:solidFill>
                  <a:srgbClr val="C00000"/>
                </a:solidFill>
              </a:rPr>
            </a:br>
            <a:endParaRPr lang="es-GT" dirty="0">
              <a:solidFill>
                <a:srgbClr val="C00000"/>
              </a:solidFill>
            </a:endParaRPr>
          </a:p>
        </p:txBody>
      </p:sp>
      <p:sp>
        <p:nvSpPr>
          <p:cNvPr id="3" name="Marcador de contenido 2"/>
          <p:cNvSpPr>
            <a:spLocks noGrp="1"/>
          </p:cNvSpPr>
          <p:nvPr>
            <p:ph idx="1"/>
          </p:nvPr>
        </p:nvSpPr>
        <p:spPr>
          <a:xfrm>
            <a:off x="1484310" y="5090616"/>
            <a:ext cx="10018713" cy="1478507"/>
          </a:xfrm>
        </p:spPr>
        <p:txBody>
          <a:bodyPr>
            <a:normAutofit fontScale="92500" lnSpcReduction="20000"/>
          </a:bodyPr>
          <a:lstStyle/>
          <a:p>
            <a:pPr marL="0" indent="0" algn="ctr">
              <a:buNone/>
            </a:pPr>
            <a:r>
              <a:rPr lang="es-GT" b="1" dirty="0"/>
              <a:t>Análisis:</a:t>
            </a:r>
            <a:endParaRPr lang="es-GT" dirty="0"/>
          </a:p>
          <a:p>
            <a:pPr marL="0" indent="0">
              <a:buNone/>
            </a:pPr>
            <a:r>
              <a:rPr lang="es-GT" b="1" dirty="0"/>
              <a:t>Este porcentaje de si es alto porque en los colegios si se han preocupado por el medio ambiente, la mayoría de las personas han contribuido en proyectos que ayudan al medio ambiente </a:t>
            </a:r>
            <a:endParaRPr lang="es-GT" dirty="0"/>
          </a:p>
          <a:p>
            <a:endParaRPr lang="es-GT" dirty="0"/>
          </a:p>
        </p:txBody>
      </p:sp>
      <p:graphicFrame>
        <p:nvGraphicFramePr>
          <p:cNvPr id="4" name="Gráfico 3"/>
          <p:cNvGraphicFramePr/>
          <p:nvPr>
            <p:extLst>
              <p:ext uri="{D42A27DB-BD31-4B8C-83A1-F6EECF244321}">
                <p14:modId xmlns:p14="http://schemas.microsoft.com/office/powerpoint/2010/main" val="4156402804"/>
              </p:ext>
            </p:extLst>
          </p:nvPr>
        </p:nvGraphicFramePr>
        <p:xfrm>
          <a:off x="1610436" y="1405721"/>
          <a:ext cx="8993874" cy="32091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85991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66137" y="724235"/>
            <a:ext cx="7376353" cy="1349062"/>
          </a:xfrm>
        </p:spPr>
        <p:txBody>
          <a:bodyPr>
            <a:noAutofit/>
          </a:bodyPr>
          <a:lstStyle/>
          <a:p>
            <a:r>
              <a:rPr lang="es-GT" sz="4800" b="1" dirty="0" smtClean="0">
                <a:solidFill>
                  <a:srgbClr val="92D050"/>
                </a:solidFill>
                <a:ea typeface="Batang" panose="02030600000101010101" pitchFamily="18" charset="-127"/>
              </a:rPr>
              <a:t>COMUNIDAD #2 5 BACO “B”</a:t>
            </a:r>
            <a:endParaRPr lang="es-GT" sz="4800" b="1" dirty="0">
              <a:solidFill>
                <a:srgbClr val="92D050"/>
              </a:solidFill>
              <a:ea typeface="Batang" panose="02030600000101010101" pitchFamily="18" charset="-127"/>
            </a:endParaRPr>
          </a:p>
        </p:txBody>
      </p:sp>
      <p:sp>
        <p:nvSpPr>
          <p:cNvPr id="5" name="AutoShape 2" descr="blob:https://web.whatsapp.com/2009ddec-aaa0-40d1-956e-e52ee710be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pic>
        <p:nvPicPr>
          <p:cNvPr id="8" name="Marcador de contenido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66137" y="2253804"/>
            <a:ext cx="8058933" cy="4069724"/>
          </a:xfrm>
        </p:spPr>
      </p:pic>
    </p:spTree>
    <p:extLst>
      <p:ext uri="{BB962C8B-B14F-4D97-AF65-F5344CB8AC3E}">
        <p14:creationId xmlns:p14="http://schemas.microsoft.com/office/powerpoint/2010/main" val="3548665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06889" y="4684593"/>
            <a:ext cx="10018713" cy="1752599"/>
          </a:xfrm>
        </p:spPr>
        <p:txBody>
          <a:bodyPr>
            <a:normAutofit/>
          </a:bodyPr>
          <a:lstStyle/>
          <a:p>
            <a:r>
              <a:rPr lang="es-GT" sz="6000" b="1" dirty="0" smtClean="0">
                <a:solidFill>
                  <a:srgbClr val="C00000"/>
                </a:solidFill>
              </a:rPr>
              <a:t>PROPUESTAS</a:t>
            </a:r>
            <a:endParaRPr lang="es-GT" sz="6000" b="1" dirty="0">
              <a:solidFill>
                <a:srgbClr val="C00000"/>
              </a:solidFill>
            </a:endParaRPr>
          </a:p>
        </p:txBody>
      </p:sp>
      <p:sp>
        <p:nvSpPr>
          <p:cNvPr id="3" name="Marcador de contenido 2"/>
          <p:cNvSpPr>
            <a:spLocks noGrp="1"/>
          </p:cNvSpPr>
          <p:nvPr>
            <p:ph idx="1"/>
          </p:nvPr>
        </p:nvSpPr>
        <p:spPr>
          <a:xfrm flipV="1">
            <a:off x="-208013" y="1269242"/>
            <a:ext cx="904049" cy="791571"/>
          </a:xfrm>
        </p:spPr>
        <p:txBody>
          <a:bodyPr/>
          <a:lstStyle/>
          <a:p>
            <a:r>
              <a:rPr lang="es-GT" dirty="0" smtClean="0"/>
              <a:t>.</a:t>
            </a:r>
          </a:p>
          <a:p>
            <a:endParaRPr lang="es-GT" dirty="0"/>
          </a:p>
        </p:txBody>
      </p:sp>
      <p:pic>
        <p:nvPicPr>
          <p:cNvPr id="4" name="Imagen 3"/>
          <p:cNvPicPr>
            <a:picLocks noChangeAspect="1"/>
          </p:cNvPicPr>
          <p:nvPr/>
        </p:nvPicPr>
        <p:blipFill>
          <a:blip r:embed="rId2"/>
          <a:stretch>
            <a:fillRect/>
          </a:stretch>
        </p:blipFill>
        <p:spPr>
          <a:xfrm>
            <a:off x="4252614" y="477672"/>
            <a:ext cx="3742385" cy="3894441"/>
          </a:xfrm>
          <a:prstGeom prst="roundRect">
            <a:avLst>
              <a:gd name="adj" fmla="val 20685"/>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933191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3243" y="2555542"/>
            <a:ext cx="4930137" cy="1752599"/>
          </a:xfrm>
        </p:spPr>
        <p:txBody>
          <a:bodyPr>
            <a:normAutofit fontScale="90000"/>
          </a:bodyPr>
          <a:lstStyle/>
          <a:p>
            <a:r>
              <a:rPr lang="es-GT" sz="6600" b="1" dirty="0" smtClean="0"/>
              <a:t>CONCLUSIÓN</a:t>
            </a:r>
            <a:endParaRPr lang="es-GT" sz="6600" b="1" dirty="0"/>
          </a:p>
        </p:txBody>
      </p:sp>
      <p:sp>
        <p:nvSpPr>
          <p:cNvPr id="3" name="Marcador de contenido 2"/>
          <p:cNvSpPr>
            <a:spLocks noGrp="1"/>
          </p:cNvSpPr>
          <p:nvPr>
            <p:ph idx="1"/>
          </p:nvPr>
        </p:nvSpPr>
        <p:spPr>
          <a:xfrm>
            <a:off x="310603" y="586284"/>
            <a:ext cx="194365" cy="199031"/>
          </a:xfrm>
        </p:spPr>
        <p:txBody>
          <a:bodyPr>
            <a:normAutofit fontScale="32500" lnSpcReduction="20000"/>
          </a:bodyPr>
          <a:lstStyle/>
          <a:p>
            <a:r>
              <a:rPr lang="es-GT" dirty="0" smtClean="0"/>
              <a:t>.</a:t>
            </a:r>
            <a:endParaRPr lang="es-GT" dirty="0"/>
          </a:p>
        </p:txBody>
      </p:sp>
      <p:pic>
        <p:nvPicPr>
          <p:cNvPr id="4" name="Picture 2" descr="Resultado de imagen para conclusion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5427" y="0"/>
            <a:ext cx="4286250" cy="57150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000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0697" y="4243588"/>
            <a:ext cx="10018713" cy="1867437"/>
          </a:xfrm>
        </p:spPr>
        <p:txBody>
          <a:bodyPr>
            <a:normAutofit fontScale="90000"/>
          </a:bodyPr>
          <a:lstStyle/>
          <a:p>
            <a:r>
              <a:rPr lang="es-GT" sz="8000" dirty="0" smtClean="0">
                <a:solidFill>
                  <a:srgbClr val="92D050"/>
                </a:solidFill>
              </a:rPr>
              <a:t> </a:t>
            </a:r>
            <a:r>
              <a:rPr lang="es-GT" sz="13800" dirty="0" smtClean="0">
                <a:solidFill>
                  <a:srgbClr val="92D050"/>
                </a:solidFill>
              </a:rPr>
              <a:t>OBJETIVOS</a:t>
            </a:r>
            <a:endParaRPr lang="es-GT" sz="8000" dirty="0">
              <a:solidFill>
                <a:srgbClr val="92D050"/>
              </a:solidFill>
            </a:endParaRPr>
          </a:p>
        </p:txBody>
      </p:sp>
      <p:sp>
        <p:nvSpPr>
          <p:cNvPr id="3" name="Marcador de contenido 2"/>
          <p:cNvSpPr>
            <a:spLocks noGrp="1"/>
          </p:cNvSpPr>
          <p:nvPr>
            <p:ph idx="1"/>
          </p:nvPr>
        </p:nvSpPr>
        <p:spPr>
          <a:xfrm>
            <a:off x="1207220" y="5177307"/>
            <a:ext cx="1909467" cy="1099330"/>
          </a:xfrm>
        </p:spPr>
        <p:txBody>
          <a:bodyPr>
            <a:normAutofit/>
          </a:bodyPr>
          <a:lstStyle/>
          <a:p>
            <a:endParaRPr lang="es-GT" dirty="0"/>
          </a:p>
        </p:txBody>
      </p:sp>
      <p:pic>
        <p:nvPicPr>
          <p:cNvPr id="4" name="Imagen 3"/>
          <p:cNvPicPr>
            <a:picLocks noChangeAspect="1"/>
          </p:cNvPicPr>
          <p:nvPr/>
        </p:nvPicPr>
        <p:blipFill>
          <a:blip r:embed="rId2"/>
          <a:stretch>
            <a:fillRect/>
          </a:stretch>
        </p:blipFill>
        <p:spPr>
          <a:xfrm>
            <a:off x="1885548" y="668253"/>
            <a:ext cx="8756454" cy="35753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2878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sz="6000" dirty="0" smtClean="0">
                <a:solidFill>
                  <a:srgbClr val="92D050"/>
                </a:solidFill>
              </a:rPr>
              <a:t>OBJETIVO GENERAL</a:t>
            </a:r>
            <a:endParaRPr lang="es-GT" sz="6000" dirty="0">
              <a:solidFill>
                <a:srgbClr val="92D050"/>
              </a:solidFill>
            </a:endParaRPr>
          </a:p>
        </p:txBody>
      </p:sp>
      <p:sp>
        <p:nvSpPr>
          <p:cNvPr id="3" name="Marcador de contenido 2"/>
          <p:cNvSpPr>
            <a:spLocks noGrp="1"/>
          </p:cNvSpPr>
          <p:nvPr>
            <p:ph idx="1"/>
          </p:nvPr>
        </p:nvSpPr>
        <p:spPr>
          <a:xfrm>
            <a:off x="1484310" y="2666999"/>
            <a:ext cx="10018713" cy="3540618"/>
          </a:xfrm>
        </p:spPr>
        <p:txBody>
          <a:bodyPr>
            <a:noAutofit/>
          </a:bodyPr>
          <a:lstStyle/>
          <a:p>
            <a:pPr lvl="0" algn="just"/>
            <a:r>
              <a:rPr lang="es-MX" sz="3600" dirty="0"/>
              <a:t>Hacer que los alumnos puedan ayudar en los cambios climáticos, que los alumnos se den cuenta del daño que hacemos al momento que usamos aerosoles, cloro, carbono, entre otros, que tengan conocimiento acerca de la capa de ozono, del calentamiento global, la diversidad cultural y lingüística y crear un impacto positivo en ellos.</a:t>
            </a:r>
            <a:endParaRPr lang="es-GT" sz="3600" dirty="0"/>
          </a:p>
          <a:p>
            <a:endParaRPr lang="es-GT" sz="2800" dirty="0"/>
          </a:p>
        </p:txBody>
      </p:sp>
    </p:spTree>
    <p:extLst>
      <p:ext uri="{BB962C8B-B14F-4D97-AF65-F5344CB8AC3E}">
        <p14:creationId xmlns:p14="http://schemas.microsoft.com/office/powerpoint/2010/main" val="373839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06251"/>
            <a:ext cx="10018713" cy="1752599"/>
          </a:xfrm>
        </p:spPr>
        <p:txBody>
          <a:bodyPr>
            <a:normAutofit/>
          </a:bodyPr>
          <a:lstStyle/>
          <a:p>
            <a:r>
              <a:rPr lang="es-GT" sz="6000" dirty="0" smtClean="0">
                <a:solidFill>
                  <a:srgbClr val="92D050"/>
                </a:solidFill>
              </a:rPr>
              <a:t>OBJETIVOS ESPECIFICOS </a:t>
            </a:r>
            <a:endParaRPr lang="es-GT" sz="6000" dirty="0">
              <a:solidFill>
                <a:srgbClr val="92D050"/>
              </a:solidFill>
            </a:endParaRPr>
          </a:p>
        </p:txBody>
      </p:sp>
      <p:sp>
        <p:nvSpPr>
          <p:cNvPr id="3" name="Marcador de contenido 2"/>
          <p:cNvSpPr>
            <a:spLocks noGrp="1"/>
          </p:cNvSpPr>
          <p:nvPr>
            <p:ph idx="1"/>
          </p:nvPr>
        </p:nvSpPr>
        <p:spPr>
          <a:xfrm>
            <a:off x="1484310" y="2086377"/>
            <a:ext cx="10018713" cy="4597758"/>
          </a:xfrm>
        </p:spPr>
        <p:txBody>
          <a:bodyPr>
            <a:normAutofit lnSpcReduction="10000"/>
          </a:bodyPr>
          <a:lstStyle/>
          <a:p>
            <a:pPr lvl="0" algn="just"/>
            <a:r>
              <a:rPr lang="es-MX" dirty="0"/>
              <a:t>Impartirles charlas a los alumnos para que tengan conocimiento de los temas a tratar </a:t>
            </a:r>
            <a:endParaRPr lang="es-GT" dirty="0"/>
          </a:p>
          <a:p>
            <a:pPr lvl="0" algn="just"/>
            <a:r>
              <a:rPr lang="es-MX" dirty="0"/>
              <a:t>Lograr hacer un proyecto para </a:t>
            </a:r>
            <a:r>
              <a:rPr lang="es-MX" dirty="0" smtClean="0"/>
              <a:t>Memorar </a:t>
            </a:r>
            <a:r>
              <a:rPr lang="es-MX" dirty="0"/>
              <a:t>las causas de los cambios climáticos y que los alumnos sean parte de ello</a:t>
            </a:r>
            <a:endParaRPr lang="es-GT" dirty="0"/>
          </a:p>
          <a:p>
            <a:pPr lvl="0" algn="just"/>
            <a:r>
              <a:rPr lang="es-MX" dirty="0"/>
              <a:t>Darles ejemplos y mostrarles que otros productos pueden usar que no sean aerosoles y que no sean dañinos </a:t>
            </a:r>
            <a:endParaRPr lang="es-GT" dirty="0"/>
          </a:p>
          <a:p>
            <a:pPr lvl="0" algn="just"/>
            <a:r>
              <a:rPr lang="es-MX" dirty="0"/>
              <a:t>Crear un impacto en ellos para que ellos puedan causar un impacto en las demás personas para ayudar con el clima </a:t>
            </a:r>
            <a:endParaRPr lang="es-GT" dirty="0"/>
          </a:p>
          <a:p>
            <a:pPr lvl="0" algn="just"/>
            <a:r>
              <a:rPr lang="es-MX" dirty="0"/>
              <a:t>Hacerles ver la importancia que tiene el clima, porque puede afectar en la salud del ser humano , dándoles ejemplos de las enfermedades que nos pueden dar </a:t>
            </a:r>
            <a:endParaRPr lang="es-GT" dirty="0"/>
          </a:p>
          <a:p>
            <a:endParaRPr lang="es-GT" dirty="0"/>
          </a:p>
        </p:txBody>
      </p:sp>
    </p:spTree>
    <p:extLst>
      <p:ext uri="{BB962C8B-B14F-4D97-AF65-F5344CB8AC3E}">
        <p14:creationId xmlns:p14="http://schemas.microsoft.com/office/powerpoint/2010/main" val="13883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96676" y="3020096"/>
            <a:ext cx="5315734" cy="1310425"/>
          </a:xfrm>
        </p:spPr>
        <p:txBody>
          <a:bodyPr>
            <a:normAutofit fontScale="90000"/>
          </a:bodyPr>
          <a:lstStyle/>
          <a:p>
            <a:r>
              <a:rPr lang="es-GT" dirty="0">
                <a:solidFill>
                  <a:srgbClr val="92D050"/>
                </a:solidFill>
              </a:rPr>
              <a:t>¿</a:t>
            </a:r>
            <a:r>
              <a:rPr lang="es-GT" dirty="0" smtClean="0">
                <a:solidFill>
                  <a:srgbClr val="92D050"/>
                </a:solidFill>
              </a:rPr>
              <a:t>QUE ES ACCIÓN POR EL CLIMA</a:t>
            </a:r>
            <a:r>
              <a:rPr lang="es-GT" dirty="0">
                <a:solidFill>
                  <a:srgbClr val="92D050"/>
                </a:solidFill>
              </a:rPr>
              <a:t>?</a:t>
            </a:r>
          </a:p>
        </p:txBody>
      </p:sp>
      <p:pic>
        <p:nvPicPr>
          <p:cNvPr id="4" name="Imagen 3"/>
          <p:cNvPicPr>
            <a:picLocks noChangeAspect="1"/>
          </p:cNvPicPr>
          <p:nvPr/>
        </p:nvPicPr>
        <p:blipFill>
          <a:blip r:embed="rId2"/>
          <a:stretch>
            <a:fillRect/>
          </a:stretch>
        </p:blipFill>
        <p:spPr>
          <a:xfrm>
            <a:off x="2084230" y="1800358"/>
            <a:ext cx="3749899" cy="374989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022759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43442" y="2965361"/>
            <a:ext cx="4040726" cy="1752599"/>
          </a:xfrm>
        </p:spPr>
        <p:txBody>
          <a:bodyPr>
            <a:normAutofit/>
          </a:bodyPr>
          <a:lstStyle/>
          <a:p>
            <a:r>
              <a:rPr lang="es-GT" sz="4400" dirty="0" smtClean="0"/>
              <a:t>JUSTIFICACIÓN</a:t>
            </a:r>
            <a:endParaRPr lang="es-GT" sz="4400" dirty="0"/>
          </a:p>
        </p:txBody>
      </p:sp>
      <p:sp>
        <p:nvSpPr>
          <p:cNvPr id="3" name="Marcador de contenido 2"/>
          <p:cNvSpPr>
            <a:spLocks noGrp="1"/>
          </p:cNvSpPr>
          <p:nvPr>
            <p:ph idx="1"/>
          </p:nvPr>
        </p:nvSpPr>
        <p:spPr>
          <a:xfrm>
            <a:off x="7827153" y="4238224"/>
            <a:ext cx="3957015" cy="1325449"/>
          </a:xfrm>
        </p:spPr>
        <p:txBody>
          <a:bodyPr>
            <a:normAutofit/>
          </a:bodyPr>
          <a:lstStyle/>
          <a:p>
            <a:pPr marL="0" indent="0">
              <a:buNone/>
            </a:pPr>
            <a:r>
              <a:rPr lang="es-GT" sz="3200" dirty="0" smtClean="0">
                <a:solidFill>
                  <a:srgbClr val="92D050"/>
                </a:solidFill>
              </a:rPr>
              <a:t>¿</a:t>
            </a:r>
            <a:r>
              <a:rPr lang="es-GT" sz="3200" dirty="0">
                <a:solidFill>
                  <a:srgbClr val="92D050"/>
                </a:solidFill>
              </a:rPr>
              <a:t> </a:t>
            </a:r>
            <a:r>
              <a:rPr lang="es-GT" sz="3200" dirty="0" smtClean="0">
                <a:solidFill>
                  <a:srgbClr val="92D050"/>
                </a:solidFill>
              </a:rPr>
              <a:t>porque lo hicimos?</a:t>
            </a:r>
            <a:endParaRPr lang="es-GT" sz="3200" dirty="0">
              <a:solidFill>
                <a:srgbClr val="92D050"/>
              </a:solidFill>
            </a:endParaRPr>
          </a:p>
        </p:txBody>
      </p:sp>
      <p:pic>
        <p:nvPicPr>
          <p:cNvPr id="4" name="Imagen 3"/>
          <p:cNvPicPr>
            <a:picLocks noChangeAspect="1"/>
          </p:cNvPicPr>
          <p:nvPr/>
        </p:nvPicPr>
        <p:blipFill>
          <a:blip r:embed="rId2"/>
          <a:stretch>
            <a:fillRect/>
          </a:stretch>
        </p:blipFill>
        <p:spPr>
          <a:xfrm>
            <a:off x="2196273" y="394616"/>
            <a:ext cx="5057775" cy="6122093"/>
          </a:xfrm>
          <a:prstGeom prst="rect">
            <a:avLst/>
          </a:prstGeom>
          <a:ln>
            <a:noFill/>
          </a:ln>
          <a:effectLst>
            <a:softEdge rad="112500"/>
          </a:effectLst>
        </p:spPr>
      </p:pic>
    </p:spTree>
    <p:extLst>
      <p:ext uri="{BB962C8B-B14F-4D97-AF65-F5344CB8AC3E}">
        <p14:creationId xmlns:p14="http://schemas.microsoft.com/office/powerpoint/2010/main" val="3987622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36582" y="2591873"/>
            <a:ext cx="4942247" cy="1752599"/>
          </a:xfrm>
        </p:spPr>
        <p:txBody>
          <a:bodyPr/>
          <a:lstStyle/>
          <a:p>
            <a:r>
              <a:rPr lang="es-GT" b="1" dirty="0" smtClean="0"/>
              <a:t>TIPOS DE CLIMA EN GUATEMALA</a:t>
            </a:r>
            <a:endParaRPr lang="es-GT" b="1" dirty="0"/>
          </a:p>
        </p:txBody>
      </p:sp>
      <p:sp>
        <p:nvSpPr>
          <p:cNvPr id="3" name="Marcador de contenido 2"/>
          <p:cNvSpPr>
            <a:spLocks noGrp="1"/>
          </p:cNvSpPr>
          <p:nvPr>
            <p:ph idx="1"/>
          </p:nvPr>
        </p:nvSpPr>
        <p:spPr>
          <a:xfrm flipV="1">
            <a:off x="1484311" y="2601532"/>
            <a:ext cx="202821" cy="65468"/>
          </a:xfrm>
        </p:spPr>
        <p:txBody>
          <a:bodyPr>
            <a:normAutofit fontScale="25000" lnSpcReduction="20000"/>
          </a:bodyPr>
          <a:lstStyle/>
          <a:p>
            <a:r>
              <a:rPr lang="es-GT" dirty="0" smtClean="0"/>
              <a:t>…</a:t>
            </a:r>
          </a:p>
          <a:p>
            <a:endParaRPr lang="es-GT" dirty="0"/>
          </a:p>
        </p:txBody>
      </p:sp>
      <p:pic>
        <p:nvPicPr>
          <p:cNvPr id="4"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4558" y="3119907"/>
            <a:ext cx="3386115" cy="355839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3"/>
          <a:stretch>
            <a:fillRect/>
          </a:stretch>
        </p:blipFill>
        <p:spPr>
          <a:xfrm>
            <a:off x="7816401" y="409753"/>
            <a:ext cx="3826100" cy="27101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35232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35059" y="377779"/>
            <a:ext cx="331611" cy="308021"/>
          </a:xfrm>
        </p:spPr>
        <p:txBody>
          <a:bodyPr>
            <a:normAutofit fontScale="25000" lnSpcReduction="20000"/>
          </a:bodyPr>
          <a:lstStyle/>
          <a:p>
            <a:r>
              <a:rPr lang="es-GT" dirty="0" smtClean="0"/>
              <a:t>…………..</a:t>
            </a:r>
            <a:endParaRPr lang="es-GT" dirty="0"/>
          </a:p>
        </p:txBody>
      </p:sp>
      <p:sp>
        <p:nvSpPr>
          <p:cNvPr id="4" name="Título 3"/>
          <p:cNvSpPr>
            <a:spLocks noGrp="1"/>
          </p:cNvSpPr>
          <p:nvPr>
            <p:ph type="title"/>
          </p:nvPr>
        </p:nvSpPr>
        <p:spPr>
          <a:xfrm rot="20341852">
            <a:off x="4087918" y="2112417"/>
            <a:ext cx="10018713" cy="1752599"/>
          </a:xfrm>
        </p:spPr>
        <p:txBody>
          <a:bodyPr/>
          <a:lstStyle/>
          <a:p>
            <a:r>
              <a:rPr lang="es-GT" b="1" dirty="0" smtClean="0"/>
              <a:t>COMBUSTIBLES FOSILES</a:t>
            </a:r>
            <a:endParaRPr lang="es-GT" b="1" dirty="0"/>
          </a:p>
        </p:txBody>
      </p:sp>
      <p:pic>
        <p:nvPicPr>
          <p:cNvPr id="1030" name="Picture 6" descr="Resultado de imagen para combustibles fosiles animad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1280" y="4131040"/>
            <a:ext cx="2830731" cy="21576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n para combustibles fosiles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122" y="1028682"/>
            <a:ext cx="4570972" cy="4570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4038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96</TotalTime>
  <Words>476</Words>
  <Application>Microsoft Office PowerPoint</Application>
  <PresentationFormat>Personalizado</PresentationFormat>
  <Paragraphs>51</Paragraphs>
  <Slides>21</Slides>
  <Notes>0</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Parallax</vt:lpstr>
      <vt:lpstr>Presentación de PowerPoint</vt:lpstr>
      <vt:lpstr>COMUNIDAD #2 5 BACO “B”</vt:lpstr>
      <vt:lpstr> OBJETIVOS</vt:lpstr>
      <vt:lpstr>OBJETIVO GENERAL</vt:lpstr>
      <vt:lpstr>OBJETIVOS ESPECIFICOS </vt:lpstr>
      <vt:lpstr>¿QUE ES ACCIÓN POR EL CLIMA?</vt:lpstr>
      <vt:lpstr>JUSTIFICACIÓN</vt:lpstr>
      <vt:lpstr>TIPOS DE CLIMA EN GUATEMALA</vt:lpstr>
      <vt:lpstr>COMBUSTIBLES FOSILES</vt:lpstr>
      <vt:lpstr>LLUVIA ACIDA</vt:lpstr>
      <vt:lpstr>Técnicas de recolección de datos.</vt:lpstr>
      <vt:lpstr>ENFOQUE METEDOLOGICO</vt:lpstr>
      <vt:lpstr>Aplicación de valores en la investigación Acción</vt:lpstr>
      <vt:lpstr>EVALUCACION PRE Y POST</vt:lpstr>
      <vt:lpstr>¿Tiene usted algún conocimiento acerca del tema acción por él clima? </vt:lpstr>
      <vt:lpstr>¿Sabe que es lluvia acida? </vt:lpstr>
      <vt:lpstr>¿Sabe usted para qué sirve la capa de ozono? </vt:lpstr>
      <vt:lpstr>¿Sabe cómo nos afecta el calentamiento global? </vt:lpstr>
      <vt:lpstr>¿Ha contribuido de alguna manera para el mejoramiento del medio ambiente? </vt:lpstr>
      <vt:lpstr>PROPUESTAS</vt:lpstr>
      <vt:lpstr>CONCLUSIÓN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Liceo Compu-Market</dc:creator>
  <cp:lastModifiedBy>ROBIN</cp:lastModifiedBy>
  <cp:revision>14</cp:revision>
  <dcterms:created xsi:type="dcterms:W3CDTF">2019-08-15T18:05:01Z</dcterms:created>
  <dcterms:modified xsi:type="dcterms:W3CDTF">2006-01-01T06:41:58Z</dcterms:modified>
</cp:coreProperties>
</file>