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Corbel"/>
      <p:regular r:id="rId28"/>
      <p:bold r:id="rId29"/>
      <p:italic r:id="rId30"/>
      <p:boldItalic r:id="rId31"/>
    </p:embeddedFont>
    <p:embeddedFont>
      <p:font typeface="Comfortaa Regular"/>
      <p:regular r:id="rId32"/>
      <p:bold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orbel-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bel-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7.xml"/><Relationship Id="rId33" Type="http://schemas.openxmlformats.org/officeDocument/2006/relationships/font" Target="fonts/ComfortaaRegular-bold.fntdata"/><Relationship Id="rId10" Type="http://schemas.openxmlformats.org/officeDocument/2006/relationships/slide" Target="slides/slide6.xml"/><Relationship Id="rId32" Type="http://schemas.openxmlformats.org/officeDocument/2006/relationships/font" Target="fonts/ComfortaaRegular-regular.fntdata"/><Relationship Id="rId13" Type="http://schemas.openxmlformats.org/officeDocument/2006/relationships/slide" Target="slides/slide9.xml"/><Relationship Id="rId35" Type="http://schemas.openxmlformats.org/officeDocument/2006/relationships/font" Target="fonts/Comfortaa-bold.fntdata"/><Relationship Id="rId12" Type="http://schemas.openxmlformats.org/officeDocument/2006/relationships/slide" Target="slides/slide8.xml"/><Relationship Id="rId34" Type="http://schemas.openxmlformats.org/officeDocument/2006/relationships/font" Target="fonts/Comfortaa-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ec73ece48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ec73ece4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ec73ece48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ec73ece4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ec73ece48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ec73ece4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ec73ece48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ec73ece4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ec73ece48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ec73ece4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ec73ece48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ec73ece4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ec73ece48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ec73ece4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ec73ece48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ec73ece4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ec73ece48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ec73ece4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ec73ece48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ec73ece4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ec73ece48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ec73ece4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ec73ece48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ec73ece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ec73ece48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ec73ece4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ec73ece48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ec73ece4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ec73ece48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ec73ece4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ec73ece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ec73ece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ec73ece4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ec73ece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ec73ece4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ec73ece4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ec73ece4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ec73ece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ec73ece4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ec73ece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ec73ece4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ec73ece4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ec73ece48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ec73ece4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546100" y="-4763"/>
            <a:ext cx="5014912" cy="6862763"/>
            <a:chOff x="2928938" y="-4763"/>
            <a:chExt cx="5014912" cy="6862763"/>
          </a:xfrm>
        </p:grpSpPr>
        <p:sp>
          <p:nvSpPr>
            <p:cNvPr id="20" name="Google Shape;20;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2A4F1C"/>
            </a:solidFill>
            <a:ln>
              <a:noFill/>
            </a:ln>
          </p:spPr>
        </p:sp>
        <p:sp>
          <p:nvSpPr>
            <p:cNvPr id="24" name="Google Shape;24;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3F762A"/>
            </a:solidFill>
            <a:ln>
              <a:noFill/>
            </a:ln>
          </p:spPr>
        </p:sp>
        <p:sp>
          <p:nvSpPr>
            <p:cNvPr id="25" name="Google Shape;25;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82" name="Shape 82"/>
        <p:cNvGrpSpPr/>
        <p:nvPr/>
      </p:nvGrpSpPr>
      <p:grpSpPr>
        <a:xfrm>
          <a:off x="0" y="0"/>
          <a:ext cx="0" cy="0"/>
          <a:chOff x="0" y="0"/>
          <a:chExt cx="0" cy="0"/>
        </a:xfrm>
      </p:grpSpPr>
      <p:sp>
        <p:nvSpPr>
          <p:cNvPr id="83" name="Google Shape;83;p1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3F762A"/>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5" name="Google Shape;85;p1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89" name="Shape 89"/>
        <p:cNvGrpSpPr/>
        <p:nvPr/>
      </p:nvGrpSpPr>
      <p:grpSpPr>
        <a:xfrm>
          <a:off x="0" y="0"/>
          <a:ext cx="0" cy="0"/>
          <a:chOff x="0" y="0"/>
          <a:chExt cx="0" cy="0"/>
        </a:xfrm>
      </p:grpSpPr>
      <p:sp>
        <p:nvSpPr>
          <p:cNvPr id="90" name="Google Shape;90;p1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95" name="Shape 95"/>
        <p:cNvGrpSpPr/>
        <p:nvPr/>
      </p:nvGrpSpPr>
      <p:grpSpPr>
        <a:xfrm>
          <a:off x="0" y="0"/>
          <a:ext cx="0" cy="0"/>
          <a:chOff x="0" y="0"/>
          <a:chExt cx="0" cy="0"/>
        </a:xfrm>
      </p:grpSpPr>
      <p:sp>
        <p:nvSpPr>
          <p:cNvPr id="96" name="Google Shape;96;p1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s-ES" sz="8000" u="none" cap="none" strike="noStrike">
                <a:solidFill>
                  <a:schemeClr val="dk1"/>
                </a:solidFill>
                <a:latin typeface="Corbel"/>
                <a:ea typeface="Corbel"/>
                <a:cs typeface="Corbel"/>
                <a:sym typeface="Corbel"/>
              </a:rPr>
              <a:t>“</a:t>
            </a:r>
            <a:endParaRPr/>
          </a:p>
        </p:txBody>
      </p:sp>
      <p:sp>
        <p:nvSpPr>
          <p:cNvPr id="97" name="Google Shape;97;p1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s-ES" sz="8000" u="none" cap="none" strike="noStrike">
                <a:solidFill>
                  <a:schemeClr val="dk1"/>
                </a:solidFill>
                <a:latin typeface="Corbel"/>
                <a:ea typeface="Corbel"/>
                <a:cs typeface="Corbel"/>
                <a:sym typeface="Corbel"/>
              </a:rPr>
              <a:t>”</a:t>
            </a:r>
            <a:endParaRPr/>
          </a:p>
        </p:txBody>
      </p:sp>
      <p:sp>
        <p:nvSpPr>
          <p:cNvPr id="98" name="Google Shape;98;p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1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04" name="Shape 104"/>
        <p:cNvGrpSpPr/>
        <p:nvPr/>
      </p:nvGrpSpPr>
      <p:grpSpPr>
        <a:xfrm>
          <a:off x="0" y="0"/>
          <a:ext cx="0" cy="0"/>
          <a:chOff x="0" y="0"/>
          <a:chExt cx="0" cy="0"/>
        </a:xfrm>
      </p:grpSpPr>
      <p:sp>
        <p:nvSpPr>
          <p:cNvPr id="105" name="Google Shape;105;p1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r la tarjeta de nombre">
  <p:cSld name="Citar la tarjeta de nombre">
    <p:spTree>
      <p:nvGrpSpPr>
        <p:cNvPr id="110" name="Shape 110"/>
        <p:cNvGrpSpPr/>
        <p:nvPr/>
      </p:nvGrpSpPr>
      <p:grpSpPr>
        <a:xfrm>
          <a:off x="0" y="0"/>
          <a:ext cx="0" cy="0"/>
          <a:chOff x="0" y="0"/>
          <a:chExt cx="0" cy="0"/>
        </a:xfrm>
      </p:grpSpPr>
      <p:sp>
        <p:nvSpPr>
          <p:cNvPr id="111" name="Google Shape;111;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s-ES" sz="8000" u="none" cap="none" strike="noStrike">
                <a:solidFill>
                  <a:schemeClr val="dk1"/>
                </a:solidFill>
                <a:latin typeface="Corbel"/>
                <a:ea typeface="Corbel"/>
                <a:cs typeface="Corbel"/>
                <a:sym typeface="Corbel"/>
              </a:rPr>
              <a:t>“</a:t>
            </a:r>
            <a:endParaRPr/>
          </a:p>
        </p:txBody>
      </p:sp>
      <p:sp>
        <p:nvSpPr>
          <p:cNvPr id="112" name="Google Shape;112;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s-ES" sz="8000" u="none" cap="none" strike="noStrike">
                <a:solidFill>
                  <a:schemeClr val="dk1"/>
                </a:solidFill>
                <a:latin typeface="Corbel"/>
                <a:ea typeface="Corbel"/>
                <a:cs typeface="Corbel"/>
                <a:sym typeface="Corbel"/>
              </a:rPr>
              <a:t>”</a:t>
            </a:r>
            <a:endParaRPr/>
          </a:p>
        </p:txBody>
      </p:sp>
      <p:sp>
        <p:nvSpPr>
          <p:cNvPr id="113" name="Google Shape;113;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dadero o falso">
  <p:cSld name="Verdadero o falso">
    <p:spTree>
      <p:nvGrpSpPr>
        <p:cNvPr id="119" name="Shape 119"/>
        <p:cNvGrpSpPr/>
        <p:nvPr/>
      </p:nvGrpSpPr>
      <p:grpSpPr>
        <a:xfrm>
          <a:off x="0" y="0"/>
          <a:ext cx="0" cy="0"/>
          <a:chOff x="0" y="0"/>
          <a:chExt cx="0" cy="0"/>
        </a:xfrm>
      </p:grpSpPr>
      <p:sp>
        <p:nvSpPr>
          <p:cNvPr id="120" name="Google Shape;120;p1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1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26" name="Shape 126"/>
        <p:cNvGrpSpPr/>
        <p:nvPr/>
      </p:nvGrpSpPr>
      <p:grpSpPr>
        <a:xfrm>
          <a:off x="0" y="0"/>
          <a:ext cx="0" cy="0"/>
          <a:chOff x="0" y="0"/>
          <a:chExt cx="0" cy="0"/>
        </a:xfrm>
      </p:grpSpPr>
      <p:sp>
        <p:nvSpPr>
          <p:cNvPr id="127" name="Google Shape;127;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32" name="Shape 132"/>
        <p:cNvGrpSpPr/>
        <p:nvPr/>
      </p:nvGrpSpPr>
      <p:grpSpPr>
        <a:xfrm>
          <a:off x="0" y="0"/>
          <a:ext cx="0" cy="0"/>
          <a:chOff x="0" y="0"/>
          <a:chExt cx="0" cy="0"/>
        </a:xfrm>
      </p:grpSpPr>
      <p:sp>
        <p:nvSpPr>
          <p:cNvPr id="133" name="Google Shape;133;p18"/>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0" name="Google Shape;40;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3" name="Shape 43"/>
        <p:cNvGrpSpPr/>
        <p:nvPr/>
      </p:nvGrpSpPr>
      <p:grpSpPr>
        <a:xfrm>
          <a:off x="0" y="0"/>
          <a:ext cx="0" cy="0"/>
          <a:chOff x="0" y="0"/>
          <a:chExt cx="0" cy="0"/>
        </a:xfrm>
      </p:grpSpPr>
      <p:sp>
        <p:nvSpPr>
          <p:cNvPr id="44" name="Google Shape;44;p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6" name="Google Shape;46;p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3F762A"/>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3F762A"/>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9" name="Shape 59"/>
        <p:cNvGrpSpPr/>
        <p:nvPr/>
      </p:nvGrpSpPr>
      <p:grpSpPr>
        <a:xfrm>
          <a:off x="0" y="0"/>
          <a:ext cx="0" cy="0"/>
          <a:chOff x="0" y="0"/>
          <a:chExt cx="0" cy="0"/>
        </a:xfrm>
      </p:grpSpPr>
      <p:sp>
        <p:nvSpPr>
          <p:cNvPr id="60" name="Google Shape;60;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4" name="Shape 64"/>
        <p:cNvGrpSpPr/>
        <p:nvPr/>
      </p:nvGrpSpPr>
      <p:grpSpPr>
        <a:xfrm>
          <a:off x="0" y="0"/>
          <a:ext cx="0" cy="0"/>
          <a:chOff x="0" y="0"/>
          <a:chExt cx="0" cy="0"/>
        </a:xfrm>
      </p:grpSpPr>
      <p:sp>
        <p:nvSpPr>
          <p:cNvPr id="65" name="Google Shape;65;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3F762A"/>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3F762A"/>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78" name="Google Shape;78;p1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0812" y="0"/>
            <a:ext cx="2436813" cy="6858001"/>
            <a:chOff x="1320800" y="0"/>
            <a:chExt cx="2436813" cy="6858001"/>
          </a:xfrm>
        </p:grpSpPr>
        <p:sp>
          <p:nvSpPr>
            <p:cNvPr id="7" name="Google Shape;7;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2A4F1C"/>
            </a:solidFill>
            <a:ln>
              <a:noFill/>
            </a:ln>
          </p:spPr>
        </p:sp>
        <p:sp>
          <p:nvSpPr>
            <p:cNvPr id="11" name="Google Shape;11;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3F762A"/>
            </a:solidFill>
            <a:ln>
              <a:noFill/>
            </a:ln>
          </p:spPr>
        </p:sp>
        <p:sp>
          <p:nvSpPr>
            <p:cNvPr id="12" name="Google Shape;12;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3F762A"/>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F762A"/>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F762A"/>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F762A"/>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F762A"/>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F762A"/>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F762A"/>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F762A"/>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F762A"/>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p:nvPr/>
        </p:nvSpPr>
        <p:spPr>
          <a:xfrm>
            <a:off x="1680919" y="507912"/>
            <a:ext cx="9174188"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s-ES" sz="9600" u="none" cap="none" strike="noStrike">
                <a:solidFill>
                  <a:srgbClr val="92D050"/>
                </a:solidFill>
                <a:latin typeface="Corbel"/>
                <a:ea typeface="Corbel"/>
                <a:cs typeface="Corbel"/>
                <a:sym typeface="Corbel"/>
              </a:rPr>
              <a:t>Seminario 2019</a:t>
            </a:r>
            <a:endParaRPr b="1" i="0" sz="9600" u="none" cap="none" strike="noStrike">
              <a:solidFill>
                <a:srgbClr val="92D050"/>
              </a:solidFill>
              <a:latin typeface="Corbel"/>
              <a:ea typeface="Corbel"/>
              <a:cs typeface="Corbel"/>
              <a:sym typeface="Corbel"/>
            </a:endParaRPr>
          </a:p>
        </p:txBody>
      </p:sp>
      <p:pic>
        <p:nvPicPr>
          <p:cNvPr id="143" name="Google Shape;143;p19"/>
          <p:cNvPicPr preferRelativeResize="0"/>
          <p:nvPr/>
        </p:nvPicPr>
        <p:blipFill rotWithShape="1">
          <a:blip r:embed="rId3">
            <a:alphaModFix/>
          </a:blip>
          <a:srcRect b="0" l="0" r="0" t="0"/>
          <a:stretch/>
        </p:blipFill>
        <p:spPr>
          <a:xfrm>
            <a:off x="5454869" y="2077572"/>
            <a:ext cx="5691352" cy="4250230"/>
          </a:xfrm>
          <a:prstGeom prst="roundRect">
            <a:avLst>
              <a:gd fmla="val 16667" name="adj"/>
            </a:avLst>
          </a:prstGeom>
          <a:noFill/>
          <a:ln>
            <a:noFill/>
          </a:ln>
          <a:effectLst>
            <a:outerShdw blurRad="152400" kx="110000" rotWithShape="0" algn="tl" dir="900000" dist="12000" sy="98000" ky="200000">
              <a:srgbClr val="000000">
                <a:alpha val="2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t>Técnicas de recolección de datos.</a:t>
            </a:r>
            <a:endParaRPr/>
          </a:p>
        </p:txBody>
      </p:sp>
      <p:sp>
        <p:nvSpPr>
          <p:cNvPr id="205" name="Google Shape;205;p28"/>
          <p:cNvSpPr txBox="1"/>
          <p:nvPr>
            <p:ph idx="1" type="body"/>
          </p:nvPr>
        </p:nvSpPr>
        <p:spPr>
          <a:xfrm>
            <a:off x="1484312" y="2666999"/>
            <a:ext cx="4895100" cy="3124200"/>
          </a:xfrm>
          <a:prstGeom prst="rect">
            <a:avLst/>
          </a:prstGeom>
        </p:spPr>
        <p:txBody>
          <a:bodyPr anchorCtr="0" anchor="ctr" bIns="45700" lIns="91425" spcFirstLastPara="1" rIns="91425" wrap="square" tIns="45700">
            <a:noAutofit/>
          </a:bodyPr>
          <a:lstStyle/>
          <a:p>
            <a:pPr indent="-381000" lvl="0" marL="457200" rtl="0" algn="l">
              <a:spcBef>
                <a:spcPts val="360"/>
              </a:spcBef>
              <a:spcAft>
                <a:spcPts val="0"/>
              </a:spcAft>
              <a:buSzPts val="2400"/>
              <a:buFont typeface="Comfortaa Regular"/>
              <a:buAutoNum type="arabicPeriod"/>
            </a:pPr>
            <a:r>
              <a:rPr lang="es-ES" sz="2400">
                <a:latin typeface="Comfortaa Regular"/>
                <a:ea typeface="Comfortaa Regular"/>
                <a:cs typeface="Comfortaa Regular"/>
                <a:sym typeface="Comfortaa Regular"/>
              </a:rPr>
              <a:t>Encuestas.</a:t>
            </a:r>
            <a:endParaRPr sz="2400">
              <a:latin typeface="Comfortaa Regular"/>
              <a:ea typeface="Comfortaa Regular"/>
              <a:cs typeface="Comfortaa Regular"/>
              <a:sym typeface="Comfortaa Regular"/>
            </a:endParaRPr>
          </a:p>
          <a:p>
            <a:pPr indent="-381000" lvl="0" marL="457200" rtl="0" algn="l">
              <a:spcBef>
                <a:spcPts val="0"/>
              </a:spcBef>
              <a:spcAft>
                <a:spcPts val="0"/>
              </a:spcAft>
              <a:buSzPts val="2400"/>
              <a:buFont typeface="Comfortaa Regular"/>
              <a:buAutoNum type="arabicPeriod"/>
            </a:pPr>
            <a:r>
              <a:rPr lang="es-ES" sz="2400">
                <a:latin typeface="Comfortaa Regular"/>
                <a:ea typeface="Comfortaa Regular"/>
                <a:cs typeface="Comfortaa Regular"/>
                <a:sym typeface="Comfortaa Regular"/>
              </a:rPr>
              <a:t>Cuestionarios.</a:t>
            </a:r>
            <a:endParaRPr sz="2400">
              <a:latin typeface="Comfortaa Regular"/>
              <a:ea typeface="Comfortaa Regular"/>
              <a:cs typeface="Comfortaa Regular"/>
              <a:sym typeface="Comfortaa Regular"/>
            </a:endParaRPr>
          </a:p>
        </p:txBody>
      </p:sp>
      <p:sp>
        <p:nvSpPr>
          <p:cNvPr id="206" name="Google Shape;206;p28"/>
          <p:cNvSpPr txBox="1"/>
          <p:nvPr>
            <p:ph idx="2" type="body"/>
          </p:nvPr>
        </p:nvSpPr>
        <p:spPr>
          <a:xfrm>
            <a:off x="6607967" y="2667000"/>
            <a:ext cx="48951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s-ES">
                <a:latin typeface="Comfortaa"/>
                <a:ea typeface="Comfortaa"/>
                <a:cs typeface="Comfortaa"/>
                <a:sym typeface="Comfortaa"/>
              </a:rPr>
              <a:t>Enfoque Metodológico:</a:t>
            </a:r>
            <a:endParaRPr>
              <a:latin typeface="Comfortaa"/>
              <a:ea typeface="Comfortaa"/>
              <a:cs typeface="Comfortaa"/>
              <a:sym typeface="Comfortaa"/>
            </a:endParaRPr>
          </a:p>
          <a:p>
            <a:pPr indent="0" lvl="0" marL="0" rtl="0" algn="just">
              <a:lnSpc>
                <a:spcPct val="107916"/>
              </a:lnSpc>
              <a:spcBef>
                <a:spcPts val="600"/>
              </a:spcBef>
              <a:spcAft>
                <a:spcPts val="0"/>
              </a:spcAft>
              <a:buClr>
                <a:schemeClr val="dk1"/>
              </a:buClr>
              <a:buSzPts val="1100"/>
              <a:buFont typeface="Arial"/>
              <a:buNone/>
            </a:pPr>
            <a:r>
              <a:rPr lang="es-ES">
                <a:latin typeface="Comfortaa"/>
                <a:ea typeface="Comfortaa"/>
                <a:cs typeface="Comfortaa"/>
                <a:sym typeface="Comfortaa"/>
              </a:rPr>
              <a:t>El método a usar en nuestra investigación se basa en el método de investigación-acción.</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t>Valores.</a:t>
            </a:r>
            <a:endParaRPr/>
          </a:p>
        </p:txBody>
      </p:sp>
      <p:sp>
        <p:nvSpPr>
          <p:cNvPr id="212" name="Google Shape;212;p29"/>
          <p:cNvSpPr txBox="1"/>
          <p:nvPr>
            <p:ph idx="1" type="body"/>
          </p:nvPr>
        </p:nvSpPr>
        <p:spPr>
          <a:xfrm>
            <a:off x="1772179" y="2658533"/>
            <a:ext cx="46071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rPr lang="es-ES"/>
              <a:t>DE INVESTIGACIÓN</a:t>
            </a:r>
            <a:endParaRPr/>
          </a:p>
        </p:txBody>
      </p:sp>
      <p:sp>
        <p:nvSpPr>
          <p:cNvPr id="213" name="Google Shape;213;p29"/>
          <p:cNvSpPr txBox="1"/>
          <p:nvPr>
            <p:ph idx="2" type="body"/>
          </p:nvPr>
        </p:nvSpPr>
        <p:spPr>
          <a:xfrm>
            <a:off x="1484311" y="3335337"/>
            <a:ext cx="4895100" cy="2455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b="1" sz="1400">
              <a:latin typeface="Arial"/>
              <a:ea typeface="Arial"/>
              <a:cs typeface="Arial"/>
              <a:sym typeface="Arial"/>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HONESTIDAD.</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RESPONSABILIDAD.</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DETERMINACIÓN.</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RESPETO.</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TOLERANCIA.</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HUMILDAD.</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SOLIDARIDAD.</a:t>
            </a:r>
            <a:endParaRPr b="1" sz="1400">
              <a:latin typeface="Comfortaa"/>
              <a:ea typeface="Comfortaa"/>
              <a:cs typeface="Comfortaa"/>
              <a:sym typeface="Comfortaa"/>
            </a:endParaRPr>
          </a:p>
          <a:p>
            <a:pPr indent="0" lvl="0" marL="0" rtl="0" algn="l">
              <a:spcBef>
                <a:spcPts val="360"/>
              </a:spcBef>
              <a:spcAft>
                <a:spcPts val="600"/>
              </a:spcAft>
              <a:buNone/>
            </a:pPr>
            <a:r>
              <a:t/>
            </a:r>
            <a:endParaRPr/>
          </a:p>
        </p:txBody>
      </p:sp>
      <p:sp>
        <p:nvSpPr>
          <p:cNvPr id="214" name="Google Shape;214;p29"/>
          <p:cNvSpPr txBox="1"/>
          <p:nvPr>
            <p:ph idx="3" type="body"/>
          </p:nvPr>
        </p:nvSpPr>
        <p:spPr>
          <a:xfrm>
            <a:off x="6880487" y="2667000"/>
            <a:ext cx="4622400" cy="576300"/>
          </a:xfrm>
          <a:prstGeom prst="rect">
            <a:avLst/>
          </a:prstGeom>
        </p:spPr>
        <p:txBody>
          <a:bodyPr anchorCtr="0" anchor="b" bIns="45700" lIns="91425" spcFirstLastPara="1" rIns="91425" wrap="square" tIns="45700">
            <a:noAutofit/>
          </a:bodyPr>
          <a:lstStyle/>
          <a:p>
            <a:pPr indent="0" lvl="0" marL="0" rtl="0" algn="l">
              <a:spcBef>
                <a:spcPts val="560"/>
              </a:spcBef>
              <a:spcAft>
                <a:spcPts val="600"/>
              </a:spcAft>
              <a:buNone/>
            </a:pPr>
            <a:r>
              <a:rPr lang="es-ES"/>
              <a:t>DE ACCIÓN</a:t>
            </a:r>
            <a:endParaRPr/>
          </a:p>
        </p:txBody>
      </p:sp>
      <p:sp>
        <p:nvSpPr>
          <p:cNvPr id="215" name="Google Shape;215;p29"/>
          <p:cNvSpPr txBox="1"/>
          <p:nvPr>
            <p:ph idx="4" type="body"/>
          </p:nvPr>
        </p:nvSpPr>
        <p:spPr>
          <a:xfrm>
            <a:off x="6607967" y="3335337"/>
            <a:ext cx="4895100" cy="2455800"/>
          </a:xfrm>
          <a:prstGeom prst="rect">
            <a:avLst/>
          </a:prstGeom>
        </p:spPr>
        <p:txBody>
          <a:bodyPr anchorCtr="0" anchor="t" bIns="45700" lIns="91425" spcFirstLastPara="1" rIns="91425" wrap="square" tIns="45700">
            <a:noAutofit/>
          </a:bodyPr>
          <a:lstStyle/>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HONESTIDAD.</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RESPONSABILIDAD.</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DETERMINACIÓN.</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RESPETO.</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TOLERANCIA.</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HUMILDAD.</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SOLIDARIDAD.</a:t>
            </a:r>
            <a:endParaRPr b="1" sz="1400">
              <a:latin typeface="Comfortaa"/>
              <a:ea typeface="Comfortaa"/>
              <a:cs typeface="Comfortaa"/>
              <a:sym typeface="Comfortaa"/>
            </a:endParaRPr>
          </a:p>
          <a:p>
            <a:pPr indent="-317500" lvl="0" marL="457200" rtl="0" algn="just">
              <a:lnSpc>
                <a:spcPct val="115000"/>
              </a:lnSpc>
              <a:spcBef>
                <a:spcPts val="0"/>
              </a:spcBef>
              <a:spcAft>
                <a:spcPts val="0"/>
              </a:spcAft>
              <a:buSzPts val="1400"/>
              <a:buFont typeface="Comfortaa"/>
              <a:buAutoNum type="arabicPeriod"/>
            </a:pPr>
            <a:r>
              <a:rPr b="1" lang="es-ES" sz="1400">
                <a:latin typeface="Comfortaa"/>
                <a:ea typeface="Comfortaa"/>
                <a:cs typeface="Comfortaa"/>
                <a:sym typeface="Comfortaa"/>
              </a:rPr>
              <a:t>AMOR.</a:t>
            </a:r>
            <a:endParaRPr b="1" sz="1400">
              <a:latin typeface="Comfortaa"/>
              <a:ea typeface="Comfortaa"/>
              <a:cs typeface="Comfortaa"/>
              <a:sym typeface="Comfortaa"/>
            </a:endParaRPr>
          </a:p>
          <a:p>
            <a:pPr indent="0" lvl="0" marL="0" rtl="0" algn="l">
              <a:spcBef>
                <a:spcPts val="360"/>
              </a:spcBef>
              <a:spcAft>
                <a:spcPts val="0"/>
              </a:spcAft>
              <a:buClr>
                <a:schemeClr val="dk1"/>
              </a:buClr>
              <a:buSzPts val="1100"/>
              <a:buFont typeface="Arial"/>
              <a:buNone/>
            </a:pPr>
            <a:r>
              <a:t/>
            </a:r>
            <a:endParaRPr/>
          </a:p>
          <a:p>
            <a:pPr indent="0" lvl="0" marL="0" rtl="0" algn="l">
              <a:spcBef>
                <a:spcPts val="600"/>
              </a:spcBef>
              <a:spcAft>
                <a:spcPts val="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1484312" y="1600200"/>
            <a:ext cx="3549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s-ES">
                <a:latin typeface="Comfortaa"/>
                <a:ea typeface="Comfortaa"/>
                <a:cs typeface="Comfortaa"/>
                <a:sym typeface="Comfortaa"/>
              </a:rPr>
              <a:t>ACCIÓN.</a:t>
            </a:r>
            <a:endParaRPr b="1">
              <a:latin typeface="Comfortaa"/>
              <a:ea typeface="Comfortaa"/>
              <a:cs typeface="Comfortaa"/>
              <a:sym typeface="Comfortaa"/>
            </a:endParaRPr>
          </a:p>
        </p:txBody>
      </p:sp>
      <p:sp>
        <p:nvSpPr>
          <p:cNvPr id="221" name="Google Shape;221;p30"/>
          <p:cNvSpPr txBox="1"/>
          <p:nvPr>
            <p:ph idx="1" type="body"/>
          </p:nvPr>
        </p:nvSpPr>
        <p:spPr>
          <a:xfrm>
            <a:off x="5262033" y="685799"/>
            <a:ext cx="6240900" cy="5105400"/>
          </a:xfrm>
          <a:prstGeom prst="rect">
            <a:avLst/>
          </a:prstGeom>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s-ES" sz="1400">
                <a:latin typeface="Comfortaa"/>
                <a:ea typeface="Comfortaa"/>
                <a:cs typeface="Comfortaa"/>
                <a:sym typeface="Comfortaa"/>
              </a:rPr>
              <a:t>Como seminaristas nuestro rol en este momento es el educar a las generaciones futuras e inculcarles la importancia de los Objetivos De Desarrollo Sostenible y en nuestro caso con un énfasis en el objetivo número dos: “hambre cero”.</a:t>
            </a:r>
            <a:endParaRPr sz="1400">
              <a:latin typeface="Comfortaa"/>
              <a:ea typeface="Comfortaa"/>
              <a:cs typeface="Comfortaa"/>
              <a:sym typeface="Comfortaa"/>
            </a:endParaRPr>
          </a:p>
          <a:p>
            <a:pPr indent="0" lvl="0" marL="0" rtl="0" algn="l">
              <a:spcBef>
                <a:spcPts val="400"/>
              </a:spcBef>
              <a:spcAft>
                <a:spcPts val="600"/>
              </a:spcAft>
              <a:buNone/>
            </a:pPr>
            <a:r>
              <a:t/>
            </a:r>
            <a:endParaRPr/>
          </a:p>
        </p:txBody>
      </p:sp>
      <p:sp>
        <p:nvSpPr>
          <p:cNvPr id="222" name="Google Shape;222;p30"/>
          <p:cNvSpPr txBox="1"/>
          <p:nvPr>
            <p:ph idx="2" type="body"/>
          </p:nvPr>
        </p:nvSpPr>
        <p:spPr>
          <a:xfrm>
            <a:off x="1484312" y="2971800"/>
            <a:ext cx="3549000" cy="1828800"/>
          </a:xfrm>
          <a:prstGeom prst="rect">
            <a:avLst/>
          </a:prstGeom>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s-ES" sz="1400">
                <a:latin typeface="Comfortaa"/>
                <a:ea typeface="Comfortaa"/>
                <a:cs typeface="Comfortaa"/>
                <a:sym typeface="Comfortaa"/>
              </a:rPr>
              <a:t>DESCRIPCIÓN DE LA ACCIÓN.</a:t>
            </a:r>
            <a:endParaRPr b="1" sz="1400">
              <a:latin typeface="Comfortaa"/>
              <a:ea typeface="Comfortaa"/>
              <a:cs typeface="Comfortaa"/>
              <a:sym typeface="Comfortaa"/>
            </a:endParaRPr>
          </a:p>
          <a:p>
            <a:pPr indent="0" lvl="0" marL="0" rtl="0" algn="ctr">
              <a:spcBef>
                <a:spcPts val="320"/>
              </a:spcBef>
              <a:spcAft>
                <a:spcPts val="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1472887" y="241650"/>
            <a:ext cx="3549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ES"/>
              <a:t>ACCIÓN PRE.</a:t>
            </a:r>
            <a:endParaRPr/>
          </a:p>
        </p:txBody>
      </p:sp>
      <p:sp>
        <p:nvSpPr>
          <p:cNvPr id="228" name="Google Shape;228;p31"/>
          <p:cNvSpPr txBox="1"/>
          <p:nvPr>
            <p:ph idx="1" type="body"/>
          </p:nvPr>
        </p:nvSpPr>
        <p:spPr>
          <a:xfrm>
            <a:off x="5262033" y="685799"/>
            <a:ext cx="6240900" cy="5105400"/>
          </a:xfrm>
          <a:prstGeom prst="rect">
            <a:avLst/>
          </a:prstGeom>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s-ES" sz="1800">
                <a:latin typeface="Comfortaa"/>
                <a:ea typeface="Comfortaa"/>
                <a:cs typeface="Comfortaa"/>
                <a:sym typeface="Comfortaa"/>
              </a:rPr>
              <a:t>cen de desnutrición crónica y el </a:t>
            </a:r>
            <a:r>
              <a:rPr b="1" lang="es-ES" sz="1800">
                <a:latin typeface="Comfortaa"/>
                <a:ea typeface="Comfortaa"/>
                <a:cs typeface="Comfortaa"/>
                <a:sym typeface="Comfortaa"/>
              </a:rPr>
              <a:t>54,2%</a:t>
            </a:r>
            <a:r>
              <a:rPr lang="es-ES" sz="1800">
                <a:latin typeface="Comfortaa"/>
                <a:ea typeface="Comfortaa"/>
                <a:cs typeface="Comfortaa"/>
                <a:sym typeface="Comfortaa"/>
              </a:rPr>
              <a:t> de desnutrición aguda. Esto quiere decir que Guatemala se posiciona en el primer lugar en América Latina seguido por Ecuador y el sexto en el mundo con los índices de desnutrición aguda y crónica más altos, pero en la población indígena son superiores a cualquier promedio mundial y el área rural (56%) solo es superado por Burundi.</a:t>
            </a:r>
            <a:endParaRPr sz="1800">
              <a:latin typeface="Comfortaa"/>
              <a:ea typeface="Comfortaa"/>
              <a:cs typeface="Comfortaa"/>
              <a:sym typeface="Comfortaa"/>
            </a:endParaRPr>
          </a:p>
          <a:p>
            <a:pPr indent="0" lvl="0" marL="0" rtl="0" algn="l">
              <a:spcBef>
                <a:spcPts val="400"/>
              </a:spcBef>
              <a:spcAft>
                <a:spcPts val="600"/>
              </a:spcAft>
              <a:buNone/>
            </a:pPr>
            <a:r>
              <a:t/>
            </a:r>
            <a:endParaRPr/>
          </a:p>
        </p:txBody>
      </p:sp>
      <p:pic>
        <p:nvPicPr>
          <p:cNvPr id="229" name="Google Shape;229;p31"/>
          <p:cNvPicPr preferRelativeResize="0"/>
          <p:nvPr/>
        </p:nvPicPr>
        <p:blipFill rotWithShape="1">
          <a:blip r:embed="rId3">
            <a:alphaModFix/>
          </a:blip>
          <a:srcRect b="2110" l="0" r="0" t="-2110"/>
          <a:stretch/>
        </p:blipFill>
        <p:spPr>
          <a:xfrm>
            <a:off x="1961725" y="1810720"/>
            <a:ext cx="2837400" cy="4271300"/>
          </a:xfrm>
          <a:prstGeom prst="rect">
            <a:avLst/>
          </a:prstGeom>
          <a:noFill/>
          <a:ln>
            <a:noFill/>
          </a:ln>
        </p:spPr>
      </p:pic>
      <p:sp>
        <p:nvSpPr>
          <p:cNvPr id="230" name="Google Shape;230;p31"/>
          <p:cNvSpPr txBox="1"/>
          <p:nvPr/>
        </p:nvSpPr>
        <p:spPr>
          <a:xfrm>
            <a:off x="5021875" y="5583425"/>
            <a:ext cx="28998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200">
                <a:latin typeface="Comfortaa"/>
                <a:ea typeface="Comfortaa"/>
                <a:cs typeface="Comfortaa"/>
                <a:sym typeface="Comfortaa"/>
              </a:rPr>
              <a:t>Niños que sufren desnutrición. 1973.</a:t>
            </a:r>
            <a:endParaRPr sz="1200">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1555212" y="587200"/>
            <a:ext cx="3549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ES"/>
              <a:t>ACCIÓN POST</a:t>
            </a:r>
            <a:endParaRPr/>
          </a:p>
        </p:txBody>
      </p:sp>
      <p:sp>
        <p:nvSpPr>
          <p:cNvPr id="236" name="Google Shape;236;p32"/>
          <p:cNvSpPr txBox="1"/>
          <p:nvPr>
            <p:ph idx="1" type="body"/>
          </p:nvPr>
        </p:nvSpPr>
        <p:spPr>
          <a:xfrm>
            <a:off x="5262033" y="1334124"/>
            <a:ext cx="6240900" cy="5105400"/>
          </a:xfrm>
          <a:prstGeom prst="rect">
            <a:avLst/>
          </a:prstGeom>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s-ES" sz="1800">
                <a:latin typeface="Comfortaa"/>
                <a:ea typeface="Comfortaa"/>
                <a:cs typeface="Comfortaa"/>
                <a:sym typeface="Comfortaa"/>
              </a:rPr>
              <a:t> El porcentaje de desnutrición crónica en el área rural (55.5%) es considerablemente mayor que en el área urbana (36.5%). Las regiones que presentan niveles más altos de desnutrición crónica son la nor-occidente y la región norte con 68.3 y 61 % respectivamente.</a:t>
            </a:r>
            <a:endParaRPr sz="1800">
              <a:latin typeface="Comfortaa"/>
              <a:ea typeface="Comfortaa"/>
              <a:cs typeface="Comfortaa"/>
              <a:sym typeface="Comfortaa"/>
            </a:endParaRPr>
          </a:p>
          <a:p>
            <a:pPr indent="0" lvl="0" marL="0" rtl="0" algn="just">
              <a:lnSpc>
                <a:spcPct val="115000"/>
              </a:lnSpc>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400"/>
              </a:spcBef>
              <a:spcAft>
                <a:spcPts val="600"/>
              </a:spcAft>
              <a:buNone/>
            </a:pPr>
            <a:r>
              <a:t/>
            </a:r>
            <a:endParaRPr/>
          </a:p>
        </p:txBody>
      </p:sp>
      <p:sp>
        <p:nvSpPr>
          <p:cNvPr id="237" name="Google Shape;237;p32"/>
          <p:cNvSpPr txBox="1"/>
          <p:nvPr>
            <p:ph idx="2" type="body"/>
          </p:nvPr>
        </p:nvSpPr>
        <p:spPr>
          <a:xfrm>
            <a:off x="5033300" y="5491700"/>
            <a:ext cx="3549000" cy="1041000"/>
          </a:xfrm>
          <a:prstGeom prst="rect">
            <a:avLst/>
          </a:prstGeom>
        </p:spPr>
        <p:txBody>
          <a:bodyPr anchorCtr="0" anchor="ctr" bIns="45700" lIns="91425" spcFirstLastPara="1" rIns="91425" wrap="square" tIns="45700">
            <a:noAutofit/>
          </a:bodyPr>
          <a:lstStyle/>
          <a:p>
            <a:pPr indent="0" lvl="0" marL="0" rtl="0" algn="l">
              <a:spcBef>
                <a:spcPts val="320"/>
              </a:spcBef>
              <a:spcAft>
                <a:spcPts val="600"/>
              </a:spcAft>
              <a:buNone/>
            </a:pPr>
            <a:r>
              <a:rPr lang="es-ES" sz="1200">
                <a:latin typeface="Comfortaa"/>
                <a:ea typeface="Comfortaa"/>
                <a:cs typeface="Comfortaa"/>
                <a:sym typeface="Comfortaa"/>
              </a:rPr>
              <a:t>2 de abril 2009, autor desconocido</a:t>
            </a:r>
            <a:endParaRPr sz="1200">
              <a:latin typeface="Comfortaa"/>
              <a:ea typeface="Comfortaa"/>
              <a:cs typeface="Comfortaa"/>
              <a:sym typeface="Comfortaa"/>
            </a:endParaRPr>
          </a:p>
        </p:txBody>
      </p:sp>
      <p:pic>
        <p:nvPicPr>
          <p:cNvPr id="238" name="Google Shape;238;p32"/>
          <p:cNvPicPr preferRelativeResize="0"/>
          <p:nvPr/>
        </p:nvPicPr>
        <p:blipFill>
          <a:blip r:embed="rId3">
            <a:alphaModFix/>
          </a:blip>
          <a:stretch>
            <a:fillRect/>
          </a:stretch>
        </p:blipFill>
        <p:spPr>
          <a:xfrm>
            <a:off x="2166200" y="2049250"/>
            <a:ext cx="2867100" cy="43337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t>RESULTADOS DE LA ACCIÓN.</a:t>
            </a:r>
            <a:endParaRPr/>
          </a:p>
        </p:txBody>
      </p:sp>
      <p:sp>
        <p:nvSpPr>
          <p:cNvPr id="244" name="Google Shape;244;p33"/>
          <p:cNvSpPr txBox="1"/>
          <p:nvPr>
            <p:ph idx="1" type="body"/>
          </p:nvPr>
        </p:nvSpPr>
        <p:spPr>
          <a:xfrm>
            <a:off x="1484310" y="2666999"/>
            <a:ext cx="10018800" cy="3124200"/>
          </a:xfrm>
          <a:prstGeom prst="rect">
            <a:avLst/>
          </a:prstGeom>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s-ES" sz="1800">
                <a:latin typeface="Comfortaa"/>
                <a:ea typeface="Comfortaa"/>
                <a:cs typeface="Comfortaa"/>
                <a:sym typeface="Comfortaa"/>
              </a:rPr>
              <a:t>Se determinó que con relación a los grupos étnicos, en niños (as) indígenas la prevalencia es de 69.5%, mientras que en los (las) ladinos (as) es de 35.7%. El nivel educativo de la madre también es un factor determinante en la desnutrición infantil, ésta ocurre tres veces más en los niños (as) hijos de madres que no tuvieron acceso a educación formal, en comparación con aquellas que llegaron a la educación secundaria. </a:t>
            </a:r>
            <a:endParaRPr sz="18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t>GRÁFICAS DE LA ACCIÓN.</a:t>
            </a:r>
            <a:endParaRPr/>
          </a:p>
        </p:txBody>
      </p:sp>
      <p:pic>
        <p:nvPicPr>
          <p:cNvPr id="250" name="Google Shape;250;p34"/>
          <p:cNvPicPr preferRelativeResize="0"/>
          <p:nvPr/>
        </p:nvPicPr>
        <p:blipFill rotWithShape="1">
          <a:blip r:embed="rId3">
            <a:alphaModFix/>
          </a:blip>
          <a:srcRect b="0" l="0" r="0" t="0"/>
          <a:stretch/>
        </p:blipFill>
        <p:spPr>
          <a:xfrm>
            <a:off x="1540075" y="2238850"/>
            <a:ext cx="5486400" cy="3200400"/>
          </a:xfrm>
          <a:prstGeom prst="rect">
            <a:avLst/>
          </a:prstGeom>
          <a:noFill/>
          <a:ln>
            <a:noFill/>
          </a:ln>
        </p:spPr>
      </p:pic>
      <p:sp>
        <p:nvSpPr>
          <p:cNvPr id="251" name="Google Shape;251;p34"/>
          <p:cNvSpPr txBox="1"/>
          <p:nvPr/>
        </p:nvSpPr>
        <p:spPr>
          <a:xfrm>
            <a:off x="7209200" y="2238850"/>
            <a:ext cx="4293900" cy="434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ES" sz="1800">
                <a:solidFill>
                  <a:schemeClr val="dk1"/>
                </a:solidFill>
                <a:latin typeface="Comfortaa"/>
                <a:ea typeface="Comfortaa"/>
                <a:cs typeface="Comfortaa"/>
                <a:sym typeface="Comfortaa"/>
              </a:rPr>
              <a:t>La desnutrición, en teoría es un fenómeno bastante conocido, lo hemos leído en la prensa, visto en alguna película o escuchado por la radio distintos relatos sobre esta, pero jamás no hemos puesto a pensar sobre las consecuencias que pueda llevar y sobre todo, no se tiene la iniciativa para investigar y darse cuenta que la problemática no solo aparece en nuestras películas favoritas, sino que está presente en cada lugar de nuestro país.</a:t>
            </a:r>
            <a:endParaRPr sz="1800">
              <a:solidFill>
                <a:schemeClr val="dk1"/>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35"/>
          <p:cNvPicPr preferRelativeResize="0"/>
          <p:nvPr/>
        </p:nvPicPr>
        <p:blipFill>
          <a:blip r:embed="rId3">
            <a:alphaModFix/>
          </a:blip>
          <a:stretch>
            <a:fillRect/>
          </a:stretch>
        </p:blipFill>
        <p:spPr>
          <a:xfrm>
            <a:off x="1680875" y="2254050"/>
            <a:ext cx="5486400" cy="3200400"/>
          </a:xfrm>
          <a:prstGeom prst="rect">
            <a:avLst/>
          </a:prstGeom>
          <a:noFill/>
          <a:ln>
            <a:noFill/>
          </a:ln>
        </p:spPr>
      </p:pic>
      <p:sp>
        <p:nvSpPr>
          <p:cNvPr id="257" name="Google Shape;257;p35"/>
          <p:cNvSpPr txBox="1"/>
          <p:nvPr/>
        </p:nvSpPr>
        <p:spPr>
          <a:xfrm>
            <a:off x="7627575" y="2042575"/>
            <a:ext cx="4293900" cy="46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just">
              <a:lnSpc>
                <a:spcPct val="107916"/>
              </a:lnSpc>
              <a:spcBef>
                <a:spcPts val="0"/>
              </a:spcBef>
              <a:spcAft>
                <a:spcPts val="0"/>
              </a:spcAft>
              <a:buClr>
                <a:schemeClr val="dk1"/>
              </a:buClr>
              <a:buSzPts val="1100"/>
              <a:buFont typeface="Arial"/>
              <a:buNone/>
            </a:pPr>
            <a:r>
              <a:rPr lang="es-ES">
                <a:solidFill>
                  <a:schemeClr val="dk1"/>
                </a:solidFill>
                <a:latin typeface="Comfortaa"/>
                <a:ea typeface="Comfortaa"/>
                <a:cs typeface="Comfortaa"/>
                <a:sym typeface="Comfortaa"/>
              </a:rPr>
              <a:t>En la actualidad, el concepto se sustenta en cuatro fundamentos: disponibilidad, estabilidad, acceso y uso." La seguridad alimentaria es aquella acción que se lleva a cabo cuando nosotros nos aseguramos de que los alimentos que ingerimos y metemos en nuestro cuerpo sean los indicados, que estén libres de bacterias o parásitos que atienden con nuestra salud.</a:t>
            </a:r>
            <a:endParaRPr>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36"/>
          <p:cNvPicPr preferRelativeResize="0"/>
          <p:nvPr/>
        </p:nvPicPr>
        <p:blipFill>
          <a:blip r:embed="rId3">
            <a:alphaModFix/>
          </a:blip>
          <a:stretch>
            <a:fillRect/>
          </a:stretch>
        </p:blipFill>
        <p:spPr>
          <a:xfrm>
            <a:off x="1423875" y="2344950"/>
            <a:ext cx="5486400" cy="3200400"/>
          </a:xfrm>
          <a:prstGeom prst="rect">
            <a:avLst/>
          </a:prstGeom>
          <a:noFill/>
          <a:ln>
            <a:noFill/>
          </a:ln>
        </p:spPr>
      </p:pic>
      <p:sp>
        <p:nvSpPr>
          <p:cNvPr id="263" name="Google Shape;263;p36"/>
          <p:cNvSpPr txBox="1"/>
          <p:nvPr/>
        </p:nvSpPr>
        <p:spPr>
          <a:xfrm>
            <a:off x="7113600" y="1933500"/>
            <a:ext cx="4485300" cy="44451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s-ES">
                <a:solidFill>
                  <a:schemeClr val="dk1"/>
                </a:solidFill>
                <a:latin typeface="Comfortaa"/>
                <a:ea typeface="Comfortaa"/>
                <a:cs typeface="Comfortaa"/>
                <a:sym typeface="Comfortaa"/>
              </a:rPr>
              <a:t>La vida del estudiante puede llegar a ser muy estresante, por ello, no es de extrañar que la mayoría de nosotros no dediquemos todo el tiempo que deberíamos en cuidar y llevar a cabo una dieta lo suficientemente sana y variada. A lo largo de los años, la relación nutrición-salud se ha ido consolidando hasta confirmar que los estilos de vida y los hábitos alimentarios son capaces de prevenir y mejorar la situación clínica de algunas enfermedades como cardiopatía isquémica, hipercolesterolemia, diabetes, cáncer, obesidad, etc.</a:t>
            </a:r>
            <a:endParaRPr>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id="268" name="Google Shape;268;p37"/>
          <p:cNvPicPr preferRelativeResize="0"/>
          <p:nvPr/>
        </p:nvPicPr>
        <p:blipFill>
          <a:blip r:embed="rId3">
            <a:alphaModFix/>
          </a:blip>
          <a:stretch>
            <a:fillRect/>
          </a:stretch>
        </p:blipFill>
        <p:spPr>
          <a:xfrm>
            <a:off x="1413875" y="2244850"/>
            <a:ext cx="5486400" cy="3200400"/>
          </a:xfrm>
          <a:prstGeom prst="rect">
            <a:avLst/>
          </a:prstGeom>
          <a:noFill/>
          <a:ln>
            <a:noFill/>
          </a:ln>
        </p:spPr>
      </p:pic>
      <p:sp>
        <p:nvSpPr>
          <p:cNvPr id="269" name="Google Shape;269;p37"/>
          <p:cNvSpPr txBox="1"/>
          <p:nvPr/>
        </p:nvSpPr>
        <p:spPr>
          <a:xfrm>
            <a:off x="7243750" y="2784500"/>
            <a:ext cx="4215000" cy="449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ES" sz="1800">
                <a:solidFill>
                  <a:schemeClr val="dk1"/>
                </a:solidFill>
                <a:latin typeface="Comfortaa"/>
                <a:ea typeface="Comfortaa"/>
                <a:cs typeface="Comfortaa"/>
                <a:sym typeface="Comfortaa"/>
              </a:rPr>
              <a:t>El mayor y más grande problema que podemos ver en algunos países en desarrollo es la desnutrición infantil y esa es la que más afecta ya que no se ha podido erradicar de las poblaciones afectadas.</a:t>
            </a:r>
            <a:endParaRPr sz="1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2928401" y="1380068"/>
            <a:ext cx="8574600" cy="26163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s-ES" sz="4800"/>
              <a:t>OBJETIVO DE DESARROLLO SOSTENIBLE #2 “HAMBRE CERO”</a:t>
            </a:r>
            <a:endParaRPr sz="4800"/>
          </a:p>
        </p:txBody>
      </p:sp>
      <p:sp>
        <p:nvSpPr>
          <p:cNvPr id="149" name="Google Shape;149;p20"/>
          <p:cNvSpPr txBox="1"/>
          <p:nvPr>
            <p:ph idx="1" type="subTitle"/>
          </p:nvPr>
        </p:nvSpPr>
        <p:spPr>
          <a:xfrm>
            <a:off x="4515377" y="3996267"/>
            <a:ext cx="6987600" cy="1388400"/>
          </a:xfrm>
          <a:prstGeom prst="rect">
            <a:avLst/>
          </a:prstGeom>
        </p:spPr>
        <p:txBody>
          <a:bodyPr anchorCtr="0" anchor="t" bIns="45700" lIns="91425" spcFirstLastPara="1" rIns="91425" wrap="square" tIns="45700">
            <a:noAutofit/>
          </a:bodyPr>
          <a:lstStyle/>
          <a:p>
            <a:pPr indent="0" lvl="0" marL="0" rtl="0" algn="r">
              <a:spcBef>
                <a:spcPts val="420"/>
              </a:spcBef>
              <a:spcAft>
                <a:spcPts val="600"/>
              </a:spcAft>
              <a:buNone/>
            </a:pPr>
            <a:r>
              <a:rPr lang="es-ES"/>
              <a:t>COMUNIDAD NO. UNO DE BACHILLERATO EN CIENCIAS Y LETRAS CON ORIENTACIÓN EN DISEÑO GRÁFICO.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1484311" y="2824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t>Cronograma.</a:t>
            </a:r>
            <a:endParaRPr/>
          </a:p>
        </p:txBody>
      </p:sp>
      <p:pic>
        <p:nvPicPr>
          <p:cNvPr id="275" name="Google Shape;275;p38"/>
          <p:cNvPicPr preferRelativeResize="0"/>
          <p:nvPr/>
        </p:nvPicPr>
        <p:blipFill rotWithShape="1">
          <a:blip r:embed="rId3">
            <a:alphaModFix/>
          </a:blip>
          <a:srcRect b="41080" l="22574" r="27866" t="10193"/>
          <a:stretch/>
        </p:blipFill>
        <p:spPr>
          <a:xfrm>
            <a:off x="2199950" y="1551050"/>
            <a:ext cx="9303150" cy="488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t>HALLAZGOS.</a:t>
            </a:r>
            <a:endParaRPr/>
          </a:p>
        </p:txBody>
      </p:sp>
      <p:sp>
        <p:nvSpPr>
          <p:cNvPr id="281" name="Google Shape;281;p39"/>
          <p:cNvSpPr txBox="1"/>
          <p:nvPr>
            <p:ph idx="1" type="body"/>
          </p:nvPr>
        </p:nvSpPr>
        <p:spPr>
          <a:xfrm>
            <a:off x="1484312" y="2666999"/>
            <a:ext cx="4895100" cy="3124200"/>
          </a:xfrm>
          <a:prstGeom prst="rect">
            <a:avLst/>
          </a:prstGeom>
        </p:spPr>
        <p:txBody>
          <a:bodyPr anchorCtr="0" anchor="ctr" bIns="45700" lIns="91425" spcFirstLastPara="1" rIns="91425" wrap="square" tIns="45700">
            <a:noAutofit/>
          </a:bodyPr>
          <a:lstStyle/>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La pobreza afecta a más de la mitad de la población guatemalteca.</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Uno de los factores más influyentes en la desnutrición es la pobreza.</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En el país mueren aproximadamente 18 niños/as al día.</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La tasa de muertes por desnutrición aumentó en 2017 en un 79%</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Los indígenas son más propensos a sufrir desnutrición.</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La violencia es menor que la Hambruna.</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A causa de la desnutrición aguda los niños y niñas usualmente no logran pasar de la edad de 12.</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Un niño/a que padezca de desnutrición aguda nunca se podrá recuperar y sus hijos heredarán su padecimiento.</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La desnutrición es el factor más importante que frena el crecimiento del país.</a:t>
            </a:r>
            <a:endParaRPr sz="1200">
              <a:solidFill>
                <a:srgbClr val="333333"/>
              </a:solidFill>
              <a:latin typeface="Comfortaa"/>
              <a:ea typeface="Comfortaa"/>
              <a:cs typeface="Comfortaa"/>
              <a:sym typeface="Comfortaa"/>
            </a:endParaRPr>
          </a:p>
          <a:p>
            <a:pPr indent="0" lvl="0" marL="0" rtl="0" algn="l">
              <a:spcBef>
                <a:spcPts val="360"/>
              </a:spcBef>
              <a:spcAft>
                <a:spcPts val="600"/>
              </a:spcAft>
              <a:buNone/>
            </a:pPr>
            <a:r>
              <a:t/>
            </a:r>
            <a:endParaRPr/>
          </a:p>
        </p:txBody>
      </p:sp>
      <p:sp>
        <p:nvSpPr>
          <p:cNvPr id="282" name="Google Shape;282;p39"/>
          <p:cNvSpPr txBox="1"/>
          <p:nvPr>
            <p:ph idx="2" type="body"/>
          </p:nvPr>
        </p:nvSpPr>
        <p:spPr>
          <a:xfrm>
            <a:off x="6607967" y="2667000"/>
            <a:ext cx="4895100" cy="3124200"/>
          </a:xfrm>
          <a:prstGeom prst="rect">
            <a:avLst/>
          </a:prstGeom>
        </p:spPr>
        <p:txBody>
          <a:bodyPr anchorCtr="0" anchor="ctr" bIns="45700" lIns="91425" spcFirstLastPara="1" rIns="91425" wrap="square" tIns="45700">
            <a:noAutofit/>
          </a:bodyPr>
          <a:lstStyle/>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Las familias indígenas que tienen muchos hijos usualmente viven en pobreza.</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Guatemala solo redujo en un 8,7% la pobreza en 20 años.</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Los sectores rurales se ven más afectados por la desnutrición.</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Los departamentos de “tierra caliente” presentan mayores índices de desnutrición aguda.</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Las enfermedades y epidemias son los factores menos comunes en las muertes de niños/as menores de 12 años.</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La tasa de mortalidad anual en niños/as menores de 12 años es del 48,9%</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Uno de cada dos niños padece desnutrición.</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En Guatemala es más probable morir de hambre que a manos de un asesino.</a:t>
            </a:r>
            <a:endParaRPr sz="1200">
              <a:solidFill>
                <a:srgbClr val="333333"/>
              </a:solidFill>
              <a:latin typeface="Comfortaa"/>
              <a:ea typeface="Comfortaa"/>
              <a:cs typeface="Comfortaa"/>
              <a:sym typeface="Comfortaa"/>
            </a:endParaRPr>
          </a:p>
          <a:p>
            <a:pPr indent="-304800" lvl="0" marL="457200" rtl="0" algn="just">
              <a:lnSpc>
                <a:spcPct val="115000"/>
              </a:lnSpc>
              <a:spcBef>
                <a:spcPts val="0"/>
              </a:spcBef>
              <a:spcAft>
                <a:spcPts val="0"/>
              </a:spcAft>
              <a:buClr>
                <a:srgbClr val="333333"/>
              </a:buClr>
              <a:buSzPts val="1200"/>
              <a:buFont typeface="Comfortaa"/>
              <a:buChar char="●"/>
            </a:pPr>
            <a:r>
              <a:rPr lang="es-ES" sz="1200">
                <a:solidFill>
                  <a:srgbClr val="333333"/>
                </a:solidFill>
                <a:latin typeface="Comfortaa"/>
                <a:ea typeface="Comfortaa"/>
                <a:cs typeface="Comfortaa"/>
                <a:sym typeface="Comfortaa"/>
              </a:rPr>
              <a:t>El futuro del país depende de la nutrición.</a:t>
            </a:r>
            <a:endParaRPr sz="1200">
              <a:solidFill>
                <a:srgbClr val="333333"/>
              </a:solidFill>
              <a:latin typeface="Comfortaa"/>
              <a:ea typeface="Comfortaa"/>
              <a:cs typeface="Comfortaa"/>
              <a:sym typeface="Comfortaa"/>
            </a:endParaRPr>
          </a:p>
          <a:p>
            <a:pPr indent="0" lvl="0" marL="0" rtl="0" algn="l">
              <a:spcBef>
                <a:spcPts val="400"/>
              </a:spcBef>
              <a:spcAft>
                <a:spcPts val="0"/>
              </a:spcAft>
              <a:buClr>
                <a:schemeClr val="dk1"/>
              </a:buClr>
              <a:buSzPts val="1100"/>
              <a:buFont typeface="Arial"/>
              <a:buNone/>
            </a:pPr>
            <a:r>
              <a:t/>
            </a:r>
            <a:endParaRPr sz="2000"/>
          </a:p>
          <a:p>
            <a:pPr indent="0" lvl="0" marL="0" rtl="0" algn="l">
              <a:spcBef>
                <a:spcPts val="600"/>
              </a:spcBef>
              <a:spcAft>
                <a:spcPts val="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t>CONCLUSIONES.</a:t>
            </a:r>
            <a:endParaRPr/>
          </a:p>
        </p:txBody>
      </p:sp>
      <p:sp>
        <p:nvSpPr>
          <p:cNvPr id="288" name="Google Shape;288;p40"/>
          <p:cNvSpPr txBox="1"/>
          <p:nvPr>
            <p:ph idx="1" type="body"/>
          </p:nvPr>
        </p:nvSpPr>
        <p:spPr>
          <a:xfrm>
            <a:off x="1484310" y="2666999"/>
            <a:ext cx="10018800" cy="3124200"/>
          </a:xfrm>
          <a:prstGeom prst="rect">
            <a:avLst/>
          </a:prstGeom>
        </p:spPr>
        <p:txBody>
          <a:bodyPr anchorCtr="0" anchor="ctr" bIns="45700" lIns="91425" spcFirstLastPara="1" rIns="91425" wrap="square" tIns="45700">
            <a:noAutofit/>
          </a:bodyPr>
          <a:lstStyle/>
          <a:p>
            <a:pPr indent="-342900" lvl="0" marL="457200" rtl="0" algn="just">
              <a:lnSpc>
                <a:spcPct val="107916"/>
              </a:lnSpc>
              <a:spcBef>
                <a:spcPts val="0"/>
              </a:spcBef>
              <a:spcAft>
                <a:spcPts val="0"/>
              </a:spcAft>
              <a:buClr>
                <a:schemeClr val="dk1"/>
              </a:buClr>
              <a:buSzPts val="1800"/>
              <a:buFont typeface="Comfortaa"/>
              <a:buChar char="●"/>
            </a:pPr>
            <a:r>
              <a:rPr lang="es-ES" sz="1800">
                <a:latin typeface="Comfortaa"/>
                <a:ea typeface="Comfortaa"/>
                <a:cs typeface="Comfortaa"/>
                <a:sym typeface="Comfortaa"/>
              </a:rPr>
              <a:t>Los candidatos presidenciales y la entidades de alto rango, al igual que el resto de la población guatemalteca ignoran la problemática.</a:t>
            </a:r>
            <a:endParaRPr sz="1800">
              <a:latin typeface="Comfortaa"/>
              <a:ea typeface="Comfortaa"/>
              <a:cs typeface="Comfortaa"/>
              <a:sym typeface="Comfortaa"/>
            </a:endParaRPr>
          </a:p>
          <a:p>
            <a:pPr indent="-342900" lvl="0" marL="457200" rtl="0" algn="just">
              <a:lnSpc>
                <a:spcPct val="107916"/>
              </a:lnSpc>
              <a:spcBef>
                <a:spcPts val="0"/>
              </a:spcBef>
              <a:spcAft>
                <a:spcPts val="0"/>
              </a:spcAft>
              <a:buClr>
                <a:schemeClr val="dk1"/>
              </a:buClr>
              <a:buSzPts val="1800"/>
              <a:buFont typeface="Comfortaa"/>
              <a:buChar char="●"/>
            </a:pPr>
            <a:r>
              <a:rPr lang="es-ES" sz="1800">
                <a:latin typeface="Comfortaa"/>
                <a:ea typeface="Comfortaa"/>
                <a:cs typeface="Comfortaa"/>
                <a:sym typeface="Comfortaa"/>
              </a:rPr>
              <a:t>Las comunidades indígenas son las mayores afectadas.</a:t>
            </a:r>
            <a:endParaRPr sz="1800">
              <a:latin typeface="Comfortaa"/>
              <a:ea typeface="Comfortaa"/>
              <a:cs typeface="Comfortaa"/>
              <a:sym typeface="Comfortaa"/>
            </a:endParaRPr>
          </a:p>
          <a:p>
            <a:pPr indent="-342900" lvl="0" marL="457200" rtl="0" algn="just">
              <a:lnSpc>
                <a:spcPct val="107916"/>
              </a:lnSpc>
              <a:spcBef>
                <a:spcPts val="0"/>
              </a:spcBef>
              <a:spcAft>
                <a:spcPts val="0"/>
              </a:spcAft>
              <a:buClr>
                <a:schemeClr val="dk1"/>
              </a:buClr>
              <a:buSzPts val="1800"/>
              <a:buFont typeface="Comfortaa"/>
              <a:buChar char="●"/>
            </a:pPr>
            <a:r>
              <a:rPr lang="es-ES" sz="1800">
                <a:latin typeface="Comfortaa"/>
                <a:ea typeface="Comfortaa"/>
                <a:cs typeface="Comfortaa"/>
                <a:sym typeface="Comfortaa"/>
              </a:rPr>
              <a:t>La pobreza ocasiona la desnutrición.</a:t>
            </a:r>
            <a:endParaRPr sz="1800">
              <a:latin typeface="Comfortaa"/>
              <a:ea typeface="Comfortaa"/>
              <a:cs typeface="Comfortaa"/>
              <a:sym typeface="Comfortaa"/>
            </a:endParaRPr>
          </a:p>
          <a:p>
            <a:pPr indent="-342900" lvl="0" marL="457200" rtl="0" algn="just">
              <a:lnSpc>
                <a:spcPct val="107916"/>
              </a:lnSpc>
              <a:spcBef>
                <a:spcPts val="0"/>
              </a:spcBef>
              <a:spcAft>
                <a:spcPts val="0"/>
              </a:spcAft>
              <a:buClr>
                <a:schemeClr val="dk1"/>
              </a:buClr>
              <a:buSzPts val="1800"/>
              <a:buFont typeface="Comfortaa"/>
              <a:buChar char="●"/>
            </a:pPr>
            <a:r>
              <a:rPr lang="es-ES" sz="1800">
                <a:latin typeface="Comfortaa"/>
                <a:ea typeface="Comfortaa"/>
                <a:cs typeface="Comfortaa"/>
                <a:sym typeface="Comfortaa"/>
              </a:rPr>
              <a:t>Los padres/tutores de los niños no siempre están bien informados acerca de la nutrición y mal nutren a los hijos.</a:t>
            </a:r>
            <a:endParaRPr sz="1800">
              <a:latin typeface="Comfortaa"/>
              <a:ea typeface="Comfortaa"/>
              <a:cs typeface="Comfortaa"/>
              <a:sym typeface="Comfortaa"/>
            </a:endParaRPr>
          </a:p>
          <a:p>
            <a:pPr indent="-342900" lvl="0" marL="457200" rtl="0" algn="just">
              <a:lnSpc>
                <a:spcPct val="107916"/>
              </a:lnSpc>
              <a:spcBef>
                <a:spcPts val="0"/>
              </a:spcBef>
              <a:spcAft>
                <a:spcPts val="0"/>
              </a:spcAft>
              <a:buClr>
                <a:schemeClr val="dk1"/>
              </a:buClr>
              <a:buSzPts val="1800"/>
              <a:buFont typeface="Comfortaa"/>
              <a:buChar char="●"/>
            </a:pPr>
            <a:r>
              <a:rPr lang="es-ES" sz="1800">
                <a:latin typeface="Comfortaa"/>
                <a:ea typeface="Comfortaa"/>
                <a:cs typeface="Comfortaa"/>
                <a:sym typeface="Comfortaa"/>
              </a:rPr>
              <a:t>Sin importar cuánto se invierta en educación, infraestructura, igualdad de género, energías renovables o trabajos estables y dignos; si no se erradica la desnutrición, el país jamás crecerá.</a:t>
            </a:r>
            <a:endParaRPr sz="1200">
              <a:latin typeface="Arial"/>
              <a:ea typeface="Arial"/>
              <a:cs typeface="Arial"/>
              <a:sym typeface="Arial"/>
            </a:endParaRPr>
          </a:p>
          <a:p>
            <a:pPr indent="0" lvl="0" marL="0" rtl="0" algn="l">
              <a:spcBef>
                <a:spcPts val="800"/>
              </a:spcBef>
              <a:spcAft>
                <a:spcPts val="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1484312" y="1600200"/>
            <a:ext cx="3549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ES"/>
              <a:t>PROPUESTAS.</a:t>
            </a:r>
            <a:endParaRPr/>
          </a:p>
        </p:txBody>
      </p:sp>
      <p:sp>
        <p:nvSpPr>
          <p:cNvPr id="294" name="Google Shape;294;p41"/>
          <p:cNvSpPr txBox="1"/>
          <p:nvPr>
            <p:ph idx="1" type="body"/>
          </p:nvPr>
        </p:nvSpPr>
        <p:spPr>
          <a:xfrm>
            <a:off x="5191958" y="1466724"/>
            <a:ext cx="6240900" cy="5105400"/>
          </a:xfrm>
          <a:prstGeom prst="rect">
            <a:avLst/>
          </a:prstGeom>
        </p:spPr>
        <p:txBody>
          <a:bodyPr anchorCtr="0" anchor="ctr" bIns="45700" lIns="91425" spcFirstLastPara="1" rIns="91425" wrap="square" tIns="45700">
            <a:noAutofit/>
          </a:bodyPr>
          <a:lstStyle/>
          <a:p>
            <a:pPr indent="-317500" lvl="0" marL="457200" rtl="0" algn="just">
              <a:lnSpc>
                <a:spcPct val="107916"/>
              </a:lnSpc>
              <a:spcBef>
                <a:spcPts val="0"/>
              </a:spcBef>
              <a:spcAft>
                <a:spcPts val="0"/>
              </a:spcAft>
              <a:buClr>
                <a:schemeClr val="dk1"/>
              </a:buClr>
              <a:buSzPts val="1400"/>
              <a:buFont typeface="Comfortaa"/>
              <a:buChar char="●"/>
            </a:pPr>
            <a:r>
              <a:rPr lang="es-ES" sz="1400">
                <a:latin typeface="Comfortaa"/>
                <a:ea typeface="Comfortaa"/>
                <a:cs typeface="Comfortaa"/>
                <a:sym typeface="Comfortaa"/>
              </a:rPr>
              <a:t>Los establecimientos educativos (tanto del sector público como el privado) deben de dar más charlas sobre la importancia de la educación alimenticia, no solo a jóvenes sino que a los adultos para que ellos también sepan sobre el tema, debido que se despierta en los sujetos el interés en tomar adecuadamente las decisiones sobre los alimentos que consumirá para poder llegar a tener un ambiente alimentario digno de ellos.</a:t>
            </a:r>
            <a:endParaRPr sz="1400">
              <a:latin typeface="Comfortaa"/>
              <a:ea typeface="Comfortaa"/>
              <a:cs typeface="Comfortaa"/>
              <a:sym typeface="Comfortaa"/>
            </a:endParaRPr>
          </a:p>
          <a:p>
            <a:pPr indent="-317500" lvl="0" marL="457200" rtl="0" algn="just">
              <a:lnSpc>
                <a:spcPct val="107916"/>
              </a:lnSpc>
              <a:spcBef>
                <a:spcPts val="0"/>
              </a:spcBef>
              <a:spcAft>
                <a:spcPts val="0"/>
              </a:spcAft>
              <a:buClr>
                <a:schemeClr val="dk1"/>
              </a:buClr>
              <a:buSzPts val="1400"/>
              <a:buFont typeface="Comfortaa"/>
              <a:buChar char="●"/>
            </a:pPr>
            <a:r>
              <a:rPr lang="es-ES" sz="1400">
                <a:latin typeface="Comfortaa"/>
                <a:ea typeface="Comfortaa"/>
                <a:cs typeface="Comfortaa"/>
                <a:sym typeface="Comfortaa"/>
              </a:rPr>
              <a:t>Poder dar información libre al público sobre diversos riesgos que corren al tener una mala alimentación, para así poder notar en ellos una mayor preocupación sabiendo que una mala alimentación puede ser factor contribuyente al deterioro del país. </a:t>
            </a:r>
            <a:endParaRPr sz="1400">
              <a:latin typeface="Comfortaa"/>
              <a:ea typeface="Comfortaa"/>
              <a:cs typeface="Comfortaa"/>
              <a:sym typeface="Comfortaa"/>
            </a:endParaRPr>
          </a:p>
          <a:p>
            <a:pPr indent="-317500" lvl="0" marL="457200" rtl="0" algn="just">
              <a:lnSpc>
                <a:spcPct val="107916"/>
              </a:lnSpc>
              <a:spcBef>
                <a:spcPts val="0"/>
              </a:spcBef>
              <a:spcAft>
                <a:spcPts val="0"/>
              </a:spcAft>
              <a:buClr>
                <a:schemeClr val="dk1"/>
              </a:buClr>
              <a:buSzPts val="1400"/>
              <a:buFont typeface="Comfortaa"/>
              <a:buChar char="●"/>
            </a:pPr>
            <a:r>
              <a:rPr lang="es-ES" sz="1400">
                <a:latin typeface="Comfortaa"/>
                <a:ea typeface="Comfortaa"/>
                <a:cs typeface="Comfortaa"/>
                <a:sym typeface="Comfortaa"/>
              </a:rPr>
              <a:t>Crear más campañas para que personas con recursos económicos más estables puedan tener la oportunidad de donar víveres para las familias necesitadas y así, de cierto modo, garantizar que estas personas puedan tener la alimentación adecuada a pesar de no tener ingresos estables.</a:t>
            </a:r>
            <a:endParaRPr sz="1400">
              <a:latin typeface="Comfortaa"/>
              <a:ea typeface="Comfortaa"/>
              <a:cs typeface="Comfortaa"/>
              <a:sym typeface="Comfortaa"/>
            </a:endParaRPr>
          </a:p>
          <a:p>
            <a:pPr indent="-317500" lvl="0" marL="457200" rtl="0" algn="just">
              <a:lnSpc>
                <a:spcPct val="107916"/>
              </a:lnSpc>
              <a:spcBef>
                <a:spcPts val="0"/>
              </a:spcBef>
              <a:spcAft>
                <a:spcPts val="0"/>
              </a:spcAft>
              <a:buClr>
                <a:schemeClr val="dk1"/>
              </a:buClr>
              <a:buSzPts val="1400"/>
              <a:buFont typeface="Comfortaa"/>
              <a:buChar char="●"/>
            </a:pPr>
            <a:r>
              <a:rPr lang="es-ES" sz="1400">
                <a:latin typeface="Comfortaa"/>
                <a:ea typeface="Comfortaa"/>
                <a:cs typeface="Comfortaa"/>
                <a:sym typeface="Comfortaa"/>
              </a:rPr>
              <a:t>Informar sobre las consecuencias que causan los malos hábitos, porque si algo sabemos es que una persona solo toma conciencia y comienza a realizar las medidas de precaución cuando conoce el riesgo que conlleva el no hacerlas.</a:t>
            </a:r>
            <a:endParaRPr sz="1400">
              <a:latin typeface="Comfortaa"/>
              <a:ea typeface="Comfortaa"/>
              <a:cs typeface="Comfortaa"/>
              <a:sym typeface="Comfortaa"/>
            </a:endParaRPr>
          </a:p>
          <a:p>
            <a:pPr indent="0" lvl="0" marL="0" rtl="0" algn="l">
              <a:spcBef>
                <a:spcPts val="800"/>
              </a:spcBef>
              <a:spcAft>
                <a:spcPts val="600"/>
              </a:spcAft>
              <a:buNone/>
            </a:pPr>
            <a:r>
              <a:t/>
            </a:r>
            <a:endParaRPr/>
          </a:p>
        </p:txBody>
      </p:sp>
      <p:sp>
        <p:nvSpPr>
          <p:cNvPr id="295" name="Google Shape;295;p41"/>
          <p:cNvSpPr txBox="1"/>
          <p:nvPr>
            <p:ph idx="2" type="body"/>
          </p:nvPr>
        </p:nvSpPr>
        <p:spPr>
          <a:xfrm>
            <a:off x="1484312" y="2971800"/>
            <a:ext cx="3549000" cy="1828800"/>
          </a:xfrm>
          <a:prstGeom prst="rect">
            <a:avLst/>
          </a:prstGeom>
        </p:spPr>
        <p:txBody>
          <a:bodyPr anchorCtr="0" anchor="ctr" bIns="45700" lIns="91425" spcFirstLastPara="1" rIns="91425" wrap="square" tIns="45700">
            <a:noAutofit/>
          </a:bodyPr>
          <a:lstStyle/>
          <a:p>
            <a:pPr indent="0" lvl="0" marL="0" rtl="0" algn="ctr">
              <a:spcBef>
                <a:spcPts val="32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484312" y="1600200"/>
            <a:ext cx="3549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ES" sz="3600">
                <a:latin typeface="Comfortaa Regular"/>
                <a:ea typeface="Comfortaa Regular"/>
                <a:cs typeface="Comfortaa Regular"/>
                <a:sym typeface="Comfortaa Regular"/>
              </a:rPr>
              <a:t>OBJETIVOS.</a:t>
            </a:r>
            <a:endParaRPr sz="3600">
              <a:latin typeface="Comfortaa Regular"/>
              <a:ea typeface="Comfortaa Regular"/>
              <a:cs typeface="Comfortaa Regular"/>
              <a:sym typeface="Comfortaa Regular"/>
            </a:endParaRPr>
          </a:p>
        </p:txBody>
      </p:sp>
      <p:sp>
        <p:nvSpPr>
          <p:cNvPr id="155" name="Google Shape;155;p21"/>
          <p:cNvSpPr txBox="1"/>
          <p:nvPr>
            <p:ph idx="1" type="body"/>
          </p:nvPr>
        </p:nvSpPr>
        <p:spPr>
          <a:xfrm>
            <a:off x="5262033" y="685799"/>
            <a:ext cx="6240900" cy="5105400"/>
          </a:xfrm>
          <a:prstGeom prst="rect">
            <a:avLst/>
          </a:prstGeom>
        </p:spPr>
        <p:txBody>
          <a:bodyPr anchorCtr="0" anchor="ctr" bIns="45700" lIns="91425" spcFirstLastPara="1" rIns="91425" wrap="square" tIns="45700">
            <a:noAutofit/>
          </a:bodyPr>
          <a:lstStyle/>
          <a:p>
            <a:pPr indent="0" lvl="0" marL="0" rtl="0" algn="just">
              <a:lnSpc>
                <a:spcPct val="107916"/>
              </a:lnSpc>
              <a:spcBef>
                <a:spcPts val="0"/>
              </a:spcBef>
              <a:spcAft>
                <a:spcPts val="0"/>
              </a:spcAft>
              <a:buClr>
                <a:schemeClr val="dk1"/>
              </a:buClr>
              <a:buSzPts val="1100"/>
              <a:buFont typeface="Arial"/>
              <a:buNone/>
            </a:pPr>
            <a:r>
              <a:rPr lang="es-ES" sz="1400">
                <a:latin typeface="Comfortaa Regular"/>
                <a:ea typeface="Comfortaa Regular"/>
                <a:cs typeface="Comfortaa Regular"/>
                <a:sym typeface="Comfortaa Regular"/>
              </a:rPr>
              <a:t>general:</a:t>
            </a:r>
            <a:endParaRPr sz="1400">
              <a:latin typeface="Comfortaa Regular"/>
              <a:ea typeface="Comfortaa Regular"/>
              <a:cs typeface="Comfortaa Regular"/>
              <a:sym typeface="Comfortaa Regular"/>
            </a:endParaRPr>
          </a:p>
          <a:p>
            <a:pPr indent="0" lvl="0" marL="0" rtl="0" algn="just">
              <a:lnSpc>
                <a:spcPct val="107916"/>
              </a:lnSpc>
              <a:spcBef>
                <a:spcPts val="800"/>
              </a:spcBef>
              <a:spcAft>
                <a:spcPts val="0"/>
              </a:spcAft>
              <a:buClr>
                <a:schemeClr val="dk1"/>
              </a:buClr>
              <a:buSzPts val="1100"/>
              <a:buFont typeface="Arial"/>
              <a:buNone/>
            </a:pPr>
            <a:r>
              <a:rPr lang="es-ES" sz="1400">
                <a:latin typeface="Comfortaa Regular"/>
                <a:ea typeface="Comfortaa Regular"/>
                <a:cs typeface="Comfortaa Regular"/>
                <a:sym typeface="Comfortaa Regular"/>
              </a:rPr>
              <a:t>determinar la cantidad de niños y niñas menores de 12 años que mueren a causa de la desnutrición y los factores que lo determinan.</a:t>
            </a:r>
            <a:endParaRPr sz="1400">
              <a:latin typeface="Comfortaa Regular"/>
              <a:ea typeface="Comfortaa Regular"/>
              <a:cs typeface="Comfortaa Regular"/>
              <a:sym typeface="Comfortaa Regular"/>
            </a:endParaRPr>
          </a:p>
          <a:p>
            <a:pPr indent="0" lvl="0" marL="0" rtl="0" algn="l">
              <a:spcBef>
                <a:spcPts val="800"/>
              </a:spcBef>
              <a:spcAft>
                <a:spcPts val="0"/>
              </a:spcAft>
              <a:buNone/>
            </a:pPr>
            <a:r>
              <a:t/>
            </a:r>
            <a:endParaRPr sz="1400">
              <a:latin typeface="Comfortaa Regular"/>
              <a:ea typeface="Comfortaa Regular"/>
              <a:cs typeface="Comfortaa Regular"/>
              <a:sym typeface="Comfortaa Regular"/>
            </a:endParaRPr>
          </a:p>
          <a:p>
            <a:pPr indent="0" lvl="0" marL="0" rtl="0" algn="just">
              <a:lnSpc>
                <a:spcPct val="107916"/>
              </a:lnSpc>
              <a:spcBef>
                <a:spcPts val="600"/>
              </a:spcBef>
              <a:spcAft>
                <a:spcPts val="0"/>
              </a:spcAft>
              <a:buClr>
                <a:schemeClr val="dk1"/>
              </a:buClr>
              <a:buSzPts val="1100"/>
              <a:buFont typeface="Arial"/>
              <a:buNone/>
            </a:pPr>
            <a:r>
              <a:rPr lang="es-ES" sz="1400">
                <a:latin typeface="Comfortaa Regular"/>
                <a:ea typeface="Comfortaa Regular"/>
                <a:cs typeface="Comfortaa Regular"/>
                <a:sym typeface="Comfortaa Regular"/>
              </a:rPr>
              <a:t>específicos:</a:t>
            </a:r>
            <a:endParaRPr sz="1400">
              <a:latin typeface="Comfortaa Regular"/>
              <a:ea typeface="Comfortaa Regular"/>
              <a:cs typeface="Comfortaa Regular"/>
              <a:sym typeface="Comfortaa Regular"/>
            </a:endParaRPr>
          </a:p>
          <a:p>
            <a:pPr indent="-317500" lvl="0" marL="457200" rtl="0" algn="just">
              <a:lnSpc>
                <a:spcPct val="107916"/>
              </a:lnSpc>
              <a:spcBef>
                <a:spcPts val="800"/>
              </a:spcBef>
              <a:spcAft>
                <a:spcPts val="0"/>
              </a:spcAft>
              <a:buClr>
                <a:schemeClr val="dk1"/>
              </a:buClr>
              <a:buSzPts val="1400"/>
              <a:buFont typeface="Comfortaa Regular"/>
              <a:buChar char="●"/>
            </a:pPr>
            <a:r>
              <a:rPr lang="es-ES" sz="1400">
                <a:latin typeface="Comfortaa Regular"/>
                <a:ea typeface="Comfortaa Regular"/>
                <a:cs typeface="Comfortaa Regular"/>
                <a:sym typeface="Comfortaa Regular"/>
              </a:rPr>
              <a:t>determinar si existe desnutrición en Guatemala.</a:t>
            </a:r>
            <a:endParaRPr sz="1400">
              <a:latin typeface="Comfortaa Regular"/>
              <a:ea typeface="Comfortaa Regular"/>
              <a:cs typeface="Comfortaa Regular"/>
              <a:sym typeface="Comfortaa Regular"/>
            </a:endParaRPr>
          </a:p>
          <a:p>
            <a:pPr indent="-317500" lvl="0" marL="457200" rtl="0" algn="just">
              <a:lnSpc>
                <a:spcPct val="107916"/>
              </a:lnSpc>
              <a:spcBef>
                <a:spcPts val="0"/>
              </a:spcBef>
              <a:spcAft>
                <a:spcPts val="0"/>
              </a:spcAft>
              <a:buClr>
                <a:schemeClr val="dk1"/>
              </a:buClr>
              <a:buSzPts val="1400"/>
              <a:buFont typeface="Comfortaa Regular"/>
              <a:buChar char="●"/>
            </a:pPr>
            <a:r>
              <a:rPr lang="es-ES" sz="1400">
                <a:latin typeface="Comfortaa Regular"/>
                <a:ea typeface="Comfortaa Regular"/>
                <a:cs typeface="Comfortaa Regular"/>
                <a:sym typeface="Comfortaa Regular"/>
              </a:rPr>
              <a:t>señalar los tipos de desnutrición que existen y los daños a corto, mediano y largo plazo que puedan causar tanto para las víctimas como para el país en general.</a:t>
            </a:r>
            <a:endParaRPr sz="1400">
              <a:latin typeface="Comfortaa Regular"/>
              <a:ea typeface="Comfortaa Regular"/>
              <a:cs typeface="Comfortaa Regular"/>
              <a:sym typeface="Comfortaa Regular"/>
            </a:endParaRPr>
          </a:p>
          <a:p>
            <a:pPr indent="-317500" lvl="0" marL="457200" rtl="0" algn="just">
              <a:lnSpc>
                <a:spcPct val="107916"/>
              </a:lnSpc>
              <a:spcBef>
                <a:spcPts val="0"/>
              </a:spcBef>
              <a:spcAft>
                <a:spcPts val="0"/>
              </a:spcAft>
              <a:buClr>
                <a:schemeClr val="dk1"/>
              </a:buClr>
              <a:buSzPts val="1400"/>
              <a:buFont typeface="Comfortaa Regular"/>
              <a:buChar char="●"/>
            </a:pPr>
            <a:r>
              <a:rPr lang="es-ES" sz="1400">
                <a:latin typeface="Comfortaa Regular"/>
                <a:ea typeface="Comfortaa Regular"/>
                <a:cs typeface="Comfortaa Regular"/>
                <a:sym typeface="Comfortaa Regular"/>
              </a:rPr>
              <a:t>Mostrar los departamentos con los índices de desnutrición y tazas de muerte más altos del país.</a:t>
            </a:r>
            <a:endParaRPr sz="1400">
              <a:latin typeface="Comfortaa Regular"/>
              <a:ea typeface="Comfortaa Regular"/>
              <a:cs typeface="Comfortaa Regular"/>
              <a:sym typeface="Comfortaa Regular"/>
            </a:endParaRPr>
          </a:p>
          <a:p>
            <a:pPr indent="-317500" lvl="0" marL="457200" rtl="0" algn="just">
              <a:lnSpc>
                <a:spcPct val="107916"/>
              </a:lnSpc>
              <a:spcBef>
                <a:spcPts val="0"/>
              </a:spcBef>
              <a:spcAft>
                <a:spcPts val="0"/>
              </a:spcAft>
              <a:buClr>
                <a:schemeClr val="dk1"/>
              </a:buClr>
              <a:buSzPts val="1400"/>
              <a:buFont typeface="Comfortaa Regular"/>
              <a:buChar char="●"/>
            </a:pPr>
            <a:r>
              <a:rPr lang="es-ES" sz="1400">
                <a:latin typeface="Comfortaa Regular"/>
                <a:ea typeface="Comfortaa Regular"/>
                <a:cs typeface="Comfortaa Regular"/>
                <a:sym typeface="Comfortaa Regular"/>
              </a:rPr>
              <a:t>determinar las causas de desnutrición en el país.</a:t>
            </a:r>
            <a:endParaRPr sz="1400">
              <a:latin typeface="Comfortaa Regular"/>
              <a:ea typeface="Comfortaa Regular"/>
              <a:cs typeface="Comfortaa Regular"/>
              <a:sym typeface="Comfortaa Regular"/>
            </a:endParaRPr>
          </a:p>
          <a:p>
            <a:pPr indent="-317500" lvl="0" marL="457200" rtl="0" algn="just">
              <a:lnSpc>
                <a:spcPct val="107916"/>
              </a:lnSpc>
              <a:spcBef>
                <a:spcPts val="0"/>
              </a:spcBef>
              <a:spcAft>
                <a:spcPts val="0"/>
              </a:spcAft>
              <a:buClr>
                <a:schemeClr val="dk1"/>
              </a:buClr>
              <a:buSzPts val="1400"/>
              <a:buFont typeface="Comfortaa Regular"/>
              <a:buChar char="●"/>
            </a:pPr>
            <a:r>
              <a:rPr lang="es-ES" sz="1400">
                <a:latin typeface="Comfortaa Regular"/>
                <a:ea typeface="Comfortaa Regular"/>
                <a:cs typeface="Comfortaa Regular"/>
                <a:sym typeface="Comfortaa Regular"/>
              </a:rPr>
              <a:t>conocer los tipos de nutrición y malnutrición que existen.</a:t>
            </a:r>
            <a:endParaRPr sz="1400">
              <a:latin typeface="Comfortaa Regular"/>
              <a:ea typeface="Comfortaa Regular"/>
              <a:cs typeface="Comfortaa Regular"/>
              <a:sym typeface="Comfortaa Regular"/>
            </a:endParaRPr>
          </a:p>
          <a:p>
            <a:pPr indent="-317500" lvl="0" marL="457200" rtl="0" algn="just">
              <a:lnSpc>
                <a:spcPct val="107916"/>
              </a:lnSpc>
              <a:spcBef>
                <a:spcPts val="0"/>
              </a:spcBef>
              <a:spcAft>
                <a:spcPts val="0"/>
              </a:spcAft>
              <a:buClr>
                <a:schemeClr val="dk1"/>
              </a:buClr>
              <a:buSzPts val="1400"/>
              <a:buFont typeface="Comfortaa Regular"/>
              <a:buChar char="●"/>
            </a:pPr>
            <a:r>
              <a:rPr lang="es-ES" sz="1400">
                <a:latin typeface="Comfortaa Regular"/>
                <a:ea typeface="Comfortaa Regular"/>
                <a:cs typeface="Comfortaa Regular"/>
                <a:sym typeface="Comfortaa Regular"/>
              </a:rPr>
              <a:t>proponer programas que fomenten la buena nutrición y ayudar a las familias que padecen de desnutrición.</a:t>
            </a:r>
            <a:endParaRPr sz="1400">
              <a:latin typeface="Comfortaa Regular"/>
              <a:ea typeface="Comfortaa Regular"/>
              <a:cs typeface="Comfortaa Regular"/>
              <a:sym typeface="Comfortaa Regular"/>
            </a:endParaRPr>
          </a:p>
          <a:p>
            <a:pPr indent="0" lvl="0" marL="0" rtl="0" algn="just">
              <a:lnSpc>
                <a:spcPct val="107916"/>
              </a:lnSpc>
              <a:spcBef>
                <a:spcPts val="80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800"/>
              </a:spcBef>
              <a:spcAft>
                <a:spcPts val="600"/>
              </a:spcAft>
              <a:buNone/>
            </a:pPr>
            <a:r>
              <a:t/>
            </a:r>
            <a:endParaRPr/>
          </a:p>
        </p:txBody>
      </p:sp>
      <p:sp>
        <p:nvSpPr>
          <p:cNvPr id="156" name="Google Shape;156;p21"/>
          <p:cNvSpPr txBox="1"/>
          <p:nvPr>
            <p:ph idx="2" type="body"/>
          </p:nvPr>
        </p:nvSpPr>
        <p:spPr>
          <a:xfrm>
            <a:off x="1484312" y="2971800"/>
            <a:ext cx="3549000" cy="1828800"/>
          </a:xfrm>
          <a:prstGeom prst="rect">
            <a:avLst/>
          </a:prstGeom>
        </p:spPr>
        <p:txBody>
          <a:bodyPr anchorCtr="0" anchor="ctr" bIns="45700" lIns="91425" spcFirstLastPara="1" rIns="91425" wrap="square" tIns="45700">
            <a:noAutofit/>
          </a:bodyPr>
          <a:lstStyle/>
          <a:p>
            <a:pPr indent="0" lvl="0" marL="0" rtl="0" algn="just">
              <a:lnSpc>
                <a:spcPct val="107916"/>
              </a:lnSpc>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ctr">
              <a:spcBef>
                <a:spcPts val="800"/>
              </a:spcBef>
              <a:spcAft>
                <a:spcPts val="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758487" y="1421675"/>
            <a:ext cx="8990100" cy="2743200"/>
          </a:xfrm>
          <a:prstGeom prst="rect">
            <a:avLst/>
          </a:prstGeom>
        </p:spPr>
        <p:txBody>
          <a:bodyPr anchorCtr="0" anchor="ctr" bIns="45700" lIns="91425" spcFirstLastPara="1" rIns="91425" wrap="square" tIns="45700">
            <a:noAutofit/>
          </a:bodyPr>
          <a:lstStyle/>
          <a:p>
            <a:pPr indent="0" lvl="0" marL="0" rtl="0" algn="just">
              <a:lnSpc>
                <a:spcPct val="107916"/>
              </a:lnSpc>
              <a:spcBef>
                <a:spcPts val="0"/>
              </a:spcBef>
              <a:spcAft>
                <a:spcPts val="0"/>
              </a:spcAft>
              <a:buClr>
                <a:schemeClr val="dk1"/>
              </a:buClr>
              <a:buSzPts val="1100"/>
              <a:buFont typeface="Arial"/>
              <a:buNone/>
            </a:pPr>
            <a:r>
              <a:t/>
            </a:r>
            <a:endParaRPr sz="1200">
              <a:solidFill>
                <a:srgbClr val="4B4B4B"/>
              </a:solidFill>
              <a:highlight>
                <a:srgbClr val="FFFFFF"/>
              </a:highlight>
              <a:latin typeface="Arial"/>
              <a:ea typeface="Arial"/>
              <a:cs typeface="Arial"/>
              <a:sym typeface="Arial"/>
            </a:endParaRPr>
          </a:p>
          <a:p>
            <a:pPr indent="0" lvl="0" marL="0" rtl="0" algn="ctr">
              <a:lnSpc>
                <a:spcPct val="107916"/>
              </a:lnSpc>
              <a:spcBef>
                <a:spcPts val="800"/>
              </a:spcBef>
              <a:spcAft>
                <a:spcPts val="0"/>
              </a:spcAft>
              <a:buNone/>
            </a:pPr>
            <a:r>
              <a:rPr i="1" lang="es-ES" sz="2400">
                <a:latin typeface="Comfortaa Regular"/>
                <a:ea typeface="Comfortaa Regular"/>
                <a:cs typeface="Comfortaa Regular"/>
                <a:sym typeface="Comfortaa Regular"/>
              </a:rPr>
              <a:t>¿Por qué los niños y niñas de Guatemala sufren de desnutrición Y cuántos niños y niñas menores de doce años mueren anualmente a causa de la desnutrición en los últimos diez años?</a:t>
            </a:r>
            <a:endParaRPr i="1" sz="2400">
              <a:latin typeface="Comfortaa Regular"/>
              <a:ea typeface="Comfortaa Regular"/>
              <a:cs typeface="Comfortaa Regular"/>
              <a:sym typeface="Comfortaa Regular"/>
            </a:endParaRPr>
          </a:p>
          <a:p>
            <a:pPr indent="0" lvl="0" marL="0" rtl="0" algn="ctr">
              <a:lnSpc>
                <a:spcPct val="107916"/>
              </a:lnSpc>
              <a:spcBef>
                <a:spcPts val="800"/>
              </a:spcBef>
              <a:spcAft>
                <a:spcPts val="800"/>
              </a:spcAft>
              <a:buNone/>
            </a:pPr>
            <a:r>
              <a:t/>
            </a:r>
            <a:endParaRPr i="1"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a:latin typeface="Comfortaa Regular"/>
                <a:ea typeface="Comfortaa Regular"/>
                <a:cs typeface="Comfortaa Regular"/>
                <a:sym typeface="Comfortaa Regular"/>
              </a:rPr>
              <a:t>MARCO TEÓRICO.</a:t>
            </a:r>
            <a:endParaRPr>
              <a:latin typeface="Comfortaa Regular"/>
              <a:ea typeface="Comfortaa Regular"/>
              <a:cs typeface="Comfortaa Regular"/>
              <a:sym typeface="Comfortaa Regular"/>
            </a:endParaRPr>
          </a:p>
        </p:txBody>
      </p:sp>
      <p:sp>
        <p:nvSpPr>
          <p:cNvPr id="167" name="Google Shape;167;p23"/>
          <p:cNvSpPr txBox="1"/>
          <p:nvPr>
            <p:ph idx="1" type="body"/>
          </p:nvPr>
        </p:nvSpPr>
        <p:spPr>
          <a:xfrm>
            <a:off x="1484312" y="2666999"/>
            <a:ext cx="4895100" cy="3124200"/>
          </a:xfrm>
          <a:prstGeom prst="rect">
            <a:avLst/>
          </a:prstGeom>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s-ES">
                <a:latin typeface="Arial"/>
                <a:ea typeface="Arial"/>
                <a:cs typeface="Arial"/>
                <a:sym typeface="Arial"/>
              </a:rPr>
              <a:t>POBREZA EN GUATEMALA Y SU ROL EN LA NUTRICIÓN INFANTIL</a:t>
            </a:r>
            <a:endParaRPr b="1">
              <a:latin typeface="Arial"/>
              <a:ea typeface="Arial"/>
              <a:cs typeface="Arial"/>
              <a:sym typeface="Arial"/>
            </a:endParaRPr>
          </a:p>
          <a:p>
            <a:pPr indent="0" lvl="0" marL="0" rtl="0" algn="just">
              <a:lnSpc>
                <a:spcPct val="115000"/>
              </a:lnSpc>
              <a:spcBef>
                <a:spcPts val="1000"/>
              </a:spcBef>
              <a:spcAft>
                <a:spcPts val="0"/>
              </a:spcAft>
              <a:buClr>
                <a:schemeClr val="dk1"/>
              </a:buClr>
              <a:buSzPts val="1100"/>
              <a:buFont typeface="Arial"/>
              <a:buNone/>
            </a:pPr>
            <a:r>
              <a:rPr lang="es-ES" sz="1400">
                <a:latin typeface="Comfortaa"/>
                <a:ea typeface="Comfortaa"/>
                <a:cs typeface="Comfortaa"/>
                <a:sym typeface="Comfortaa"/>
              </a:rPr>
              <a:t>La mala alimentación se ve mucho en Guatemala por sus índices de pobreza ya que estos en su mayoría niños tienen una mala alimentación por no poder tener acceso a alimentos que son necesarios para el desarrollo del organismo. </a:t>
            </a:r>
            <a:endParaRPr sz="1400">
              <a:latin typeface="Comfortaa"/>
              <a:ea typeface="Comfortaa"/>
              <a:cs typeface="Comfortaa"/>
              <a:sym typeface="Comfortaa"/>
            </a:endParaRPr>
          </a:p>
        </p:txBody>
      </p:sp>
      <p:sp>
        <p:nvSpPr>
          <p:cNvPr id="168" name="Google Shape;168;p23"/>
          <p:cNvSpPr txBox="1"/>
          <p:nvPr>
            <p:ph idx="2" type="body"/>
          </p:nvPr>
        </p:nvSpPr>
        <p:spPr>
          <a:xfrm>
            <a:off x="6607967" y="2667000"/>
            <a:ext cx="4895100" cy="312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ES" sz="1400">
                <a:latin typeface="Comfortaa"/>
                <a:ea typeface="Comfortaa"/>
                <a:cs typeface="Comfortaa"/>
                <a:sym typeface="Comfortaa"/>
              </a:rPr>
              <a:t> </a:t>
            </a:r>
            <a:r>
              <a:rPr b="1" lang="es-ES">
                <a:latin typeface="Arial"/>
                <a:ea typeface="Arial"/>
                <a:cs typeface="Arial"/>
                <a:sym typeface="Arial"/>
              </a:rPr>
              <a:t>EL FENÓMENO DE LA ALIMENTACIÓN</a:t>
            </a:r>
            <a:endParaRPr b="1">
              <a:latin typeface="Arial"/>
              <a:ea typeface="Arial"/>
              <a:cs typeface="Arial"/>
              <a:sym typeface="Arial"/>
            </a:endParaRPr>
          </a:p>
          <a:p>
            <a:pPr indent="0" lvl="0" marL="0" rtl="0" algn="just">
              <a:spcBef>
                <a:spcPts val="0"/>
              </a:spcBef>
              <a:spcAft>
                <a:spcPts val="0"/>
              </a:spcAft>
              <a:buNone/>
            </a:pPr>
            <a:r>
              <a:t/>
            </a:r>
            <a:endParaRPr sz="1400">
              <a:latin typeface="Comfortaa"/>
              <a:ea typeface="Comfortaa"/>
              <a:cs typeface="Comfortaa"/>
              <a:sym typeface="Comfortaa"/>
            </a:endParaRPr>
          </a:p>
          <a:p>
            <a:pPr indent="0" lvl="0" marL="0" rtl="0" algn="just">
              <a:spcBef>
                <a:spcPts val="0"/>
              </a:spcBef>
              <a:spcAft>
                <a:spcPts val="0"/>
              </a:spcAft>
              <a:buClr>
                <a:schemeClr val="dk1"/>
              </a:buClr>
              <a:buSzPts val="1100"/>
              <a:buFont typeface="Arial"/>
              <a:buNone/>
            </a:pPr>
            <a:r>
              <a:rPr lang="es-ES" sz="1400">
                <a:latin typeface="Comfortaa"/>
                <a:ea typeface="Comfortaa"/>
                <a:cs typeface="Comfortaa"/>
                <a:sym typeface="Comfortaa"/>
              </a:rPr>
              <a:t>En Guatemala, el suministro global de alimentos es insuficiente para cubrir las necesidades mínimas de toda la población, y va en deterioro año con año.</a:t>
            </a:r>
            <a:endParaRPr sz="1400">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1484312" y="1600200"/>
            <a:ext cx="3549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s-ES" sz="1800">
                <a:latin typeface="Arial"/>
                <a:ea typeface="Arial"/>
                <a:cs typeface="Arial"/>
                <a:sym typeface="Arial"/>
              </a:rPr>
              <a:t>POR QUÉ LOS NIÑOS Y NIÑAS SUFREN DE DESNUTRICIÓN</a:t>
            </a:r>
            <a:r>
              <a:rPr lang="es-ES"/>
              <a:t>.</a:t>
            </a:r>
            <a:endParaRPr b="1" sz="1800">
              <a:latin typeface="Arial"/>
              <a:ea typeface="Arial"/>
              <a:cs typeface="Arial"/>
              <a:sym typeface="Arial"/>
            </a:endParaRPr>
          </a:p>
          <a:p>
            <a:pPr indent="0" lvl="0" marL="0" rtl="0" algn="ctr">
              <a:spcBef>
                <a:spcPts val="0"/>
              </a:spcBef>
              <a:spcAft>
                <a:spcPts val="0"/>
              </a:spcAft>
              <a:buNone/>
            </a:pPr>
            <a:r>
              <a:t/>
            </a:r>
            <a:endParaRPr/>
          </a:p>
        </p:txBody>
      </p:sp>
      <p:sp>
        <p:nvSpPr>
          <p:cNvPr id="174" name="Google Shape;174;p24"/>
          <p:cNvSpPr txBox="1"/>
          <p:nvPr>
            <p:ph idx="1" type="body"/>
          </p:nvPr>
        </p:nvSpPr>
        <p:spPr>
          <a:xfrm>
            <a:off x="5262033" y="685799"/>
            <a:ext cx="6240900" cy="5105400"/>
          </a:xfrm>
          <a:prstGeom prst="rect">
            <a:avLst/>
          </a:prstGeom>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s-ES" sz="1800">
                <a:latin typeface="Comfortaa"/>
                <a:ea typeface="Comfortaa"/>
                <a:cs typeface="Comfortaa"/>
                <a:sym typeface="Comfortaa"/>
              </a:rPr>
              <a:t>La falta de alimentos suficientes y adecuados en cantidad y calidad afecta a los niños, son más vulnerables a caer ante una enfermedad ya que ellos tienen sus defensas bajas, esto afecta su nivel de educación y su nivel de salud, es triste ver muchos casos de desnutrición crónica en el país como: Huehuetenango y san marcos que ellos compartían la mitad de muertes en el país, de los niños fallecidos la mayoría tenían dos años.</a:t>
            </a:r>
            <a:endParaRPr sz="1800">
              <a:latin typeface="Comfortaa"/>
              <a:ea typeface="Comfortaa"/>
              <a:cs typeface="Comfortaa"/>
              <a:sym typeface="Comfortaa"/>
            </a:endParaRPr>
          </a:p>
        </p:txBody>
      </p:sp>
      <p:sp>
        <p:nvSpPr>
          <p:cNvPr id="175" name="Google Shape;175;p24"/>
          <p:cNvSpPr txBox="1"/>
          <p:nvPr>
            <p:ph idx="2" type="body"/>
          </p:nvPr>
        </p:nvSpPr>
        <p:spPr>
          <a:xfrm>
            <a:off x="1484312" y="2971800"/>
            <a:ext cx="3549000" cy="1828800"/>
          </a:xfrm>
          <a:prstGeom prst="rect">
            <a:avLst/>
          </a:prstGeom>
        </p:spPr>
        <p:txBody>
          <a:bodyPr anchorCtr="0" anchor="ctr" bIns="45700" lIns="91425" spcFirstLastPara="1" rIns="91425" wrap="square" tIns="45700">
            <a:noAutofit/>
          </a:bodyPr>
          <a:lstStyle/>
          <a:p>
            <a:pPr indent="0" lvl="0" marL="0" rtl="0" algn="ctr">
              <a:spcBef>
                <a:spcPts val="320"/>
              </a:spcBef>
              <a:spcAft>
                <a:spcPts val="600"/>
              </a:spcAft>
              <a:buNone/>
            </a:pPr>
            <a:r>
              <a:t/>
            </a:r>
            <a:endParaRPr/>
          </a:p>
        </p:txBody>
      </p:sp>
      <p:pic>
        <p:nvPicPr>
          <p:cNvPr id="176" name="Google Shape;176;p24"/>
          <p:cNvPicPr preferRelativeResize="0"/>
          <p:nvPr/>
        </p:nvPicPr>
        <p:blipFill>
          <a:blip r:embed="rId3">
            <a:alphaModFix/>
          </a:blip>
          <a:stretch>
            <a:fillRect/>
          </a:stretch>
        </p:blipFill>
        <p:spPr>
          <a:xfrm>
            <a:off x="1191174" y="2920000"/>
            <a:ext cx="3842125" cy="2592275"/>
          </a:xfrm>
          <a:prstGeom prst="rect">
            <a:avLst/>
          </a:prstGeom>
          <a:noFill/>
          <a:ln>
            <a:noFill/>
          </a:ln>
        </p:spPr>
      </p:pic>
      <p:sp>
        <p:nvSpPr>
          <p:cNvPr id="177" name="Google Shape;177;p24"/>
          <p:cNvSpPr txBox="1"/>
          <p:nvPr/>
        </p:nvSpPr>
        <p:spPr>
          <a:xfrm>
            <a:off x="2376750" y="5571500"/>
            <a:ext cx="38421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200"/>
              <a:t>1980.</a:t>
            </a:r>
            <a:endParaRPr sz="1200"/>
          </a:p>
          <a:p>
            <a:pPr indent="0" lvl="0" marL="0" rtl="0" algn="l">
              <a:spcBef>
                <a:spcPts val="0"/>
              </a:spcBef>
              <a:spcAft>
                <a:spcPts val="0"/>
              </a:spcAft>
              <a:buNone/>
            </a:pPr>
            <a:r>
              <a:rPr lang="es-ES" sz="1200"/>
              <a:t>Mike Wells.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s-ES" sz="2400">
                <a:latin typeface="Comfortaa"/>
                <a:ea typeface="Comfortaa"/>
                <a:cs typeface="Comfortaa"/>
                <a:sym typeface="Comfortaa"/>
              </a:rPr>
              <a:t>Niveles de desnutrición que existen.</a:t>
            </a:r>
            <a:endParaRPr b="1">
              <a:latin typeface="Comfortaa"/>
              <a:ea typeface="Comfortaa"/>
              <a:cs typeface="Comfortaa"/>
              <a:sym typeface="Comfortaa"/>
            </a:endParaRPr>
          </a:p>
        </p:txBody>
      </p:sp>
      <p:sp>
        <p:nvSpPr>
          <p:cNvPr id="183" name="Google Shape;183;p25"/>
          <p:cNvSpPr txBox="1"/>
          <p:nvPr>
            <p:ph idx="1" type="body"/>
          </p:nvPr>
        </p:nvSpPr>
        <p:spPr>
          <a:xfrm>
            <a:off x="1772179" y="2658533"/>
            <a:ext cx="4607100" cy="576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ES" sz="1800">
                <a:solidFill>
                  <a:schemeClr val="dk1"/>
                </a:solidFill>
                <a:latin typeface="Comfortaa Regular"/>
                <a:ea typeface="Comfortaa Regular"/>
                <a:cs typeface="Comfortaa Regular"/>
                <a:sym typeface="Comfortaa Regular"/>
              </a:rPr>
              <a:t>Desnutrición aguda leve:</a:t>
            </a:r>
            <a:endParaRPr sz="1800">
              <a:latin typeface="Comfortaa Regular"/>
              <a:ea typeface="Comfortaa Regular"/>
              <a:cs typeface="Comfortaa Regular"/>
              <a:sym typeface="Comfortaa Regular"/>
            </a:endParaRPr>
          </a:p>
        </p:txBody>
      </p:sp>
      <p:sp>
        <p:nvSpPr>
          <p:cNvPr id="184" name="Google Shape;184;p25"/>
          <p:cNvSpPr txBox="1"/>
          <p:nvPr>
            <p:ph idx="2" type="body"/>
          </p:nvPr>
        </p:nvSpPr>
        <p:spPr>
          <a:xfrm>
            <a:off x="1484311" y="3335337"/>
            <a:ext cx="4895100" cy="24558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s-ES" sz="1400">
                <a:latin typeface="Comfortaa"/>
                <a:ea typeface="Comfortaa"/>
                <a:cs typeface="Comfortaa"/>
                <a:sym typeface="Comfortaa"/>
              </a:rPr>
              <a:t>Existen dos grandes consecuencias que producen desnutrición aguda:</a:t>
            </a:r>
            <a:endParaRPr sz="1400">
              <a:latin typeface="Comfortaa"/>
              <a:ea typeface="Comfortaa"/>
              <a:cs typeface="Comfortaa"/>
              <a:sym typeface="Comfortaa"/>
            </a:endParaRPr>
          </a:p>
          <a:p>
            <a:pPr indent="0" lvl="0" marL="0" rtl="0" algn="just">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317500" lvl="0" marL="457200" rtl="0" algn="just">
              <a:spcBef>
                <a:spcPts val="0"/>
              </a:spcBef>
              <a:spcAft>
                <a:spcPts val="0"/>
              </a:spcAft>
              <a:buClr>
                <a:schemeClr val="dk1"/>
              </a:buClr>
              <a:buSzPts val="1400"/>
              <a:buFont typeface="Comfortaa"/>
              <a:buAutoNum type="arabicPeriod"/>
            </a:pPr>
            <a:r>
              <a:rPr lang="es-ES" sz="1400">
                <a:latin typeface="Comfortaa"/>
                <a:ea typeface="Comfortaa"/>
                <a:cs typeface="Comfortaa"/>
                <a:sym typeface="Comfortaa"/>
              </a:rPr>
              <a:t>El niño no tenga los suficientes alimentos para consumir los suficientes carbohidratos, vitaminas y minerales.</a:t>
            </a:r>
            <a:endParaRPr sz="1400">
              <a:latin typeface="Comfortaa"/>
              <a:ea typeface="Comfortaa"/>
              <a:cs typeface="Comfortaa"/>
              <a:sym typeface="Comfortaa"/>
            </a:endParaRPr>
          </a:p>
          <a:p>
            <a:pPr indent="-457200" lvl="0" marL="457200" rtl="0" algn="just">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317500" lvl="0" marL="457200" rtl="0" algn="just">
              <a:spcBef>
                <a:spcPts val="0"/>
              </a:spcBef>
              <a:spcAft>
                <a:spcPts val="0"/>
              </a:spcAft>
              <a:buClr>
                <a:schemeClr val="dk1"/>
              </a:buClr>
              <a:buSzPts val="1400"/>
              <a:buFont typeface="Comfortaa"/>
              <a:buAutoNum type="arabicPeriod"/>
            </a:pPr>
            <a:r>
              <a:rPr lang="es-ES" sz="1400">
                <a:latin typeface="Comfortaa"/>
                <a:ea typeface="Comfortaa"/>
                <a:cs typeface="Comfortaa"/>
                <a:sym typeface="Comfortaa"/>
              </a:rPr>
              <a:t>Es un caso muy extraño porque se  puede contraer por una enfermedad o una pandemia.</a:t>
            </a:r>
            <a:endParaRPr sz="1400">
              <a:latin typeface="Comfortaa"/>
              <a:ea typeface="Comfortaa"/>
              <a:cs typeface="Comfortaa"/>
              <a:sym typeface="Comfortaa"/>
            </a:endParaRPr>
          </a:p>
          <a:p>
            <a:pPr indent="0" lvl="0" marL="0" rtl="0" algn="l">
              <a:spcBef>
                <a:spcPts val="360"/>
              </a:spcBef>
              <a:spcAft>
                <a:spcPts val="600"/>
              </a:spcAft>
              <a:buNone/>
            </a:pPr>
            <a:r>
              <a:t/>
            </a:r>
            <a:endParaRPr/>
          </a:p>
        </p:txBody>
      </p:sp>
      <p:sp>
        <p:nvSpPr>
          <p:cNvPr id="185" name="Google Shape;185;p25"/>
          <p:cNvSpPr txBox="1"/>
          <p:nvPr>
            <p:ph idx="3" type="body"/>
          </p:nvPr>
        </p:nvSpPr>
        <p:spPr>
          <a:xfrm>
            <a:off x="6880487" y="2667000"/>
            <a:ext cx="4622400" cy="576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ES" sz="1800">
                <a:solidFill>
                  <a:schemeClr val="dk1"/>
                </a:solidFill>
                <a:latin typeface="Comfortaa Regular"/>
                <a:ea typeface="Comfortaa Regular"/>
                <a:cs typeface="Comfortaa Regular"/>
                <a:sym typeface="Comfortaa Regular"/>
              </a:rPr>
              <a:t>Desnutrición aguda grave:</a:t>
            </a:r>
            <a:endParaRPr sz="1800">
              <a:latin typeface="Comfortaa Regular"/>
              <a:ea typeface="Comfortaa Regular"/>
              <a:cs typeface="Comfortaa Regular"/>
              <a:sym typeface="Comfortaa Regular"/>
            </a:endParaRPr>
          </a:p>
        </p:txBody>
      </p:sp>
      <p:sp>
        <p:nvSpPr>
          <p:cNvPr id="186" name="Google Shape;186;p25"/>
          <p:cNvSpPr txBox="1"/>
          <p:nvPr>
            <p:ph idx="4" type="body"/>
          </p:nvPr>
        </p:nvSpPr>
        <p:spPr>
          <a:xfrm>
            <a:off x="6607967" y="3335337"/>
            <a:ext cx="4895100" cy="24558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s-ES" sz="1400">
                <a:latin typeface="Comfortaa"/>
                <a:ea typeface="Comfortaa"/>
                <a:cs typeface="Comfortaa"/>
                <a:sym typeface="Comfortaa"/>
              </a:rPr>
              <a:t>Es el peor caso que existe porque se puede notar a un niño de fisionomía frágil esquelético que requiere un tratamiento para subsistir, otra característica de la desnutrición grave es el hinchamiento de la cabeza, los pies y otras partes del cuerpo. Se podría evitar la desnutrición aguda grave, con servicios médicos, y promover la lactancia para alargar la vida del infante, mejorar el saneamiento y el agua potable.</a:t>
            </a:r>
            <a:endParaRPr sz="1400">
              <a:latin typeface="Comfortaa"/>
              <a:ea typeface="Comfortaa"/>
              <a:cs typeface="Comfortaa"/>
              <a:sym typeface="Comfortaa"/>
            </a:endParaRPr>
          </a:p>
          <a:p>
            <a:pPr indent="0" lvl="0" marL="0" rtl="0" algn="just">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36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1482724" y="1752599"/>
            <a:ext cx="5426100" cy="1371600"/>
          </a:xfrm>
          <a:prstGeom prst="rect">
            <a:avLst/>
          </a:prstGeom>
        </p:spPr>
        <p:txBody>
          <a:bodyPr anchorCtr="0" anchor="b" bIns="45700" lIns="91425" spcFirstLastPara="1" rIns="91425" wrap="square" tIns="45700">
            <a:noAutofit/>
          </a:bodyPr>
          <a:lstStyle/>
          <a:p>
            <a:pPr indent="0" lvl="0" marL="0" rtl="0" algn="ctr">
              <a:lnSpc>
                <a:spcPct val="107916"/>
              </a:lnSpc>
              <a:spcBef>
                <a:spcPts val="0"/>
              </a:spcBef>
              <a:spcAft>
                <a:spcPts val="800"/>
              </a:spcAft>
              <a:buNone/>
            </a:pPr>
            <a:r>
              <a:rPr b="1" lang="es-ES" sz="1800">
                <a:latin typeface="Comfortaa"/>
                <a:ea typeface="Comfortaa"/>
                <a:cs typeface="Comfortaa"/>
                <a:sym typeface="Comfortaa"/>
              </a:rPr>
              <a:t>PRESUPUESTO ESCOLAR PARA LA BUENA ALIMENTACIÓN DE LOS NIÑOS Y NIÑAS EN GUATEMALA.</a:t>
            </a:r>
            <a:endParaRPr b="1" sz="1800">
              <a:latin typeface="Comfortaa"/>
              <a:ea typeface="Comfortaa"/>
              <a:cs typeface="Comfortaa"/>
              <a:sym typeface="Comfortaa"/>
            </a:endParaRPr>
          </a:p>
        </p:txBody>
      </p:sp>
      <p:sp>
        <p:nvSpPr>
          <p:cNvPr id="192" name="Google Shape;192;p26"/>
          <p:cNvSpPr txBox="1"/>
          <p:nvPr>
            <p:ph idx="1" type="body"/>
          </p:nvPr>
        </p:nvSpPr>
        <p:spPr>
          <a:xfrm>
            <a:off x="1482724" y="3124199"/>
            <a:ext cx="5426100" cy="1828800"/>
          </a:xfrm>
          <a:prstGeom prst="rect">
            <a:avLst/>
          </a:prstGeom>
        </p:spPr>
        <p:txBody>
          <a:bodyPr anchorCtr="0" anchor="ctr" bIns="45700" lIns="91425" spcFirstLastPara="1" rIns="91425" wrap="square" tIns="45700">
            <a:noAutofit/>
          </a:bodyPr>
          <a:lstStyle/>
          <a:p>
            <a:pPr indent="0" lvl="0" marL="0" rtl="0" algn="ctr">
              <a:lnSpc>
                <a:spcPct val="107916"/>
              </a:lnSpc>
              <a:spcBef>
                <a:spcPts val="0"/>
              </a:spcBef>
              <a:spcAft>
                <a:spcPts val="0"/>
              </a:spcAft>
              <a:buClr>
                <a:schemeClr val="dk1"/>
              </a:buClr>
              <a:buSzPts val="1100"/>
              <a:buFont typeface="Arial"/>
              <a:buNone/>
            </a:pPr>
            <a:r>
              <a:rPr i="1" lang="es-ES" sz="1200">
                <a:latin typeface="Arial"/>
                <a:ea typeface="Arial"/>
                <a:cs typeface="Arial"/>
                <a:sym typeface="Arial"/>
              </a:rPr>
              <a:t>“</a:t>
            </a:r>
            <a:r>
              <a:rPr i="1" lang="es-ES" sz="1400">
                <a:latin typeface="Comfortaa"/>
                <a:ea typeface="Comfortaa"/>
                <a:cs typeface="Comfortaa"/>
                <a:sym typeface="Comfortaa"/>
              </a:rPr>
              <a:t>El presupuesto va a tener algunas reducciones, pero este ministerio no se va a reducir. Donde más deberíamos invertir en este país es en educación, el que lee y escribe se supera y eso es lo que a Guatemala le da la superación”,</a:t>
            </a:r>
            <a:r>
              <a:rPr lang="es-ES" sz="1400">
                <a:latin typeface="Comfortaa"/>
                <a:ea typeface="Comfortaa"/>
                <a:cs typeface="Comfortaa"/>
                <a:sym typeface="Comfortaa"/>
              </a:rPr>
              <a:t> mencionó el diputado José Trejo, de FCN-Nación, miembro de la Comisión de Finanzas.</a:t>
            </a:r>
            <a:endParaRPr sz="1400">
              <a:latin typeface="Comfortaa"/>
              <a:ea typeface="Comfortaa"/>
              <a:cs typeface="Comfortaa"/>
              <a:sym typeface="Comfortaa"/>
            </a:endParaRPr>
          </a:p>
          <a:p>
            <a:pPr indent="0" lvl="0" marL="0" rtl="0" algn="ctr">
              <a:spcBef>
                <a:spcPts val="800"/>
              </a:spcBef>
              <a:spcAft>
                <a:spcPts val="600"/>
              </a:spcAft>
              <a:buNone/>
            </a:pPr>
            <a:r>
              <a:t/>
            </a:r>
            <a:endParaRPr/>
          </a:p>
        </p:txBody>
      </p:sp>
      <p:sp>
        <p:nvSpPr>
          <p:cNvPr id="193" name="Google Shape;193;p26"/>
          <p:cNvSpPr/>
          <p:nvPr>
            <p:ph idx="2" type="pic"/>
          </p:nvPr>
        </p:nvSpPr>
        <p:spPr>
          <a:xfrm>
            <a:off x="7594682" y="914400"/>
            <a:ext cx="3281100" cy="4572000"/>
          </a:xfrm>
          <a:prstGeom prst="roundRect">
            <a:avLst>
              <a:gd fmla="val 16667" name="adj"/>
            </a:avLst>
          </a:prstGeom>
        </p:spPr>
        <p:txBody>
          <a:bodyPr anchorCtr="0" anchor="t" bIns="45700" lIns="91425" spcFirstLastPara="1" rIns="91425" wrap="square" tIns="45700">
            <a:noAutofit/>
          </a:bodyPr>
          <a:lstStyle/>
          <a:p>
            <a:pPr indent="0" lvl="0" marL="0" rtl="0" algn="ctr">
              <a:lnSpc>
                <a:spcPct val="107916"/>
              </a:lnSpc>
              <a:spcBef>
                <a:spcPts val="0"/>
              </a:spcBef>
              <a:spcAft>
                <a:spcPts val="0"/>
              </a:spcAft>
              <a:buClr>
                <a:schemeClr val="dk1"/>
              </a:buClr>
              <a:buSzPts val="1100"/>
              <a:buFont typeface="Arial"/>
              <a:buNone/>
            </a:pPr>
            <a:r>
              <a:rPr lang="es-ES" sz="1800">
                <a:latin typeface="Comfortaa"/>
                <a:ea typeface="Comfortaa"/>
                <a:cs typeface="Comfortaa"/>
                <a:sym typeface="Comfortaa"/>
              </a:rPr>
              <a:t>En Guatemala las escuelas públicas para los niveles primario y secundario son escasas, y buena parte de las existentes presentan techos, puertas o paredes rotas; carecen de mobiliario y de útiles necesarios para la impartición de las clases, así como de suficiente cantidad de maestros.</a:t>
            </a:r>
            <a:endParaRPr sz="18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1484311" y="1125300"/>
            <a:ext cx="10018800" cy="1752600"/>
          </a:xfrm>
          <a:prstGeom prst="rect">
            <a:avLst/>
          </a:prstGeom>
        </p:spPr>
        <p:txBody>
          <a:bodyPr anchorCtr="0" anchor="ctr" bIns="45700" lIns="91425" spcFirstLastPara="1" rIns="91425" wrap="square" tIns="45700">
            <a:noAutofit/>
          </a:bodyPr>
          <a:lstStyle/>
          <a:p>
            <a:pPr indent="0" lvl="0" marL="0" rtl="0" algn="ctr">
              <a:lnSpc>
                <a:spcPct val="107916"/>
              </a:lnSpc>
              <a:spcBef>
                <a:spcPts val="0"/>
              </a:spcBef>
              <a:spcAft>
                <a:spcPts val="800"/>
              </a:spcAft>
              <a:buNone/>
            </a:pPr>
            <a:r>
              <a:rPr b="1" lang="es-ES" sz="2400">
                <a:latin typeface="Comfortaa"/>
                <a:ea typeface="Comfortaa"/>
                <a:cs typeface="Comfortaa"/>
                <a:sym typeface="Comfortaa"/>
              </a:rPr>
              <a:t>DESNUTRICIÓN EN LOS ÚLTIMOS AÑOS.</a:t>
            </a:r>
            <a:endParaRPr b="1" sz="2400">
              <a:latin typeface="Comfortaa"/>
              <a:ea typeface="Comfortaa"/>
              <a:cs typeface="Comfortaa"/>
              <a:sym typeface="Comfortaa"/>
            </a:endParaRPr>
          </a:p>
        </p:txBody>
      </p:sp>
      <p:sp>
        <p:nvSpPr>
          <p:cNvPr id="199" name="Google Shape;199;p27"/>
          <p:cNvSpPr txBox="1"/>
          <p:nvPr>
            <p:ph idx="1" type="body"/>
          </p:nvPr>
        </p:nvSpPr>
        <p:spPr>
          <a:xfrm>
            <a:off x="1433210" y="2391049"/>
            <a:ext cx="10018800" cy="3124200"/>
          </a:xfrm>
          <a:prstGeom prst="rect">
            <a:avLst/>
          </a:prstGeom>
        </p:spPr>
        <p:txBody>
          <a:bodyPr anchorCtr="0" anchor="ctr" bIns="45700" lIns="91425" spcFirstLastPara="1" rIns="91425" wrap="square" tIns="45700">
            <a:noAutofit/>
          </a:bodyPr>
          <a:lstStyle/>
          <a:p>
            <a:pPr indent="0" lvl="0" marL="0" rtl="0" algn="just">
              <a:lnSpc>
                <a:spcPct val="107916"/>
              </a:lnSpc>
              <a:spcBef>
                <a:spcPts val="0"/>
              </a:spcBef>
              <a:spcAft>
                <a:spcPts val="800"/>
              </a:spcAft>
              <a:buClr>
                <a:schemeClr val="dk1"/>
              </a:buClr>
              <a:buSzPts val="1100"/>
              <a:buFont typeface="Arial"/>
              <a:buNone/>
            </a:pPr>
            <a:r>
              <a:rPr lang="es-ES" sz="1800">
                <a:latin typeface="Comfortaa"/>
                <a:ea typeface="Comfortaa"/>
                <a:cs typeface="Comfortaa"/>
                <a:sym typeface="Comfortaa"/>
              </a:rPr>
              <a:t>El 49,8% de desnutrición crónica en el año 2011 que aumentó al 79% en el 2017 no parece suficiente para destacar una reacción categórica por parte de la opinión pública guatemalteca.</a:t>
            </a:r>
            <a:endParaRPr sz="18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