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  <Override PartName="/ppt/charts/colors5.xml" ContentType="application/vnd.ms-office.chartcolorstyle+xml"/>
  <Override PartName="/ppt/charts/style5.xml" ContentType="application/vnd.ms-office.chartstyle+xml"/>
  <Override PartName="/ppt/charts/colors6.xml" ContentType="application/vnd.ms-office.chartcolorstyle+xml"/>
  <Override PartName="/ppt/charts/style6.xml" ContentType="application/vnd.ms-office.chartstyle+xml"/>
  <Override PartName="/ppt/charts/colors7.xml" ContentType="application/vnd.ms-office.chartcolorstyle+xml"/>
  <Override PartName="/ppt/charts/style7.xml" ContentType="application/vnd.ms-office.chartstyle+xml"/>
  <Override PartName="/ppt/charts/colors8.xml" ContentType="application/vnd.ms-office.chartcolorstyle+xml"/>
  <Override PartName="/ppt/charts/style8.xml" ContentType="application/vnd.ms-office.chartstyle+xml"/>
  <Override PartName="/ppt/charts/colors9.xml" ContentType="application/vnd.ms-office.chartcolorstyle+xml"/>
  <Override PartName="/ppt/charts/style9.xml" ContentType="application/vnd.ms-office.chartstyle+xml"/>
  <Override PartName="/ppt/charts/colors10.xml" ContentType="application/vnd.ms-office.chartcolorstyle+xml"/>
  <Override PartName="/ppt/charts/style10.xml" ContentType="application/vnd.ms-office.chartstyle+xml"/>
  <Override PartName="/ppt/charts/colors11.xml" ContentType="application/vnd.ms-office.chartcolorstyle+xml"/>
  <Override PartName="/ppt/charts/style11.xml" ContentType="application/vnd.ms-office.chartstyle+xml"/>
  <Override PartName="/ppt/charts/colors12.xml" ContentType="application/vnd.ms-office.chartcolorstyle+xml"/>
  <Override PartName="/ppt/charts/style12.xml" ContentType="application/vnd.ms-office.chartstyle+xml"/>
  <Override PartName="/ppt/charts/colors13.xml" ContentType="application/vnd.ms-office.chartcolorstyle+xml"/>
  <Override PartName="/ppt/charts/style13.xml" ContentType="application/vnd.ms-office.chartstyle+xml"/>
  <Override PartName="/ppt/charts/colors14.xml" ContentType="application/vnd.ms-office.chartcolorstyle+xml"/>
  <Override PartName="/ppt/charts/style14.xml" ContentType="application/vnd.ms-office.chartstyle+xml"/>
  <Override PartName="/ppt/charts/colors15.xml" ContentType="application/vnd.ms-office.chartcolorstyle+xml"/>
  <Override PartName="/ppt/charts/style15.xml" ContentType="application/vnd.ms-office.chartstyle+xml"/>
  <Override PartName="/ppt/charts/colors16.xml" ContentType="application/vnd.ms-office.chartcolorstyle+xml"/>
  <Override PartName="/ppt/charts/style16.xml" ContentType="application/vnd.ms-office.chartstyle+xml"/>
  <Override PartName="/ppt/charts/colors17.xml" ContentType="application/vnd.ms-office.chartcolorstyle+xml"/>
  <Override PartName="/ppt/charts/style17.xml" ContentType="application/vnd.ms-office.chartstyle+xml"/>
  <Override PartName="/ppt/charts/colors18.xml" ContentType="application/vnd.ms-office.chartcolorstyle+xml"/>
  <Override PartName="/ppt/charts/style18.xml" ContentType="application/vnd.ms-office.chartstyle+xml"/>
  <Override PartName="/ppt/charts/colors19.xml" ContentType="application/vnd.ms-office.chartcolorstyle+xml"/>
  <Override PartName="/ppt/charts/style19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90" r:id="rId33"/>
    <p:sldId id="288" r:id="rId34"/>
    <p:sldId id="289" r:id="rId35"/>
    <p:sldId id="291" r:id="rId36"/>
    <p:sldId id="292" r:id="rId3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6" d="100"/>
          <a:sy n="76" d="100"/>
        </p:scale>
        <p:origin x="-48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Hoja_de_c_lculo_de_Microsoft_Excel1.xlsx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Style" Target="style10.xml"/><Relationship Id="rId2" Type="http://schemas.microsoft.com/office/2011/relationships/chartColorStyle" Target="colors10.xml"/><Relationship Id="rId1" Type="http://schemas.openxmlformats.org/officeDocument/2006/relationships/package" Target="../embeddings/Hoja_de_c_lculo_de_Microsoft_Excel10.xlsx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Style" Target="style11.xml"/><Relationship Id="rId2" Type="http://schemas.microsoft.com/office/2011/relationships/chartColorStyle" Target="colors11.xml"/><Relationship Id="rId1" Type="http://schemas.openxmlformats.org/officeDocument/2006/relationships/package" Target="../embeddings/Hoja_de_c_lculo_de_Microsoft_Excel11.xlsx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Style" Target="style12.xml"/><Relationship Id="rId2" Type="http://schemas.microsoft.com/office/2011/relationships/chartColorStyle" Target="colors12.xml"/><Relationship Id="rId1" Type="http://schemas.openxmlformats.org/officeDocument/2006/relationships/package" Target="../embeddings/Hoja_de_c_lculo_de_Microsoft_Excel12.xlsx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Style" Target="style13.xml"/><Relationship Id="rId2" Type="http://schemas.microsoft.com/office/2011/relationships/chartColorStyle" Target="colors13.xml"/><Relationship Id="rId1" Type="http://schemas.openxmlformats.org/officeDocument/2006/relationships/package" Target="../embeddings/Hoja_de_c_lculo_de_Microsoft_Excel13.xlsx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Style" Target="style14.xml"/><Relationship Id="rId2" Type="http://schemas.microsoft.com/office/2011/relationships/chartColorStyle" Target="colors14.xml"/><Relationship Id="rId1" Type="http://schemas.openxmlformats.org/officeDocument/2006/relationships/package" Target="../embeddings/Hoja_de_c_lculo_de_Microsoft_Excel14.xlsx"/></Relationships>
</file>

<file path=ppt/charts/_rels/chart15.xml.rels><?xml version="1.0" encoding="UTF-8" standalone="yes"?>
<Relationships xmlns="http://schemas.openxmlformats.org/package/2006/relationships"><Relationship Id="rId3" Type="http://schemas.microsoft.com/office/2011/relationships/chartStyle" Target="style15.xml"/><Relationship Id="rId2" Type="http://schemas.microsoft.com/office/2011/relationships/chartColorStyle" Target="colors15.xml"/><Relationship Id="rId1" Type="http://schemas.openxmlformats.org/officeDocument/2006/relationships/package" Target="../embeddings/Hoja_de_c_lculo_de_Microsoft_Excel15.xlsx"/></Relationships>
</file>

<file path=ppt/charts/_rels/chart16.xml.rels><?xml version="1.0" encoding="UTF-8" standalone="yes"?>
<Relationships xmlns="http://schemas.openxmlformats.org/package/2006/relationships"><Relationship Id="rId3" Type="http://schemas.microsoft.com/office/2011/relationships/chartStyle" Target="style16.xml"/><Relationship Id="rId2" Type="http://schemas.microsoft.com/office/2011/relationships/chartColorStyle" Target="colors16.xml"/><Relationship Id="rId1" Type="http://schemas.openxmlformats.org/officeDocument/2006/relationships/package" Target="../embeddings/Hoja_de_c_lculo_de_Microsoft_Excel16.xlsx"/></Relationships>
</file>

<file path=ppt/charts/_rels/chart17.xml.rels><?xml version="1.0" encoding="UTF-8" standalone="yes"?>
<Relationships xmlns="http://schemas.openxmlformats.org/package/2006/relationships"><Relationship Id="rId3" Type="http://schemas.microsoft.com/office/2011/relationships/chartStyle" Target="style17.xml"/><Relationship Id="rId2" Type="http://schemas.microsoft.com/office/2011/relationships/chartColorStyle" Target="colors17.xml"/><Relationship Id="rId1" Type="http://schemas.openxmlformats.org/officeDocument/2006/relationships/package" Target="../embeddings/Hoja_de_c_lculo_de_Microsoft_Excel17.xlsx"/></Relationships>
</file>

<file path=ppt/charts/_rels/chart18.xml.rels><?xml version="1.0" encoding="UTF-8" standalone="yes"?>
<Relationships xmlns="http://schemas.openxmlformats.org/package/2006/relationships"><Relationship Id="rId3" Type="http://schemas.microsoft.com/office/2011/relationships/chartStyle" Target="style18.xml"/><Relationship Id="rId2" Type="http://schemas.microsoft.com/office/2011/relationships/chartColorStyle" Target="colors18.xml"/><Relationship Id="rId1" Type="http://schemas.openxmlformats.org/officeDocument/2006/relationships/package" Target="../embeddings/Hoja_de_c_lculo_de_Microsoft_Excel18.xlsx"/></Relationships>
</file>

<file path=ppt/charts/_rels/chart19.xml.rels><?xml version="1.0" encoding="UTF-8" standalone="yes"?>
<Relationships xmlns="http://schemas.openxmlformats.org/package/2006/relationships"><Relationship Id="rId3" Type="http://schemas.microsoft.com/office/2011/relationships/chartStyle" Target="style19.xml"/><Relationship Id="rId2" Type="http://schemas.microsoft.com/office/2011/relationships/chartColorStyle" Target="colors19.xml"/><Relationship Id="rId1" Type="http://schemas.openxmlformats.org/officeDocument/2006/relationships/package" Target="../embeddings/Hoja_de_c_lculo_de_Microsoft_Excel19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Hoja_de_c_lculo_de_Microsoft_Excel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Hoja_de_c_lculo_de_Microsoft_Excel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Hoja_de_c_lculo_de_Microsoft_Excel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package" Target="../embeddings/Hoja_de_c_lculo_de_Microsoft_Excel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package" Target="../embeddings/Hoja_de_c_lculo_de_Microsoft_Excel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package" Target="../embeddings/Hoja_de_c_lculo_de_Microsoft_Excel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8.xml"/><Relationship Id="rId2" Type="http://schemas.microsoft.com/office/2011/relationships/chartColorStyle" Target="colors8.xml"/><Relationship Id="rId1" Type="http://schemas.openxmlformats.org/officeDocument/2006/relationships/package" Target="../embeddings/Hoja_de_c_lculo_de_Microsoft_Excel8.xlsx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Style" Target="style9.xml"/><Relationship Id="rId2" Type="http://schemas.microsoft.com/office/2011/relationships/chartColorStyle" Target="colors9.xml"/><Relationship Id="rId1" Type="http://schemas.openxmlformats.org/officeDocument/2006/relationships/package" Target="../embeddings/Hoja_de_c_lculo_de_Microsoft_Excel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G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estadistica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7FD-48DA-80B9-209D1D16D3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7FD-48DA-80B9-209D1D16D3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7FD-48DA-80B9-209D1D16D32D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Hoja1!$A$2:$A$4</c:f>
              <c:strCache>
                <c:ptCount val="3"/>
                <c:pt idx="0">
                  <c:v>si</c:v>
                </c:pt>
                <c:pt idx="1">
                  <c:v>no</c:v>
                </c:pt>
                <c:pt idx="2">
                  <c:v>no se 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8</c:v>
                </c:pt>
                <c:pt idx="1">
                  <c:v>10</c:v>
                </c:pt>
                <c:pt idx="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C7FD-48DA-80B9-209D1D16D32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GT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G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estadistica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18C-4D6B-8720-E564B7E2876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18C-4D6B-8720-E564B7E2876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F18C-4D6B-8720-E564B7E28764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Hoja1!$A$2:$A$4</c:f>
              <c:strCache>
                <c:ptCount val="3"/>
                <c:pt idx="0">
                  <c:v>si</c:v>
                </c:pt>
                <c:pt idx="1">
                  <c:v>no</c:v>
                </c:pt>
                <c:pt idx="2">
                  <c:v>no se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16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F18C-4D6B-8720-E564B7E2876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GT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G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estadistica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CB7-4363-89E8-22B8A63304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CB7-4363-89E8-22B8A63304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CB7-4363-89E8-22B8A63304C1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Hoja1!$A$2:$A$4</c:f>
              <c:strCache>
                <c:ptCount val="3"/>
                <c:pt idx="0">
                  <c:v>si</c:v>
                </c:pt>
                <c:pt idx="1">
                  <c:v>no</c:v>
                </c:pt>
                <c:pt idx="2">
                  <c:v>no se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13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6CB7-4363-89E8-22B8A63304C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GT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G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estadistica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C8E-4258-9F0F-2A08CF973C2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C8E-4258-9F0F-2A08CF973C2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C8E-4258-9F0F-2A08CF973C23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Hoja1!$A$2:$A$4</c:f>
              <c:strCache>
                <c:ptCount val="3"/>
                <c:pt idx="0">
                  <c:v>si</c:v>
                </c:pt>
                <c:pt idx="1">
                  <c:v>no</c:v>
                </c:pt>
                <c:pt idx="2">
                  <c:v>no se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11</c:v>
                </c:pt>
                <c:pt idx="1">
                  <c:v>7</c:v>
                </c:pt>
                <c:pt idx="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5C8E-4258-9F0F-2A08CF973C2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GT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G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estadistica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406-49BD-BD15-CDF6BA12655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406-49BD-BD15-CDF6BA12655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406-49BD-BD15-CDF6BA12655C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Hoja1!$A$2:$A$4</c:f>
              <c:strCache>
                <c:ptCount val="3"/>
                <c:pt idx="0">
                  <c:v>si</c:v>
                </c:pt>
                <c:pt idx="1">
                  <c:v>no</c:v>
                </c:pt>
                <c:pt idx="2">
                  <c:v>no se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15</c:v>
                </c:pt>
                <c:pt idx="1">
                  <c:v>3</c:v>
                </c:pt>
                <c:pt idx="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D406-49BD-BD15-CDF6BA12655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GT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G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estadistica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8CD-4CD5-AFF0-526C0E691C1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8CD-4CD5-AFF0-526C0E691C1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8CD-4CD5-AFF0-526C0E691C1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8CD-4CD5-AFF0-526C0E691C1A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Hoja1!$A$2:$A$5</c:f>
              <c:strCache>
                <c:ptCount val="4"/>
                <c:pt idx="0">
                  <c:v>2 años</c:v>
                </c:pt>
                <c:pt idx="1">
                  <c:v>3 años</c:v>
                </c:pt>
                <c:pt idx="2">
                  <c:v>5 años </c:v>
                </c:pt>
                <c:pt idx="3">
                  <c:v>6 años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7</c:v>
                </c:pt>
                <c:pt idx="3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88CD-4CD5-AFF0-526C0E691C1A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GT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G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estadistica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AFB-4BEA-864D-8DC581A9DE7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AFB-4BEA-864D-8DC581A9DE7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AFB-4BEA-864D-8DC581A9DE7D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Hoja1!$A$2:$A$4</c:f>
              <c:strCache>
                <c:ptCount val="3"/>
                <c:pt idx="0">
                  <c:v>si</c:v>
                </c:pt>
                <c:pt idx="1">
                  <c:v>no</c:v>
                </c:pt>
                <c:pt idx="2">
                  <c:v>no se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15</c:v>
                </c:pt>
                <c:pt idx="1">
                  <c:v>3</c:v>
                </c:pt>
                <c:pt idx="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6AFB-4BEA-864D-8DC581A9DE7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GT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G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estadistica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FFC-4439-84B0-55C7F78DD7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FFC-4439-84B0-55C7F78DD7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FFC-4439-84B0-55C7F78DD755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Hoja1!$A$2:$A$4</c:f>
              <c:strCache>
                <c:ptCount val="3"/>
                <c:pt idx="0">
                  <c:v>si</c:v>
                </c:pt>
                <c:pt idx="1">
                  <c:v>no</c:v>
                </c:pt>
                <c:pt idx="2">
                  <c:v>no se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10</c:v>
                </c:pt>
                <c:pt idx="1">
                  <c:v>7</c:v>
                </c:pt>
                <c:pt idx="2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7FFC-4439-84B0-55C7F78DD75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GT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G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estadistica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B01-415C-AAF2-C16357CB380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B01-415C-AAF2-C16357CB380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B01-415C-AAF2-C16357CB3801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Hoja1!$A$2:$A$4</c:f>
              <c:strCache>
                <c:ptCount val="3"/>
                <c:pt idx="0">
                  <c:v>si</c:v>
                </c:pt>
                <c:pt idx="1">
                  <c:v>no</c:v>
                </c:pt>
                <c:pt idx="2">
                  <c:v>no se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10</c:v>
                </c:pt>
                <c:pt idx="1">
                  <c:v>7</c:v>
                </c:pt>
                <c:pt idx="2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5B01-415C-AAF2-C16357CB380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GT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G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estadistica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7A4-4C39-8EAE-12A6D601176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7A4-4C39-8EAE-12A6D601176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7A4-4C39-8EAE-12A6D601176E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Hoja1!$A$2:$A$4</c:f>
              <c:strCache>
                <c:ptCount val="3"/>
                <c:pt idx="0">
                  <c:v>si</c:v>
                </c:pt>
                <c:pt idx="1">
                  <c:v>no</c:v>
                </c:pt>
                <c:pt idx="2">
                  <c:v>no se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15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B7A4-4C39-8EAE-12A6D601176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GT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G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estadistica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D54-4A7C-A67E-E5EF4FD4076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D54-4A7C-A67E-E5EF4FD4076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D54-4A7C-A67E-E5EF4FD40768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Hoja1!$A$2:$A$4</c:f>
              <c:strCache>
                <c:ptCount val="3"/>
                <c:pt idx="0">
                  <c:v>si</c:v>
                </c:pt>
                <c:pt idx="1">
                  <c:v>no</c:v>
                </c:pt>
                <c:pt idx="2">
                  <c:v>no se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18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3D54-4A7C-A67E-E5EF4FD4076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GT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G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Estadistica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84A-4FF3-A7F1-3BDCE87E047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84A-4FF3-A7F1-3BDCE87E047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84A-4FF3-A7F1-3BDCE87E0474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Hoja1!$A$2:$A$4</c:f>
              <c:strCache>
                <c:ptCount val="3"/>
                <c:pt idx="0">
                  <c:v>si</c:v>
                </c:pt>
                <c:pt idx="1">
                  <c:v>no</c:v>
                </c:pt>
                <c:pt idx="2">
                  <c:v>no se 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14</c:v>
                </c:pt>
                <c:pt idx="1">
                  <c:v>3</c:v>
                </c:pt>
                <c:pt idx="2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584A-4FF3-A7F1-3BDCE87E047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GT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G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estadistica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84F-4461-927F-2EFF2CCD682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84F-4461-927F-2EFF2CCD682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84F-4461-927F-2EFF2CCD6828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Hoja1!$A$2:$A$4</c:f>
              <c:strCache>
                <c:ptCount val="3"/>
                <c:pt idx="0">
                  <c:v>si</c:v>
                </c:pt>
                <c:pt idx="1">
                  <c:v>no</c:v>
                </c:pt>
                <c:pt idx="2">
                  <c:v>no se 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14</c:v>
                </c:pt>
                <c:pt idx="1">
                  <c:v>4</c:v>
                </c:pt>
                <c:pt idx="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084F-4461-927F-2EFF2CCD682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GT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G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estadistica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311-4CF2-9B42-F0787898C10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311-4CF2-9B42-F0787898C10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311-4CF2-9B42-F0787898C106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Hoja1!$A$2:$A$4</c:f>
              <c:strCache>
                <c:ptCount val="3"/>
                <c:pt idx="0">
                  <c:v>si</c:v>
                </c:pt>
                <c:pt idx="1">
                  <c:v>no</c:v>
                </c:pt>
                <c:pt idx="2">
                  <c:v>no se 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12</c:v>
                </c:pt>
                <c:pt idx="1">
                  <c:v>5</c:v>
                </c:pt>
                <c:pt idx="2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1311-4CF2-9B42-F0787898C10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GT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G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estadistica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FE0-4A7F-B01F-3BD80F793F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FE0-4A7F-B01F-3BD80F793F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FE0-4A7F-B01F-3BD80F793F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FE0-4A7F-B01F-3BD80F793FF6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Hoja1!$A$2:$A$5</c:f>
              <c:strCache>
                <c:ptCount val="4"/>
                <c:pt idx="0">
                  <c:v>baja </c:v>
                </c:pt>
                <c:pt idx="1">
                  <c:v>media baja</c:v>
                </c:pt>
                <c:pt idx="2">
                  <c:v>media</c:v>
                </c:pt>
                <c:pt idx="3">
                  <c:v>alta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6</c:v>
                </c:pt>
                <c:pt idx="1">
                  <c:v>8</c:v>
                </c:pt>
                <c:pt idx="2">
                  <c:v>4</c:v>
                </c:pt>
                <c:pt idx="3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BFE0-4A7F-B01F-3BD80F793FF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GT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G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estadistica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84E-4C90-89D3-65AAB5213F4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84E-4C90-89D3-65AAB5213F4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84E-4C90-89D3-65AAB5213F42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Hoja1!$A$2:$A$4</c:f>
              <c:strCache>
                <c:ptCount val="3"/>
                <c:pt idx="0">
                  <c:v>si</c:v>
                </c:pt>
                <c:pt idx="1">
                  <c:v>no</c:v>
                </c:pt>
                <c:pt idx="2">
                  <c:v>no se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16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C84E-4C90-89D3-65AAB5213F4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GT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G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estadistica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D8A-4B7E-B37D-6D17CCF381A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D8A-4B7E-B37D-6D17CCF381A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D8A-4B7E-B37D-6D17CCF381A8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Hoja1!$A$2:$A$4</c:f>
              <c:strCache>
                <c:ptCount val="3"/>
                <c:pt idx="0">
                  <c:v>si</c:v>
                </c:pt>
                <c:pt idx="1">
                  <c:v>no</c:v>
                </c:pt>
                <c:pt idx="2">
                  <c:v>no se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9</c:v>
                </c:pt>
                <c:pt idx="1">
                  <c:v>7</c:v>
                </c:pt>
                <c:pt idx="2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0D8A-4B7E-B37D-6D17CCF381A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GT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G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estadistica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A46-4C42-A9F6-6FA6CFDD155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A46-4C42-A9F6-6FA6CFDD155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A46-4C42-A9F6-6FA6CFDD155E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Hoja1!$A$2:$A$4</c:f>
              <c:strCache>
                <c:ptCount val="3"/>
                <c:pt idx="0">
                  <c:v>si</c:v>
                </c:pt>
                <c:pt idx="1">
                  <c:v>no</c:v>
                </c:pt>
                <c:pt idx="2">
                  <c:v>no se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18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9A46-4C42-A9F6-6FA6CFDD155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GT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G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estadistica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689-44BC-8B41-088233F0946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689-44BC-8B41-088233F0946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689-44BC-8B41-088233F09462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Hoja1!$A$2:$A$4</c:f>
              <c:strCache>
                <c:ptCount val="3"/>
                <c:pt idx="0">
                  <c:v>si</c:v>
                </c:pt>
                <c:pt idx="1">
                  <c:v>no</c:v>
                </c:pt>
                <c:pt idx="2">
                  <c:v>no se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10</c:v>
                </c:pt>
                <c:pt idx="1">
                  <c:v>7</c:v>
                </c:pt>
                <c:pt idx="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6689-44BC-8B41-088233F0946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GT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01/01/2006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674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01/01/2006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357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01/01/2006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3431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01/01/2006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6391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01/01/2006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326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01/01/2006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5475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01/01/2006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3675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01/01/2006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7945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01/01/2006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027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01/01/2006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21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01/01/2006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231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01/01/2006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440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01/01/2006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157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01/01/2006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11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01/01/2006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119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01/01/2006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084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01/01/2006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309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D89838-6487-4CB2-BF08-22AA628220F3}" type="datetimeFigureOut">
              <a:rPr lang="es-ES" smtClean="0"/>
              <a:t>01/01/2006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91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680919" y="507912"/>
            <a:ext cx="917418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600" b="1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Seminario 2019</a:t>
            </a:r>
            <a:endParaRPr lang="es-ES" sz="9600" b="1" cap="none" spc="0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92D05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869" y="2077572"/>
            <a:ext cx="5691352" cy="42502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1383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Valores </a:t>
            </a:r>
            <a:endParaRPr lang="es-GT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 smtClean="0"/>
              <a:t>Durante la Investigación </a:t>
            </a:r>
            <a:endParaRPr lang="es-GT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GT" dirty="0" smtClean="0"/>
              <a:t>Paciencia </a:t>
            </a:r>
          </a:p>
          <a:p>
            <a:r>
              <a:rPr lang="es-GT" dirty="0" smtClean="0"/>
              <a:t>Responsabilidad</a:t>
            </a:r>
          </a:p>
          <a:p>
            <a:r>
              <a:rPr lang="es-GT" dirty="0" smtClean="0"/>
              <a:t>Sinceridad </a:t>
            </a:r>
          </a:p>
          <a:p>
            <a:r>
              <a:rPr lang="es-GT" dirty="0" smtClean="0"/>
              <a:t>Fraternidad </a:t>
            </a:r>
          </a:p>
          <a:p>
            <a:r>
              <a:rPr lang="es-GT" dirty="0" smtClean="0"/>
              <a:t>Creatividad </a:t>
            </a:r>
          </a:p>
          <a:p>
            <a:r>
              <a:rPr lang="es-GT" dirty="0" smtClean="0"/>
              <a:t>Colaboracion  </a:t>
            </a:r>
          </a:p>
          <a:p>
            <a:r>
              <a:rPr lang="es-GT" dirty="0" smtClean="0"/>
              <a:t>Tolerancia 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GT" dirty="0" smtClean="0"/>
              <a:t>Después de la investigación </a:t>
            </a:r>
            <a:endParaRPr lang="es-GT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GT" dirty="0" smtClean="0"/>
              <a:t>Sinceridad </a:t>
            </a:r>
          </a:p>
          <a:p>
            <a:r>
              <a:rPr lang="es-GT" dirty="0" smtClean="0"/>
              <a:t>Respeto </a:t>
            </a:r>
          </a:p>
          <a:p>
            <a:r>
              <a:rPr lang="es-GT" dirty="0" smtClean="0"/>
              <a:t>Gratitud </a:t>
            </a:r>
          </a:p>
          <a:p>
            <a:r>
              <a:rPr lang="es-GT" dirty="0" smtClean="0"/>
              <a:t>Fraternidad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307634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Acción </a:t>
            </a:r>
            <a:endParaRPr lang="es-GT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 smtClean="0"/>
              <a:t>Evaluación pre</a:t>
            </a:r>
            <a:endParaRPr lang="es-GT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GT" dirty="0" smtClean="0"/>
              <a:t>Charlas constructivas </a:t>
            </a:r>
          </a:p>
          <a:p>
            <a:r>
              <a:rPr lang="es-GT" dirty="0" smtClean="0"/>
              <a:t>Comunión </a:t>
            </a:r>
          </a:p>
          <a:p>
            <a:r>
              <a:rPr lang="es-GT" dirty="0" smtClean="0"/>
              <a:t>Soluciones </a:t>
            </a:r>
            <a:endParaRPr lang="es-GT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GT" dirty="0" smtClean="0"/>
              <a:t>Evaluación Post </a:t>
            </a:r>
            <a:endParaRPr lang="es-GT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GT" dirty="0" smtClean="0"/>
              <a:t>Movilización de aplicación </a:t>
            </a:r>
          </a:p>
          <a:p>
            <a:r>
              <a:rPr lang="es-GT" dirty="0" smtClean="0"/>
              <a:t>Días de actividades</a:t>
            </a:r>
          </a:p>
          <a:p>
            <a:r>
              <a:rPr lang="es-GT" dirty="0" smtClean="0"/>
              <a:t>Conocimiento evaluado </a:t>
            </a:r>
            <a:endParaRPr lang="es-GT" dirty="0"/>
          </a:p>
        </p:txBody>
      </p:sp>
      <p:sp>
        <p:nvSpPr>
          <p:cNvPr id="7" name="Marcador de texto 2"/>
          <p:cNvSpPr txBox="1">
            <a:spLocks/>
          </p:cNvSpPr>
          <p:nvPr/>
        </p:nvSpPr>
        <p:spPr>
          <a:xfrm>
            <a:off x="4190073" y="5595143"/>
            <a:ext cx="460718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GT" dirty="0" smtClean="0"/>
              <a:t>Impacto hacia los alumnos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44903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618423" y="100585"/>
            <a:ext cx="10018713" cy="777240"/>
          </a:xfrm>
        </p:spPr>
        <p:txBody>
          <a:bodyPr/>
          <a:lstStyle/>
          <a:p>
            <a:r>
              <a:rPr lang="es-GT" dirty="0" smtClean="0"/>
              <a:t>Cronogramas  </a:t>
            </a:r>
            <a:endParaRPr lang="es-GT" dirty="0"/>
          </a:p>
        </p:txBody>
      </p:sp>
      <p:sp>
        <p:nvSpPr>
          <p:cNvPr id="11" name="Marcador de texto 2"/>
          <p:cNvSpPr txBox="1">
            <a:spLocks/>
          </p:cNvSpPr>
          <p:nvPr/>
        </p:nvSpPr>
        <p:spPr>
          <a:xfrm>
            <a:off x="1857523" y="699422"/>
            <a:ext cx="4607188" cy="57626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GT" dirty="0" smtClean="0"/>
              <a:t>Cronograma de la  investigación </a:t>
            </a:r>
            <a:endParaRPr lang="es-GT" dirty="0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25916"/>
              </p:ext>
            </p:extLst>
          </p:nvPr>
        </p:nvGraphicFramePr>
        <p:xfrm>
          <a:off x="2621280" y="1097280"/>
          <a:ext cx="6912863" cy="5429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2352">
                  <a:extLst>
                    <a:ext uri="{9D8B030D-6E8A-4147-A177-3AD203B41FA5}">
                      <a16:colId xmlns:a16="http://schemas.microsoft.com/office/drawing/2014/main" xmlns="" val="1620167912"/>
                    </a:ext>
                  </a:extLst>
                </a:gridCol>
                <a:gridCol w="503454">
                  <a:extLst>
                    <a:ext uri="{9D8B030D-6E8A-4147-A177-3AD203B41FA5}">
                      <a16:colId xmlns:a16="http://schemas.microsoft.com/office/drawing/2014/main" xmlns="" val="1699189919"/>
                    </a:ext>
                  </a:extLst>
                </a:gridCol>
                <a:gridCol w="427897">
                  <a:extLst>
                    <a:ext uri="{9D8B030D-6E8A-4147-A177-3AD203B41FA5}">
                      <a16:colId xmlns:a16="http://schemas.microsoft.com/office/drawing/2014/main" xmlns="" val="3200206453"/>
                    </a:ext>
                  </a:extLst>
                </a:gridCol>
                <a:gridCol w="468140">
                  <a:extLst>
                    <a:ext uri="{9D8B030D-6E8A-4147-A177-3AD203B41FA5}">
                      <a16:colId xmlns:a16="http://schemas.microsoft.com/office/drawing/2014/main" xmlns="" val="813129947"/>
                    </a:ext>
                  </a:extLst>
                </a:gridCol>
                <a:gridCol w="468140">
                  <a:extLst>
                    <a:ext uri="{9D8B030D-6E8A-4147-A177-3AD203B41FA5}">
                      <a16:colId xmlns:a16="http://schemas.microsoft.com/office/drawing/2014/main" xmlns="" val="1325510376"/>
                    </a:ext>
                  </a:extLst>
                </a:gridCol>
                <a:gridCol w="3442880">
                  <a:extLst>
                    <a:ext uri="{9D8B030D-6E8A-4147-A177-3AD203B41FA5}">
                      <a16:colId xmlns:a16="http://schemas.microsoft.com/office/drawing/2014/main" xmlns="" val="3079107397"/>
                    </a:ext>
                  </a:extLst>
                </a:gridCol>
              </a:tblGrid>
              <a:tr h="1780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800">
                          <a:effectLst/>
                        </a:rPr>
                        <a:t>Actividades</a:t>
                      </a:r>
                      <a:endParaRPr lang="es-G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26" marR="435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800">
                          <a:effectLst/>
                        </a:rPr>
                        <a:t>1</a:t>
                      </a:r>
                      <a:endParaRPr lang="es-G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26" marR="435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800">
                          <a:effectLst/>
                        </a:rPr>
                        <a:t>2</a:t>
                      </a:r>
                      <a:endParaRPr lang="es-G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26" marR="435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800">
                          <a:effectLst/>
                        </a:rPr>
                        <a:t>3</a:t>
                      </a:r>
                      <a:endParaRPr lang="es-G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26" marR="435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800">
                          <a:effectLst/>
                        </a:rPr>
                        <a:t>4</a:t>
                      </a:r>
                      <a:endParaRPr lang="es-G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26" marR="435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800">
                          <a:effectLst/>
                        </a:rPr>
                        <a:t>Fechas </a:t>
                      </a:r>
                      <a:endParaRPr lang="es-G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26" marR="43526" marT="0" marB="0"/>
                </a:tc>
                <a:extLst>
                  <a:ext uri="{0D108BD9-81ED-4DB2-BD59-A6C34878D82A}">
                    <a16:rowId xmlns:a16="http://schemas.microsoft.com/office/drawing/2014/main" xmlns="" val="4080640425"/>
                  </a:ext>
                </a:extLst>
              </a:tr>
              <a:tr h="12491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2400" dirty="0">
                          <a:effectLst/>
                        </a:rPr>
                        <a:t>Selección de tema</a:t>
                      </a:r>
                      <a:endParaRPr lang="es-GT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26" marR="435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800" dirty="0">
                          <a:effectLst/>
                        </a:rPr>
                        <a:t> </a:t>
                      </a:r>
                      <a:endParaRPr lang="es-GT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26" marR="43526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800">
                          <a:effectLst/>
                        </a:rPr>
                        <a:t> </a:t>
                      </a:r>
                      <a:endParaRPr lang="es-G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26" marR="435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800">
                          <a:effectLst/>
                        </a:rPr>
                        <a:t> </a:t>
                      </a:r>
                      <a:endParaRPr lang="es-G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26" marR="435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800">
                          <a:effectLst/>
                        </a:rPr>
                        <a:t> </a:t>
                      </a:r>
                      <a:endParaRPr lang="es-G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26" marR="435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2400" dirty="0">
                          <a:effectLst/>
                        </a:rPr>
                        <a:t>Miércoles, 29/05/2019</a:t>
                      </a:r>
                      <a:endParaRPr lang="es-GT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26" marR="43526" marT="0" marB="0"/>
                </a:tc>
                <a:extLst>
                  <a:ext uri="{0D108BD9-81ED-4DB2-BD59-A6C34878D82A}">
                    <a16:rowId xmlns:a16="http://schemas.microsoft.com/office/drawing/2014/main" xmlns="" val="128440629"/>
                  </a:ext>
                </a:extLst>
              </a:tr>
              <a:tr h="1076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2400" dirty="0">
                          <a:effectLst/>
                        </a:rPr>
                        <a:t>Selección de campo</a:t>
                      </a:r>
                      <a:endParaRPr lang="es-GT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26" marR="435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800">
                          <a:effectLst/>
                        </a:rPr>
                        <a:t> </a:t>
                      </a:r>
                      <a:endParaRPr lang="es-G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26" marR="435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800" dirty="0">
                          <a:effectLst/>
                        </a:rPr>
                        <a:t> </a:t>
                      </a:r>
                      <a:endParaRPr lang="es-GT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26" marR="43526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800">
                          <a:effectLst/>
                        </a:rPr>
                        <a:t> </a:t>
                      </a:r>
                      <a:endParaRPr lang="es-G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26" marR="435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800">
                          <a:effectLst/>
                        </a:rPr>
                        <a:t> </a:t>
                      </a:r>
                      <a:endParaRPr lang="es-G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26" marR="435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2400" dirty="0">
                          <a:effectLst/>
                        </a:rPr>
                        <a:t>Lunes, 03/06/2019</a:t>
                      </a:r>
                      <a:endParaRPr lang="es-GT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26" marR="43526" marT="0" marB="0"/>
                </a:tc>
                <a:extLst>
                  <a:ext uri="{0D108BD9-81ED-4DB2-BD59-A6C34878D82A}">
                    <a16:rowId xmlns:a16="http://schemas.microsoft.com/office/drawing/2014/main" xmlns="" val="3091405001"/>
                  </a:ext>
                </a:extLst>
              </a:tr>
              <a:tr h="1079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2400" dirty="0">
                          <a:effectLst/>
                        </a:rPr>
                        <a:t>Creación de marco teórico</a:t>
                      </a:r>
                      <a:endParaRPr lang="es-GT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26" marR="435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800">
                          <a:effectLst/>
                        </a:rPr>
                        <a:t> </a:t>
                      </a:r>
                      <a:endParaRPr lang="es-G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26" marR="435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800">
                          <a:effectLst/>
                        </a:rPr>
                        <a:t> </a:t>
                      </a:r>
                      <a:endParaRPr lang="es-G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26" marR="435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800" dirty="0">
                          <a:effectLst/>
                        </a:rPr>
                        <a:t> </a:t>
                      </a:r>
                      <a:endParaRPr lang="es-GT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26" marR="43526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800">
                          <a:effectLst/>
                        </a:rPr>
                        <a:t> </a:t>
                      </a:r>
                      <a:endParaRPr lang="es-G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26" marR="435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2400" dirty="0">
                          <a:effectLst/>
                        </a:rPr>
                        <a:t>Jueves, 18/07/2019</a:t>
                      </a:r>
                      <a:endParaRPr lang="es-GT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26" marR="43526" marT="0" marB="0"/>
                </a:tc>
                <a:extLst>
                  <a:ext uri="{0D108BD9-81ED-4DB2-BD59-A6C34878D82A}">
                    <a16:rowId xmlns:a16="http://schemas.microsoft.com/office/drawing/2014/main" xmlns="" val="2110977577"/>
                  </a:ext>
                </a:extLst>
              </a:tr>
              <a:tr h="9895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2400" dirty="0">
                          <a:effectLst/>
                        </a:rPr>
                        <a:t>Redacción proyecto de investigación acción </a:t>
                      </a:r>
                      <a:endParaRPr lang="es-GT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26" marR="435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800">
                          <a:effectLst/>
                        </a:rPr>
                        <a:t> </a:t>
                      </a:r>
                      <a:endParaRPr lang="es-G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26" marR="435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800">
                          <a:effectLst/>
                        </a:rPr>
                        <a:t> </a:t>
                      </a:r>
                      <a:endParaRPr lang="es-G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26" marR="435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800">
                          <a:effectLst/>
                        </a:rPr>
                        <a:t> </a:t>
                      </a:r>
                      <a:endParaRPr lang="es-G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26" marR="435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800" dirty="0">
                          <a:effectLst/>
                        </a:rPr>
                        <a:t> </a:t>
                      </a:r>
                      <a:endParaRPr lang="es-GT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26" marR="43526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2400" dirty="0">
                          <a:effectLst/>
                        </a:rPr>
                        <a:t>Viernes, 26/07/2019</a:t>
                      </a:r>
                      <a:endParaRPr lang="es-GT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26" marR="43526" marT="0" marB="0"/>
                </a:tc>
                <a:extLst>
                  <a:ext uri="{0D108BD9-81ED-4DB2-BD59-A6C34878D82A}">
                    <a16:rowId xmlns:a16="http://schemas.microsoft.com/office/drawing/2014/main" xmlns="" val="1768408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406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5959" y="173737"/>
            <a:ext cx="10018713" cy="716280"/>
          </a:xfrm>
        </p:spPr>
        <p:txBody>
          <a:bodyPr/>
          <a:lstStyle/>
          <a:p>
            <a:r>
              <a:rPr lang="es-GT" dirty="0" smtClean="0"/>
              <a:t>Cronograma de la practica</a:t>
            </a:r>
            <a:endParaRPr lang="es-GT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419087"/>
              </p:ext>
            </p:extLst>
          </p:nvPr>
        </p:nvGraphicFramePr>
        <p:xfrm>
          <a:off x="2438400" y="890014"/>
          <a:ext cx="7766304" cy="55595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6378">
                  <a:extLst>
                    <a:ext uri="{9D8B030D-6E8A-4147-A177-3AD203B41FA5}">
                      <a16:colId xmlns:a16="http://schemas.microsoft.com/office/drawing/2014/main" xmlns="" val="1297068613"/>
                    </a:ext>
                  </a:extLst>
                </a:gridCol>
                <a:gridCol w="1467831">
                  <a:extLst>
                    <a:ext uri="{9D8B030D-6E8A-4147-A177-3AD203B41FA5}">
                      <a16:colId xmlns:a16="http://schemas.microsoft.com/office/drawing/2014/main" xmlns="" val="1886561669"/>
                    </a:ext>
                  </a:extLst>
                </a:gridCol>
                <a:gridCol w="4116141">
                  <a:extLst>
                    <a:ext uri="{9D8B030D-6E8A-4147-A177-3AD203B41FA5}">
                      <a16:colId xmlns:a16="http://schemas.microsoft.com/office/drawing/2014/main" xmlns="" val="2615914106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xmlns="" val="170290234"/>
                    </a:ext>
                  </a:extLst>
                </a:gridCol>
                <a:gridCol w="997194">
                  <a:extLst>
                    <a:ext uri="{9D8B030D-6E8A-4147-A177-3AD203B41FA5}">
                      <a16:colId xmlns:a16="http://schemas.microsoft.com/office/drawing/2014/main" xmlns="" val="1616371655"/>
                    </a:ext>
                  </a:extLst>
                </a:gridCol>
              </a:tblGrid>
              <a:tr h="24752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400" dirty="0">
                          <a:effectLst/>
                        </a:rPr>
                        <a:t>No.</a:t>
                      </a:r>
                      <a:endParaRPr lang="es-G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2" marR="21782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400">
                          <a:effectLst/>
                        </a:rPr>
                        <a:t>actividad</a:t>
                      </a:r>
                      <a:endParaRPr lang="es-G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2" marR="21782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400">
                          <a:effectLst/>
                        </a:rPr>
                        <a:t>descripción </a:t>
                      </a:r>
                      <a:endParaRPr lang="es-G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2" marR="21782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400">
                          <a:effectLst/>
                        </a:rPr>
                        <a:t>fecha </a:t>
                      </a:r>
                      <a:endParaRPr lang="es-G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2" marR="21782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400">
                          <a:effectLst/>
                        </a:rPr>
                        <a:t>hora </a:t>
                      </a:r>
                      <a:endParaRPr lang="es-G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2" marR="21782" marT="0" marB="0" anchor="b"/>
                </a:tc>
                <a:extLst>
                  <a:ext uri="{0D108BD9-81ED-4DB2-BD59-A6C34878D82A}">
                    <a16:rowId xmlns:a16="http://schemas.microsoft.com/office/drawing/2014/main" xmlns="" val="1746855686"/>
                  </a:ext>
                </a:extLst>
              </a:tr>
              <a:tr h="65784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400" dirty="0">
                          <a:effectLst/>
                        </a:rPr>
                        <a:t>1</a:t>
                      </a:r>
                      <a:endParaRPr lang="es-G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2" marR="21782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400" dirty="0">
                          <a:effectLst/>
                        </a:rPr>
                        <a:t>Encuestas </a:t>
                      </a:r>
                      <a:endParaRPr lang="es-G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2" marR="21782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400">
                          <a:effectLst/>
                        </a:rPr>
                        <a:t>Se le hará una serie de preguntas sobre el ODS</a:t>
                      </a:r>
                      <a:endParaRPr lang="es-G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2" marR="2178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400">
                          <a:effectLst/>
                        </a:rPr>
                        <a:t>11/07/2019</a:t>
                      </a:r>
                      <a:endParaRPr lang="es-G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2" marR="21782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400">
                          <a:effectLst/>
                        </a:rPr>
                        <a:t>11:40 a 12:30</a:t>
                      </a:r>
                      <a:endParaRPr lang="es-G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2" marR="21782" marT="0" marB="0" anchor="b"/>
                </a:tc>
                <a:extLst>
                  <a:ext uri="{0D108BD9-81ED-4DB2-BD59-A6C34878D82A}">
                    <a16:rowId xmlns:a16="http://schemas.microsoft.com/office/drawing/2014/main" xmlns="" val="3772081702"/>
                  </a:ext>
                </a:extLst>
              </a:tr>
              <a:tr h="65784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400">
                          <a:effectLst/>
                        </a:rPr>
                        <a:t>2</a:t>
                      </a:r>
                      <a:endParaRPr lang="es-G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2" marR="21782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400" dirty="0">
                          <a:effectLst/>
                        </a:rPr>
                        <a:t>sensibilización </a:t>
                      </a:r>
                      <a:endParaRPr lang="es-G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2" marR="21782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400">
                          <a:effectLst/>
                        </a:rPr>
                        <a:t>concientización sobre el tema predominante </a:t>
                      </a:r>
                      <a:endParaRPr lang="es-G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2" marR="2178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400">
                          <a:effectLst/>
                        </a:rPr>
                        <a:t>15/07/2019</a:t>
                      </a:r>
                      <a:endParaRPr lang="es-G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2" marR="21782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400">
                          <a:effectLst/>
                        </a:rPr>
                        <a:t>7:00 a 7:40</a:t>
                      </a:r>
                      <a:endParaRPr lang="es-G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2" marR="21782" marT="0" marB="0" anchor="b"/>
                </a:tc>
                <a:extLst>
                  <a:ext uri="{0D108BD9-81ED-4DB2-BD59-A6C34878D82A}">
                    <a16:rowId xmlns:a16="http://schemas.microsoft.com/office/drawing/2014/main" xmlns="" val="1542436218"/>
                  </a:ext>
                </a:extLst>
              </a:tr>
              <a:tr h="70712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400">
                          <a:effectLst/>
                        </a:rPr>
                        <a:t>3</a:t>
                      </a:r>
                      <a:endParaRPr lang="es-G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2" marR="21782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400">
                          <a:effectLst/>
                        </a:rPr>
                        <a:t>dinámica interactiva </a:t>
                      </a:r>
                      <a:endParaRPr lang="es-G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2" marR="2178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400" dirty="0">
                          <a:effectLst/>
                        </a:rPr>
                        <a:t>aquí los alumnos tendrán la mayoría de participación tomando en cuenta que ellos darán opiniones y preguntas sobre el tema</a:t>
                      </a:r>
                      <a:endParaRPr lang="es-G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2" marR="2178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400">
                          <a:effectLst/>
                        </a:rPr>
                        <a:t>18/07/2019</a:t>
                      </a:r>
                      <a:endParaRPr lang="es-G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2" marR="21782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400">
                          <a:effectLst/>
                        </a:rPr>
                        <a:t>11:40 a 12:30</a:t>
                      </a:r>
                      <a:endParaRPr lang="es-G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2" marR="21782" marT="0" marB="0" anchor="b"/>
                </a:tc>
                <a:extLst>
                  <a:ext uri="{0D108BD9-81ED-4DB2-BD59-A6C34878D82A}">
                    <a16:rowId xmlns:a16="http://schemas.microsoft.com/office/drawing/2014/main" xmlns="" val="380525532"/>
                  </a:ext>
                </a:extLst>
              </a:tr>
              <a:tr h="65784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400">
                          <a:effectLst/>
                        </a:rPr>
                        <a:t>4</a:t>
                      </a:r>
                      <a:endParaRPr lang="es-G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2" marR="21782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400">
                          <a:effectLst/>
                        </a:rPr>
                        <a:t>Video </a:t>
                      </a:r>
                      <a:endParaRPr lang="es-G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2" marR="21782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400" dirty="0">
                          <a:effectLst/>
                        </a:rPr>
                        <a:t>se les presentara un video el cual ellos darán su punto de vista</a:t>
                      </a:r>
                      <a:endParaRPr lang="es-G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2" marR="2178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400">
                          <a:effectLst/>
                        </a:rPr>
                        <a:t>22/07/2019</a:t>
                      </a:r>
                      <a:endParaRPr lang="es-G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2" marR="21782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400">
                          <a:effectLst/>
                        </a:rPr>
                        <a:t>7:00 a 7:40</a:t>
                      </a:r>
                      <a:endParaRPr lang="es-G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2" marR="21782" marT="0" marB="0" anchor="b"/>
                </a:tc>
                <a:extLst>
                  <a:ext uri="{0D108BD9-81ED-4DB2-BD59-A6C34878D82A}">
                    <a16:rowId xmlns:a16="http://schemas.microsoft.com/office/drawing/2014/main" xmlns="" val="121275142"/>
                  </a:ext>
                </a:extLst>
              </a:tr>
              <a:tr h="65784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400">
                          <a:effectLst/>
                        </a:rPr>
                        <a:t>4</a:t>
                      </a:r>
                      <a:endParaRPr lang="es-G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2" marR="21782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400">
                          <a:effectLst/>
                        </a:rPr>
                        <a:t>Debate Dinámico </a:t>
                      </a:r>
                      <a:endParaRPr lang="es-G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2" marR="21782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400" dirty="0">
                          <a:effectLst/>
                        </a:rPr>
                        <a:t>se hará un debate el cual se mostraran perspectivas a favor y en contra del tema</a:t>
                      </a:r>
                      <a:endParaRPr lang="es-G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2" marR="2178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400">
                          <a:effectLst/>
                        </a:rPr>
                        <a:t>25/07/2019</a:t>
                      </a:r>
                      <a:endParaRPr lang="es-G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2" marR="21782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400">
                          <a:effectLst/>
                        </a:rPr>
                        <a:t>11:40 a 12:30</a:t>
                      </a:r>
                      <a:endParaRPr lang="es-G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2" marR="21782" marT="0" marB="0" anchor="b"/>
                </a:tc>
                <a:extLst>
                  <a:ext uri="{0D108BD9-81ED-4DB2-BD59-A6C34878D82A}">
                    <a16:rowId xmlns:a16="http://schemas.microsoft.com/office/drawing/2014/main" xmlns="" val="2268027100"/>
                  </a:ext>
                </a:extLst>
              </a:tr>
              <a:tr h="65784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400">
                          <a:effectLst/>
                        </a:rPr>
                        <a:t>6</a:t>
                      </a:r>
                      <a:endParaRPr lang="es-G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2" marR="21782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400">
                          <a:effectLst/>
                        </a:rPr>
                        <a:t>Actividad en grupos </a:t>
                      </a:r>
                      <a:endParaRPr lang="es-G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2" marR="21782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400" dirty="0">
                          <a:effectLst/>
                        </a:rPr>
                        <a:t>se harán grupos los cuales defenderán una ideología con palabras según ellos crean correctas</a:t>
                      </a:r>
                      <a:endParaRPr lang="es-G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2" marR="2178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400" dirty="0">
                          <a:effectLst/>
                        </a:rPr>
                        <a:t>29/07/2019</a:t>
                      </a:r>
                      <a:endParaRPr lang="es-G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2" marR="21782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400">
                          <a:effectLst/>
                        </a:rPr>
                        <a:t>7:00 a 7:40</a:t>
                      </a:r>
                      <a:endParaRPr lang="es-G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2" marR="21782" marT="0" marB="0" anchor="b"/>
                </a:tc>
                <a:extLst>
                  <a:ext uri="{0D108BD9-81ED-4DB2-BD59-A6C34878D82A}">
                    <a16:rowId xmlns:a16="http://schemas.microsoft.com/office/drawing/2014/main" xmlns="" val="757462800"/>
                  </a:ext>
                </a:extLst>
              </a:tr>
              <a:tr h="65784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400">
                          <a:effectLst/>
                        </a:rPr>
                        <a:t>7</a:t>
                      </a:r>
                      <a:endParaRPr lang="es-G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2" marR="21782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400">
                          <a:effectLst/>
                        </a:rPr>
                        <a:t>Adivina la Respuesta</a:t>
                      </a:r>
                      <a:endParaRPr lang="es-G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2" marR="21782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400">
                          <a:effectLst/>
                        </a:rPr>
                        <a:t>se harán preguntas sencillas el cual el objetivo es saber su conocimiento básico sobre dicho tema</a:t>
                      </a:r>
                      <a:endParaRPr lang="es-G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2" marR="2178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400" dirty="0">
                          <a:effectLst/>
                        </a:rPr>
                        <a:t>01/08/2019</a:t>
                      </a:r>
                      <a:endParaRPr lang="es-G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2" marR="21782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400" dirty="0">
                          <a:effectLst/>
                        </a:rPr>
                        <a:t>11:40 a 12:30</a:t>
                      </a:r>
                      <a:endParaRPr lang="es-G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2" marR="21782" marT="0" marB="0" anchor="b"/>
                </a:tc>
                <a:extLst>
                  <a:ext uri="{0D108BD9-81ED-4DB2-BD59-A6C34878D82A}">
                    <a16:rowId xmlns:a16="http://schemas.microsoft.com/office/drawing/2014/main" xmlns="" val="677800943"/>
                  </a:ext>
                </a:extLst>
              </a:tr>
              <a:tr h="65784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400">
                          <a:effectLst/>
                        </a:rPr>
                        <a:t>8</a:t>
                      </a:r>
                      <a:endParaRPr lang="es-G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2" marR="21782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400">
                          <a:effectLst/>
                        </a:rPr>
                        <a:t>Simulación de Feria del empleo</a:t>
                      </a:r>
                      <a:endParaRPr lang="es-G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2" marR="21782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400">
                          <a:effectLst/>
                        </a:rPr>
                        <a:t>a los alumnos se les hará una simulación en los que ellos podrán escoger un trabajo para el que puedan aplicar </a:t>
                      </a:r>
                      <a:endParaRPr lang="es-G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2" marR="2178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400">
                          <a:effectLst/>
                        </a:rPr>
                        <a:t>05/08/2019</a:t>
                      </a:r>
                      <a:endParaRPr lang="es-G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2" marR="21782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GT" sz="1400" dirty="0">
                          <a:effectLst/>
                        </a:rPr>
                        <a:t>7:00 a 7:40</a:t>
                      </a:r>
                      <a:endParaRPr lang="es-G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2" marR="21782" marT="0" marB="0" anchor="b"/>
                </a:tc>
                <a:extLst>
                  <a:ext uri="{0D108BD9-81ED-4DB2-BD59-A6C34878D82A}">
                    <a16:rowId xmlns:a16="http://schemas.microsoft.com/office/drawing/2014/main" xmlns="" val="1122132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433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Hallazgos </a:t>
            </a:r>
            <a:endParaRPr lang="es-GT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 smtClean="0"/>
              <a:t>Situaciones negativas 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s-GT" dirty="0"/>
              <a:t>La participación numerosa de los alumnos</a:t>
            </a:r>
            <a:r>
              <a:rPr lang="es-GT" dirty="0" smtClean="0"/>
              <a:t>.</a:t>
            </a:r>
            <a:endParaRPr lang="es-GT" dirty="0"/>
          </a:p>
          <a:p>
            <a:pPr lvl="0"/>
            <a:r>
              <a:rPr lang="es-GT" dirty="0"/>
              <a:t>Sin importar el tipo de opinión nunca callaron.</a:t>
            </a:r>
          </a:p>
          <a:p>
            <a:pPr lvl="0"/>
            <a:r>
              <a:rPr lang="es-GT" dirty="0"/>
              <a:t>La sinceridad aplicada en todo momento</a:t>
            </a:r>
            <a:r>
              <a:rPr lang="es-GT" dirty="0" smtClean="0"/>
              <a:t>.</a:t>
            </a:r>
            <a:endParaRPr lang="es-GT" dirty="0"/>
          </a:p>
          <a:p>
            <a:pPr lvl="0"/>
            <a:r>
              <a:rPr lang="es-GT" dirty="0"/>
              <a:t>Distintos tipos de argumentos que siempre tuvieron un lado positivo</a:t>
            </a:r>
            <a:r>
              <a:rPr lang="es-GT" dirty="0" smtClean="0"/>
              <a:t>.</a:t>
            </a:r>
            <a:endParaRPr lang="es-GT" dirty="0"/>
          </a:p>
          <a:p>
            <a:pPr lvl="0"/>
            <a:r>
              <a:rPr lang="es-GT" dirty="0"/>
              <a:t>La descripción de escenarios y posibles soluciones para poder tratar estos mismos.</a:t>
            </a:r>
          </a:p>
          <a:p>
            <a:endParaRPr lang="es-GT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GT" dirty="0" smtClean="0"/>
              <a:t>Situaciones negativas </a:t>
            </a:r>
            <a:endParaRPr lang="es-GT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0"/>
            <a:r>
              <a:rPr lang="es-GT" dirty="0"/>
              <a:t>No todo el grupo conto con la participación activa</a:t>
            </a:r>
            <a:r>
              <a:rPr lang="es-GT" dirty="0" smtClean="0"/>
              <a:t>.</a:t>
            </a:r>
            <a:endParaRPr lang="es-GT" dirty="0"/>
          </a:p>
          <a:p>
            <a:pPr lvl="0"/>
            <a:r>
              <a:rPr lang="es-GT" dirty="0"/>
              <a:t>Incomprensión de algunos temas</a:t>
            </a:r>
            <a:r>
              <a:rPr lang="es-GT" dirty="0" smtClean="0"/>
              <a:t>.</a:t>
            </a:r>
            <a:endParaRPr lang="es-GT" dirty="0"/>
          </a:p>
          <a:p>
            <a:pPr lvl="0"/>
            <a:r>
              <a:rPr lang="es-GT" dirty="0"/>
              <a:t>Distracciones al momento de las actividades</a:t>
            </a:r>
            <a:r>
              <a:rPr lang="es-GT" dirty="0" smtClean="0"/>
              <a:t>.</a:t>
            </a:r>
            <a:endParaRPr lang="es-GT" dirty="0"/>
          </a:p>
          <a:p>
            <a:pPr lvl="0"/>
            <a:r>
              <a:rPr lang="es-GT" dirty="0"/>
              <a:t>Poca seriedad y seguridad en momentos donde se necesitaba.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021180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Conclusiones </a:t>
            </a:r>
            <a:endParaRPr lang="es-GT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En relación con los objetivos </a:t>
            </a:r>
          </a:p>
          <a:p>
            <a:r>
              <a:rPr lang="es-GT" dirty="0" smtClean="0"/>
              <a:t>Ampliación de personas </a:t>
            </a:r>
          </a:p>
          <a:p>
            <a:r>
              <a:rPr lang="es-GT" dirty="0" smtClean="0"/>
              <a:t>Recolección del mayor numero de datos </a:t>
            </a:r>
          </a:p>
          <a:p>
            <a:r>
              <a:rPr lang="es-GT" dirty="0" smtClean="0"/>
              <a:t>Soluciones </a:t>
            </a:r>
          </a:p>
          <a:p>
            <a:r>
              <a:rPr lang="es-GT" dirty="0" smtClean="0"/>
              <a:t>Inclusión social 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707104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Propuestas 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A los alumnos </a:t>
            </a:r>
          </a:p>
          <a:p>
            <a:r>
              <a:rPr lang="es-GT" dirty="0" smtClean="0"/>
              <a:t>A las organizaciones </a:t>
            </a:r>
          </a:p>
          <a:p>
            <a:r>
              <a:rPr lang="es-GT" dirty="0" smtClean="0"/>
              <a:t>Autoridades </a:t>
            </a:r>
          </a:p>
          <a:p>
            <a:r>
              <a:rPr lang="es-GT" dirty="0" smtClean="0"/>
              <a:t>Promover ahorro pleno </a:t>
            </a:r>
          </a:p>
          <a:p>
            <a:r>
              <a:rPr lang="es-GT" dirty="0" smtClean="0"/>
              <a:t>Empresas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516969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Encuestas Realizadas a los alumnos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258800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Primera encuesta 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496823"/>
            <a:ext cx="10018713" cy="3124201"/>
          </a:xfrm>
        </p:spPr>
        <p:txBody>
          <a:bodyPr/>
          <a:lstStyle/>
          <a:p>
            <a:pPr marL="0" indent="0">
              <a:buNone/>
            </a:pPr>
            <a:endParaRPr lang="es-GT" dirty="0"/>
          </a:p>
          <a:p>
            <a:pPr lvl="0"/>
            <a:r>
              <a:rPr lang="es-GT" b="1" dirty="0"/>
              <a:t>¿usted sabe que es trabajo decente?</a:t>
            </a:r>
            <a:endParaRPr lang="es-GT" dirty="0"/>
          </a:p>
          <a:p>
            <a:endParaRPr lang="es-GT" dirty="0"/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2884587274"/>
              </p:ext>
            </p:extLst>
          </p:nvPr>
        </p:nvGraphicFramePr>
        <p:xfrm>
          <a:off x="4350223" y="3522535"/>
          <a:ext cx="4286885" cy="1983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9418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GT" dirty="0"/>
              <a:t>¿Usted creer que existe una discriminación en los distintos tipos de trabajo?</a:t>
            </a:r>
            <a:br>
              <a:rPr lang="es-GT" dirty="0"/>
            </a:br>
            <a:endParaRPr lang="es-GT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1484313" y="2667000"/>
          <a:ext cx="1001871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20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Nuestra Guatemala katún 2032</a:t>
            </a:r>
            <a:endParaRPr lang="es-GT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smtClean="0"/>
              <a:t>6to. Perito en Electrónica </a:t>
            </a:r>
          </a:p>
          <a:p>
            <a:r>
              <a:rPr lang="es-GT" dirty="0" smtClean="0"/>
              <a:t>Comunidad: 3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392065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¿</a:t>
            </a:r>
            <a:r>
              <a:rPr lang="es-GT" dirty="0" smtClean="0"/>
              <a:t>Crees </a:t>
            </a:r>
            <a:r>
              <a:rPr lang="es-GT" dirty="0"/>
              <a:t>que el desempleo es demasiado en Guatemala?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1484313" y="2667000"/>
          <a:ext cx="1001871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3978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¿ayudaría a contribuir con la falta de economía social?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1484313" y="2667000"/>
          <a:ext cx="1001871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47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GT" dirty="0"/>
              <a:t>¿En qué tipo de economía crees que se encuentra la mayoría de habitantes de Guatemala?</a:t>
            </a:r>
            <a:br>
              <a:rPr lang="es-GT" dirty="0"/>
            </a:br>
            <a:endParaRPr lang="es-GT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1484313" y="2667000"/>
          <a:ext cx="1001871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1433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GT" dirty="0"/>
              <a:t>Cree que tener una buena ética y moral en el trabajo decente es primordial?</a:t>
            </a:r>
            <a:br>
              <a:rPr lang="es-GT" dirty="0"/>
            </a:br>
            <a:endParaRPr lang="es-GT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1484313" y="2667000"/>
          <a:ext cx="1001871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1437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GT" dirty="0"/>
              <a:t>¿Crees que en Guatemala Existe un déficit de conocimiento laboral?</a:t>
            </a:r>
            <a:br>
              <a:rPr lang="es-GT" dirty="0"/>
            </a:br>
            <a:endParaRPr lang="es-GT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1484313" y="2667000"/>
          <a:ext cx="1001871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7240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GT" dirty="0"/>
              <a:t>¿crees que se debe de detener la explotación laboral en Guatemala?</a:t>
            </a:r>
            <a:br>
              <a:rPr lang="es-GT" dirty="0"/>
            </a:br>
            <a:endParaRPr lang="es-GT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1484313" y="2667000"/>
          <a:ext cx="1001871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4072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GT" dirty="0"/>
              <a:t>¿Sabe que es Ética Económica?</a:t>
            </a:r>
            <a:br>
              <a:rPr lang="es-GT" dirty="0"/>
            </a:br>
            <a:endParaRPr lang="es-GT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1484313" y="2667000"/>
          <a:ext cx="1001871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0147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¿cree que siempre debe haber una igualdad de género en cuanto a trabajo?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1484313" y="2667000"/>
          <a:ext cx="1001871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8349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Segunda encuesta realizada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876298"/>
            <a:ext cx="10018713" cy="3124201"/>
          </a:xfrm>
        </p:spPr>
        <p:txBody>
          <a:bodyPr/>
          <a:lstStyle/>
          <a:p>
            <a:pPr lvl="0"/>
            <a:r>
              <a:rPr lang="es-GT" dirty="0" smtClean="0"/>
              <a:t>¿usted </a:t>
            </a:r>
            <a:r>
              <a:rPr lang="es-GT" dirty="0"/>
              <a:t>puede aplicar para un trabajo que requiera normas y obligaciones?</a:t>
            </a:r>
          </a:p>
          <a:p>
            <a:endParaRPr lang="es-GT" dirty="0"/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3679392966"/>
              </p:ext>
            </p:extLst>
          </p:nvPr>
        </p:nvGraphicFramePr>
        <p:xfrm>
          <a:off x="1940877" y="3199444"/>
          <a:ext cx="8434515" cy="2835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9535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GT" dirty="0"/>
              <a:t>¿ayudarías a quitar la discriminación en los distintos tipos de trabajo?</a:t>
            </a:r>
            <a:br>
              <a:rPr lang="es-GT" dirty="0"/>
            </a:br>
            <a:endParaRPr lang="es-GT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1484313" y="2667000"/>
          <a:ext cx="1001871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478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Objetivo General 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Llegar a incrementar el conocimiento y concientización. A través de los objetivos de desarrollo sostenible.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666659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¿en un futuro el desempleo podrá disminuir?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1484313" y="2667000"/>
          <a:ext cx="1001871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1791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GT" dirty="0"/>
              <a:t>¿De aquí a cuantos años se ve ayudando a contribuir con la falta de economía?</a:t>
            </a:r>
            <a:br>
              <a:rPr lang="es-GT" dirty="0"/>
            </a:br>
            <a:endParaRPr lang="es-GT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1484313" y="2667000"/>
          <a:ext cx="1001871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9939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GT" dirty="0"/>
              <a:t>¿podría la economía guatemalteca aumentar con los años?</a:t>
            </a:r>
            <a:br>
              <a:rPr lang="es-GT" dirty="0"/>
            </a:br>
            <a:endParaRPr lang="es-GT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1484313" y="2667000"/>
          <a:ext cx="1001871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3542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GT" dirty="0"/>
              <a:t>¿ayudaría a desaparecer la falta de conocimiento laboral en Guatemala?</a:t>
            </a:r>
            <a:br>
              <a:rPr lang="es-GT" dirty="0"/>
            </a:br>
            <a:endParaRPr lang="es-GT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1484313" y="2667000"/>
          <a:ext cx="1001871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7163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/>
              <a:t> </a:t>
            </a:r>
            <a:br>
              <a:rPr lang="es-GT" dirty="0"/>
            </a:br>
            <a:r>
              <a:rPr lang="es-GT" dirty="0"/>
              <a:t> ¿crees que la explotación laboral debe desaparecer por completo?</a:t>
            </a:r>
            <a:br>
              <a:rPr lang="es-GT" dirty="0"/>
            </a:br>
            <a:r>
              <a:rPr lang="es-GT" dirty="0"/>
              <a:t/>
            </a:r>
            <a:br>
              <a:rPr lang="es-GT" dirty="0"/>
            </a:br>
            <a:endParaRPr lang="es-GT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1484313" y="2667000"/>
          <a:ext cx="1001871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7241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¿la ética económica puede ayudarte a mejorar tu inversión?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1484313" y="2667000"/>
          <a:ext cx="1001871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7773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/>
              <a:t> </a:t>
            </a:r>
            <a:br>
              <a:rPr lang="es-GT" dirty="0"/>
            </a:br>
            <a:r>
              <a:rPr lang="es-GT"/>
              <a:t>¿</a:t>
            </a:r>
            <a:r>
              <a:rPr lang="es-GT" smtClean="0"/>
              <a:t>Al </a:t>
            </a:r>
            <a:r>
              <a:rPr lang="es-GT" dirty="0"/>
              <a:t>tener una igualdad de género en el trabajo estar dispuesto a respetar esta nueva ideología?</a:t>
            </a:r>
            <a:br>
              <a:rPr lang="es-GT" dirty="0"/>
            </a:br>
            <a:endParaRPr lang="es-GT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1484313" y="2667000"/>
          <a:ext cx="1001871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14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Objetivos específicos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GT" dirty="0" smtClean="0"/>
              <a:t>Aplicación de cada Objetivo de desarrollo sobre sus vidas.</a:t>
            </a:r>
          </a:p>
          <a:p>
            <a:r>
              <a:rPr lang="es-GT" dirty="0" smtClean="0"/>
              <a:t>Realizar actividades de recolección de datos para mantener esa meta y mejorarla.</a:t>
            </a:r>
          </a:p>
          <a:p>
            <a:r>
              <a:rPr lang="es-GT" dirty="0" smtClean="0"/>
              <a:t>Proporción de charlas sobre la mejora económica en los sectores posibles.</a:t>
            </a:r>
          </a:p>
          <a:p>
            <a:r>
              <a:rPr lang="es-GT" dirty="0" smtClean="0"/>
              <a:t>Promover la igualdad de genero sobre todo en cuanto a comunidades y empleos</a:t>
            </a:r>
          </a:p>
          <a:p>
            <a:r>
              <a:rPr lang="es-GT" dirty="0" smtClean="0"/>
              <a:t>Proporcionar las mejores alternativas en cuanto a mejora natural.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1645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¿Cómo lograr que las personas apliquen el campo de Acción realizado?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Conocimiento </a:t>
            </a:r>
          </a:p>
          <a:p>
            <a:r>
              <a:rPr lang="es-GT" dirty="0" smtClean="0"/>
              <a:t>Solución a problemáticas.</a:t>
            </a:r>
          </a:p>
          <a:p>
            <a:r>
              <a:rPr lang="es-GT" dirty="0" smtClean="0"/>
              <a:t>Concientización </a:t>
            </a:r>
          </a:p>
          <a:p>
            <a:r>
              <a:rPr lang="es-GT" dirty="0" smtClean="0"/>
              <a:t>Áreas de cambio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54770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Justificación 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Problemáticas mundiales </a:t>
            </a:r>
          </a:p>
          <a:p>
            <a:r>
              <a:rPr lang="es-GT" dirty="0" smtClean="0"/>
              <a:t>Implementación de Plan nacional </a:t>
            </a:r>
          </a:p>
          <a:p>
            <a:r>
              <a:rPr lang="es-GT" dirty="0"/>
              <a:t> </a:t>
            </a:r>
            <a:r>
              <a:rPr lang="es-GT" dirty="0" smtClean="0"/>
              <a:t>mejora Económica </a:t>
            </a:r>
          </a:p>
          <a:p>
            <a:r>
              <a:rPr lang="es-GT" dirty="0" smtClean="0"/>
              <a:t>Innovación  </a:t>
            </a:r>
          </a:p>
          <a:p>
            <a:endParaRPr lang="es-GT" dirty="0" smtClean="0"/>
          </a:p>
        </p:txBody>
      </p:sp>
    </p:spTree>
    <p:extLst>
      <p:ext uri="{BB962C8B-B14F-4D97-AF65-F5344CB8AC3E}">
        <p14:creationId xmlns:p14="http://schemas.microsoft.com/office/powerpoint/2010/main" val="3876960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Marco Teórico </a:t>
            </a:r>
            <a:endParaRPr lang="es-GT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 smtClean="0"/>
              <a:t>Objetivos de desarrollo sostenible </a:t>
            </a:r>
            <a:endParaRPr lang="es-GT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GT" dirty="0"/>
              <a:t>¿</a:t>
            </a:r>
            <a:r>
              <a:rPr lang="es-GT" dirty="0" smtClean="0"/>
              <a:t>Que es Trabajo Decente y crecimiento Económico?</a:t>
            </a:r>
            <a:endParaRPr lang="es-GT" dirty="0"/>
          </a:p>
        </p:txBody>
      </p:sp>
      <p:sp>
        <p:nvSpPr>
          <p:cNvPr id="10" name="Marcador de texto 4"/>
          <p:cNvSpPr txBox="1">
            <a:spLocks/>
          </p:cNvSpPr>
          <p:nvPr/>
        </p:nvSpPr>
        <p:spPr>
          <a:xfrm>
            <a:off x="1772179" y="3896021"/>
            <a:ext cx="460718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GT" dirty="0" smtClean="0"/>
              <a:t>Emprendimiento e Innovación  </a:t>
            </a:r>
            <a:endParaRPr lang="es-GT" dirty="0"/>
          </a:p>
        </p:txBody>
      </p:sp>
      <p:sp>
        <p:nvSpPr>
          <p:cNvPr id="11" name="Marcador de texto 4"/>
          <p:cNvSpPr txBox="1">
            <a:spLocks/>
          </p:cNvSpPr>
          <p:nvPr/>
        </p:nvSpPr>
        <p:spPr>
          <a:xfrm>
            <a:off x="6880487" y="4017941"/>
            <a:ext cx="460718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GT" dirty="0" smtClean="0"/>
              <a:t>Desempleo y su efecto en la economía.</a:t>
            </a:r>
            <a:endParaRPr lang="es-GT" dirty="0"/>
          </a:p>
        </p:txBody>
      </p:sp>
      <p:sp>
        <p:nvSpPr>
          <p:cNvPr id="12" name="Marcador de texto 4"/>
          <p:cNvSpPr txBox="1">
            <a:spLocks/>
          </p:cNvSpPr>
          <p:nvPr/>
        </p:nvSpPr>
        <p:spPr>
          <a:xfrm>
            <a:off x="4460515" y="5749205"/>
            <a:ext cx="460718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GT" dirty="0" smtClean="0"/>
              <a:t>Igualdad de Genero en el trabajo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5764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924579" y="4401989"/>
            <a:ext cx="4607188" cy="576262"/>
          </a:xfrm>
        </p:spPr>
        <p:txBody>
          <a:bodyPr/>
          <a:lstStyle/>
          <a:p>
            <a:r>
              <a:rPr lang="es-GT" dirty="0" smtClean="0"/>
              <a:t>Crecimiento económico </a:t>
            </a:r>
            <a:endParaRPr lang="es-GT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GT" dirty="0" smtClean="0"/>
              <a:t>Desigualdad de Genero en el mercado laboral </a:t>
            </a:r>
            <a:endParaRPr lang="es-GT" dirty="0"/>
          </a:p>
        </p:txBody>
      </p:sp>
      <p:sp>
        <p:nvSpPr>
          <p:cNvPr id="7" name="Marcador de texto 2"/>
          <p:cNvSpPr txBox="1">
            <a:spLocks/>
          </p:cNvSpPr>
          <p:nvPr/>
        </p:nvSpPr>
        <p:spPr>
          <a:xfrm>
            <a:off x="1924579" y="2810933"/>
            <a:ext cx="460718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GT" dirty="0" smtClean="0"/>
              <a:t>Discriminación en el trabajo </a:t>
            </a:r>
            <a:endParaRPr lang="es-GT" dirty="0"/>
          </a:p>
        </p:txBody>
      </p:sp>
      <p:sp>
        <p:nvSpPr>
          <p:cNvPr id="8" name="Marcador de texto 2"/>
          <p:cNvSpPr txBox="1">
            <a:spLocks/>
          </p:cNvSpPr>
          <p:nvPr/>
        </p:nvSpPr>
        <p:spPr>
          <a:xfrm>
            <a:off x="6895836" y="4401989"/>
            <a:ext cx="460718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GT" dirty="0" smtClean="0"/>
              <a:t>Economía de estado estacionario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861677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Técnicas</a:t>
            </a:r>
            <a:endParaRPr lang="es-GT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 smtClean="0"/>
              <a:t>Técnicas de Recolección de datos </a:t>
            </a:r>
            <a:endParaRPr lang="es-GT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GT" dirty="0" smtClean="0"/>
              <a:t>Encuestas </a:t>
            </a:r>
          </a:p>
          <a:p>
            <a:r>
              <a:rPr lang="es-GT" dirty="0" smtClean="0"/>
              <a:t>Debates</a:t>
            </a:r>
          </a:p>
          <a:p>
            <a:r>
              <a:rPr lang="es-GT" dirty="0" smtClean="0"/>
              <a:t>Curriculum </a:t>
            </a:r>
          </a:p>
          <a:p>
            <a:r>
              <a:rPr lang="es-GT" dirty="0" smtClean="0"/>
              <a:t>Fichas de Transcripción </a:t>
            </a:r>
            <a:endParaRPr lang="es-GT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GT" dirty="0" smtClean="0"/>
              <a:t>Métodos Utilizados </a:t>
            </a:r>
            <a:endParaRPr lang="es-GT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GT" dirty="0" smtClean="0"/>
              <a:t>Método Cualitativo </a:t>
            </a:r>
          </a:p>
          <a:p>
            <a:r>
              <a:rPr lang="es-GT" dirty="0" smtClean="0"/>
              <a:t>Método Cuantitativo </a:t>
            </a:r>
          </a:p>
          <a:p>
            <a:r>
              <a:rPr lang="es-GT" dirty="0" smtClean="0"/>
              <a:t>Trabajo Gabinete </a:t>
            </a:r>
          </a:p>
          <a:p>
            <a:r>
              <a:rPr lang="es-GT" dirty="0" smtClean="0"/>
              <a:t>Trabajo de campo </a:t>
            </a:r>
            <a:endParaRPr lang="es-GT" dirty="0"/>
          </a:p>
        </p:txBody>
      </p:sp>
      <p:sp>
        <p:nvSpPr>
          <p:cNvPr id="10" name="Marcador de texto 2"/>
          <p:cNvSpPr txBox="1">
            <a:spLocks/>
          </p:cNvSpPr>
          <p:nvPr/>
        </p:nvSpPr>
        <p:spPr>
          <a:xfrm>
            <a:off x="3931839" y="5315479"/>
            <a:ext cx="460718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GT" dirty="0" smtClean="0"/>
              <a:t>Enfoque metodológico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103366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ersonalizado 3">
      <a:dk1>
        <a:sysClr val="windowText" lastClr="000000"/>
      </a:dk1>
      <a:lt1>
        <a:sysClr val="window" lastClr="FFFFFF"/>
      </a:lt1>
      <a:dk2>
        <a:srgbClr val="860000"/>
      </a:dk2>
      <a:lt2>
        <a:srgbClr val="E3DED1"/>
      </a:lt2>
      <a:accent1>
        <a:srgbClr val="860000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7168197</TotalTime>
  <Words>811</Words>
  <Application>Microsoft Office PowerPoint</Application>
  <PresentationFormat>Personalizado</PresentationFormat>
  <Paragraphs>212</Paragraphs>
  <Slides>36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Parallax</vt:lpstr>
      <vt:lpstr>Presentación de PowerPoint</vt:lpstr>
      <vt:lpstr>Nuestra Guatemala katún 2032</vt:lpstr>
      <vt:lpstr>Objetivo General </vt:lpstr>
      <vt:lpstr>Objetivos específicos</vt:lpstr>
      <vt:lpstr>¿Cómo lograr que las personas apliquen el campo de Acción realizado?</vt:lpstr>
      <vt:lpstr>Justificación </vt:lpstr>
      <vt:lpstr>Marco Teórico </vt:lpstr>
      <vt:lpstr>Presentación de PowerPoint</vt:lpstr>
      <vt:lpstr>Técnicas</vt:lpstr>
      <vt:lpstr>Valores </vt:lpstr>
      <vt:lpstr>Acción </vt:lpstr>
      <vt:lpstr>Cronogramas  </vt:lpstr>
      <vt:lpstr>Cronograma de la practica</vt:lpstr>
      <vt:lpstr>Hallazgos </vt:lpstr>
      <vt:lpstr>Conclusiones </vt:lpstr>
      <vt:lpstr>Propuestas </vt:lpstr>
      <vt:lpstr>Encuestas Realizadas a los alumnos </vt:lpstr>
      <vt:lpstr>Primera encuesta </vt:lpstr>
      <vt:lpstr>¿Usted creer que existe una discriminación en los distintos tipos de trabajo? </vt:lpstr>
      <vt:lpstr>¿Crees que el desempleo es demasiado en Guatemala?</vt:lpstr>
      <vt:lpstr>¿ayudaría a contribuir con la falta de economía social?</vt:lpstr>
      <vt:lpstr>¿En qué tipo de economía crees que se encuentra la mayoría de habitantes de Guatemala? </vt:lpstr>
      <vt:lpstr>Cree que tener una buena ética y moral en el trabajo decente es primordial? </vt:lpstr>
      <vt:lpstr>¿Crees que en Guatemala Existe un déficit de conocimiento laboral? </vt:lpstr>
      <vt:lpstr>¿crees que se debe de detener la explotación laboral en Guatemala? </vt:lpstr>
      <vt:lpstr>¿Sabe que es Ética Económica? </vt:lpstr>
      <vt:lpstr>¿cree que siempre debe haber una igualdad de género en cuanto a trabajo?</vt:lpstr>
      <vt:lpstr>Segunda encuesta realizada</vt:lpstr>
      <vt:lpstr>¿ayudarías a quitar la discriminación en los distintos tipos de trabajo? </vt:lpstr>
      <vt:lpstr>¿en un futuro el desempleo podrá disminuir?</vt:lpstr>
      <vt:lpstr>¿De aquí a cuantos años se ve ayudando a contribuir con la falta de economía? </vt:lpstr>
      <vt:lpstr>¿podría la economía guatemalteca aumentar con los años? </vt:lpstr>
      <vt:lpstr>¿ayudaría a desaparecer la falta de conocimiento laboral en Guatemala? </vt:lpstr>
      <vt:lpstr>   ¿crees que la explotación laboral debe desaparecer por completo?  </vt:lpstr>
      <vt:lpstr>¿la ética económica puede ayudarte a mejorar tu inversión?</vt:lpstr>
      <vt:lpstr>  ¿Al tener una igualdad de género en el trabajo estar dispuesto a respetar esta nueva ideología?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Liceo Compu-Market</dc:creator>
  <cp:lastModifiedBy>ROBIN</cp:lastModifiedBy>
  <cp:revision>17</cp:revision>
  <dcterms:created xsi:type="dcterms:W3CDTF">2019-08-15T18:05:01Z</dcterms:created>
  <dcterms:modified xsi:type="dcterms:W3CDTF">2019-08-18T16:23:35Z</dcterms:modified>
</cp:coreProperties>
</file>