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6A72-3A29-45C6-B42B-653D4492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5E6-484D-4FBF-B409-AE040C05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8C40-FCEF-4741-A417-294B6A32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6BDC-0E74-4804-BB1B-616A4E30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EE46-502C-4059-8948-9A88ABA7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6CB7-439D-4C1A-BBD8-566C6E9A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B7B65-67D4-48F3-8DC9-940C34BA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B6FE-8035-429F-899F-5A92C7CD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3368-9280-43F1-8E26-4B29CB7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CA07-3FB4-4013-94CB-242667AE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885A-4DD1-4923-BEA0-31038C18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CF60-B79A-4C7E-B661-47CC0BC6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1EEE-0DB9-4C54-9AAC-BA7589ED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4662-5B72-46F3-98E9-8526F0B1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55DE-61CD-4C90-B411-FFF9E74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9D9-3795-4DC9-9CBE-088A58D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1E84-0A6F-43B4-90B3-083EE143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41B8-18EB-4006-A42A-EFE46C32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A416-A3F5-4740-851B-0E37170D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4211-0AD1-4C75-8A35-0392DC50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8D99-70D7-4AB5-B575-4EFF7F27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9998-6F28-4844-B6B7-CB6CB019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8011-46E7-46B6-A7AB-181A6E4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C7A7-12B2-410B-9E2F-40D4D10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4F1D-3F24-48C3-AC92-1305F702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D5A3-D3DB-451D-B1BE-C3D5A35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C71B-0D84-4682-880A-E8027BAF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6CB-A119-4613-82F9-62257BB5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6C18-5546-42BF-B8FF-1B2F7DC5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381A-0CEE-46A9-BB57-C75D7E9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A033-8A79-40D1-B084-A8D3A07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328-2DA0-4B5C-9A37-9CCB2B55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AC97-CE70-4FD5-AD5D-5C2050E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11A7B-7C63-4B91-B3E7-F2CE8565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175AC-C4F8-4A1D-BF33-F098D1FC9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A6E79-3083-47B6-A7B4-0E547C4A3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310B5-70CE-4D66-AC08-D3C9357F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99627-3B2B-420D-B40B-C8946075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C2F0-51CA-4703-88E2-0152B43D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C07B-CB19-49B5-9CED-CF80827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C7EB-238F-4816-90C8-8B44526A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7784-AE9D-4633-A676-D2C8340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615F7-117F-4D7E-B3AF-50E714CF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BF0C2-26D8-4BB9-9BE1-73363560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87582-8539-4EE9-B614-DF690BD5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445F-C6A5-46FE-B6AF-DF1CF511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F3F-B73C-4DEB-B417-DAF03E2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8983-192E-4164-A01A-F804C6CA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8FB88-A5B6-4E4C-A0E8-A31067D5B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C173-DED4-442E-B247-77F2D5D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8A75-F651-4552-ACD8-AE2E1FAA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85AB6-5749-43B3-864D-58541B8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FE8-0DB5-4B74-ADB4-A8487CB0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4EAF2-E23A-4FA6-BE39-D66BD990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B91B-3151-41D4-8A51-FC795ADA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2B82-6B49-408E-8998-A10A5218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6070-74C2-41BA-A6A3-B25083E6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8554D-685A-4350-9B10-4904C019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AB7B-1C3A-4182-BA17-3C39AA2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1132-9570-4FF0-BACD-DDA18486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1B78-8F5C-4139-90BF-01B44909F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650E-8447-40BF-9E58-325791EC6B7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D4D9-6778-4433-9D84-BEF9F2709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08D5-85CE-4C93-B6A2-11A8A7DC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760A-00D7-4786-AF45-42C116A3D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7AE511E-5C66-45F2-9C19-5491C54EC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t="18949" r="18742" b="22915"/>
          <a:stretch/>
        </p:blipFill>
        <p:spPr bwMode="auto">
          <a:xfrm>
            <a:off x="8065948" y="907820"/>
            <a:ext cx="1118256" cy="767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101741-3972-411A-B932-063E0B20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41214"/>
              </p:ext>
            </p:extLst>
          </p:nvPr>
        </p:nvGraphicFramePr>
        <p:xfrm>
          <a:off x="5926600" y="2804681"/>
          <a:ext cx="1391210" cy="75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093">
                  <a:extLst>
                    <a:ext uri="{9D8B030D-6E8A-4147-A177-3AD203B41FA5}">
                      <a16:colId xmlns:a16="http://schemas.microsoft.com/office/drawing/2014/main" val="850299520"/>
                    </a:ext>
                  </a:extLst>
                </a:gridCol>
                <a:gridCol w="504117">
                  <a:extLst>
                    <a:ext uri="{9D8B030D-6E8A-4147-A177-3AD203B41FA5}">
                      <a16:colId xmlns:a16="http://schemas.microsoft.com/office/drawing/2014/main" val="2638105375"/>
                    </a:ext>
                  </a:extLst>
                </a:gridCol>
              </a:tblGrid>
              <a:tr h="7590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99796"/>
                  </a:ext>
                </a:extLst>
              </a:tr>
            </a:tbl>
          </a:graphicData>
        </a:graphic>
      </p:graphicFrame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EA60363-EFF5-4D34-8E3D-FE82D1BB1C11}"/>
              </a:ext>
            </a:extLst>
          </p:cNvPr>
          <p:cNvSpPr/>
          <p:nvPr/>
        </p:nvSpPr>
        <p:spPr>
          <a:xfrm>
            <a:off x="7452700" y="192505"/>
            <a:ext cx="2344752" cy="6368716"/>
          </a:xfrm>
          <a:prstGeom prst="flowChartProcess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82E3064C-A49D-42CA-9E3D-2A7327D34333}"/>
              </a:ext>
            </a:extLst>
          </p:cNvPr>
          <p:cNvSpPr/>
          <p:nvPr/>
        </p:nvSpPr>
        <p:spPr>
          <a:xfrm>
            <a:off x="7385726" y="2787419"/>
            <a:ext cx="2873199" cy="838178"/>
          </a:xfrm>
          <a:prstGeom prst="rightArrow">
            <a:avLst>
              <a:gd name="adj1" fmla="val 50000"/>
              <a:gd name="adj2" fmla="val 49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FC1963B6-5027-41D0-9F3E-B643EB86854A}"/>
              </a:ext>
            </a:extLst>
          </p:cNvPr>
          <p:cNvSpPr/>
          <p:nvPr/>
        </p:nvSpPr>
        <p:spPr>
          <a:xfrm>
            <a:off x="10364398" y="1921202"/>
            <a:ext cx="1203158" cy="582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Model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41A34F-DBCB-4AFF-86C8-F992244F363D}"/>
              </a:ext>
            </a:extLst>
          </p:cNvPr>
          <p:cNvGrpSpPr/>
          <p:nvPr/>
        </p:nvGrpSpPr>
        <p:grpSpPr>
          <a:xfrm>
            <a:off x="49227" y="1690350"/>
            <a:ext cx="4217789" cy="1512264"/>
            <a:chOff x="51575" y="724069"/>
            <a:chExt cx="4217789" cy="18960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862CE1-1B2D-4176-9DA9-F55241A94A0F}"/>
                </a:ext>
              </a:extLst>
            </p:cNvPr>
            <p:cNvGrpSpPr/>
            <p:nvPr/>
          </p:nvGrpSpPr>
          <p:grpSpPr>
            <a:xfrm>
              <a:off x="51575" y="865805"/>
              <a:ext cx="1249371" cy="1724752"/>
              <a:chOff x="709297" y="761532"/>
              <a:chExt cx="1249371" cy="1724752"/>
            </a:xfrm>
          </p:grpSpPr>
          <p:pic>
            <p:nvPicPr>
              <p:cNvPr id="5" name="Graphic 4" descr="Database">
                <a:extLst>
                  <a:ext uri="{FF2B5EF4-FFF2-40B4-BE49-F238E27FC236}">
                    <a16:creationId xmlns:a16="http://schemas.microsoft.com/office/drawing/2014/main" id="{7EAE762D-0CFB-414C-B196-337D3358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D1B0A3-6147-4ED8-930F-4CB36457C1AE}"/>
                  </a:ext>
                </a:extLst>
              </p:cNvPr>
              <p:cNvSpPr txBox="1"/>
              <p:nvPr/>
            </p:nvSpPr>
            <p:spPr>
              <a:xfrm>
                <a:off x="709297" y="1675932"/>
                <a:ext cx="1249371" cy="81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County Business Patterns (Census)</a:t>
                </a:r>
              </a:p>
            </p:txBody>
          </p:sp>
        </p:grp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4529345-24B5-46EB-8CDA-6665E0F7A2AC}"/>
                </a:ext>
              </a:extLst>
            </p:cNvPr>
            <p:cNvSpPr/>
            <p:nvPr/>
          </p:nvSpPr>
          <p:spPr>
            <a:xfrm>
              <a:off x="1010659" y="1057942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789EA50-C99D-4BCB-B3B3-8EA0F66FC860}"/>
                </a:ext>
              </a:extLst>
            </p:cNvPr>
            <p:cNvGrpSpPr/>
            <p:nvPr/>
          </p:nvGrpSpPr>
          <p:grpSpPr>
            <a:xfrm>
              <a:off x="2255677" y="724069"/>
              <a:ext cx="2013687" cy="1442538"/>
              <a:chOff x="2950368" y="437401"/>
              <a:chExt cx="2013687" cy="144253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9F5AA0E-410F-47A9-A0B5-3789E6BE1B6F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2013687" cy="1351696"/>
                <a:chOff x="2950368" y="528243"/>
                <a:chExt cx="2013687" cy="1351696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DC5C911-267E-4B4A-9F9E-38B15ED9528C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2013687" cy="1351696"/>
                  <a:chOff x="2950368" y="528243"/>
                  <a:chExt cx="2013687" cy="135169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3FCC03A-6660-404C-A7BB-FF5FE40ADB6B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6C416B52-AECA-48ED-9662-A48D0A7CF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501903BB-8BC9-4571-ABB9-B52C4AD39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B4405AF4-3D3C-42A6-998D-7F02A265F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65" name="Graphic 64" descr="Table">
                          <a:extLst>
                            <a:ext uri="{FF2B5EF4-FFF2-40B4-BE49-F238E27FC236}">
                              <a16:creationId xmlns:a16="http://schemas.microsoft.com/office/drawing/2014/main" id="{481AA25F-B6D5-40C4-8545-18CF127CA16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08110A70-B10E-49DC-B66C-9BCFCCC29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4CC561A8-A1E7-4F54-9CFB-3F9D1817A1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63" name="Graphic 62" descr="Table">
                          <a:extLst>
                            <a:ext uri="{FF2B5EF4-FFF2-40B4-BE49-F238E27FC236}">
                              <a16:creationId xmlns:a16="http://schemas.microsoft.com/office/drawing/2014/main" id="{723CAF39-C0CE-43C9-BBCD-8275E6B15D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A70AED44-5BEA-44A1-AB0B-4EF8776CEB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F6B1C4B4-E212-4F21-AC13-8D852FB196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61" name="Graphic 60" descr="Table">
                          <a:extLst>
                            <a:ext uri="{FF2B5EF4-FFF2-40B4-BE49-F238E27FC236}">
                              <a16:creationId xmlns:a16="http://schemas.microsoft.com/office/drawing/2014/main" id="{857E615C-2F99-405F-94D2-BB2F8D10B71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FBF328B5-B10F-4255-BF8C-2AB515840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BF2A7E66-B1FA-4898-A73B-F40F4E08E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E42FB58F-7811-42D9-BAA5-598F20839B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30CD48B-8BD0-4E23-AC7C-5A2DC9C9E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167" y="771615"/>
                    <a:ext cx="15308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Business Type Counts</a:t>
                    </a: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CBAAD34-C4AC-4C41-97B4-BD14C59398A6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FIPS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20D4BD9-AFA9-42F8-A6CC-82EC2F0431DB}"/>
                  </a:ext>
                </a:extLst>
              </p:cNvPr>
              <p:cNvSpPr txBox="1"/>
              <p:nvPr/>
            </p:nvSpPr>
            <p:spPr>
              <a:xfrm rot="2741845">
                <a:off x="3029332" y="609671"/>
                <a:ext cx="62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8AEA1857-2811-47A2-B5C0-618AEFFF8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312" y="1307163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Flowchart: Process 135">
              <a:extLst>
                <a:ext uri="{FF2B5EF4-FFF2-40B4-BE49-F238E27FC236}">
                  <a16:creationId xmlns:a16="http://schemas.microsoft.com/office/drawing/2014/main" id="{1F5BFE14-C0B8-43E6-B1E5-D1AF195DED00}"/>
                </a:ext>
              </a:extLst>
            </p:cNvPr>
            <p:cNvSpPr/>
            <p:nvPr/>
          </p:nvSpPr>
          <p:spPr>
            <a:xfrm>
              <a:off x="134474" y="748015"/>
              <a:ext cx="4017663" cy="1872093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2F390E-06D7-49A8-829A-B07C2A133F38}"/>
              </a:ext>
            </a:extLst>
          </p:cNvPr>
          <p:cNvGrpSpPr/>
          <p:nvPr/>
        </p:nvGrpSpPr>
        <p:grpSpPr>
          <a:xfrm>
            <a:off x="-14751" y="3276913"/>
            <a:ext cx="4159446" cy="1490400"/>
            <a:chOff x="-6442" y="4444716"/>
            <a:chExt cx="4159446" cy="16344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0AD94E-86A6-4F43-8A29-8D0B0F417D9C}"/>
                </a:ext>
              </a:extLst>
            </p:cNvPr>
            <p:cNvGrpSpPr/>
            <p:nvPr/>
          </p:nvGrpSpPr>
          <p:grpSpPr>
            <a:xfrm>
              <a:off x="-6442" y="4588557"/>
              <a:ext cx="1189281" cy="1376065"/>
              <a:chOff x="645129" y="761532"/>
              <a:chExt cx="1189281" cy="1376065"/>
            </a:xfrm>
          </p:grpSpPr>
          <p:pic>
            <p:nvPicPr>
              <p:cNvPr id="18" name="Graphic 17" descr="Database">
                <a:extLst>
                  <a:ext uri="{FF2B5EF4-FFF2-40B4-BE49-F238E27FC236}">
                    <a16:creationId xmlns:a16="http://schemas.microsoft.com/office/drawing/2014/main" id="{047DC26E-0E58-4A6F-9288-1982B1BCD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15C6EE-411E-4DA5-AAE9-DB9DFEE66D3E}"/>
                  </a:ext>
                </a:extLst>
              </p:cNvPr>
              <p:cNvSpPr txBox="1"/>
              <p:nvPr/>
            </p:nvSpPr>
            <p:spPr>
              <a:xfrm>
                <a:off x="645129" y="1675932"/>
                <a:ext cx="11892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Demographics</a:t>
                </a:r>
              </a:p>
              <a:p>
                <a:pPr algn="ctr"/>
                <a:r>
                  <a:rPr lang="en-US" sz="1200" dirty="0"/>
                  <a:t>(Census)</a:t>
                </a:r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28E549E-59D8-477A-B668-287B67294D32}"/>
                </a:ext>
              </a:extLst>
            </p:cNvPr>
            <p:cNvSpPr/>
            <p:nvPr/>
          </p:nvSpPr>
          <p:spPr>
            <a:xfrm>
              <a:off x="1018680" y="4630258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72B635B-D0B2-423C-8970-ACEEC9D7E5E5}"/>
                </a:ext>
              </a:extLst>
            </p:cNvPr>
            <p:cNvGrpSpPr/>
            <p:nvPr/>
          </p:nvGrpSpPr>
          <p:grpSpPr>
            <a:xfrm>
              <a:off x="2249817" y="4532121"/>
              <a:ext cx="1737686" cy="1386334"/>
              <a:chOff x="2950368" y="493605"/>
              <a:chExt cx="1737686" cy="138633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5556EF2-AB9F-44D1-B014-B3590BE62D86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1737686" cy="1351696"/>
                <a:chOff x="2950368" y="528243"/>
                <a:chExt cx="1737686" cy="1351696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8C5E50B-9486-438A-B6C4-9CC7BAFB3A59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1737686" cy="1351696"/>
                  <a:chOff x="2950368" y="528243"/>
                  <a:chExt cx="1737686" cy="1351696"/>
                </a:xfrm>
              </p:grpSpPr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45C717D0-61BA-41BD-9498-2B5F1B731E58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EDC8B5F8-5A9B-4A96-A0C7-150F537ADA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123" name="Group 122">
                        <a:extLst>
                          <a:ext uri="{FF2B5EF4-FFF2-40B4-BE49-F238E27FC236}">
                            <a16:creationId xmlns:a16="http://schemas.microsoft.com/office/drawing/2014/main" id="{759AE2D9-3469-44C5-9AF7-0872FFBA7D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30" name="Rectangle 129">
                          <a:extLst>
                            <a:ext uri="{FF2B5EF4-FFF2-40B4-BE49-F238E27FC236}">
                              <a16:creationId xmlns:a16="http://schemas.microsoft.com/office/drawing/2014/main" id="{3DB71A35-8AE7-42B6-AB3A-C1E38F0F43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31" name="Graphic 130" descr="Table">
                          <a:extLst>
                            <a:ext uri="{FF2B5EF4-FFF2-40B4-BE49-F238E27FC236}">
                              <a16:creationId xmlns:a16="http://schemas.microsoft.com/office/drawing/2014/main" id="{A3132C0D-950F-49A5-870F-679BCA09E3E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4" name="Group 123">
                        <a:extLst>
                          <a:ext uri="{FF2B5EF4-FFF2-40B4-BE49-F238E27FC236}">
                            <a16:creationId xmlns:a16="http://schemas.microsoft.com/office/drawing/2014/main" id="{D5453D0A-692A-41AA-A6BF-6EB7642596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28" name="Rectangle 127">
                          <a:extLst>
                            <a:ext uri="{FF2B5EF4-FFF2-40B4-BE49-F238E27FC236}">
                              <a16:creationId xmlns:a16="http://schemas.microsoft.com/office/drawing/2014/main" id="{5ABD94AC-4501-43C1-A7D3-C3CA6E6AB9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29" name="Graphic 128" descr="Table">
                          <a:extLst>
                            <a:ext uri="{FF2B5EF4-FFF2-40B4-BE49-F238E27FC236}">
                              <a16:creationId xmlns:a16="http://schemas.microsoft.com/office/drawing/2014/main" id="{850058F5-FD9A-47D0-A088-F79410D5FF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25" name="Group 124">
                        <a:extLst>
                          <a:ext uri="{FF2B5EF4-FFF2-40B4-BE49-F238E27FC236}">
                            <a16:creationId xmlns:a16="http://schemas.microsoft.com/office/drawing/2014/main" id="{9C79CD53-5520-47BC-A223-834B5617D3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26185A0F-A3CF-42CC-98D7-CFCF4A644B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27" name="Graphic 126" descr="Table">
                          <a:extLst>
                            <a:ext uri="{FF2B5EF4-FFF2-40B4-BE49-F238E27FC236}">
                              <a16:creationId xmlns:a16="http://schemas.microsoft.com/office/drawing/2014/main" id="{DA91F0EA-B82B-4BD6-90A6-F1F9561067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120" name="Straight Arrow Connector 119">
                      <a:extLst>
                        <a:ext uri="{FF2B5EF4-FFF2-40B4-BE49-F238E27FC236}">
                          <a16:creationId xmlns:a16="http://schemas.microsoft.com/office/drawing/2014/main" id="{905170F6-5832-4102-8F29-705B740695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6176DFFD-0F61-4DC9-B8B0-7C767DCEC3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76AC665E-44C0-401A-878C-5BE97186C2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B5162308-3449-48F1-81C1-0812A80470C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8276" y="771615"/>
                    <a:ext cx="11697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Demographics</a:t>
                    </a:r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1CAA49F-8AFE-4D96-A555-5D7B51250CEF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FIPS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010049-B1F4-4221-B8A8-16B2F4C5E5DA}"/>
                  </a:ext>
                </a:extLst>
              </p:cNvPr>
              <p:cNvSpPr txBox="1"/>
              <p:nvPr/>
            </p:nvSpPr>
            <p:spPr>
              <a:xfrm rot="2741845">
                <a:off x="3080341" y="633116"/>
                <a:ext cx="55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4D653F26-633D-467C-8190-82A8D9090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32" y="4871523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Flowchart: Process 137">
              <a:extLst>
                <a:ext uri="{FF2B5EF4-FFF2-40B4-BE49-F238E27FC236}">
                  <a16:creationId xmlns:a16="http://schemas.microsoft.com/office/drawing/2014/main" id="{57AC2D0A-B673-46F0-8B2B-053F1E323D27}"/>
                </a:ext>
              </a:extLst>
            </p:cNvPr>
            <p:cNvSpPr/>
            <p:nvPr/>
          </p:nvSpPr>
          <p:spPr>
            <a:xfrm>
              <a:off x="135341" y="4444716"/>
              <a:ext cx="4017663" cy="1634484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B694A-5B35-429A-A3C7-EA5C1617BBD2}"/>
              </a:ext>
            </a:extLst>
          </p:cNvPr>
          <p:cNvGrpSpPr/>
          <p:nvPr/>
        </p:nvGrpSpPr>
        <p:grpSpPr>
          <a:xfrm>
            <a:off x="-15042" y="106694"/>
            <a:ext cx="4166600" cy="1510726"/>
            <a:chOff x="-14463" y="2703610"/>
            <a:chExt cx="4166600" cy="16537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599B9E-E484-4A28-BA7D-2F636194481A}"/>
                </a:ext>
              </a:extLst>
            </p:cNvPr>
            <p:cNvGrpSpPr/>
            <p:nvPr/>
          </p:nvGrpSpPr>
          <p:grpSpPr>
            <a:xfrm>
              <a:off x="-14463" y="2703610"/>
              <a:ext cx="1189281" cy="1419760"/>
              <a:chOff x="645129" y="761532"/>
              <a:chExt cx="1189281" cy="1419760"/>
            </a:xfrm>
          </p:grpSpPr>
          <p:pic>
            <p:nvPicPr>
              <p:cNvPr id="15" name="Graphic 14" descr="Database">
                <a:extLst>
                  <a:ext uri="{FF2B5EF4-FFF2-40B4-BE49-F238E27FC236}">
                    <a16:creationId xmlns:a16="http://schemas.microsoft.com/office/drawing/2014/main" id="{C14C24DB-F225-4773-A790-8DC6DD667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E4CCB9-ABB1-4EA3-AC41-FA6E1196812D}"/>
                  </a:ext>
                </a:extLst>
              </p:cNvPr>
              <p:cNvSpPr txBox="1"/>
              <p:nvPr/>
            </p:nvSpPr>
            <p:spPr>
              <a:xfrm>
                <a:off x="645129" y="1675933"/>
                <a:ext cx="1189281" cy="50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SOI Tax Stats</a:t>
                </a:r>
              </a:p>
              <a:p>
                <a:pPr algn="ctr"/>
                <a:r>
                  <a:rPr lang="en-US" sz="1200" dirty="0"/>
                  <a:t>(IRS)</a:t>
                </a:r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F6981CD-3149-45AB-92FE-3FE30DD21850}"/>
                </a:ext>
              </a:extLst>
            </p:cNvPr>
            <p:cNvSpPr/>
            <p:nvPr/>
          </p:nvSpPr>
          <p:spPr>
            <a:xfrm>
              <a:off x="1010659" y="2895747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E52F8A-116E-4D61-A594-B2365233691A}"/>
                </a:ext>
              </a:extLst>
            </p:cNvPr>
            <p:cNvGrpSpPr/>
            <p:nvPr/>
          </p:nvGrpSpPr>
          <p:grpSpPr>
            <a:xfrm>
              <a:off x="2237034" y="2703610"/>
              <a:ext cx="1632347" cy="1386334"/>
              <a:chOff x="2950368" y="493605"/>
              <a:chExt cx="1632347" cy="138633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05AC00C-4120-4782-A452-DA7B7E89D42E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1632347" cy="1351696"/>
                <a:chOff x="2950368" y="528243"/>
                <a:chExt cx="1632347" cy="1351696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AE3F1F4-B203-4E90-A25C-FD7F8DBAB295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1632347" cy="1351696"/>
                  <a:chOff x="2950368" y="528243"/>
                  <a:chExt cx="1632347" cy="135169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F8BA3C81-6174-4DEF-9175-3043ECBE6E4A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54B9C3C1-D026-416B-B439-3AA790D15D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4FFA03F2-6C93-4753-B407-F54C7E4B14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728101A9-963A-4905-953F-05F4260C51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11" name="Graphic 110" descr="Table">
                          <a:extLst>
                            <a:ext uri="{FF2B5EF4-FFF2-40B4-BE49-F238E27FC236}">
                              <a16:creationId xmlns:a16="http://schemas.microsoft.com/office/drawing/2014/main" id="{19FD51E4-3E6D-4A91-BDD2-E5F6DCCFEE7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97E30856-6B37-485D-B4ED-CB82016103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21ED6E8C-2CA5-4C99-93D0-C44CC6BB1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09" name="Graphic 108" descr="Table">
                          <a:extLst>
                            <a:ext uri="{FF2B5EF4-FFF2-40B4-BE49-F238E27FC236}">
                              <a16:creationId xmlns:a16="http://schemas.microsoft.com/office/drawing/2014/main" id="{99B93E9C-334F-45D6-83D1-7EA82DA62B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05" name="Group 104">
                        <a:extLst>
                          <a:ext uri="{FF2B5EF4-FFF2-40B4-BE49-F238E27FC236}">
                            <a16:creationId xmlns:a16="http://schemas.microsoft.com/office/drawing/2014/main" id="{40D6AD34-C2AB-4B28-AC68-83E3C27CD3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6C5D4726-EE2D-447F-9906-11050B23FB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07" name="Graphic 106" descr="Table">
                          <a:extLst>
                            <a:ext uri="{FF2B5EF4-FFF2-40B4-BE49-F238E27FC236}">
                              <a16:creationId xmlns:a16="http://schemas.microsoft.com/office/drawing/2014/main" id="{DF6F984D-9DA7-4853-8A3E-6A76E11F2D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78CE6AC1-F1CB-489A-A43F-A9CFC5B4A3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C8EC923A-6293-4CA9-A77B-9D32392BE8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>
                      <a:extLst>
                        <a:ext uri="{FF2B5EF4-FFF2-40B4-BE49-F238E27FC236}">
                          <a16:creationId xmlns:a16="http://schemas.microsoft.com/office/drawing/2014/main" id="{273677B0-07C5-4348-896B-97C20DF46E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ACC9FE20-DC04-483B-8815-5088241142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90937" y="786213"/>
                    <a:ext cx="5560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AGI</a:t>
                    </a:r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0A8541B-71F4-4346-9454-AB648638F7B5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FIPS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814468-6A76-46DB-AEF3-BB8478387CEE}"/>
                  </a:ext>
                </a:extLst>
              </p:cNvPr>
              <p:cNvSpPr txBox="1"/>
              <p:nvPr/>
            </p:nvSpPr>
            <p:spPr>
              <a:xfrm rot="2741845">
                <a:off x="3080341" y="633116"/>
                <a:ext cx="55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56E7711-532A-49E7-B5EE-9E2694497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312" y="3137012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Flowchart: Process 136">
              <a:extLst>
                <a:ext uri="{FF2B5EF4-FFF2-40B4-BE49-F238E27FC236}">
                  <a16:creationId xmlns:a16="http://schemas.microsoft.com/office/drawing/2014/main" id="{819A786A-9DDD-42F7-BBA0-AB0F37CAAEA9}"/>
                </a:ext>
              </a:extLst>
            </p:cNvPr>
            <p:cNvSpPr/>
            <p:nvPr/>
          </p:nvSpPr>
          <p:spPr>
            <a:xfrm>
              <a:off x="134474" y="2722834"/>
              <a:ext cx="4017663" cy="1634484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782A2E6-AA0A-4578-BEF2-E59EBB4BE694}"/>
              </a:ext>
            </a:extLst>
          </p:cNvPr>
          <p:cNvGrpSpPr/>
          <p:nvPr/>
        </p:nvGrpSpPr>
        <p:grpSpPr>
          <a:xfrm>
            <a:off x="4152149" y="2300469"/>
            <a:ext cx="1689947" cy="834410"/>
            <a:chOff x="4152149" y="3102569"/>
            <a:chExt cx="1689947" cy="83441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3406C39-EBFC-4E26-B549-73BA878E5100}"/>
                </a:ext>
              </a:extLst>
            </p:cNvPr>
            <p:cNvSpPr/>
            <p:nvPr/>
          </p:nvSpPr>
          <p:spPr>
            <a:xfrm>
              <a:off x="4152149" y="3102569"/>
              <a:ext cx="1689947" cy="834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E56130CE-75AE-4EB6-8114-337FA8559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330" y="3345541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93B98EA4-3D7F-4781-8ABB-FF5E416F6DC4}"/>
              </a:ext>
            </a:extLst>
          </p:cNvPr>
          <p:cNvSpPr/>
          <p:nvPr/>
        </p:nvSpPr>
        <p:spPr>
          <a:xfrm>
            <a:off x="4159059" y="3747224"/>
            <a:ext cx="2042404" cy="1748965"/>
          </a:xfrm>
          <a:prstGeom prst="bentUpArrow">
            <a:avLst>
              <a:gd name="adj1" fmla="val 22822"/>
              <a:gd name="adj2" fmla="val 1873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C0571D6F-D130-4C27-BE6A-87298A907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30" y="5117845"/>
            <a:ext cx="622259" cy="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03E9C5-F0AB-40FA-B611-BB74D507E746}"/>
              </a:ext>
            </a:extLst>
          </p:cNvPr>
          <p:cNvGrpSpPr/>
          <p:nvPr/>
        </p:nvGrpSpPr>
        <p:grpSpPr>
          <a:xfrm>
            <a:off x="4166540" y="841055"/>
            <a:ext cx="2035223" cy="1780167"/>
            <a:chOff x="4166540" y="1466693"/>
            <a:chExt cx="2035223" cy="1780167"/>
          </a:xfrm>
        </p:grpSpPr>
        <p:sp>
          <p:nvSpPr>
            <p:cNvPr id="163" name="Arrow: Bent-Up 162">
              <a:extLst>
                <a:ext uri="{FF2B5EF4-FFF2-40B4-BE49-F238E27FC236}">
                  <a16:creationId xmlns:a16="http://schemas.microsoft.com/office/drawing/2014/main" id="{F9965CC0-DB6E-456C-A3F9-E12D2D72DB2F}"/>
                </a:ext>
              </a:extLst>
            </p:cNvPr>
            <p:cNvSpPr/>
            <p:nvPr/>
          </p:nvSpPr>
          <p:spPr>
            <a:xfrm flipV="1">
              <a:off x="4166540" y="1466693"/>
              <a:ext cx="2035223" cy="1780167"/>
            </a:xfrm>
            <a:prstGeom prst="bentUpArrow">
              <a:avLst>
                <a:gd name="adj1" fmla="val 21140"/>
                <a:gd name="adj2" fmla="val 18737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2">
              <a:extLst>
                <a:ext uri="{FF2B5EF4-FFF2-40B4-BE49-F238E27FC236}">
                  <a16:creationId xmlns:a16="http://schemas.microsoft.com/office/drawing/2014/main" id="{C32325CC-0331-458F-99F3-ABD856AB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002" y="1480520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BC5FB01-F88B-4C08-B4DF-E958EBA3929B}"/>
              </a:ext>
            </a:extLst>
          </p:cNvPr>
          <p:cNvGrpSpPr/>
          <p:nvPr/>
        </p:nvGrpSpPr>
        <p:grpSpPr>
          <a:xfrm>
            <a:off x="-24669" y="4865180"/>
            <a:ext cx="4159446" cy="1611286"/>
            <a:chOff x="-6442" y="4444715"/>
            <a:chExt cx="4159446" cy="176705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67AAF03-0157-4411-84E0-8E66263805F7}"/>
                </a:ext>
              </a:extLst>
            </p:cNvPr>
            <p:cNvGrpSpPr/>
            <p:nvPr/>
          </p:nvGrpSpPr>
          <p:grpSpPr>
            <a:xfrm>
              <a:off x="-6442" y="4588557"/>
              <a:ext cx="1189281" cy="1623215"/>
              <a:chOff x="645129" y="761532"/>
              <a:chExt cx="1189281" cy="1623215"/>
            </a:xfrm>
          </p:grpSpPr>
          <p:pic>
            <p:nvPicPr>
              <p:cNvPr id="168" name="Graphic 167" descr="Database">
                <a:extLst>
                  <a:ext uri="{FF2B5EF4-FFF2-40B4-BE49-F238E27FC236}">
                    <a16:creationId xmlns:a16="http://schemas.microsoft.com/office/drawing/2014/main" id="{4CAF3A70-0667-4F43-BE7B-3C60D3EA7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0700" y="76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E0B64A1-5EF2-4ED7-8BBD-7078054EDE78}"/>
                  </a:ext>
                </a:extLst>
              </p:cNvPr>
              <p:cNvSpPr txBox="1"/>
              <p:nvPr/>
            </p:nvSpPr>
            <p:spPr>
              <a:xfrm>
                <a:off x="645129" y="1675932"/>
                <a:ext cx="1189281" cy="708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Education</a:t>
                </a:r>
              </a:p>
              <a:p>
                <a:pPr algn="ctr"/>
                <a:r>
                  <a:rPr lang="en-US" sz="1200" dirty="0"/>
                  <a:t>Attainment</a:t>
                </a:r>
              </a:p>
              <a:p>
                <a:pPr algn="ctr"/>
                <a:r>
                  <a:rPr lang="en-US" sz="1200" dirty="0"/>
                  <a:t>(Census)</a:t>
                </a:r>
              </a:p>
            </p:txBody>
          </p:sp>
        </p:grp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BD5E1ED-B532-4C14-B3A2-C1EDB1F8111C}"/>
                </a:ext>
              </a:extLst>
            </p:cNvPr>
            <p:cNvSpPr/>
            <p:nvPr/>
          </p:nvSpPr>
          <p:spPr>
            <a:xfrm>
              <a:off x="1018680" y="4630258"/>
              <a:ext cx="1396844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C9B0319-5A46-419D-BEC4-0F14137E3B6E}"/>
                </a:ext>
              </a:extLst>
            </p:cNvPr>
            <p:cNvGrpSpPr/>
            <p:nvPr/>
          </p:nvGrpSpPr>
          <p:grpSpPr>
            <a:xfrm>
              <a:off x="2249817" y="4532121"/>
              <a:ext cx="1737686" cy="1386334"/>
              <a:chOff x="2950368" y="493605"/>
              <a:chExt cx="1737686" cy="1386334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25A0AB7-ED43-4A6D-B7CA-8A4E573140A1}"/>
                  </a:ext>
                </a:extLst>
              </p:cNvPr>
              <p:cNvGrpSpPr/>
              <p:nvPr/>
            </p:nvGrpSpPr>
            <p:grpSpPr>
              <a:xfrm>
                <a:off x="2950368" y="528243"/>
                <a:ext cx="1737686" cy="1351696"/>
                <a:chOff x="2950368" y="528243"/>
                <a:chExt cx="1737686" cy="1351696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E455FB69-052C-41E6-A014-CA69B73A2765}"/>
                    </a:ext>
                  </a:extLst>
                </p:cNvPr>
                <p:cNvGrpSpPr/>
                <p:nvPr/>
              </p:nvGrpSpPr>
              <p:grpSpPr>
                <a:xfrm>
                  <a:off x="2950368" y="528243"/>
                  <a:ext cx="1737686" cy="1351696"/>
                  <a:chOff x="2950368" y="528243"/>
                  <a:chExt cx="1737686" cy="1351696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EBD5F941-C109-4A0F-BBD1-D9C669F87F40}"/>
                      </a:ext>
                    </a:extLst>
                  </p:cNvPr>
                  <p:cNvGrpSpPr/>
                  <p:nvPr/>
                </p:nvGrpSpPr>
                <p:grpSpPr>
                  <a:xfrm>
                    <a:off x="2950368" y="528243"/>
                    <a:ext cx="1632347" cy="1351696"/>
                    <a:chOff x="2952750" y="526582"/>
                    <a:chExt cx="1632347" cy="1351696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BBFCADE3-7788-4F35-85B3-6EFA679730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0444" y="1047282"/>
                      <a:ext cx="1034653" cy="830996"/>
                      <a:chOff x="3964781" y="1675932"/>
                      <a:chExt cx="1034653" cy="830996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C7C7510D-6B54-4741-9B4C-4458FF8AE3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64781" y="167593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F789FDA9-784F-4F81-A057-AE22F1898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67" name="Graphic 166" descr="Table">
                          <a:extLst>
                            <a:ext uri="{FF2B5EF4-FFF2-40B4-BE49-F238E27FC236}">
                              <a16:creationId xmlns:a16="http://schemas.microsoft.com/office/drawing/2014/main" id="{8EC5BE1A-178F-45EB-A6B2-B93C6B008D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9CFE8356-E112-483C-AD6A-4031E602AE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656" y="1828897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79B997DC-28B0-4EFF-A35C-D44A98E790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61" name="Graphic 160" descr="Table">
                          <a:extLst>
                            <a:ext uri="{FF2B5EF4-FFF2-40B4-BE49-F238E27FC236}">
                              <a16:creationId xmlns:a16="http://schemas.microsoft.com/office/drawing/2014/main" id="{6C98A497-E223-40FD-86FB-D956F2BF99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57" name="Group 156">
                        <a:extLst>
                          <a:ext uri="{FF2B5EF4-FFF2-40B4-BE49-F238E27FC236}">
                            <a16:creationId xmlns:a16="http://schemas.microsoft.com/office/drawing/2014/main" id="{2EBED0A2-44E6-4BB0-8D4E-17AA21DFC6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0531" y="1981862"/>
                        <a:ext cx="748903" cy="525066"/>
                        <a:chOff x="5036344" y="2010103"/>
                        <a:chExt cx="748903" cy="525066"/>
                      </a:xfrm>
                    </p:grpSpPr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0DCFCA25-5DA0-4EBA-ADCD-0BCC57BE5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159" name="Graphic 158" descr="Table">
                          <a:extLst>
                            <a:ext uri="{FF2B5EF4-FFF2-40B4-BE49-F238E27FC236}">
                              <a16:creationId xmlns:a16="http://schemas.microsoft.com/office/drawing/2014/main" id="{CCAD9CCB-698C-48D3-8E2F-E3B590E3437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8910" t="21447" r="9189" b="21131"/>
                        <a:stretch/>
                      </p:blipFill>
                      <p:spPr>
                        <a:xfrm>
                          <a:off x="5036344" y="2010103"/>
                          <a:ext cx="748903" cy="52506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152" name="Straight Arrow Connector 151">
                      <a:extLst>
                        <a:ext uri="{FF2B5EF4-FFF2-40B4-BE49-F238E27FC236}">
                          <a16:creationId xmlns:a16="http://schemas.microsoft.com/office/drawing/2014/main" id="{ED976C45-BD98-4352-B59B-13A715803C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18834"/>
                      <a:ext cx="0" cy="85944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C69A489D-942E-412C-A438-B3DEF83A11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71863" y="1023467"/>
                      <a:ext cx="1048939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DBF9A6D4-7F66-413B-9D2B-CCB7392CA2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2750" y="526582"/>
                      <a:ext cx="519113" cy="5207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17284F3-31C7-4F50-B69C-CF33338B34E2}"/>
                      </a:ext>
                    </a:extLst>
                  </p:cNvPr>
                  <p:cNvSpPr txBox="1"/>
                  <p:nvPr/>
                </p:nvSpPr>
                <p:spPr>
                  <a:xfrm>
                    <a:off x="3518276" y="771615"/>
                    <a:ext cx="1169778" cy="303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Education</a:t>
                    </a:r>
                  </a:p>
                </p:txBody>
              </p:sp>
            </p:grp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343EE16-4F46-49F2-B08A-83BC6042BFE5}"/>
                    </a:ext>
                  </a:extLst>
                </p:cNvPr>
                <p:cNvSpPr txBox="1"/>
                <p:nvPr/>
              </p:nvSpPr>
              <p:spPr>
                <a:xfrm rot="16200000">
                  <a:off x="3088126" y="1214712"/>
                  <a:ext cx="5560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FIPS</a:t>
                  </a:r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E833675-8532-41A9-8820-1E6743C65CFA}"/>
                  </a:ext>
                </a:extLst>
              </p:cNvPr>
              <p:cNvSpPr txBox="1"/>
              <p:nvPr/>
            </p:nvSpPr>
            <p:spPr>
              <a:xfrm rot="2741845">
                <a:off x="3080341" y="633116"/>
                <a:ext cx="556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Year</a:t>
                </a:r>
              </a:p>
            </p:txBody>
          </p:sp>
        </p:grpSp>
        <p:pic>
          <p:nvPicPr>
            <p:cNvPr id="143" name="Picture 2">
              <a:extLst>
                <a:ext uri="{FF2B5EF4-FFF2-40B4-BE49-F238E27FC236}">
                  <a16:creationId xmlns:a16="http://schemas.microsoft.com/office/drawing/2014/main" id="{0B3EC7B7-7C04-4DCA-B471-417732F70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32" y="4871523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4A28A2A7-1F18-4240-8D4F-7F1FEF4E3F07}"/>
                </a:ext>
              </a:extLst>
            </p:cNvPr>
            <p:cNvSpPr/>
            <p:nvPr/>
          </p:nvSpPr>
          <p:spPr>
            <a:xfrm>
              <a:off x="135341" y="4444715"/>
              <a:ext cx="4017663" cy="1763525"/>
            </a:xfrm>
            <a:prstGeom prst="flowChartProcess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723CF44-14F0-4A1B-A597-2475BB37C6C1}"/>
              </a:ext>
            </a:extLst>
          </p:cNvPr>
          <p:cNvGrpSpPr/>
          <p:nvPr/>
        </p:nvGrpSpPr>
        <p:grpSpPr>
          <a:xfrm>
            <a:off x="4168737" y="3087046"/>
            <a:ext cx="1689947" cy="834410"/>
            <a:chOff x="4152149" y="3102569"/>
            <a:chExt cx="1689947" cy="834410"/>
          </a:xfrm>
        </p:grpSpPr>
        <p:sp>
          <p:nvSpPr>
            <p:cNvPr id="171" name="Arrow: Right 170">
              <a:extLst>
                <a:ext uri="{FF2B5EF4-FFF2-40B4-BE49-F238E27FC236}">
                  <a16:creationId xmlns:a16="http://schemas.microsoft.com/office/drawing/2014/main" id="{95CDE5CE-2940-4BCB-81E9-2A0EA4620248}"/>
                </a:ext>
              </a:extLst>
            </p:cNvPr>
            <p:cNvSpPr/>
            <p:nvPr/>
          </p:nvSpPr>
          <p:spPr>
            <a:xfrm>
              <a:off x="4152149" y="3102569"/>
              <a:ext cx="1689947" cy="834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Picture 2">
              <a:extLst>
                <a:ext uri="{FF2B5EF4-FFF2-40B4-BE49-F238E27FC236}">
                  <a16:creationId xmlns:a16="http://schemas.microsoft.com/office/drawing/2014/main" id="{3B19530B-6D99-4432-AAB6-74B2A9123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330" y="3345541"/>
              <a:ext cx="622259" cy="34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07833D-3FE5-4561-92F7-32BB3A68822B}"/>
              </a:ext>
            </a:extLst>
          </p:cNvPr>
          <p:cNvSpPr txBox="1"/>
          <p:nvPr/>
        </p:nvSpPr>
        <p:spPr>
          <a:xfrm>
            <a:off x="7724274" y="1731138"/>
            <a:ext cx="179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LinearRegression</a:t>
            </a:r>
          </a:p>
        </p:txBody>
      </p:sp>
      <p:sp>
        <p:nvSpPr>
          <p:cNvPr id="173" name="Flowchart: Alternate Process 172">
            <a:extLst>
              <a:ext uri="{FF2B5EF4-FFF2-40B4-BE49-F238E27FC236}">
                <a16:creationId xmlns:a16="http://schemas.microsoft.com/office/drawing/2014/main" id="{23A6849E-187E-4980-86A4-0C2D440F1DCE}"/>
              </a:ext>
            </a:extLst>
          </p:cNvPr>
          <p:cNvSpPr/>
          <p:nvPr/>
        </p:nvSpPr>
        <p:spPr>
          <a:xfrm>
            <a:off x="10364398" y="2564739"/>
            <a:ext cx="1203158" cy="582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Model Summary</a:t>
            </a:r>
          </a:p>
        </p:txBody>
      </p:sp>
      <p:sp>
        <p:nvSpPr>
          <p:cNvPr id="174" name="Flowchart: Alternate Process 173">
            <a:extLst>
              <a:ext uri="{FF2B5EF4-FFF2-40B4-BE49-F238E27FC236}">
                <a16:creationId xmlns:a16="http://schemas.microsoft.com/office/drawing/2014/main" id="{171E955A-1E0B-4C15-B1BF-14400C1F2D75}"/>
              </a:ext>
            </a:extLst>
          </p:cNvPr>
          <p:cNvSpPr/>
          <p:nvPr/>
        </p:nvSpPr>
        <p:spPr>
          <a:xfrm>
            <a:off x="10364398" y="3202614"/>
            <a:ext cx="1203158" cy="582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Model Coefficients</a:t>
            </a:r>
          </a:p>
        </p:txBody>
      </p:sp>
      <p:sp>
        <p:nvSpPr>
          <p:cNvPr id="176" name="Flowchart: Alternate Process 175">
            <a:extLst>
              <a:ext uri="{FF2B5EF4-FFF2-40B4-BE49-F238E27FC236}">
                <a16:creationId xmlns:a16="http://schemas.microsoft.com/office/drawing/2014/main" id="{8570C3D9-9499-4C38-A625-930FAD19BE6D}"/>
              </a:ext>
            </a:extLst>
          </p:cNvPr>
          <p:cNvSpPr/>
          <p:nvPr/>
        </p:nvSpPr>
        <p:spPr>
          <a:xfrm>
            <a:off x="10364398" y="3849303"/>
            <a:ext cx="1203158" cy="9180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Test Set Predictions w/ Correct Values</a:t>
            </a:r>
          </a:p>
        </p:txBody>
      </p:sp>
    </p:spTree>
    <p:extLst>
      <p:ext uri="{BB962C8B-B14F-4D97-AF65-F5344CB8AC3E}">
        <p14:creationId xmlns:p14="http://schemas.microsoft.com/office/powerpoint/2010/main" val="404405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Urciuoli</dc:creator>
  <cp:lastModifiedBy>Michael Urciuoli</cp:lastModifiedBy>
  <cp:revision>8</cp:revision>
  <dcterms:created xsi:type="dcterms:W3CDTF">2020-06-28T16:18:40Z</dcterms:created>
  <dcterms:modified xsi:type="dcterms:W3CDTF">2020-07-19T21:26:25Z</dcterms:modified>
</cp:coreProperties>
</file>