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6A72-3A29-45C6-B42B-653D4492D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5E6-484D-4FBF-B409-AE040C05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8C40-FCEF-4741-A417-294B6A32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6BDC-0E74-4804-BB1B-616A4E30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1EE46-502C-4059-8948-9A88ABA7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9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6CB7-439D-4C1A-BBD8-566C6E9A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B7B65-67D4-48F3-8DC9-940C34BAF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B6FE-8035-429F-899F-5A92C7CD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33368-9280-43F1-8E26-4B29CB7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CA07-3FB4-4013-94CB-242667AE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D885A-4DD1-4923-BEA0-31038C18A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8CF60-B79A-4C7E-B661-47CC0BC6A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1EEE-0DB9-4C54-9AAC-BA7589ED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4662-5B72-46F3-98E9-8526F0B1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D55DE-61CD-4C90-B411-FFF9E749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3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F9D9-3795-4DC9-9CBE-088A58D8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1E84-0A6F-43B4-90B3-083EE1433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F41B8-18EB-4006-A42A-EFE46C32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A416-A3F5-4740-851B-0E37170D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4211-0AD1-4C75-8A35-0392DC50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2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8D99-70D7-4AB5-B575-4EFF7F27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9998-6F28-4844-B6B7-CB6CB019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8011-46E7-46B6-A7AB-181A6E4B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C7A7-12B2-410B-9E2F-40D4D107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4F1D-3F24-48C3-AC92-1305F702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D5A3-D3DB-451D-B1BE-C3D5A354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C71B-0D84-4682-880A-E8027BAF8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C56CB-A119-4613-82F9-62257BB56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16C18-5546-42BF-B8FF-1B2F7DC5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0381A-0CEE-46A9-BB57-C75D7E9C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CA033-8A79-40D1-B084-A8D3A07E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9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3328-2DA0-4B5C-9A37-9CCB2B55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CAC97-CE70-4FD5-AD5D-5C2050E43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11A7B-7C63-4B91-B3E7-F2CE8565C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175AC-C4F8-4A1D-BF33-F098D1FC9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A6E79-3083-47B6-A7B4-0E547C4A3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310B5-70CE-4D66-AC08-D3C9357F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99627-3B2B-420D-B40B-C8946075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0C2F0-51CA-4703-88E2-0152B43D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C07B-CB19-49B5-9CED-CF80827B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7C7EB-238F-4816-90C8-8B44526A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67784-AE9D-4633-A676-D2C83408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615F7-117F-4D7E-B3AF-50E714CF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BF0C2-26D8-4BB9-9BE1-73363560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87582-8539-4EE9-B614-DF690BD5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9445F-C6A5-46FE-B6AF-DF1CF511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3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CF3F-B73C-4DEB-B417-DAF03E29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8983-192E-4164-A01A-F804C6CAE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8FB88-A5B6-4E4C-A0E8-A31067D5B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0C173-DED4-442E-B247-77F2D5D9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18A75-F651-4552-ACD8-AE2E1FAA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85AB6-5749-43B3-864D-58541B8E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1FE8-0DB5-4B74-ADB4-A8487CB0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4EAF2-E23A-4FA6-BE39-D66BD9908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CB91B-3151-41D4-8A51-FC795ADA5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62B82-6B49-408E-8998-A10A5218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16070-74C2-41BA-A6A3-B25083E6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8554D-685A-4350-9B10-4904C019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FAB7B-1C3A-4182-BA17-3C39AA22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A1132-9570-4FF0-BACD-DDA184861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41B78-8F5C-4139-90BF-01B44909F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650E-8447-40BF-9E58-325791EC6B7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ED4D9-6778-4433-9D84-BEF9F2709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B08D5-85CE-4C93-B6A2-11A8A7DC8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2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7AE511E-5C66-45F2-9C19-5491C54EC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6" t="18949" r="18742" b="22915"/>
          <a:stretch/>
        </p:blipFill>
        <p:spPr bwMode="auto">
          <a:xfrm>
            <a:off x="8405954" y="481941"/>
            <a:ext cx="1118256" cy="7677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B101741-3972-411A-B932-063E0B205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364399"/>
              </p:ext>
            </p:extLst>
          </p:nvPr>
        </p:nvGraphicFramePr>
        <p:xfrm>
          <a:off x="5870825" y="3311244"/>
          <a:ext cx="1888126" cy="426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093">
                  <a:extLst>
                    <a:ext uri="{9D8B030D-6E8A-4147-A177-3AD203B41FA5}">
                      <a16:colId xmlns:a16="http://schemas.microsoft.com/office/drawing/2014/main" val="850299520"/>
                    </a:ext>
                  </a:extLst>
                </a:gridCol>
                <a:gridCol w="496916">
                  <a:extLst>
                    <a:ext uri="{9D8B030D-6E8A-4147-A177-3AD203B41FA5}">
                      <a16:colId xmlns:a16="http://schemas.microsoft.com/office/drawing/2014/main" val="879769840"/>
                    </a:ext>
                  </a:extLst>
                </a:gridCol>
                <a:gridCol w="504117">
                  <a:extLst>
                    <a:ext uri="{9D8B030D-6E8A-4147-A177-3AD203B41FA5}">
                      <a16:colId xmlns:a16="http://schemas.microsoft.com/office/drawing/2014/main" val="2638105375"/>
                    </a:ext>
                  </a:extLst>
                </a:gridCol>
              </a:tblGrid>
              <a:tr h="426445">
                <a:tc>
                  <a:txBody>
                    <a:bodyPr/>
                    <a:lstStyle/>
                    <a:p>
                      <a:r>
                        <a:rPr lang="en-US" sz="1500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99796"/>
                  </a:ext>
                </a:extLst>
              </a:tr>
            </a:tbl>
          </a:graphicData>
        </a:graphic>
      </p:graphicFrame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BEA60363-EFF5-4D34-8E3D-FE82D1BB1C11}"/>
              </a:ext>
            </a:extLst>
          </p:cNvPr>
          <p:cNvSpPr/>
          <p:nvPr/>
        </p:nvSpPr>
        <p:spPr>
          <a:xfrm>
            <a:off x="8132714" y="192505"/>
            <a:ext cx="1664737" cy="6368716"/>
          </a:xfrm>
          <a:prstGeom prst="flowChartProcess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32C6E1DE-56D1-4EBA-B2D8-359327133812}"/>
              </a:ext>
            </a:extLst>
          </p:cNvPr>
          <p:cNvSpPr/>
          <p:nvPr/>
        </p:nvSpPr>
        <p:spPr>
          <a:xfrm>
            <a:off x="7259053" y="1552744"/>
            <a:ext cx="2967789" cy="1608066"/>
          </a:xfrm>
          <a:prstGeom prst="bentArrow">
            <a:avLst>
              <a:gd name="adj1" fmla="val 13590"/>
              <a:gd name="adj2" fmla="val 12803"/>
              <a:gd name="adj3" fmla="val 14377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Arrow: Bent 131">
            <a:extLst>
              <a:ext uri="{FF2B5EF4-FFF2-40B4-BE49-F238E27FC236}">
                <a16:creationId xmlns:a16="http://schemas.microsoft.com/office/drawing/2014/main" id="{C343734F-41D8-4A86-86D2-844B0F1D53CC}"/>
              </a:ext>
            </a:extLst>
          </p:cNvPr>
          <p:cNvSpPr/>
          <p:nvPr/>
        </p:nvSpPr>
        <p:spPr>
          <a:xfrm flipV="1">
            <a:off x="7259052" y="3888123"/>
            <a:ext cx="2967789" cy="1608066"/>
          </a:xfrm>
          <a:prstGeom prst="bentArrow">
            <a:avLst>
              <a:gd name="adj1" fmla="val 13590"/>
              <a:gd name="adj2" fmla="val 12803"/>
              <a:gd name="adj3" fmla="val 14377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82E3064C-A49D-42CA-9E3D-2A7327D34333}"/>
              </a:ext>
            </a:extLst>
          </p:cNvPr>
          <p:cNvSpPr/>
          <p:nvPr/>
        </p:nvSpPr>
        <p:spPr>
          <a:xfrm>
            <a:off x="7846455" y="3333501"/>
            <a:ext cx="2380386" cy="396583"/>
          </a:xfrm>
          <a:prstGeom prst="rightArrow">
            <a:avLst>
              <a:gd name="adj1" fmla="val 50000"/>
              <a:gd name="adj2" fmla="val 49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FC1963B6-5027-41D0-9F3E-B643EB86854A}"/>
              </a:ext>
            </a:extLst>
          </p:cNvPr>
          <p:cNvSpPr/>
          <p:nvPr/>
        </p:nvSpPr>
        <p:spPr>
          <a:xfrm>
            <a:off x="10419143" y="3236434"/>
            <a:ext cx="1203158" cy="5822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Model</a:t>
            </a:r>
          </a:p>
        </p:txBody>
      </p:sp>
      <p:sp>
        <p:nvSpPr>
          <p:cNvPr id="134" name="Flowchart: Alternate Process 133">
            <a:extLst>
              <a:ext uri="{FF2B5EF4-FFF2-40B4-BE49-F238E27FC236}">
                <a16:creationId xmlns:a16="http://schemas.microsoft.com/office/drawing/2014/main" id="{EC6E08D3-F39B-4644-9FA1-F13989F42BFC}"/>
              </a:ext>
            </a:extLst>
          </p:cNvPr>
          <p:cNvSpPr/>
          <p:nvPr/>
        </p:nvSpPr>
        <p:spPr>
          <a:xfrm>
            <a:off x="10419143" y="5017495"/>
            <a:ext cx="1203158" cy="58228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Subset Model</a:t>
            </a:r>
          </a:p>
        </p:txBody>
      </p:sp>
      <p:sp>
        <p:nvSpPr>
          <p:cNvPr id="135" name="Flowchart: Alternate Process 134">
            <a:extLst>
              <a:ext uri="{FF2B5EF4-FFF2-40B4-BE49-F238E27FC236}">
                <a16:creationId xmlns:a16="http://schemas.microsoft.com/office/drawing/2014/main" id="{26619505-9589-455F-83DF-4FEE0D861CAA}"/>
              </a:ext>
            </a:extLst>
          </p:cNvPr>
          <p:cNvSpPr/>
          <p:nvPr/>
        </p:nvSpPr>
        <p:spPr>
          <a:xfrm>
            <a:off x="10419143" y="1455373"/>
            <a:ext cx="1203158" cy="58228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Subset Model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41A34F-DBCB-4AFF-86C8-F992244F363D}"/>
              </a:ext>
            </a:extLst>
          </p:cNvPr>
          <p:cNvGrpSpPr/>
          <p:nvPr/>
        </p:nvGrpSpPr>
        <p:grpSpPr>
          <a:xfrm>
            <a:off x="-13172" y="2481597"/>
            <a:ext cx="4281957" cy="1872093"/>
            <a:chOff x="-12593" y="748015"/>
            <a:chExt cx="4281957" cy="18720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862CE1-1B2D-4176-9DA9-F55241A94A0F}"/>
                </a:ext>
              </a:extLst>
            </p:cNvPr>
            <p:cNvGrpSpPr/>
            <p:nvPr/>
          </p:nvGrpSpPr>
          <p:grpSpPr>
            <a:xfrm>
              <a:off x="-12593" y="865805"/>
              <a:ext cx="1189281" cy="1745397"/>
              <a:chOff x="645129" y="761532"/>
              <a:chExt cx="1189281" cy="1745397"/>
            </a:xfrm>
          </p:grpSpPr>
          <p:pic>
            <p:nvPicPr>
              <p:cNvPr id="5" name="Graphic 4" descr="Database">
                <a:extLst>
                  <a:ext uri="{FF2B5EF4-FFF2-40B4-BE49-F238E27FC236}">
                    <a16:creationId xmlns:a16="http://schemas.microsoft.com/office/drawing/2014/main" id="{7EAE762D-0CFB-414C-B196-337D33581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80700" y="7615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D1B0A3-6147-4ED8-930F-4CB36457C1AE}"/>
                  </a:ext>
                </a:extLst>
              </p:cNvPr>
              <p:cNvSpPr txBox="1"/>
              <p:nvPr/>
            </p:nvSpPr>
            <p:spPr>
              <a:xfrm>
                <a:off x="645129" y="1675932"/>
                <a:ext cx="11892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ZIP Codes Business Patterns (Census)</a:t>
                </a:r>
              </a:p>
            </p:txBody>
          </p:sp>
        </p:grp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B4529345-24B5-46EB-8CDA-6665E0F7A2AC}"/>
                </a:ext>
              </a:extLst>
            </p:cNvPr>
            <p:cNvSpPr/>
            <p:nvPr/>
          </p:nvSpPr>
          <p:spPr>
            <a:xfrm>
              <a:off x="1010659" y="1057942"/>
              <a:ext cx="1396844" cy="8309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789EA50-C99D-4BCB-B3B3-8EA0F66FC860}"/>
                </a:ext>
              </a:extLst>
            </p:cNvPr>
            <p:cNvGrpSpPr/>
            <p:nvPr/>
          </p:nvGrpSpPr>
          <p:grpSpPr>
            <a:xfrm>
              <a:off x="2255677" y="780273"/>
              <a:ext cx="2013687" cy="1386334"/>
              <a:chOff x="2950368" y="493605"/>
              <a:chExt cx="2013687" cy="1386334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9F5AA0E-410F-47A9-A0B5-3789E6BE1B6F}"/>
                  </a:ext>
                </a:extLst>
              </p:cNvPr>
              <p:cNvGrpSpPr/>
              <p:nvPr/>
            </p:nvGrpSpPr>
            <p:grpSpPr>
              <a:xfrm>
                <a:off x="2950368" y="528243"/>
                <a:ext cx="2013687" cy="1351696"/>
                <a:chOff x="2950368" y="528243"/>
                <a:chExt cx="2013687" cy="1351696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DC5C911-267E-4B4A-9F9E-38B15ED9528C}"/>
                    </a:ext>
                  </a:extLst>
                </p:cNvPr>
                <p:cNvGrpSpPr/>
                <p:nvPr/>
              </p:nvGrpSpPr>
              <p:grpSpPr>
                <a:xfrm>
                  <a:off x="2950368" y="528243"/>
                  <a:ext cx="2013687" cy="1351696"/>
                  <a:chOff x="2950368" y="528243"/>
                  <a:chExt cx="2013687" cy="1351696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43FCC03A-6660-404C-A7BB-FF5FE40ADB6B}"/>
                      </a:ext>
                    </a:extLst>
                  </p:cNvPr>
                  <p:cNvGrpSpPr/>
                  <p:nvPr/>
                </p:nvGrpSpPr>
                <p:grpSpPr>
                  <a:xfrm>
                    <a:off x="2950368" y="528243"/>
                    <a:ext cx="1632347" cy="1351696"/>
                    <a:chOff x="2952750" y="526582"/>
                    <a:chExt cx="1632347" cy="1351696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6C416B52-AECA-48ED-9662-A48D0A7CFE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0444" y="1047282"/>
                      <a:ext cx="1034653" cy="830996"/>
                      <a:chOff x="3964781" y="1675932"/>
                      <a:chExt cx="1034653" cy="830996"/>
                    </a:xfrm>
                  </p:grpSpPr>
                  <p:grpSp>
                    <p:nvGrpSpPr>
                      <p:cNvPr id="57" name="Group 56">
                        <a:extLst>
                          <a:ext uri="{FF2B5EF4-FFF2-40B4-BE49-F238E27FC236}">
                            <a16:creationId xmlns:a16="http://schemas.microsoft.com/office/drawing/2014/main" id="{501903BB-8BC9-4571-ABB9-B52C4AD39D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64781" y="1675932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64" name="Rectangle 63">
                          <a:extLst>
                            <a:ext uri="{FF2B5EF4-FFF2-40B4-BE49-F238E27FC236}">
                              <a16:creationId xmlns:a16="http://schemas.microsoft.com/office/drawing/2014/main" id="{B4405AF4-3D3C-42A6-998D-7F02A265F2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65" name="Graphic 64" descr="Table">
                          <a:extLst>
                            <a:ext uri="{FF2B5EF4-FFF2-40B4-BE49-F238E27FC236}">
                              <a16:creationId xmlns:a16="http://schemas.microsoft.com/office/drawing/2014/main" id="{481AA25F-B6D5-40C4-8545-18CF127CA16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58" name="Group 57">
                        <a:extLst>
                          <a:ext uri="{FF2B5EF4-FFF2-40B4-BE49-F238E27FC236}">
                            <a16:creationId xmlns:a16="http://schemas.microsoft.com/office/drawing/2014/main" id="{08110A70-B10E-49DC-B66C-9BCFCCC297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07656" y="1828897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62" name="Rectangle 61">
                          <a:extLst>
                            <a:ext uri="{FF2B5EF4-FFF2-40B4-BE49-F238E27FC236}">
                              <a16:creationId xmlns:a16="http://schemas.microsoft.com/office/drawing/2014/main" id="{4CC561A8-A1E7-4F54-9CFB-3F9D1817A1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63" name="Graphic 62" descr="Table">
                          <a:extLst>
                            <a:ext uri="{FF2B5EF4-FFF2-40B4-BE49-F238E27FC236}">
                              <a16:creationId xmlns:a16="http://schemas.microsoft.com/office/drawing/2014/main" id="{723CAF39-C0CE-43C9-BBCD-8275E6B15D9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A70AED44-5BEA-44A1-AB0B-4EF8776CEB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50531" y="1981862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60" name="Rectangle 59">
                          <a:extLst>
                            <a:ext uri="{FF2B5EF4-FFF2-40B4-BE49-F238E27FC236}">
                              <a16:creationId xmlns:a16="http://schemas.microsoft.com/office/drawing/2014/main" id="{F6B1C4B4-E212-4F21-AC13-8D852FB196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61" name="Graphic 60" descr="Table">
                          <a:extLst>
                            <a:ext uri="{FF2B5EF4-FFF2-40B4-BE49-F238E27FC236}">
                              <a16:creationId xmlns:a16="http://schemas.microsoft.com/office/drawing/2014/main" id="{857E615C-2F99-405F-94D2-BB2F8D10B71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54" name="Straight Arrow Connector 53">
                      <a:extLst>
                        <a:ext uri="{FF2B5EF4-FFF2-40B4-BE49-F238E27FC236}">
                          <a16:creationId xmlns:a16="http://schemas.microsoft.com/office/drawing/2014/main" id="{FBF328B5-B10F-4255-BF8C-2AB5158409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71863" y="1018834"/>
                      <a:ext cx="0" cy="859444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>
                      <a:extLst>
                        <a:ext uri="{FF2B5EF4-FFF2-40B4-BE49-F238E27FC236}">
                          <a16:creationId xmlns:a16="http://schemas.microsoft.com/office/drawing/2014/main" id="{BF2A7E66-B1FA-4898-A73B-F40F4E08E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71863" y="1023467"/>
                      <a:ext cx="1048939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>
                      <a:extLst>
                        <a:ext uri="{FF2B5EF4-FFF2-40B4-BE49-F238E27FC236}">
                          <a16:creationId xmlns:a16="http://schemas.microsoft.com/office/drawing/2014/main" id="{E42FB58F-7811-42D9-BAA5-598F20839B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52750" y="526582"/>
                      <a:ext cx="519113" cy="52070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B30CD48B-8BD0-4E23-AC7C-5A2DC9C9E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3167" y="771615"/>
                    <a:ext cx="153088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Business Type Counts</a:t>
                    </a:r>
                  </a:p>
                </p:txBody>
              </p: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CBAAD34-C4AC-4C41-97B4-BD14C59398A6}"/>
                    </a:ext>
                  </a:extLst>
                </p:cNvPr>
                <p:cNvSpPr txBox="1"/>
                <p:nvPr/>
              </p:nvSpPr>
              <p:spPr>
                <a:xfrm rot="16200000">
                  <a:off x="3088126" y="1214712"/>
                  <a:ext cx="5560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Zip</a:t>
                  </a: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20D4BD9-AFA9-42F8-A6CC-82EC2F0431DB}"/>
                  </a:ext>
                </a:extLst>
              </p:cNvPr>
              <p:cNvSpPr txBox="1"/>
              <p:nvPr/>
            </p:nvSpPr>
            <p:spPr>
              <a:xfrm rot="2741845">
                <a:off x="3080341" y="633116"/>
                <a:ext cx="5560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Year</a:t>
                </a:r>
              </a:p>
            </p:txBody>
          </p:sp>
        </p:grp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8AEA1857-2811-47A2-B5C0-618AEFFF8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6312" y="1307163"/>
              <a:ext cx="622259" cy="34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Flowchart: Process 135">
              <a:extLst>
                <a:ext uri="{FF2B5EF4-FFF2-40B4-BE49-F238E27FC236}">
                  <a16:creationId xmlns:a16="http://schemas.microsoft.com/office/drawing/2014/main" id="{1F5BFE14-C0B8-43E6-B1E5-D1AF195DED00}"/>
                </a:ext>
              </a:extLst>
            </p:cNvPr>
            <p:cNvSpPr/>
            <p:nvPr/>
          </p:nvSpPr>
          <p:spPr>
            <a:xfrm>
              <a:off x="134474" y="748015"/>
              <a:ext cx="4017663" cy="1872093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2F390E-06D7-49A8-829A-B07C2A133F38}"/>
              </a:ext>
            </a:extLst>
          </p:cNvPr>
          <p:cNvGrpSpPr/>
          <p:nvPr/>
        </p:nvGrpSpPr>
        <p:grpSpPr>
          <a:xfrm>
            <a:off x="-6442" y="4444716"/>
            <a:ext cx="4159446" cy="1634484"/>
            <a:chOff x="-6442" y="4444716"/>
            <a:chExt cx="4159446" cy="16344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90AD94E-86A6-4F43-8A29-8D0B0F417D9C}"/>
                </a:ext>
              </a:extLst>
            </p:cNvPr>
            <p:cNvGrpSpPr/>
            <p:nvPr/>
          </p:nvGrpSpPr>
          <p:grpSpPr>
            <a:xfrm>
              <a:off x="-6442" y="4588557"/>
              <a:ext cx="1189281" cy="1376065"/>
              <a:chOff x="645129" y="761532"/>
              <a:chExt cx="1189281" cy="1376065"/>
            </a:xfrm>
          </p:grpSpPr>
          <p:pic>
            <p:nvPicPr>
              <p:cNvPr id="18" name="Graphic 17" descr="Database">
                <a:extLst>
                  <a:ext uri="{FF2B5EF4-FFF2-40B4-BE49-F238E27FC236}">
                    <a16:creationId xmlns:a16="http://schemas.microsoft.com/office/drawing/2014/main" id="{047DC26E-0E58-4A6F-9288-1982B1BCD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80700" y="7615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15C6EE-411E-4DA5-AAE9-DB9DFEE66D3E}"/>
                  </a:ext>
                </a:extLst>
              </p:cNvPr>
              <p:cNvSpPr txBox="1"/>
              <p:nvPr/>
            </p:nvSpPr>
            <p:spPr>
              <a:xfrm>
                <a:off x="645129" y="1675932"/>
                <a:ext cx="11892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Demographics</a:t>
                </a:r>
              </a:p>
              <a:p>
                <a:pPr algn="ctr"/>
                <a:r>
                  <a:rPr lang="en-US" sz="1200" dirty="0"/>
                  <a:t>(Census)</a:t>
                </a:r>
              </a:p>
            </p:txBody>
          </p:sp>
        </p:grp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28E549E-59D8-477A-B668-287B67294D32}"/>
                </a:ext>
              </a:extLst>
            </p:cNvPr>
            <p:cNvSpPr/>
            <p:nvPr/>
          </p:nvSpPr>
          <p:spPr>
            <a:xfrm>
              <a:off x="1018680" y="4630258"/>
              <a:ext cx="1396844" cy="8309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72B635B-D0B2-423C-8970-ACEEC9D7E5E5}"/>
                </a:ext>
              </a:extLst>
            </p:cNvPr>
            <p:cNvGrpSpPr/>
            <p:nvPr/>
          </p:nvGrpSpPr>
          <p:grpSpPr>
            <a:xfrm>
              <a:off x="2249817" y="4532121"/>
              <a:ext cx="1737686" cy="1386334"/>
              <a:chOff x="2950368" y="493605"/>
              <a:chExt cx="1737686" cy="1386334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5556EF2-AB9F-44D1-B014-B3590BE62D86}"/>
                  </a:ext>
                </a:extLst>
              </p:cNvPr>
              <p:cNvGrpSpPr/>
              <p:nvPr/>
            </p:nvGrpSpPr>
            <p:grpSpPr>
              <a:xfrm>
                <a:off x="2950368" y="528243"/>
                <a:ext cx="1737686" cy="1351696"/>
                <a:chOff x="2950368" y="528243"/>
                <a:chExt cx="1737686" cy="1351696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68C5E50B-9486-438A-B6C4-9CC7BAFB3A59}"/>
                    </a:ext>
                  </a:extLst>
                </p:cNvPr>
                <p:cNvGrpSpPr/>
                <p:nvPr/>
              </p:nvGrpSpPr>
              <p:grpSpPr>
                <a:xfrm>
                  <a:off x="2950368" y="528243"/>
                  <a:ext cx="1737686" cy="1351696"/>
                  <a:chOff x="2950368" y="528243"/>
                  <a:chExt cx="1737686" cy="1351696"/>
                </a:xfrm>
              </p:grpSpPr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45C717D0-61BA-41BD-9498-2B5F1B731E58}"/>
                      </a:ext>
                    </a:extLst>
                  </p:cNvPr>
                  <p:cNvGrpSpPr/>
                  <p:nvPr/>
                </p:nvGrpSpPr>
                <p:grpSpPr>
                  <a:xfrm>
                    <a:off x="2950368" y="528243"/>
                    <a:ext cx="1632347" cy="1351696"/>
                    <a:chOff x="2952750" y="526582"/>
                    <a:chExt cx="1632347" cy="1351696"/>
                  </a:xfrm>
                </p:grpSpPr>
                <p:grpSp>
                  <p:nvGrpSpPr>
                    <p:cNvPr id="119" name="Group 118">
                      <a:extLst>
                        <a:ext uri="{FF2B5EF4-FFF2-40B4-BE49-F238E27FC236}">
                          <a16:creationId xmlns:a16="http://schemas.microsoft.com/office/drawing/2014/main" id="{EDC8B5F8-5A9B-4A96-A0C7-150F537ADA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0444" y="1047282"/>
                      <a:ext cx="1034653" cy="830996"/>
                      <a:chOff x="3964781" y="1675932"/>
                      <a:chExt cx="1034653" cy="830996"/>
                    </a:xfrm>
                  </p:grpSpPr>
                  <p:grpSp>
                    <p:nvGrpSpPr>
                      <p:cNvPr id="123" name="Group 122">
                        <a:extLst>
                          <a:ext uri="{FF2B5EF4-FFF2-40B4-BE49-F238E27FC236}">
                            <a16:creationId xmlns:a16="http://schemas.microsoft.com/office/drawing/2014/main" id="{759AE2D9-3469-44C5-9AF7-0872FFBA7D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64781" y="1675932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130" name="Rectangle 129">
                          <a:extLst>
                            <a:ext uri="{FF2B5EF4-FFF2-40B4-BE49-F238E27FC236}">
                              <a16:creationId xmlns:a16="http://schemas.microsoft.com/office/drawing/2014/main" id="{3DB71A35-8AE7-42B6-AB3A-C1E38F0F43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131" name="Graphic 130" descr="Table">
                          <a:extLst>
                            <a:ext uri="{FF2B5EF4-FFF2-40B4-BE49-F238E27FC236}">
                              <a16:creationId xmlns:a16="http://schemas.microsoft.com/office/drawing/2014/main" id="{A3132C0D-950F-49A5-870F-679BCA09E3E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24" name="Group 123">
                        <a:extLst>
                          <a:ext uri="{FF2B5EF4-FFF2-40B4-BE49-F238E27FC236}">
                            <a16:creationId xmlns:a16="http://schemas.microsoft.com/office/drawing/2014/main" id="{D5453D0A-692A-41AA-A6BF-6EB7642596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07656" y="1828897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128" name="Rectangle 127">
                          <a:extLst>
                            <a:ext uri="{FF2B5EF4-FFF2-40B4-BE49-F238E27FC236}">
                              <a16:creationId xmlns:a16="http://schemas.microsoft.com/office/drawing/2014/main" id="{5ABD94AC-4501-43C1-A7D3-C3CA6E6AB9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129" name="Graphic 128" descr="Table">
                          <a:extLst>
                            <a:ext uri="{FF2B5EF4-FFF2-40B4-BE49-F238E27FC236}">
                              <a16:creationId xmlns:a16="http://schemas.microsoft.com/office/drawing/2014/main" id="{850058F5-FD9A-47D0-A088-F79410D5FFF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25" name="Group 124">
                        <a:extLst>
                          <a:ext uri="{FF2B5EF4-FFF2-40B4-BE49-F238E27FC236}">
                            <a16:creationId xmlns:a16="http://schemas.microsoft.com/office/drawing/2014/main" id="{9C79CD53-5520-47BC-A223-834B5617D3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50531" y="1981862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126" name="Rectangle 125">
                          <a:extLst>
                            <a:ext uri="{FF2B5EF4-FFF2-40B4-BE49-F238E27FC236}">
                              <a16:creationId xmlns:a16="http://schemas.microsoft.com/office/drawing/2014/main" id="{26185A0F-A3CF-42CC-98D7-CFCF4A644B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127" name="Graphic 126" descr="Table">
                          <a:extLst>
                            <a:ext uri="{FF2B5EF4-FFF2-40B4-BE49-F238E27FC236}">
                              <a16:creationId xmlns:a16="http://schemas.microsoft.com/office/drawing/2014/main" id="{DA91F0EA-B82B-4BD6-90A6-F1F9561067E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120" name="Straight Arrow Connector 119">
                      <a:extLst>
                        <a:ext uri="{FF2B5EF4-FFF2-40B4-BE49-F238E27FC236}">
                          <a16:creationId xmlns:a16="http://schemas.microsoft.com/office/drawing/2014/main" id="{905170F6-5832-4102-8F29-705B740695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71863" y="1018834"/>
                      <a:ext cx="0" cy="859444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Arrow Connector 120">
                      <a:extLst>
                        <a:ext uri="{FF2B5EF4-FFF2-40B4-BE49-F238E27FC236}">
                          <a16:creationId xmlns:a16="http://schemas.microsoft.com/office/drawing/2014/main" id="{6176DFFD-0F61-4DC9-B8B0-7C767DCEC3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71863" y="1023467"/>
                      <a:ext cx="1048939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Arrow Connector 121">
                      <a:extLst>
                        <a:ext uri="{FF2B5EF4-FFF2-40B4-BE49-F238E27FC236}">
                          <a16:creationId xmlns:a16="http://schemas.microsoft.com/office/drawing/2014/main" id="{76AC665E-44C0-401A-878C-5BE97186C2F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52750" y="526582"/>
                      <a:ext cx="519113" cy="52070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B5162308-3449-48F1-81C1-0812A80470C8}"/>
                      </a:ext>
                    </a:extLst>
                  </p:cNvPr>
                  <p:cNvSpPr txBox="1"/>
                  <p:nvPr/>
                </p:nvSpPr>
                <p:spPr>
                  <a:xfrm>
                    <a:off x="3518276" y="771615"/>
                    <a:ext cx="11697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Demographics</a:t>
                    </a:r>
                  </a:p>
                </p:txBody>
              </p:sp>
            </p:grp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1CAA49F-8AFE-4D96-A555-5D7B51250CEF}"/>
                    </a:ext>
                  </a:extLst>
                </p:cNvPr>
                <p:cNvSpPr txBox="1"/>
                <p:nvPr/>
              </p:nvSpPr>
              <p:spPr>
                <a:xfrm rot="16200000">
                  <a:off x="3088126" y="1214712"/>
                  <a:ext cx="5560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Zip</a:t>
                  </a: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9010049-B1F4-4221-B8A8-16B2F4C5E5DA}"/>
                  </a:ext>
                </a:extLst>
              </p:cNvPr>
              <p:cNvSpPr txBox="1"/>
              <p:nvPr/>
            </p:nvSpPr>
            <p:spPr>
              <a:xfrm rot="2741845">
                <a:off x="3080341" y="633116"/>
                <a:ext cx="5560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Year</a:t>
                </a:r>
              </a:p>
            </p:txBody>
          </p:sp>
        </p:grpSp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4D653F26-633D-467C-8190-82A8D9090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332" y="4871523"/>
              <a:ext cx="622259" cy="34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Flowchart: Process 137">
              <a:extLst>
                <a:ext uri="{FF2B5EF4-FFF2-40B4-BE49-F238E27FC236}">
                  <a16:creationId xmlns:a16="http://schemas.microsoft.com/office/drawing/2014/main" id="{57AC2D0A-B673-46F0-8B2B-053F1E323D27}"/>
                </a:ext>
              </a:extLst>
            </p:cNvPr>
            <p:cNvSpPr/>
            <p:nvPr/>
          </p:nvSpPr>
          <p:spPr>
            <a:xfrm>
              <a:off x="135341" y="4444716"/>
              <a:ext cx="4017663" cy="1634484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AB694A-5B35-429A-A3C7-EA5C1617BBD2}"/>
              </a:ext>
            </a:extLst>
          </p:cNvPr>
          <p:cNvGrpSpPr/>
          <p:nvPr/>
        </p:nvGrpSpPr>
        <p:grpSpPr>
          <a:xfrm>
            <a:off x="-15042" y="740353"/>
            <a:ext cx="4166600" cy="1653708"/>
            <a:chOff x="-14463" y="2703610"/>
            <a:chExt cx="4166600" cy="16537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4599B9E-E484-4A28-BA7D-2F636194481A}"/>
                </a:ext>
              </a:extLst>
            </p:cNvPr>
            <p:cNvGrpSpPr/>
            <p:nvPr/>
          </p:nvGrpSpPr>
          <p:grpSpPr>
            <a:xfrm>
              <a:off x="-14463" y="2703610"/>
              <a:ext cx="1189281" cy="1376065"/>
              <a:chOff x="645129" y="761532"/>
              <a:chExt cx="1189281" cy="1376065"/>
            </a:xfrm>
          </p:grpSpPr>
          <p:pic>
            <p:nvPicPr>
              <p:cNvPr id="15" name="Graphic 14" descr="Database">
                <a:extLst>
                  <a:ext uri="{FF2B5EF4-FFF2-40B4-BE49-F238E27FC236}">
                    <a16:creationId xmlns:a16="http://schemas.microsoft.com/office/drawing/2014/main" id="{C14C24DB-F225-4773-A790-8DC6DD667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80700" y="7615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E4CCB9-ABB1-4EA3-AC41-FA6E1196812D}"/>
                  </a:ext>
                </a:extLst>
              </p:cNvPr>
              <p:cNvSpPr txBox="1"/>
              <p:nvPr/>
            </p:nvSpPr>
            <p:spPr>
              <a:xfrm>
                <a:off x="645129" y="1675932"/>
                <a:ext cx="11892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IRS SOI Tax Stats</a:t>
                </a:r>
              </a:p>
            </p:txBody>
          </p:sp>
        </p:grp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F6981CD-3149-45AB-92FE-3FE30DD21850}"/>
                </a:ext>
              </a:extLst>
            </p:cNvPr>
            <p:cNvSpPr/>
            <p:nvPr/>
          </p:nvSpPr>
          <p:spPr>
            <a:xfrm>
              <a:off x="1010659" y="2895747"/>
              <a:ext cx="1396844" cy="8309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3E52F8A-116E-4D61-A594-B2365233691A}"/>
                </a:ext>
              </a:extLst>
            </p:cNvPr>
            <p:cNvGrpSpPr/>
            <p:nvPr/>
          </p:nvGrpSpPr>
          <p:grpSpPr>
            <a:xfrm>
              <a:off x="2237034" y="2703610"/>
              <a:ext cx="1632347" cy="1386334"/>
              <a:chOff x="2950368" y="493605"/>
              <a:chExt cx="1632347" cy="1386334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05AC00C-4120-4782-A452-DA7B7E89D42E}"/>
                  </a:ext>
                </a:extLst>
              </p:cNvPr>
              <p:cNvGrpSpPr/>
              <p:nvPr/>
            </p:nvGrpSpPr>
            <p:grpSpPr>
              <a:xfrm>
                <a:off x="2950368" y="528243"/>
                <a:ext cx="1632347" cy="1351696"/>
                <a:chOff x="2950368" y="528243"/>
                <a:chExt cx="1632347" cy="1351696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FAE3F1F4-B203-4E90-A25C-FD7F8DBAB295}"/>
                    </a:ext>
                  </a:extLst>
                </p:cNvPr>
                <p:cNvGrpSpPr/>
                <p:nvPr/>
              </p:nvGrpSpPr>
              <p:grpSpPr>
                <a:xfrm>
                  <a:off x="2950368" y="528243"/>
                  <a:ext cx="1632347" cy="1351696"/>
                  <a:chOff x="2950368" y="528243"/>
                  <a:chExt cx="1632347" cy="1351696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F8BA3C81-6174-4DEF-9175-3043ECBE6E4A}"/>
                      </a:ext>
                    </a:extLst>
                  </p:cNvPr>
                  <p:cNvGrpSpPr/>
                  <p:nvPr/>
                </p:nvGrpSpPr>
                <p:grpSpPr>
                  <a:xfrm>
                    <a:off x="2950368" y="528243"/>
                    <a:ext cx="1632347" cy="1351696"/>
                    <a:chOff x="2952750" y="526582"/>
                    <a:chExt cx="1632347" cy="1351696"/>
                  </a:xfrm>
                </p:grpSpPr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id="{54B9C3C1-D026-416B-B439-3AA790D15D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0444" y="1047282"/>
                      <a:ext cx="1034653" cy="830996"/>
                      <a:chOff x="3964781" y="1675932"/>
                      <a:chExt cx="1034653" cy="830996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4FFA03F2-6C93-4753-B407-F54C7E4B14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64781" y="1675932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110" name="Rectangle 109">
                          <a:extLst>
                            <a:ext uri="{FF2B5EF4-FFF2-40B4-BE49-F238E27FC236}">
                              <a16:creationId xmlns:a16="http://schemas.microsoft.com/office/drawing/2014/main" id="{728101A9-963A-4905-953F-05F4260C51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111" name="Graphic 110" descr="Table">
                          <a:extLst>
                            <a:ext uri="{FF2B5EF4-FFF2-40B4-BE49-F238E27FC236}">
                              <a16:creationId xmlns:a16="http://schemas.microsoft.com/office/drawing/2014/main" id="{19FD51E4-3E6D-4A91-BDD2-E5F6DCCFEE7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97E30856-6B37-485D-B4ED-CB82016103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07656" y="1828897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108" name="Rectangle 107">
                          <a:extLst>
                            <a:ext uri="{FF2B5EF4-FFF2-40B4-BE49-F238E27FC236}">
                              <a16:creationId xmlns:a16="http://schemas.microsoft.com/office/drawing/2014/main" id="{21ED6E8C-2CA5-4C99-93D0-C44CC6BB12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109" name="Graphic 108" descr="Table">
                          <a:extLst>
                            <a:ext uri="{FF2B5EF4-FFF2-40B4-BE49-F238E27FC236}">
                              <a16:creationId xmlns:a16="http://schemas.microsoft.com/office/drawing/2014/main" id="{99B93E9C-334F-45D6-83D1-7EA82DA62BA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05" name="Group 104">
                        <a:extLst>
                          <a:ext uri="{FF2B5EF4-FFF2-40B4-BE49-F238E27FC236}">
                            <a16:creationId xmlns:a16="http://schemas.microsoft.com/office/drawing/2014/main" id="{40D6AD34-C2AB-4B28-AC68-83E3C27CD3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50531" y="1981862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106" name="Rectangle 105">
                          <a:extLst>
                            <a:ext uri="{FF2B5EF4-FFF2-40B4-BE49-F238E27FC236}">
                              <a16:creationId xmlns:a16="http://schemas.microsoft.com/office/drawing/2014/main" id="{6C5D4726-EE2D-447F-9906-11050B23FB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107" name="Graphic 106" descr="Table">
                          <a:extLst>
                            <a:ext uri="{FF2B5EF4-FFF2-40B4-BE49-F238E27FC236}">
                              <a16:creationId xmlns:a16="http://schemas.microsoft.com/office/drawing/2014/main" id="{DF6F984D-9DA7-4853-8A3E-6A76E11F2D1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78CE6AC1-F1CB-489A-A43F-A9CFC5B4A3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71863" y="1018834"/>
                      <a:ext cx="0" cy="859444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C8EC923A-6293-4CA9-A77B-9D32392BE8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71863" y="1023467"/>
                      <a:ext cx="1048939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Arrow Connector 101">
                      <a:extLst>
                        <a:ext uri="{FF2B5EF4-FFF2-40B4-BE49-F238E27FC236}">
                          <a16:creationId xmlns:a16="http://schemas.microsoft.com/office/drawing/2014/main" id="{273677B0-07C5-4348-896B-97C20DF46E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52750" y="526582"/>
                      <a:ext cx="519113" cy="52070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ACC9FE20-DC04-483B-8815-5088241142A4}"/>
                      </a:ext>
                    </a:extLst>
                  </p:cNvPr>
                  <p:cNvSpPr txBox="1"/>
                  <p:nvPr/>
                </p:nvSpPr>
                <p:spPr>
                  <a:xfrm>
                    <a:off x="3690937" y="786213"/>
                    <a:ext cx="55602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AGI</a:t>
                    </a:r>
                  </a:p>
                </p:txBody>
              </p:sp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0A8541B-71F4-4346-9454-AB648638F7B5}"/>
                    </a:ext>
                  </a:extLst>
                </p:cNvPr>
                <p:cNvSpPr txBox="1"/>
                <p:nvPr/>
              </p:nvSpPr>
              <p:spPr>
                <a:xfrm rot="16200000">
                  <a:off x="3088126" y="1214712"/>
                  <a:ext cx="5560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Zip</a:t>
                  </a: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814468-6A76-46DB-AEF3-BB8478387CEE}"/>
                  </a:ext>
                </a:extLst>
              </p:cNvPr>
              <p:cNvSpPr txBox="1"/>
              <p:nvPr/>
            </p:nvSpPr>
            <p:spPr>
              <a:xfrm rot="2741845">
                <a:off x="3080341" y="633116"/>
                <a:ext cx="5560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Year</a:t>
                </a:r>
              </a:p>
            </p:txBody>
          </p:sp>
        </p:grp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956E7711-532A-49E7-B5EE-9E26944976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6312" y="3137012"/>
              <a:ext cx="622259" cy="34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7" name="Flowchart: Process 136">
              <a:extLst>
                <a:ext uri="{FF2B5EF4-FFF2-40B4-BE49-F238E27FC236}">
                  <a16:creationId xmlns:a16="http://schemas.microsoft.com/office/drawing/2014/main" id="{819A786A-9DDD-42F7-BBA0-AB0F37CAAEA9}"/>
                </a:ext>
              </a:extLst>
            </p:cNvPr>
            <p:cNvSpPr/>
            <p:nvPr/>
          </p:nvSpPr>
          <p:spPr>
            <a:xfrm>
              <a:off x="134474" y="2722834"/>
              <a:ext cx="4017663" cy="1634484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E3406C39-EBFC-4E26-B549-73BA878E5100}"/>
              </a:ext>
            </a:extLst>
          </p:cNvPr>
          <p:cNvSpPr/>
          <p:nvPr/>
        </p:nvSpPr>
        <p:spPr>
          <a:xfrm>
            <a:off x="4152149" y="3102569"/>
            <a:ext cx="1689947" cy="834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E56130CE-75AE-4EB6-8114-337FA855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330" y="3345541"/>
            <a:ext cx="622259" cy="3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E06DBE4A-920B-4E06-AFC7-E4C6781DB946}"/>
              </a:ext>
            </a:extLst>
          </p:cNvPr>
          <p:cNvSpPr/>
          <p:nvPr/>
        </p:nvSpPr>
        <p:spPr>
          <a:xfrm>
            <a:off x="121034" y="6172485"/>
            <a:ext cx="4031103" cy="451291"/>
          </a:xfrm>
          <a:prstGeom prst="flowChartProcess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3B3AAA-A890-4B6A-848B-AA378775FC05}"/>
              </a:ext>
            </a:extLst>
          </p:cNvPr>
          <p:cNvSpPr txBox="1"/>
          <p:nvPr/>
        </p:nvSpPr>
        <p:spPr>
          <a:xfrm>
            <a:off x="207583" y="6209284"/>
            <a:ext cx="385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Data module – Future Works</a:t>
            </a:r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93B98EA4-3D7F-4781-8ABB-FF5E416F6DC4}"/>
              </a:ext>
            </a:extLst>
          </p:cNvPr>
          <p:cNvSpPr/>
          <p:nvPr/>
        </p:nvSpPr>
        <p:spPr>
          <a:xfrm>
            <a:off x="4159059" y="3747224"/>
            <a:ext cx="2042404" cy="1748965"/>
          </a:xfrm>
          <a:prstGeom prst="bentUpArrow">
            <a:avLst>
              <a:gd name="adj1" fmla="val 22822"/>
              <a:gd name="adj2" fmla="val 1873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rrow: Bent-Up 162">
            <a:extLst>
              <a:ext uri="{FF2B5EF4-FFF2-40B4-BE49-F238E27FC236}">
                <a16:creationId xmlns:a16="http://schemas.microsoft.com/office/drawing/2014/main" id="{F9965CC0-DB6E-456C-A3F9-E12D2D72DB2F}"/>
              </a:ext>
            </a:extLst>
          </p:cNvPr>
          <p:cNvSpPr/>
          <p:nvPr/>
        </p:nvSpPr>
        <p:spPr>
          <a:xfrm flipV="1">
            <a:off x="4166540" y="1466693"/>
            <a:ext cx="2035223" cy="1780167"/>
          </a:xfrm>
          <a:prstGeom prst="bentUpArrow">
            <a:avLst>
              <a:gd name="adj1" fmla="val 21140"/>
              <a:gd name="adj2" fmla="val 1873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2">
            <a:extLst>
              <a:ext uri="{FF2B5EF4-FFF2-40B4-BE49-F238E27FC236}">
                <a16:creationId xmlns:a16="http://schemas.microsoft.com/office/drawing/2014/main" id="{C0571D6F-D130-4C27-BE6A-87298A907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330" y="5117845"/>
            <a:ext cx="622259" cy="3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>
            <a:extLst>
              <a:ext uri="{FF2B5EF4-FFF2-40B4-BE49-F238E27FC236}">
                <a16:creationId xmlns:a16="http://schemas.microsoft.com/office/drawing/2014/main" id="{C32325CC-0331-458F-99F3-ABD856AB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02" y="1480520"/>
            <a:ext cx="622259" cy="3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D6D573-E3FC-4A81-ABB4-50600EAED39F}"/>
              </a:ext>
            </a:extLst>
          </p:cNvPr>
          <p:cNvSpPr txBox="1"/>
          <p:nvPr/>
        </p:nvSpPr>
        <p:spPr>
          <a:xfrm>
            <a:off x="10075229" y="3818714"/>
            <a:ext cx="1744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Main model will be based on all data available, to provide national-level predictions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88728FD-FB0D-4D30-B60D-AE9F259E9B51}"/>
              </a:ext>
            </a:extLst>
          </p:cNvPr>
          <p:cNvSpPr txBox="1"/>
          <p:nvPr/>
        </p:nvSpPr>
        <p:spPr>
          <a:xfrm>
            <a:off x="10075229" y="5630493"/>
            <a:ext cx="1744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Subset models will be based on area-specific data, and will be used to compare/contrast to other models</a:t>
            </a:r>
          </a:p>
        </p:txBody>
      </p:sp>
    </p:spTree>
    <p:extLst>
      <p:ext uri="{BB962C8B-B14F-4D97-AF65-F5344CB8AC3E}">
        <p14:creationId xmlns:p14="http://schemas.microsoft.com/office/powerpoint/2010/main" val="404405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Urciuoli</dc:creator>
  <cp:lastModifiedBy>Michael Urciuoli</cp:lastModifiedBy>
  <cp:revision>9</cp:revision>
  <dcterms:created xsi:type="dcterms:W3CDTF">2020-06-28T16:18:40Z</dcterms:created>
  <dcterms:modified xsi:type="dcterms:W3CDTF">2020-06-30T22:13:26Z</dcterms:modified>
</cp:coreProperties>
</file>