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2" r:id="rId1"/>
  </p:sldMasterIdLst>
  <p:notesMasterIdLst>
    <p:notesMasterId r:id="rId13"/>
  </p:notesMasterIdLst>
  <p:sldIdLst>
    <p:sldId id="256" r:id="rId2"/>
    <p:sldId id="257" r:id="rId3"/>
    <p:sldId id="258" r:id="rId4"/>
    <p:sldId id="259" r:id="rId5"/>
    <p:sldId id="266" r:id="rId6"/>
    <p:sldId id="261" r:id="rId7"/>
    <p:sldId id="262" r:id="rId8"/>
    <p:sldId id="260" r:id="rId9"/>
    <p:sldId id="267" r:id="rId10"/>
    <p:sldId id="263" r:id="rId11"/>
    <p:sldId id="264" r:id="rId12"/>
  </p:sldIdLst>
  <p:sldSz cx="13004800" cy="9753600"/>
  <p:notesSz cx="6858000" cy="9144000"/>
  <p:defaultTex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619"/>
    <a:srgbClr val="61060F"/>
    <a:srgbClr val="9B2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8" autoAdjust="0"/>
    <p:restoredTop sz="82734" autoAdjust="0"/>
  </p:normalViewPr>
  <p:slideViewPr>
    <p:cSldViewPr>
      <p:cViewPr>
        <p:scale>
          <a:sx n="60" d="100"/>
          <a:sy n="60" d="100"/>
        </p:scale>
        <p:origin x="-1890" y="-240"/>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F65717B-29EE-48EA-A1A1-960834510185}" type="datetimeFigureOut">
              <a:rPr lang="en-US"/>
              <a:pPr>
                <a:defRPr/>
              </a:pPr>
              <a:t>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81AEF49-3DC4-466C-8883-E8DB0F03052A}" type="slidenum">
              <a:rPr lang="en-US"/>
              <a:pPr>
                <a:defRPr/>
              </a:pPr>
              <a:t>‹#›</a:t>
            </a:fld>
            <a:endParaRPr lang="en-US"/>
          </a:p>
        </p:txBody>
      </p:sp>
    </p:spTree>
    <p:extLst>
      <p:ext uri="{BB962C8B-B14F-4D97-AF65-F5344CB8AC3E}">
        <p14:creationId xmlns:p14="http://schemas.microsoft.com/office/powerpoint/2010/main" val="120458560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1AEF49-3DC4-466C-8883-E8DB0F03052A}" type="slidenum">
              <a:rPr lang="en-US"/>
              <a:pPr>
                <a:defRPr/>
              </a:pPr>
              <a:t>‹#›</a:t>
            </a:fld>
            <a:endParaRPr lang="en-US"/>
          </a:p>
        </p:txBody>
      </p:sp>
    </p:spTree>
    <p:extLst>
      <p:ext uri="{BB962C8B-B14F-4D97-AF65-F5344CB8AC3E}">
        <p14:creationId xmlns:p14="http://schemas.microsoft.com/office/powerpoint/2010/main" val="3346213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3-4 key people. Highlights only. Use the logos of recognizable past employers. </a:t>
            </a:r>
          </a:p>
          <a:p>
            <a:pPr eaLnBrk="1" hangingPunct="1">
              <a:spcBef>
                <a:spcPct val="0"/>
              </a:spcBef>
            </a:pPr>
            <a:endParaRPr lang="en-US" smtClean="0">
              <a:solidFill>
                <a:srgbClr val="FFFF00"/>
              </a:solidFill>
            </a:endParaRPr>
          </a:p>
          <a:p>
            <a:pPr eaLnBrk="1" hangingPunct="1">
              <a:spcBef>
                <a:spcPct val="0"/>
              </a:spcBef>
            </a:pPr>
            <a:r>
              <a:rPr lang="en-US" smtClean="0">
                <a:solidFill>
                  <a:srgbClr val="FFFF00"/>
                </a:solidFill>
              </a:rPr>
              <a:t>Do not list your accountant, law firm, and other vendors. You</a:t>
            </a:r>
            <a:r>
              <a:rPr lang="en-US" altLang="en-US" smtClean="0">
                <a:solidFill>
                  <a:srgbClr val="FFFF00"/>
                </a:solidFill>
              </a:rPr>
              <a:t>’</a:t>
            </a:r>
            <a:r>
              <a:rPr lang="en-US" smtClean="0">
                <a:solidFill>
                  <a:srgbClr val="FFFF00"/>
                </a:solidFill>
              </a:rPr>
              <a:t>re paying them. They</a:t>
            </a:r>
            <a:r>
              <a:rPr lang="en-US" altLang="en-US" smtClean="0">
                <a:solidFill>
                  <a:srgbClr val="FFFF00"/>
                </a:solidFill>
              </a:rPr>
              <a:t>’</a:t>
            </a:r>
            <a:r>
              <a:rPr lang="en-US" smtClean="0">
                <a:solidFill>
                  <a:srgbClr val="FFFF00"/>
                </a:solidFill>
              </a:rPr>
              <a:t>re not </a:t>
            </a:r>
            <a:r>
              <a:rPr lang="en-US" altLang="en-US" smtClean="0">
                <a:solidFill>
                  <a:srgbClr val="FFFF00"/>
                </a:solidFill>
              </a:rPr>
              <a:t>“</a:t>
            </a:r>
            <a:r>
              <a:rPr lang="en-US" smtClean="0">
                <a:solidFill>
                  <a:srgbClr val="FFFF00"/>
                </a:solidFill>
              </a:rPr>
              <a:t>investing</a:t>
            </a:r>
            <a:r>
              <a:rPr lang="en-US" altLang="en-US" smtClean="0">
                <a:solidFill>
                  <a:srgbClr val="FFFF00"/>
                </a:solidFill>
              </a:rPr>
              <a:t>”</a:t>
            </a:r>
            <a:r>
              <a:rPr lang="en-US" smtClean="0">
                <a:solidFill>
                  <a:srgbClr val="FFFF00"/>
                </a:solidFill>
              </a:rPr>
              <a:t> in you. If you</a:t>
            </a:r>
            <a:r>
              <a:rPr lang="en-US" altLang="en-US" smtClean="0">
                <a:solidFill>
                  <a:srgbClr val="FFFF00"/>
                </a:solidFill>
              </a:rPr>
              <a:t>’</a:t>
            </a:r>
            <a:r>
              <a:rPr lang="en-US" smtClean="0">
                <a:solidFill>
                  <a:srgbClr val="FFFF00"/>
                </a:solidFill>
              </a:rPr>
              <a:t>re going to list advisors, ensure that they are really well-known for the market you</a:t>
            </a:r>
            <a:r>
              <a:rPr lang="en-US" altLang="en-US" smtClean="0">
                <a:solidFill>
                  <a:srgbClr val="FFFF00"/>
                </a:solidFill>
              </a:rPr>
              <a:t>’</a:t>
            </a:r>
            <a:r>
              <a:rPr lang="en-US" smtClean="0">
                <a:solidFill>
                  <a:srgbClr val="FFFF00"/>
                </a:solidFill>
              </a:rPr>
              <a:t>re going after.</a:t>
            </a:r>
          </a:p>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F5ACC581-6CFA-452B-9632-97A23CB937C6}" type="slidenum">
              <a:rPr lang="en-US" sz="1200" smtClean="0"/>
              <a:pPr eaLnBrk="1" hangingPunct="1"/>
              <a:t>10</a:t>
            </a:fld>
            <a:endParaRPr 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Where are you now? </a:t>
            </a:r>
          </a:p>
          <a:p>
            <a:pPr eaLnBrk="1" hangingPunct="1">
              <a:spcBef>
                <a:spcPct val="0"/>
              </a:spcBef>
            </a:pPr>
            <a:r>
              <a:rPr lang="en-US" smtClean="0">
                <a:solidFill>
                  <a:srgbClr val="FFFF00"/>
                </a:solidFill>
              </a:rPr>
              <a:t>What are the next 2-3 big milestones?</a:t>
            </a:r>
          </a:p>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A6AC5534-F699-40E5-B78E-7B8C00DA1275}" type="slidenum">
              <a:rPr lang="en-US" sz="1200" smtClean="0"/>
              <a:pPr eaLnBrk="1" hangingPunct="1"/>
              <a:t>11</a:t>
            </a:fld>
            <a:endParaRPr 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chemeClr val="bg1"/>
                </a:solidFill>
              </a:rPr>
              <a:t>One-sentence </a:t>
            </a:r>
            <a:r>
              <a:rPr lang="en-US" altLang="en-US" smtClean="0">
                <a:solidFill>
                  <a:schemeClr val="bg1"/>
                </a:solidFill>
              </a:rPr>
              <a:t>“</a:t>
            </a:r>
            <a:r>
              <a:rPr lang="en-US" smtClean="0">
                <a:solidFill>
                  <a:schemeClr val="bg1"/>
                </a:solidFill>
              </a:rPr>
              <a:t>wow!</a:t>
            </a:r>
            <a:r>
              <a:rPr lang="en-US" altLang="en-US" smtClean="0">
                <a:solidFill>
                  <a:schemeClr val="bg1"/>
                </a:solidFill>
              </a:rPr>
              <a:t>”</a:t>
            </a:r>
            <a:r>
              <a:rPr lang="en-US" smtClean="0">
                <a:solidFill>
                  <a:schemeClr val="bg1"/>
                </a:solidFill>
              </a:rPr>
              <a:t> explaining exactly, tactically what you do. There should be no question about what business you are in and who your customer is after this sixty-second description. </a:t>
            </a:r>
          </a:p>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10CD3FC2-B8A2-4BAD-B360-6A95BF164D3E}" type="slidenum">
              <a:rPr lang="en-US" sz="1200" smtClean="0"/>
              <a:pPr eaLnBrk="1" hangingPunct="1"/>
              <a:t>2</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Explain the pain you solve or opportunity you exploit</a:t>
            </a:r>
          </a:p>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B456438E-6058-44EF-A47E-1FB03E474026}" type="slidenum">
              <a:rPr lang="en-US" sz="1200" smtClean="0"/>
              <a:pPr eaLnBrk="1" hangingPunct="1"/>
              <a:t>3</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What makes you special? Why will you win? What are your unfair advantages? Why is the field tilted in your direction? It can be technology, relationships, founders. </a:t>
            </a:r>
          </a:p>
          <a:p>
            <a:pPr eaLnBrk="1" hangingPunct="1">
              <a:spcBef>
                <a:spcPct val="0"/>
              </a:spcBef>
            </a:pPr>
            <a:endParaRPr lang="en-US" smtClean="0">
              <a:solidFill>
                <a:srgbClr val="FFFF00"/>
              </a:solidFill>
            </a:endParaRPr>
          </a:p>
          <a:p>
            <a:pPr eaLnBrk="1" hangingPunct="1">
              <a:spcBef>
                <a:spcPct val="0"/>
              </a:spcBef>
            </a:pPr>
            <a:r>
              <a:rPr lang="ja-JP" altLang="en-US" smtClean="0">
                <a:solidFill>
                  <a:srgbClr val="FFFF00"/>
                </a:solidFill>
                <a:latin typeface="Arial" pitchFamily="34" charset="0"/>
              </a:rPr>
              <a:t>“</a:t>
            </a:r>
            <a:r>
              <a:rPr lang="en-US" altLang="ja-JP" smtClean="0">
                <a:solidFill>
                  <a:srgbClr val="FFFF00"/>
                </a:solidFill>
              </a:rPr>
              <a:t>We</a:t>
            </a:r>
            <a:r>
              <a:rPr lang="ja-JP" altLang="en-US" smtClean="0">
                <a:solidFill>
                  <a:srgbClr val="FFFF00"/>
                </a:solidFill>
                <a:latin typeface="Arial" pitchFamily="34" charset="0"/>
              </a:rPr>
              <a:t>’</a:t>
            </a:r>
            <a:r>
              <a:rPr lang="en-US" altLang="ja-JP" smtClean="0">
                <a:solidFill>
                  <a:srgbClr val="FFFF00"/>
                </a:solidFill>
              </a:rPr>
              <a:t>re smart, hardworking, and really believe</a:t>
            </a:r>
            <a:r>
              <a:rPr lang="ja-JP" altLang="en-US" smtClean="0">
                <a:solidFill>
                  <a:srgbClr val="FFFF00"/>
                </a:solidFill>
                <a:latin typeface="Arial" pitchFamily="34" charset="0"/>
              </a:rPr>
              <a:t>”</a:t>
            </a:r>
            <a:r>
              <a:rPr lang="en-US" altLang="ja-JP" smtClean="0">
                <a:solidFill>
                  <a:srgbClr val="FFFF00"/>
                </a:solidFill>
              </a:rPr>
              <a:t> doesn</a:t>
            </a:r>
            <a:r>
              <a:rPr lang="ja-JP" altLang="en-US" smtClean="0">
                <a:solidFill>
                  <a:srgbClr val="FFFF00"/>
                </a:solidFill>
                <a:latin typeface="Arial" pitchFamily="34" charset="0"/>
              </a:rPr>
              <a:t>’</a:t>
            </a:r>
            <a:r>
              <a:rPr lang="en-US" altLang="ja-JP" smtClean="0">
                <a:solidFill>
                  <a:srgbClr val="FFFF00"/>
                </a:solidFill>
              </a:rPr>
              <a:t>t cut it. Everybody says that. Hightly unlikely that it</a:t>
            </a:r>
            <a:r>
              <a:rPr lang="en-US" altLang="en-US" smtClean="0">
                <a:solidFill>
                  <a:srgbClr val="FFFF00"/>
                </a:solidFill>
              </a:rPr>
              <a:t>’</a:t>
            </a:r>
            <a:r>
              <a:rPr lang="en-US" altLang="ja-JP" smtClean="0">
                <a:solidFill>
                  <a:srgbClr val="FFFF00"/>
                </a:solidFill>
              </a:rPr>
              <a:t>s patents too.</a:t>
            </a:r>
          </a:p>
          <a:p>
            <a:pPr eaLnBrk="1" hangingPunct="1">
              <a:spcBef>
                <a:spcPct val="0"/>
              </a:spcBef>
            </a:pPr>
            <a:endParaRPr 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1B7F5162-E4A0-4E96-9E2C-58AD98EB81B4}" type="slidenum">
              <a:rPr lang="en-US" sz="1200" smtClean="0"/>
              <a:pPr eaLnBrk="1" hangingPunct="1"/>
              <a:t>4</a:t>
            </a:fld>
            <a:endParaRPr 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This is the place to do a demo. Ten minutes is long enough. Try not to get sucked into a long demo so you can</a:t>
            </a:r>
            <a:r>
              <a:rPr lang="en-US" altLang="en-US" smtClean="0"/>
              <a:t>’</a:t>
            </a:r>
            <a:r>
              <a:rPr lang="en-US" smtClean="0"/>
              <a:t>t finish your presentation.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C089EE98-6329-4132-B95E-6FFB293C1446}" type="slidenum">
              <a:rPr lang="en-US" sz="1200" smtClean="0"/>
              <a:pPr eaLnBrk="1" hangingPunct="1"/>
              <a:t>5</a:t>
            </a:fld>
            <a:endParaRPr 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How will you introduce your product or service? How will you achieve critical mass? Sorry but </a:t>
            </a:r>
            <a:r>
              <a:rPr lang="ja-JP" altLang="en-US" smtClean="0">
                <a:solidFill>
                  <a:srgbClr val="FFFF00"/>
                </a:solidFill>
                <a:latin typeface="Arial" pitchFamily="34" charset="0"/>
              </a:rPr>
              <a:t>“</a:t>
            </a:r>
            <a:r>
              <a:rPr lang="en-US" altLang="ja-JP" smtClean="0">
                <a:solidFill>
                  <a:srgbClr val="FFFF00"/>
                </a:solidFill>
              </a:rPr>
              <a:t>we</a:t>
            </a:r>
            <a:r>
              <a:rPr lang="ja-JP" altLang="en-US" smtClean="0">
                <a:solidFill>
                  <a:srgbClr val="FFFF00"/>
                </a:solidFill>
                <a:latin typeface="Arial" pitchFamily="34" charset="0"/>
              </a:rPr>
              <a:t>’</a:t>
            </a:r>
            <a:r>
              <a:rPr lang="en-US" altLang="ja-JP" smtClean="0">
                <a:solidFill>
                  <a:srgbClr val="FFFF00"/>
                </a:solidFill>
              </a:rPr>
              <a:t>ll go viral</a:t>
            </a:r>
            <a:r>
              <a:rPr lang="ja-JP" altLang="en-US" smtClean="0">
                <a:solidFill>
                  <a:srgbClr val="FFFF00"/>
                </a:solidFill>
                <a:latin typeface="Arial" pitchFamily="34" charset="0"/>
              </a:rPr>
              <a:t>”</a:t>
            </a:r>
            <a:r>
              <a:rPr lang="en-US" altLang="ja-JP" smtClean="0">
                <a:solidFill>
                  <a:srgbClr val="FFFF00"/>
                </a:solidFill>
              </a:rPr>
              <a:t> isn</a:t>
            </a:r>
            <a:r>
              <a:rPr lang="ja-JP" altLang="en-US" smtClean="0">
                <a:solidFill>
                  <a:srgbClr val="FFFF00"/>
                </a:solidFill>
                <a:latin typeface="Arial" pitchFamily="34" charset="0"/>
              </a:rPr>
              <a:t>’</a:t>
            </a:r>
            <a:r>
              <a:rPr lang="en-US" altLang="ja-JP" smtClean="0">
                <a:solidFill>
                  <a:srgbClr val="FFFF00"/>
                </a:solidFill>
              </a:rPr>
              <a:t>t a strategy. Neither is </a:t>
            </a:r>
            <a:r>
              <a:rPr lang="ja-JP" altLang="en-US" smtClean="0">
                <a:solidFill>
                  <a:srgbClr val="FFFF00"/>
                </a:solidFill>
                <a:latin typeface="Arial" pitchFamily="34" charset="0"/>
              </a:rPr>
              <a:t>“</a:t>
            </a:r>
            <a:r>
              <a:rPr lang="en-US" altLang="ja-JP" smtClean="0">
                <a:solidFill>
                  <a:srgbClr val="FFFF00"/>
                </a:solidFill>
              </a:rPr>
              <a:t>word-of-mouth.</a:t>
            </a:r>
            <a:r>
              <a:rPr lang="ja-JP" altLang="en-US" smtClean="0">
                <a:solidFill>
                  <a:srgbClr val="FFFF00"/>
                </a:solidFill>
                <a:latin typeface="Arial" pitchFamily="34" charset="0"/>
              </a:rPr>
              <a:t>”</a:t>
            </a:r>
            <a:r>
              <a:rPr lang="en-US" altLang="ja-JP" smtClean="0">
                <a:solidFill>
                  <a:srgbClr val="FFFF00"/>
                </a:solidFill>
              </a:rPr>
              <a:t> </a:t>
            </a:r>
          </a:p>
          <a:p>
            <a:pPr eaLnBrk="1" hangingPunct="1">
              <a:spcBef>
                <a:spcPct val="0"/>
              </a:spcBef>
            </a:pPr>
            <a:endParaRPr lang="en-US" smtClean="0">
              <a:solidFill>
                <a:srgbClr val="FFFF00"/>
              </a:solidFill>
            </a:endParaRPr>
          </a:p>
          <a:p>
            <a:pPr eaLnBrk="1" hangingPunct="1">
              <a:spcBef>
                <a:spcPct val="0"/>
              </a:spcBef>
            </a:pPr>
            <a:r>
              <a:rPr lang="en-US" smtClean="0">
                <a:solidFill>
                  <a:srgbClr val="FFFF00"/>
                </a:solidFill>
              </a:rPr>
              <a:t>Tactics, tactics, tactics--not wishful thinking</a:t>
            </a:r>
          </a:p>
          <a:p>
            <a:pPr eaLnBrk="1" hangingPunct="1">
              <a:spcBef>
                <a:spcPct val="0"/>
              </a:spcBef>
            </a:pPr>
            <a:endParaRPr lang="en-US" smtClean="0">
              <a:solidFill>
                <a:srgbClr val="FFFF00"/>
              </a:solidFill>
            </a:endParaRPr>
          </a:p>
          <a:p>
            <a:pPr eaLnBrk="1" hangingPunct="1">
              <a:spcBef>
                <a:spcPct val="0"/>
              </a:spcBef>
            </a:pPr>
            <a:endParaRPr lang="en-US" smtClean="0">
              <a:solidFill>
                <a:srgbClr val="FFFF00"/>
              </a:solidFill>
            </a:endParaRPr>
          </a:p>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21CB596F-202D-401C-963C-E7F7834C7EC7}" type="slidenum">
              <a:rPr lang="en-US" sz="1200" smtClean="0"/>
              <a:pPr eaLnBrk="1" hangingPunct="1"/>
              <a:t>6</a:t>
            </a:fld>
            <a:endParaRPr 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Assume that the audience knows as much, and maybe more, about the segment as you do. If you say </a:t>
            </a:r>
            <a:r>
              <a:rPr lang="en-US" altLang="en-US" smtClean="0"/>
              <a:t>“</a:t>
            </a:r>
            <a:r>
              <a:rPr lang="en-US" smtClean="0"/>
              <a:t>we have no competition,</a:t>
            </a:r>
            <a:r>
              <a:rPr lang="en-US" altLang="en-US" smtClean="0"/>
              <a:t>”</a:t>
            </a:r>
            <a:r>
              <a:rPr lang="en-US" smtClean="0"/>
              <a:t> it usually means that you</a:t>
            </a:r>
            <a:r>
              <a:rPr lang="en-US" altLang="en-US" smtClean="0"/>
              <a:t>’</a:t>
            </a:r>
            <a:r>
              <a:rPr lang="en-US" smtClean="0"/>
              <a:t>re either (a) clueless or (b) addressing a market that doesn</a:t>
            </a:r>
            <a:r>
              <a:rPr lang="en-US" altLang="en-US" smtClean="0"/>
              <a:t>’</a:t>
            </a:r>
            <a:r>
              <a:rPr lang="en-US" smtClean="0"/>
              <a:t>t exist.</a:t>
            </a:r>
          </a:p>
          <a:p>
            <a:pPr eaLnBrk="1" hangingPunct="1">
              <a:spcBef>
                <a:spcPct val="0"/>
              </a:spcBef>
            </a:pPr>
            <a:endParaRPr lang="en-US" smtClean="0"/>
          </a:p>
          <a:p>
            <a:pPr eaLnBrk="1" hangingPunct="1">
              <a:spcBef>
                <a:spcPct val="0"/>
              </a:spcBef>
            </a:pPr>
            <a:r>
              <a:rPr lang="en-US" smtClean="0"/>
              <a:t>The reason why you want to show what you can</a:t>
            </a:r>
            <a:r>
              <a:rPr lang="en-US" altLang="en-US" smtClean="0"/>
              <a:t>’</a:t>
            </a:r>
            <a:r>
              <a:rPr lang="en-US" smtClean="0"/>
              <a:t>t do is to build your crediblity. If you</a:t>
            </a:r>
            <a:r>
              <a:rPr lang="en-US" altLang="en-US" smtClean="0"/>
              <a:t>’</a:t>
            </a:r>
            <a:r>
              <a:rPr lang="en-US" smtClean="0"/>
              <a:t>ll admit how your competition is better than you, people are more likely to believe you when you discuss how you</a:t>
            </a:r>
            <a:r>
              <a:rPr lang="en-US" altLang="en-US" smtClean="0"/>
              <a:t>’</a:t>
            </a:r>
            <a:r>
              <a:rPr lang="en-US" smtClean="0"/>
              <a:t>re better than your competition.</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CC5CA405-675A-416C-949F-61AC42B44668}" type="slidenum">
              <a:rPr lang="en-US" sz="1200" smtClean="0"/>
              <a:pPr eaLnBrk="1" hangingPunct="1"/>
              <a:t>7</a:t>
            </a:fld>
            <a:endParaRPr 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solidFill>
                  <a:srgbClr val="FFFF00"/>
                </a:solidFill>
              </a:rPr>
              <a:t>How will you make money? Don</a:t>
            </a:r>
            <a:r>
              <a:rPr lang="en-US" altLang="en-US" smtClean="0">
                <a:solidFill>
                  <a:srgbClr val="FFFF00"/>
                </a:solidFill>
              </a:rPr>
              <a:t>’</a:t>
            </a:r>
            <a:r>
              <a:rPr lang="en-US" smtClean="0">
                <a:solidFill>
                  <a:srgbClr val="FFFF00"/>
                </a:solidFill>
              </a:rPr>
              <a:t>t show multiple revenue streams and don</a:t>
            </a:r>
            <a:r>
              <a:rPr lang="en-US" altLang="en-US" smtClean="0">
                <a:solidFill>
                  <a:srgbClr val="FFFF00"/>
                </a:solidFill>
              </a:rPr>
              <a:t>’</a:t>
            </a:r>
            <a:r>
              <a:rPr lang="en-US" smtClean="0">
                <a:solidFill>
                  <a:srgbClr val="FFFF00"/>
                </a:solidFill>
              </a:rPr>
              <a:t>t try to make the point that you</a:t>
            </a:r>
            <a:r>
              <a:rPr lang="en-US" altLang="en-US" smtClean="0">
                <a:solidFill>
                  <a:srgbClr val="FFFF00"/>
                </a:solidFill>
              </a:rPr>
              <a:t>’</a:t>
            </a:r>
            <a:r>
              <a:rPr lang="en-US" smtClean="0">
                <a:solidFill>
                  <a:srgbClr val="FFFF00"/>
                </a:solidFill>
              </a:rPr>
              <a:t>re inventing a new way to make money. Take your best shot and run with it. The most important thing to explain is the assumptions in your business model and how they determined the financial projections in the previous slide.</a:t>
            </a:r>
            <a:endParaRPr lang="en-US" smtClean="0"/>
          </a:p>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E9544887-38B6-405C-A578-D9144C665098}" type="slidenum">
              <a:rPr lang="en-US" sz="1200" smtClean="0"/>
              <a:pPr eaLnBrk="1" hangingPunct="1"/>
              <a:t>8</a:t>
            </a:fld>
            <a:endParaRPr 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No one can forecast that far ahead, but people want to see your vision for how the company evolves. Be conservative—put up numbers that you are 90% confident that you can meet. </a:t>
            </a:r>
          </a:p>
          <a:p>
            <a:pPr eaLnBrk="1" hangingPunct="1">
              <a:spcBef>
                <a:spcPct val="0"/>
              </a:spcBef>
            </a:pPr>
            <a:endParaRPr lang="en-US" smtClean="0"/>
          </a:p>
          <a:p>
            <a:pPr eaLnBrk="1" hangingPunct="1">
              <a:spcBef>
                <a:spcPct val="0"/>
              </a:spcBef>
            </a:pPr>
            <a:r>
              <a:rPr lang="en-US" smtClean="0"/>
              <a:t>But don</a:t>
            </a:r>
            <a:r>
              <a:rPr lang="en-US" altLang="en-US" smtClean="0"/>
              <a:t>’</a:t>
            </a:r>
            <a:r>
              <a:rPr lang="en-US" smtClean="0"/>
              <a:t>t say that you</a:t>
            </a:r>
            <a:r>
              <a:rPr lang="en-US" altLang="en-US" smtClean="0"/>
              <a:t>’</a:t>
            </a:r>
            <a:r>
              <a:rPr lang="en-US" smtClean="0"/>
              <a:t>re being conservative because you</a:t>
            </a:r>
            <a:r>
              <a:rPr lang="en-US" altLang="en-US" smtClean="0"/>
              <a:t>’</a:t>
            </a:r>
            <a:r>
              <a:rPr lang="en-US" smtClean="0"/>
              <a:t>re not—you</a:t>
            </a:r>
            <a:r>
              <a:rPr lang="en-US" altLang="en-US" smtClean="0"/>
              <a:t>’</a:t>
            </a:r>
            <a:r>
              <a:rPr lang="en-US" smtClean="0"/>
              <a:t>re pulling numbers out of the air and you have no idea what will happen.</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fld id="{08FBA1AC-E29D-49AB-8B1E-9F42D59809A7}" type="slidenum">
              <a:rPr lang="en-US" sz="1200" smtClean="0"/>
              <a:pPr eaLnBrk="1" hangingPunct="1"/>
              <a:t>9</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horizon.png"/>
          <p:cNvPicPr>
            <a:picLocks noChangeAspect="1"/>
          </p:cNvPicPr>
          <p:nvPr/>
        </p:nvPicPr>
        <p:blipFill>
          <a:blip r:embed="rId2">
            <a:extLst>
              <a:ext uri="{28A0092B-C50C-407E-A947-70E740481C1C}">
                <a14:useLocalDpi xmlns:a14="http://schemas.microsoft.com/office/drawing/2010/main" val="0"/>
              </a:ext>
            </a:extLst>
          </a:blip>
          <a:srcRect t="33333"/>
          <a:stretch>
            <a:fillRect/>
          </a:stretch>
        </p:blipFill>
        <p:spPr bwMode="auto">
          <a:xfrm>
            <a:off x="0" y="0"/>
            <a:ext cx="130048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733973" y="5527040"/>
            <a:ext cx="9103360" cy="2492587"/>
          </a:xfrm>
        </p:spPr>
        <p:txBody>
          <a:bodyPr/>
          <a:lstStyle>
            <a:lvl1pPr marL="0" indent="0" algn="ctr">
              <a:buNone/>
              <a:defRPr sz="2400" baseline="0">
                <a:solidFill>
                  <a:schemeClr val="tx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75360" y="2855664"/>
            <a:ext cx="11054080" cy="2090702"/>
          </a:xfrm>
        </p:spPr>
        <p:txBody>
          <a:bodyPr/>
          <a:lstStyle>
            <a:lvl1pPr algn="ctr">
              <a:defRPr sz="4600"/>
            </a:lvl1pPr>
          </a:lstStyle>
          <a:p>
            <a:r>
              <a:rPr lang="en-US" dirty="0"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9C21C6DE-AD13-4E6A-8549-7A87E5A9BD07}" type="datetimeFigureOut">
              <a:rPr lang="en-US"/>
              <a:pPr>
                <a:defRPr/>
              </a:pPr>
              <a:t>1/9/2012</a:t>
            </a:fld>
            <a:endParaRPr lang="en-US"/>
          </a:p>
        </p:txBody>
      </p:sp>
      <p:sp>
        <p:nvSpPr>
          <p:cNvPr id="6"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8412A2-02C2-495F-9DF6-EC33B85EE4E7}" type="slidenum">
              <a:rPr lang="en-US"/>
              <a:pPr>
                <a:defRPr/>
              </a:pPr>
              <a:t>‹#›</a:t>
            </a:fld>
            <a:endParaRPr lang="en-US"/>
          </a:p>
        </p:txBody>
      </p:sp>
    </p:spTree>
    <p:extLst>
      <p:ext uri="{BB962C8B-B14F-4D97-AF65-F5344CB8AC3E}">
        <p14:creationId xmlns:p14="http://schemas.microsoft.com/office/powerpoint/2010/main" val="132729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C811971-4F53-4DAE-ACDC-B320FD026920}" type="datetimeFigureOut">
              <a:rPr lang="en-US"/>
              <a:pPr>
                <a:defRPr/>
              </a:pPr>
              <a:t>1/9/2012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7F10C-55EE-4E4E-AF70-A77B108696A4}" type="slidenum">
              <a:rPr lang="en-US"/>
              <a:pPr>
                <a:defRPr/>
              </a:pPr>
              <a:t>‹#›</a:t>
            </a:fld>
            <a:endParaRPr lang="en-US"/>
          </a:p>
        </p:txBody>
      </p:sp>
    </p:spTree>
    <p:extLst>
      <p:ext uri="{BB962C8B-B14F-4D97-AF65-F5344CB8AC3E}">
        <p14:creationId xmlns:p14="http://schemas.microsoft.com/office/powerpoint/2010/main" val="223338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4BDC8F-7152-4B51-8E88-ACFF1713E1A8}" type="datetimeFigureOut">
              <a:rPr lang="en-US"/>
              <a:pPr>
                <a:defRPr/>
              </a:pPr>
              <a:t>1/9/2012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A27189-305B-4ABB-AB09-0A5086790A5B}" type="slidenum">
              <a:rPr lang="en-US"/>
              <a:pPr>
                <a:defRPr/>
              </a:pPr>
              <a:t>‹#›</a:t>
            </a:fld>
            <a:endParaRPr lang="en-US"/>
          </a:p>
        </p:txBody>
      </p:sp>
    </p:spTree>
    <p:extLst>
      <p:ext uri="{BB962C8B-B14F-4D97-AF65-F5344CB8AC3E}">
        <p14:creationId xmlns:p14="http://schemas.microsoft.com/office/powerpoint/2010/main" val="3914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6987" y="390596"/>
            <a:ext cx="11270827" cy="1625600"/>
          </a:xfrm>
        </p:spPr>
        <p:txBody>
          <a:bodyPr/>
          <a:lstStyle/>
          <a:p>
            <a:r>
              <a:rPr lang="en-US" dirty="0" smtClean="0"/>
              <a:t>Click to edit Master title style</a:t>
            </a:r>
            <a:endParaRPr lang="en-US" dirty="0"/>
          </a:p>
        </p:txBody>
      </p:sp>
      <p:sp>
        <p:nvSpPr>
          <p:cNvPr id="8" name="Content Placeholder 7"/>
          <p:cNvSpPr>
            <a:spLocks noGrp="1"/>
          </p:cNvSpPr>
          <p:nvPr>
            <p:ph sz="quarter" idx="13"/>
          </p:nvPr>
        </p:nvSpPr>
        <p:spPr>
          <a:xfrm>
            <a:off x="866987" y="2275840"/>
            <a:ext cx="11270827" cy="58521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23C4F51F-D518-4F36-89BB-14834C0223CE}" type="datetimeFigureOut">
              <a:rPr lang="en-US"/>
              <a:pPr>
                <a:defRPr/>
              </a:pPr>
              <a:t>1/9/2012</a:t>
            </a:fld>
            <a:endParaRPr lang="en-US"/>
          </a:p>
        </p:txBody>
      </p:sp>
      <p:sp>
        <p:nvSpPr>
          <p:cNvPr id="5" name="Footer Placeholder 4"/>
          <p:cNvSpPr>
            <a:spLocks noGrp="1"/>
          </p:cNvSpPr>
          <p:nvPr>
            <p:ph type="ftr" sz="quarter" idx="15"/>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6"/>
          </p:nvPr>
        </p:nvSpPr>
        <p:spPr/>
        <p:txBody>
          <a:bodyPr/>
          <a:lstStyle>
            <a:lvl1pPr>
              <a:defRPr/>
            </a:lvl1pPr>
          </a:lstStyle>
          <a:p>
            <a:pPr>
              <a:defRPr/>
            </a:pPr>
            <a:fld id="{506DB208-23AB-4D38-A57E-5A7B969D06D6}" type="slidenum">
              <a:rPr lang="en-US"/>
              <a:pPr>
                <a:defRPr/>
              </a:pPr>
              <a:t>‹#›</a:t>
            </a:fld>
            <a:endParaRPr lang="en-US"/>
          </a:p>
        </p:txBody>
      </p:sp>
    </p:spTree>
    <p:extLst>
      <p:ext uri="{BB962C8B-B14F-4D97-AF65-F5344CB8AC3E}">
        <p14:creationId xmlns:p14="http://schemas.microsoft.com/office/powerpoint/2010/main" val="201730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987" y="7057814"/>
            <a:ext cx="11214383" cy="1937173"/>
          </a:xfrm>
        </p:spPr>
        <p:txBody>
          <a:bodyPr anchor="t"/>
          <a:lstStyle>
            <a:lvl1pPr algn="l">
              <a:defRPr sz="4600" b="0" i="0"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866987" y="4924215"/>
            <a:ext cx="11214383" cy="2133599"/>
          </a:xfrm>
        </p:spPr>
        <p:txBody>
          <a:bodyPr anchor="b"/>
          <a:lstStyle>
            <a:lvl1pPr marL="0" indent="0">
              <a:buNone/>
              <a:defRPr sz="2400" baseline="0">
                <a:solidFill>
                  <a:schemeClr val="tx2"/>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BEA275-BC2A-4BE3-8005-942A86BDCF28}" type="datetimeFigureOut">
              <a:rPr lang="en-US"/>
              <a:pPr>
                <a:defRPr/>
              </a:pPr>
              <a:t>1/9/2012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5DC596-5C64-42CA-9014-EEB91263B89A}" type="slidenum">
              <a:rPr lang="en-US"/>
              <a:pPr>
                <a:defRPr/>
              </a:pPr>
              <a:t>‹#›</a:t>
            </a:fld>
            <a:endParaRPr lang="en-US"/>
          </a:p>
        </p:txBody>
      </p:sp>
    </p:spTree>
    <p:extLst>
      <p:ext uri="{BB962C8B-B14F-4D97-AF65-F5344CB8AC3E}">
        <p14:creationId xmlns:p14="http://schemas.microsoft.com/office/powerpoint/2010/main" val="247876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66987" y="2275840"/>
            <a:ext cx="5310293" cy="585216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827520" y="2275840"/>
            <a:ext cx="5310293" cy="585216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66987" y="390596"/>
            <a:ext cx="11270827" cy="1625600"/>
          </a:xfrm>
        </p:spPr>
        <p:txBody>
          <a:bodyPr/>
          <a:lstStyle/>
          <a:p>
            <a:r>
              <a:rPr lang="en-US" smtClean="0"/>
              <a:t>Click to edit Master title style</a:t>
            </a:r>
            <a:endParaRPr lang="en-US" dirty="0"/>
          </a:p>
        </p:txBody>
      </p:sp>
      <p:sp>
        <p:nvSpPr>
          <p:cNvPr id="5" name="Date Placeholder 4"/>
          <p:cNvSpPr>
            <a:spLocks noGrp="1"/>
          </p:cNvSpPr>
          <p:nvPr>
            <p:ph type="dt" sz="half" idx="15"/>
          </p:nvPr>
        </p:nvSpPr>
        <p:spPr/>
        <p:txBody>
          <a:bodyPr/>
          <a:lstStyle>
            <a:lvl1pPr>
              <a:defRPr/>
            </a:lvl1pPr>
          </a:lstStyle>
          <a:p>
            <a:pPr>
              <a:defRPr/>
            </a:pPr>
            <a:fld id="{08295D08-EE28-46B7-B6A0-1879AAE22DB2}" type="datetimeFigureOut">
              <a:rPr lang="en-US"/>
              <a:pPr>
                <a:defRPr/>
              </a:pPr>
              <a:t>1/9/2012</a:t>
            </a:fld>
            <a:endParaRPr lang="en-US"/>
          </a:p>
        </p:txBody>
      </p:sp>
      <p:sp>
        <p:nvSpPr>
          <p:cNvPr id="6" name="Footer Placeholder 5"/>
          <p:cNvSpPr>
            <a:spLocks noGrp="1"/>
          </p:cNvSpPr>
          <p:nvPr>
            <p:ph type="ftr" sz="quarter" idx="16"/>
          </p:nvPr>
        </p:nvSpPr>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7"/>
          </p:nvPr>
        </p:nvSpPr>
        <p:spPr/>
        <p:txBody>
          <a:bodyPr/>
          <a:lstStyle>
            <a:lvl1pPr>
              <a:defRPr/>
            </a:lvl1pPr>
          </a:lstStyle>
          <a:p>
            <a:pPr>
              <a:defRPr/>
            </a:pPr>
            <a:fld id="{E349DDD8-B8DC-4B36-A8A8-9597FFA007BE}" type="slidenum">
              <a:rPr lang="en-US"/>
              <a:pPr>
                <a:defRPr/>
              </a:pPr>
              <a:t>‹#›</a:t>
            </a:fld>
            <a:endParaRPr lang="en-US"/>
          </a:p>
        </p:txBody>
      </p:sp>
    </p:spTree>
    <p:extLst>
      <p:ext uri="{BB962C8B-B14F-4D97-AF65-F5344CB8AC3E}">
        <p14:creationId xmlns:p14="http://schemas.microsoft.com/office/powerpoint/2010/main" val="329528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827520" y="3142827"/>
            <a:ext cx="5310293" cy="498517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66987" y="3142827"/>
            <a:ext cx="5310293" cy="498517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66987" y="390596"/>
            <a:ext cx="11270827" cy="1625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987" y="2275839"/>
            <a:ext cx="5310293" cy="817316"/>
          </a:xfrm>
        </p:spPr>
        <p:txBody>
          <a:bodyPr anchor="b"/>
          <a:lstStyle>
            <a:lvl1pPr marL="0" indent="0">
              <a:buNone/>
              <a:defRPr sz="2400" b="0" i="0" baseline="0">
                <a:solidFill>
                  <a:schemeClr val="tx2"/>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5" name="Text Placeholder 4"/>
          <p:cNvSpPr>
            <a:spLocks noGrp="1"/>
          </p:cNvSpPr>
          <p:nvPr>
            <p:ph type="body" sz="quarter" idx="3"/>
          </p:nvPr>
        </p:nvSpPr>
        <p:spPr>
          <a:xfrm>
            <a:off x="6827520" y="2275839"/>
            <a:ext cx="5310293" cy="817316"/>
          </a:xfrm>
        </p:spPr>
        <p:txBody>
          <a:bodyPr anchor="b"/>
          <a:lstStyle>
            <a:lvl1pPr marL="0" indent="0">
              <a:buNone/>
              <a:defRPr sz="2400" b="0" i="0" baseline="0">
                <a:solidFill>
                  <a:schemeClr val="tx2"/>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7" name="Date Placeholder 6"/>
          <p:cNvSpPr>
            <a:spLocks noGrp="1"/>
          </p:cNvSpPr>
          <p:nvPr>
            <p:ph type="dt" sz="half" idx="15"/>
          </p:nvPr>
        </p:nvSpPr>
        <p:spPr/>
        <p:txBody>
          <a:bodyPr/>
          <a:lstStyle>
            <a:lvl1pPr>
              <a:defRPr/>
            </a:lvl1pPr>
          </a:lstStyle>
          <a:p>
            <a:pPr>
              <a:defRPr/>
            </a:pPr>
            <a:fld id="{DFB5FBC4-DE10-4886-BFC9-265FB010F9C1}" type="datetimeFigureOut">
              <a:rPr lang="en-US"/>
              <a:pPr>
                <a:defRPr/>
              </a:pPr>
              <a:t>1/9/2012</a:t>
            </a:fld>
            <a:endParaRPr lang="en-US"/>
          </a:p>
        </p:txBody>
      </p:sp>
      <p:sp>
        <p:nvSpPr>
          <p:cNvPr id="8" name="Footer Placeholder 7"/>
          <p:cNvSpPr>
            <a:spLocks noGrp="1"/>
          </p:cNvSpPr>
          <p:nvPr>
            <p:ph type="ftr" sz="quarter" idx="16"/>
          </p:nvPr>
        </p:nvSpPr>
        <p:spPr/>
        <p:txBody>
          <a:bodyPr/>
          <a:lstStyle>
            <a:lvl1pPr>
              <a:defRPr>
                <a:solidFill>
                  <a:schemeClr val="tx1"/>
                </a:solidFill>
              </a:defRPr>
            </a:lvl1pPr>
          </a:lstStyle>
          <a:p>
            <a:pPr>
              <a:defRPr/>
            </a:pPr>
            <a:endParaRPr lang="en-US"/>
          </a:p>
        </p:txBody>
      </p:sp>
      <p:sp>
        <p:nvSpPr>
          <p:cNvPr id="9" name="Slide Number Placeholder 8"/>
          <p:cNvSpPr>
            <a:spLocks noGrp="1"/>
          </p:cNvSpPr>
          <p:nvPr>
            <p:ph type="sldNum" sz="quarter" idx="17"/>
          </p:nvPr>
        </p:nvSpPr>
        <p:spPr/>
        <p:txBody>
          <a:bodyPr/>
          <a:lstStyle>
            <a:lvl1pPr>
              <a:defRPr/>
            </a:lvl1pPr>
          </a:lstStyle>
          <a:p>
            <a:pPr>
              <a:defRPr/>
            </a:pPr>
            <a:fld id="{C75DA296-A456-4E38-BA25-781B4720BDDF}" type="slidenum">
              <a:rPr lang="en-US"/>
              <a:pPr>
                <a:defRPr/>
              </a:pPr>
              <a:t>‹#›</a:t>
            </a:fld>
            <a:endParaRPr lang="en-US"/>
          </a:p>
        </p:txBody>
      </p:sp>
    </p:spTree>
    <p:extLst>
      <p:ext uri="{BB962C8B-B14F-4D97-AF65-F5344CB8AC3E}">
        <p14:creationId xmlns:p14="http://schemas.microsoft.com/office/powerpoint/2010/main" val="317278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6987" y="390596"/>
            <a:ext cx="11270827" cy="1625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8F83F0CD-D813-4A4C-AF6A-EB47F341DEF1}" type="datetimeFigureOut">
              <a:rPr lang="en-US"/>
              <a:pPr>
                <a:defRPr/>
              </a:pPr>
              <a:t>1/9/2012</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406681A1-95CE-4284-BC2D-11C51C1F04A4}" type="slidenum">
              <a:rPr lang="en-US"/>
              <a:pPr>
                <a:defRPr/>
              </a:pPr>
              <a:t>‹#›</a:t>
            </a:fld>
            <a:endParaRPr lang="en-US"/>
          </a:p>
        </p:txBody>
      </p:sp>
    </p:spTree>
    <p:extLst>
      <p:ext uri="{BB962C8B-B14F-4D97-AF65-F5344CB8AC3E}">
        <p14:creationId xmlns:p14="http://schemas.microsoft.com/office/powerpoint/2010/main" val="37305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94DBBFB-D8DC-4579-B6FB-6E7CC8113605}" type="datetimeFigureOut">
              <a:rPr lang="en-US"/>
              <a:pPr>
                <a:defRPr/>
              </a:pPr>
              <a:t>1/9/2012</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07F78CC3-4A28-4B7B-A39D-A31B0DE94F7F}" type="slidenum">
              <a:rPr lang="en-US"/>
              <a:pPr>
                <a:defRPr/>
              </a:pPr>
              <a:t>‹#›</a:t>
            </a:fld>
            <a:endParaRPr lang="en-US"/>
          </a:p>
        </p:txBody>
      </p:sp>
    </p:spTree>
    <p:extLst>
      <p:ext uri="{BB962C8B-B14F-4D97-AF65-F5344CB8AC3E}">
        <p14:creationId xmlns:p14="http://schemas.microsoft.com/office/powerpoint/2010/main" val="150885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635414" y="2059093"/>
            <a:ext cx="6610773" cy="6068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71322" y="2059093"/>
            <a:ext cx="4226560" cy="1560576"/>
          </a:xfrm>
        </p:spPr>
        <p:txBody>
          <a:bodyPr/>
          <a:lstStyle>
            <a:lvl1pPr algn="l">
              <a:defRPr sz="26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71322" y="3623668"/>
            <a:ext cx="4226560" cy="4504333"/>
          </a:xfrm>
        </p:spPr>
        <p:txBody>
          <a:bodyPr tIns="13005"/>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5" name="Date Placeholder 4"/>
          <p:cNvSpPr>
            <a:spLocks noGrp="1"/>
          </p:cNvSpPr>
          <p:nvPr>
            <p:ph type="dt" sz="half" idx="14"/>
          </p:nvPr>
        </p:nvSpPr>
        <p:spPr/>
        <p:txBody>
          <a:bodyPr/>
          <a:lstStyle>
            <a:lvl1pPr>
              <a:defRPr/>
            </a:lvl1pPr>
          </a:lstStyle>
          <a:p>
            <a:pPr>
              <a:defRPr/>
            </a:pPr>
            <a:fld id="{16ECC476-1AED-4CCF-8A74-6924204003C1}" type="datetimeFigureOut">
              <a:rPr lang="en-US"/>
              <a:pPr>
                <a:defRPr/>
              </a:pPr>
              <a:t>1/9/2012</a:t>
            </a:fld>
            <a:endParaRPr lang="en-US"/>
          </a:p>
        </p:txBody>
      </p:sp>
      <p:sp>
        <p:nvSpPr>
          <p:cNvPr id="6" name="Footer Placeholder 5"/>
          <p:cNvSpPr>
            <a:spLocks noGrp="1"/>
          </p:cNvSpPr>
          <p:nvPr>
            <p:ph type="ftr" sz="quarter" idx="15"/>
          </p:nvPr>
        </p:nvSpPr>
        <p:spPr/>
        <p:txBody>
          <a:bodyPr/>
          <a:lstStyle>
            <a:lvl1pPr>
              <a:defRPr>
                <a:solidFill>
                  <a:schemeClr val="tx1"/>
                </a:solidFill>
              </a:defRPr>
            </a:lvl1pPr>
          </a:lstStyle>
          <a:p>
            <a:pPr>
              <a:defRPr/>
            </a:pPr>
            <a:endParaRPr lang="en-US"/>
          </a:p>
        </p:txBody>
      </p:sp>
      <p:sp>
        <p:nvSpPr>
          <p:cNvPr id="7" name="Slide Number Placeholder 6"/>
          <p:cNvSpPr>
            <a:spLocks noGrp="1"/>
          </p:cNvSpPr>
          <p:nvPr>
            <p:ph type="sldNum" sz="quarter" idx="16"/>
          </p:nvPr>
        </p:nvSpPr>
        <p:spPr/>
        <p:txBody>
          <a:bodyPr/>
          <a:lstStyle>
            <a:lvl1pPr>
              <a:defRPr/>
            </a:lvl1pPr>
          </a:lstStyle>
          <a:p>
            <a:pPr>
              <a:defRPr/>
            </a:pPr>
            <a:fld id="{F68D1706-5633-4ECC-81B3-0B625F25B4F0}" type="slidenum">
              <a:rPr lang="en-US"/>
              <a:pPr>
                <a:defRPr/>
              </a:pPr>
              <a:t>‹#›</a:t>
            </a:fld>
            <a:endParaRPr lang="en-US"/>
          </a:p>
        </p:txBody>
      </p:sp>
    </p:spTree>
    <p:extLst>
      <p:ext uri="{BB962C8B-B14F-4D97-AF65-F5344CB8AC3E}">
        <p14:creationId xmlns:p14="http://schemas.microsoft.com/office/powerpoint/2010/main" val="247869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horiz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66987" y="2059093"/>
            <a:ext cx="4226560" cy="1560576"/>
          </a:xfrm>
        </p:spPr>
        <p:txBody>
          <a:bodyPr/>
          <a:lstStyle>
            <a:lvl1pPr algn="l">
              <a:defRPr sz="26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623778" y="2059093"/>
            <a:ext cx="4863795" cy="4941824"/>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lstStyle>
            <a:lvl1pPr marL="0" indent="0" algn="ctr">
              <a:buNone/>
              <a:defRPr sz="2800" baseline="0">
                <a:solidFill>
                  <a:schemeClr val="tx1">
                    <a:lumMod val="65000"/>
                  </a:schemeClr>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6987" y="3623667"/>
            <a:ext cx="4226560" cy="3420599"/>
          </a:xfrm>
        </p:spPr>
        <p:txBody>
          <a:bodyPr tIns="13005"/>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9C5E0894-EEBC-47CC-AECA-B2A2A8FC126B}" type="datetimeFigureOut">
              <a:rPr lang="en-US"/>
              <a:pPr>
                <a:defRPr/>
              </a:pPr>
              <a:t>1/9/2012</a:t>
            </a:fld>
            <a:endParaRPr lang="en-US"/>
          </a:p>
        </p:txBody>
      </p:sp>
      <p:sp>
        <p:nvSpPr>
          <p:cNvPr id="7"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C4DAE6E-FCFA-4E11-BA4B-E93C1E107D98}" type="slidenum">
              <a:rPr lang="en-US"/>
              <a:pPr>
                <a:defRPr/>
              </a:pPr>
              <a:t>‹#›</a:t>
            </a:fld>
            <a:endParaRPr lang="en-US"/>
          </a:p>
        </p:txBody>
      </p:sp>
    </p:spTree>
    <p:extLst>
      <p:ext uri="{BB962C8B-B14F-4D97-AF65-F5344CB8AC3E}">
        <p14:creationId xmlns:p14="http://schemas.microsoft.com/office/powerpoint/2010/main" val="182197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66775" y="390525"/>
            <a:ext cx="11271250" cy="1625600"/>
          </a:xfrm>
          <a:prstGeom prst="rect">
            <a:avLst/>
          </a:prstGeom>
        </p:spPr>
        <p:txBody>
          <a:bodyPr vert="horz" lIns="130046" tIns="65023" rIns="130046" bIns="65023"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66775" y="2276475"/>
            <a:ext cx="11271250" cy="6435725"/>
          </a:xfrm>
          <a:prstGeom prst="rect">
            <a:avLst/>
          </a:prstGeom>
        </p:spPr>
        <p:txBody>
          <a:bodyPr vert="horz" lIns="130046" tIns="65023" rIns="130046" bIns="650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8128000" y="9040813"/>
            <a:ext cx="2166938" cy="519112"/>
          </a:xfrm>
          <a:prstGeom prst="rect">
            <a:avLst/>
          </a:prstGeom>
        </p:spPr>
        <p:txBody>
          <a:bodyPr vert="horz" lIns="130046" tIns="65023" rIns="130046" bIns="65023" rtlCol="0" anchor="ctr"/>
          <a:lstStyle>
            <a:lvl1pPr algn="r">
              <a:defRPr sz="1400" strike="noStrike" spc="85" baseline="0">
                <a:solidFill>
                  <a:schemeClr val="tx1"/>
                </a:solidFill>
              </a:defRPr>
            </a:lvl1pPr>
          </a:lstStyle>
          <a:p>
            <a:pPr>
              <a:defRPr/>
            </a:pPr>
            <a:fld id="{EF360387-A55A-4187-8533-F31BB4EE8F94}" type="datetimeFigureOut">
              <a:rPr lang="en-US"/>
              <a:pPr>
                <a:defRPr/>
              </a:pPr>
              <a:t>1/9/2012</a:t>
            </a:fld>
            <a:endParaRPr lang="en-US">
              <a:solidFill>
                <a:schemeClr val="tx1">
                  <a:shade val="50000"/>
                </a:schemeClr>
              </a:solidFill>
            </a:endParaRPr>
          </a:p>
        </p:txBody>
      </p:sp>
      <p:sp>
        <p:nvSpPr>
          <p:cNvPr id="5" name="Footer Placeholder 4"/>
          <p:cNvSpPr>
            <a:spLocks noGrp="1"/>
          </p:cNvSpPr>
          <p:nvPr>
            <p:ph type="ftr" sz="quarter" idx="3"/>
          </p:nvPr>
        </p:nvSpPr>
        <p:spPr>
          <a:xfrm>
            <a:off x="866775" y="9040813"/>
            <a:ext cx="4117975" cy="519112"/>
          </a:xfrm>
          <a:prstGeom prst="rect">
            <a:avLst/>
          </a:prstGeom>
        </p:spPr>
        <p:txBody>
          <a:bodyPr vert="horz" lIns="130046" tIns="65023" rIns="130046" bIns="65023" rtlCol="0" anchor="ctr"/>
          <a:lstStyle>
            <a:lvl1pPr algn="l">
              <a:defRPr sz="1400" cap="all" spc="85" baseline="0">
                <a:solidFill>
                  <a:schemeClr val="tx1">
                    <a:shade val="50000"/>
                  </a:schemeClr>
                </a:solidFill>
              </a:defRPr>
            </a:lvl1pPr>
          </a:lstStyle>
          <a:p>
            <a:pPr>
              <a:defRPr/>
            </a:pPr>
            <a:endParaRPr lang="en-US"/>
          </a:p>
        </p:txBody>
      </p:sp>
      <p:sp>
        <p:nvSpPr>
          <p:cNvPr id="6" name="Slide Number Placeholder 5"/>
          <p:cNvSpPr>
            <a:spLocks noGrp="1"/>
          </p:cNvSpPr>
          <p:nvPr>
            <p:ph type="sldNum" sz="quarter" idx="4"/>
          </p:nvPr>
        </p:nvSpPr>
        <p:spPr>
          <a:xfrm>
            <a:off x="10728325" y="9040813"/>
            <a:ext cx="1409700" cy="519112"/>
          </a:xfrm>
          <a:prstGeom prst="rect">
            <a:avLst/>
          </a:prstGeom>
        </p:spPr>
        <p:txBody>
          <a:bodyPr vert="horz" lIns="130046" tIns="65023" rIns="130046" bIns="65023" rtlCol="0" anchor="ctr"/>
          <a:lstStyle>
            <a:lvl1pPr algn="r">
              <a:defRPr sz="1600" baseline="0">
                <a:solidFill>
                  <a:schemeClr val="tx1"/>
                </a:solidFill>
              </a:defRPr>
            </a:lvl1pPr>
          </a:lstStyle>
          <a:p>
            <a:pPr>
              <a:defRPr/>
            </a:pPr>
            <a:fld id="{8B5C5213-4C44-4DD2-B386-824E1A4EB617}" type="slidenum">
              <a:rPr lang="en-US"/>
              <a:pPr>
                <a:defRPr/>
              </a:pPr>
              <a:t>‹#›</a:t>
            </a:fld>
            <a:endParaRPr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1300163" rtl="0" eaLnBrk="0" fontAlgn="base" hangingPunct="0">
        <a:spcBef>
          <a:spcPct val="0"/>
        </a:spcBef>
        <a:spcAft>
          <a:spcPct val="0"/>
        </a:spcAft>
        <a:defRPr sz="4300" kern="1200" cap="small" spc="71">
          <a:solidFill>
            <a:schemeClr val="tx1"/>
          </a:solidFill>
          <a:latin typeface="+mj-lt"/>
          <a:ea typeface="+mj-ea"/>
          <a:cs typeface="+mj-cs"/>
        </a:defRPr>
      </a:lvl1pPr>
      <a:lvl2pPr algn="l" defTabSz="1300163" rtl="0" eaLnBrk="0" fontAlgn="base" hangingPunct="0">
        <a:spcBef>
          <a:spcPct val="0"/>
        </a:spcBef>
        <a:spcAft>
          <a:spcPct val="0"/>
        </a:spcAft>
        <a:defRPr sz="4300">
          <a:solidFill>
            <a:schemeClr val="tx1"/>
          </a:solidFill>
          <a:latin typeface="Arial" pitchFamily="34" charset="0"/>
        </a:defRPr>
      </a:lvl2pPr>
      <a:lvl3pPr algn="l" defTabSz="1300163" rtl="0" eaLnBrk="0" fontAlgn="base" hangingPunct="0">
        <a:spcBef>
          <a:spcPct val="0"/>
        </a:spcBef>
        <a:spcAft>
          <a:spcPct val="0"/>
        </a:spcAft>
        <a:defRPr sz="4300">
          <a:solidFill>
            <a:schemeClr val="tx1"/>
          </a:solidFill>
          <a:latin typeface="Arial" pitchFamily="34" charset="0"/>
        </a:defRPr>
      </a:lvl3pPr>
      <a:lvl4pPr algn="l" defTabSz="1300163" rtl="0" eaLnBrk="0" fontAlgn="base" hangingPunct="0">
        <a:spcBef>
          <a:spcPct val="0"/>
        </a:spcBef>
        <a:spcAft>
          <a:spcPct val="0"/>
        </a:spcAft>
        <a:defRPr sz="4300">
          <a:solidFill>
            <a:schemeClr val="tx1"/>
          </a:solidFill>
          <a:latin typeface="Arial" pitchFamily="34" charset="0"/>
        </a:defRPr>
      </a:lvl4pPr>
      <a:lvl5pPr algn="l" defTabSz="1300163" rtl="0" eaLnBrk="0" fontAlgn="base" hangingPunct="0">
        <a:spcBef>
          <a:spcPct val="0"/>
        </a:spcBef>
        <a:spcAft>
          <a:spcPct val="0"/>
        </a:spcAft>
        <a:defRPr sz="4300">
          <a:solidFill>
            <a:schemeClr val="tx1"/>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363" indent="-48736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1pPr>
      <a:lvl2pPr marL="1055688" indent="-404813"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2pPr>
      <a:lvl3pPr marL="162401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3pPr>
      <a:lvl4pPr marL="2274888"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4pPr>
      <a:lvl5pPr marL="2925763" indent="-323850" algn="l" defTabSz="1300163" rtl="0" eaLnBrk="0" fontAlgn="base" hangingPunct="0">
        <a:spcBef>
          <a:spcPct val="20000"/>
        </a:spcBef>
        <a:spcAft>
          <a:spcPts val="850"/>
        </a:spcAft>
        <a:buClr>
          <a:schemeClr val="tx2"/>
        </a:buClr>
        <a:buFont typeface="Arial" pitchFamily="34" charset="0"/>
        <a:buChar char="•"/>
        <a:defRPr sz="2400" kern="1200" spc="43">
          <a:solidFill>
            <a:schemeClr val="tx1"/>
          </a:solidFill>
          <a:latin typeface="+mn-lt"/>
          <a:ea typeface="+mn-ea"/>
          <a:cs typeface="+mn-cs"/>
        </a:defRPr>
      </a:lvl5pPr>
      <a:lvl6pPr marL="357626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6pPr>
      <a:lvl7pPr marL="422649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7pPr>
      <a:lvl8pPr marL="487672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8pPr>
      <a:lvl9pPr marL="5526954" indent="-325115" algn="l" defTabSz="1300460" rtl="0" eaLnBrk="1" latinLnBrk="0" hangingPunct="1">
        <a:lnSpc>
          <a:spcPct val="100000"/>
        </a:lnSpc>
        <a:spcBef>
          <a:spcPct val="20000"/>
        </a:spcBef>
        <a:spcAft>
          <a:spcPts val="853"/>
        </a:spcAft>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log.guykawasaki.com/2012/01/how-to-create-an-enchanting-pitch-officeandguyk.html#axzz1iyi7X8S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3550" y="5527675"/>
            <a:ext cx="9104313" cy="3387725"/>
          </a:xfrm>
        </p:spPr>
        <p:txBody>
          <a:bodyPr>
            <a:normAutofit fontScale="92500" lnSpcReduction="20000"/>
          </a:bodyPr>
          <a:lstStyle/>
          <a:p>
            <a:pPr algn="l" defTabSz="1300460" eaLnBrk="1" fontAlgn="auto" hangingPunct="1">
              <a:spcAft>
                <a:spcPts val="853"/>
              </a:spcAft>
              <a:defRPr/>
            </a:pPr>
            <a:r>
              <a:rPr lang="en-US" sz="2900" dirty="0">
                <a:solidFill>
                  <a:schemeClr val="tx1"/>
                </a:solidFill>
                <a:ea typeface="MS PGothic" pitchFamily="34" charset="-128"/>
              </a:rPr>
              <a:t>(Your name)</a:t>
            </a:r>
          </a:p>
          <a:p>
            <a:pPr algn="l" defTabSz="1300460" eaLnBrk="1" fontAlgn="auto" hangingPunct="1">
              <a:spcAft>
                <a:spcPts val="853"/>
              </a:spcAft>
              <a:defRPr/>
            </a:pPr>
            <a:r>
              <a:rPr lang="en-US" sz="2900" dirty="0">
                <a:solidFill>
                  <a:schemeClr val="tx1"/>
                </a:solidFill>
                <a:ea typeface="MS PGothic" pitchFamily="34" charset="-128"/>
              </a:rPr>
              <a:t>(Title)</a:t>
            </a:r>
          </a:p>
          <a:p>
            <a:pPr algn="l" defTabSz="1300460" eaLnBrk="1" fontAlgn="auto" hangingPunct="1">
              <a:spcAft>
                <a:spcPts val="853"/>
              </a:spcAft>
              <a:defRPr/>
            </a:pPr>
            <a:r>
              <a:rPr lang="en-US" sz="2900" dirty="0">
                <a:solidFill>
                  <a:schemeClr val="tx1"/>
                </a:solidFill>
                <a:ea typeface="MS PGothic" pitchFamily="34" charset="-128"/>
              </a:rPr>
              <a:t>(Address)</a:t>
            </a:r>
          </a:p>
          <a:p>
            <a:pPr algn="l" defTabSz="1300460" eaLnBrk="1" fontAlgn="auto" hangingPunct="1">
              <a:spcAft>
                <a:spcPts val="853"/>
              </a:spcAft>
              <a:defRPr/>
            </a:pPr>
            <a:r>
              <a:rPr lang="en-US" sz="2900" dirty="0">
                <a:solidFill>
                  <a:schemeClr val="tx1"/>
                </a:solidFill>
                <a:ea typeface="MS PGothic" pitchFamily="34" charset="-128"/>
              </a:rPr>
              <a:t>(Email)</a:t>
            </a:r>
          </a:p>
          <a:p>
            <a:pPr algn="l" defTabSz="1300460" eaLnBrk="1" fontAlgn="auto" hangingPunct="1">
              <a:spcAft>
                <a:spcPts val="853"/>
              </a:spcAft>
              <a:defRPr/>
            </a:pPr>
            <a:r>
              <a:rPr lang="en-US" sz="2900" dirty="0">
                <a:solidFill>
                  <a:schemeClr val="tx1"/>
                </a:solidFill>
                <a:ea typeface="MS PGothic" pitchFamily="34" charset="-128"/>
              </a:rPr>
              <a:t>(Phone)</a:t>
            </a:r>
          </a:p>
          <a:p>
            <a:pPr algn="l" defTabSz="1300460" eaLnBrk="1" fontAlgn="auto" hangingPunct="1">
              <a:spcAft>
                <a:spcPts val="853"/>
              </a:spcAft>
              <a:defRPr/>
            </a:pPr>
            <a:r>
              <a:rPr lang="en-US" sz="2900" dirty="0">
                <a:solidFill>
                  <a:schemeClr val="tx1"/>
                </a:solidFill>
                <a:ea typeface="MS PGothic" pitchFamily="34" charset="-128"/>
              </a:rPr>
              <a:t>(Website)</a:t>
            </a:r>
          </a:p>
          <a:p>
            <a:pPr defTabSz="1300460" eaLnBrk="1" fontAlgn="auto" hangingPunct="1">
              <a:spcAft>
                <a:spcPts val="853"/>
              </a:spcAft>
              <a:defRPr/>
            </a:pPr>
            <a:endParaRPr lang="en-US" dirty="0"/>
          </a:p>
        </p:txBody>
      </p:sp>
      <p:sp>
        <p:nvSpPr>
          <p:cNvPr id="15361" name="Rectangle 1"/>
          <p:cNvSpPr>
            <a:spLocks noGrp="1" noChangeArrowheads="1"/>
          </p:cNvSpPr>
          <p:nvPr>
            <p:ph type="ctrTitle"/>
          </p:nvPr>
        </p:nvSpPr>
        <p:spPr>
          <a:xfrm>
            <a:off x="974725" y="2855913"/>
            <a:ext cx="11055350" cy="2090737"/>
          </a:xfrm>
        </p:spPr>
        <p:txBody>
          <a:bodyPr/>
          <a:lstStyle/>
          <a:p>
            <a:pPr algn="l" defTabSz="1300460" eaLnBrk="1" fontAlgn="auto" hangingPunct="1">
              <a:spcAft>
                <a:spcPts val="0"/>
              </a:spcAft>
              <a:defRPr/>
            </a:pPr>
            <a:r>
              <a:rPr lang="en-US" sz="6600" dirty="0" smtClean="0">
                <a:cs typeface="Andale Mono"/>
              </a:rPr>
              <a:t>(Company Name)</a:t>
            </a:r>
          </a:p>
        </p:txBody>
      </p:sp>
      <p:sp>
        <p:nvSpPr>
          <p:cNvPr id="13316" name="Rectangle 2"/>
          <p:cNvSpPr>
            <a:spLocks/>
          </p:cNvSpPr>
          <p:nvPr/>
        </p:nvSpPr>
        <p:spPr bwMode="auto">
          <a:xfrm>
            <a:off x="2540000" y="4191000"/>
            <a:ext cx="8991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endParaRPr lang="en-US" sz="2800">
              <a:solidFill>
                <a:schemeClr val="tx1"/>
              </a:solidFill>
              <a:latin typeface="Arial" pitchFamily="34" charset="0"/>
              <a:ea typeface="MS PGothic" pitchFamily="34" charset="-128"/>
            </a:endParaRPr>
          </a:p>
        </p:txBody>
      </p:sp>
      <p:sp>
        <p:nvSpPr>
          <p:cNvPr id="16388" name="TextBox 1"/>
          <p:cNvSpPr txBox="1">
            <a:spLocks noChangeArrowheads="1"/>
          </p:cNvSpPr>
          <p:nvPr/>
        </p:nvSpPr>
        <p:spPr bwMode="auto">
          <a:xfrm>
            <a:off x="10069513" y="8915400"/>
            <a:ext cx="2160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defRPr/>
            </a:pPr>
            <a:r>
              <a:rPr lang="en-US" sz="3200" dirty="0" smtClean="0">
                <a:solidFill>
                  <a:schemeClr val="tx1"/>
                </a:solidFill>
                <a:latin typeface="+mn-lt"/>
              </a:rPr>
              <a:t>[Your</a:t>
            </a:r>
            <a:r>
              <a:rPr lang="en-US" sz="3200" dirty="0" smtClean="0">
                <a:solidFill>
                  <a:srgbClr val="FFFF00"/>
                </a:solidFill>
                <a:latin typeface="+mn-lt"/>
              </a:rPr>
              <a:t> </a:t>
            </a:r>
            <a:r>
              <a:rPr lang="en-US" sz="3200" dirty="0" smtClean="0">
                <a:latin typeface="+mn-lt"/>
              </a:rPr>
              <a:t>Logo]</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Team</a:t>
            </a:r>
            <a:endParaRPr lang="en-US" dirty="0"/>
          </a:p>
        </p:txBody>
      </p:sp>
      <p:sp>
        <p:nvSpPr>
          <p:cNvPr id="3" name="Content Placeholder 2"/>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3600" dirty="0">
                <a:cs typeface="Arial" pitchFamily="34" charset="0"/>
              </a:rPr>
              <a:t>(Name, key facts)</a:t>
            </a:r>
          </a:p>
          <a:p>
            <a:pPr marL="487672" indent="-487672" defTabSz="1300460" eaLnBrk="1" fontAlgn="auto" hangingPunct="1">
              <a:spcAft>
                <a:spcPts val="853"/>
              </a:spcAft>
              <a:defRPr/>
            </a:pPr>
            <a:r>
              <a:rPr lang="en-US" sz="3600" dirty="0">
                <a:cs typeface="Arial" pitchFamily="34" charset="0"/>
              </a:rPr>
              <a:t>(Name, key facts)</a:t>
            </a:r>
          </a:p>
          <a:p>
            <a:pPr marL="487672" indent="-487672" defTabSz="1300460" eaLnBrk="1" fontAlgn="auto" hangingPunct="1">
              <a:spcAft>
                <a:spcPts val="853"/>
              </a:spcAft>
              <a:defRPr/>
            </a:pPr>
            <a:r>
              <a:rPr lang="en-US" sz="3600" dirty="0">
                <a:cs typeface="Arial" pitchFamily="34" charset="0"/>
              </a:rPr>
              <a:t>(Name, key facts)</a:t>
            </a:r>
          </a:p>
          <a:p>
            <a:pPr marL="487672" indent="-487672" defTabSz="1300460" eaLnBrk="1" fontAlgn="auto" hangingPunct="1">
              <a:spcAft>
                <a:spcPts val="853"/>
              </a:spcAft>
              <a:defRPr/>
            </a:pPr>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Status and Milestones</a:t>
            </a:r>
            <a:endParaRPr lang="en-US" dirty="0"/>
          </a:p>
        </p:txBody>
      </p:sp>
      <p:sp>
        <p:nvSpPr>
          <p:cNvPr id="3" name="Content Placeholder 2"/>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3600" dirty="0">
                <a:cs typeface="Arial" pitchFamily="34" charset="0"/>
              </a:rPr>
              <a:t>(Current status)</a:t>
            </a:r>
          </a:p>
          <a:p>
            <a:pPr marL="487672" indent="-487672" defTabSz="1300460" eaLnBrk="1" fontAlgn="auto" hangingPunct="1">
              <a:spcAft>
                <a:spcPts val="853"/>
              </a:spcAft>
              <a:defRPr/>
            </a:pPr>
            <a:r>
              <a:rPr lang="en-US" sz="3600" dirty="0">
                <a:cs typeface="Arial" pitchFamily="34" charset="0"/>
              </a:rPr>
              <a:t>(First ship?)</a:t>
            </a:r>
          </a:p>
          <a:p>
            <a:pPr marL="487672" indent="-487672" defTabSz="1300460" eaLnBrk="1" fontAlgn="auto" hangingPunct="1">
              <a:spcAft>
                <a:spcPts val="853"/>
              </a:spcAft>
              <a:defRPr/>
            </a:pPr>
            <a:r>
              <a:rPr lang="en-US" sz="3600" dirty="0">
                <a:cs typeface="Arial" pitchFamily="34" charset="0"/>
              </a:rPr>
              <a:t>(First revenue?)</a:t>
            </a:r>
          </a:p>
          <a:p>
            <a:pPr marL="487672" indent="-487672" defTabSz="1300460" eaLnBrk="1" fontAlgn="auto" hangingPunct="1">
              <a:spcAft>
                <a:spcPts val="853"/>
              </a:spcAft>
              <a:defRPr/>
            </a:pPr>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8661400" y="1905000"/>
            <a:ext cx="5435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smtClean="0">
              <a:solidFill>
                <a:schemeClr val="bg1">
                  <a:lumMod val="50000"/>
                  <a:lumOff val="50000"/>
                </a:schemeClr>
              </a:solidFill>
              <a:latin typeface="Andale Mono"/>
              <a:cs typeface="Andale Mono"/>
            </a:endParaRPr>
          </a:p>
        </p:txBody>
      </p:sp>
      <p:sp>
        <p:nvSpPr>
          <p:cNvPr id="6" name="Title 5"/>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Overview</a:t>
            </a:r>
            <a:endParaRPr lang="en-US" dirty="0"/>
          </a:p>
        </p:txBody>
      </p:sp>
      <p:sp>
        <p:nvSpPr>
          <p:cNvPr id="7" name="Content Placeholder 6"/>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3600" dirty="0">
                <a:cs typeface="Arial" pitchFamily="34" charset="0"/>
              </a:rPr>
              <a:t>(Insert </a:t>
            </a:r>
            <a:r>
              <a:rPr lang="en-US" altLang="en-US" sz="3600" dirty="0">
                <a:cs typeface="Arial" pitchFamily="34" charset="0"/>
              </a:rPr>
              <a:t>“</a:t>
            </a:r>
            <a:r>
              <a:rPr lang="en-US" altLang="ja-JP" sz="3600" dirty="0">
                <a:cs typeface="Arial" pitchFamily="34" charset="0"/>
              </a:rPr>
              <a:t>wow</a:t>
            </a:r>
            <a:r>
              <a:rPr lang="en-US" altLang="ja-JP" sz="3600" dirty="0" smtClean="0">
                <a:cs typeface="Arial" pitchFamily="34" charset="0"/>
              </a:rPr>
              <a:t>!</a:t>
            </a:r>
            <a:r>
              <a:rPr lang="en-US" altLang="en-US" sz="3600" dirty="0" smtClean="0">
                <a:cs typeface="Arial" pitchFamily="34" charset="0"/>
              </a:rPr>
              <a:t>” </a:t>
            </a:r>
            <a:r>
              <a:rPr lang="en-US" altLang="ja-JP" sz="3600" dirty="0" smtClean="0">
                <a:cs typeface="Arial" pitchFamily="34" charset="0"/>
              </a:rPr>
              <a:t>descriptive </a:t>
            </a:r>
            <a:r>
              <a:rPr lang="en-US" altLang="ja-JP" sz="3600" dirty="0">
                <a:cs typeface="Arial" pitchFamily="34" charset="0"/>
              </a:rPr>
              <a:t>text with a compelling proposition, no more than ten words)</a:t>
            </a:r>
            <a:endParaRPr lang="en-US" sz="3600" dirty="0">
              <a:cs typeface="Arial" pitchFamily="34" charset="0"/>
            </a:endParaRPr>
          </a:p>
          <a:p>
            <a:pPr marL="487672" indent="-487672" defTabSz="1300460" eaLnBrk="1" fontAlgn="auto" hangingPunct="1">
              <a:spcAft>
                <a:spcPts val="853"/>
              </a:spcAft>
              <a:defRPr/>
            </a:pPr>
            <a:endParaRPr lang="en-US" dirty="0"/>
          </a:p>
        </p:txBody>
      </p:sp>
      <p:sp>
        <p:nvSpPr>
          <p:cNvPr id="8" name="Rectangular Callout 7"/>
          <p:cNvSpPr/>
          <p:nvPr/>
        </p:nvSpPr>
        <p:spPr>
          <a:xfrm>
            <a:off x="9626600" y="6400800"/>
            <a:ext cx="2851150" cy="1404938"/>
          </a:xfrm>
          <a:prstGeom prst="wedgeRectCallout">
            <a:avLst>
              <a:gd name="adj1" fmla="val -20469"/>
              <a:gd name="adj2" fmla="val 72719"/>
            </a:avLst>
          </a:prstGeom>
        </p:spPr>
        <p:style>
          <a:lnRef idx="2">
            <a:schemeClr val="accent6"/>
          </a:lnRef>
          <a:fillRef idx="1">
            <a:schemeClr val="lt1"/>
          </a:fillRef>
          <a:effectRef idx="0">
            <a:schemeClr val="accent6"/>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defRPr/>
            </a:pPr>
            <a:r>
              <a:rPr lang="en-US" sz="1200" b="1" dirty="0">
                <a:solidFill>
                  <a:schemeClr val="bg1"/>
                </a:solidFill>
              </a:rPr>
              <a:t>Note: Tips have been included in the Notes section below. If you plan to share this deck with prospective investors you may want to remove the tips from all of the slides in the deck. </a:t>
            </a:r>
            <a:r>
              <a:rPr lang="en-US" sz="1200" b="1" dirty="0">
                <a:solidFill>
                  <a:schemeClr val="bg1"/>
                </a:solidFill>
                <a:cs typeface="Arial"/>
              </a:rPr>
              <a:t>You can also read my </a:t>
            </a:r>
            <a:r>
              <a:rPr lang="en-US" sz="1200" b="1" dirty="0">
                <a:solidFill>
                  <a:schemeClr val="bg1"/>
                </a:solidFill>
                <a:cs typeface="Arial"/>
                <a:hlinkClick r:id="rId3"/>
              </a:rPr>
              <a:t>blog post</a:t>
            </a:r>
            <a:r>
              <a:rPr lang="en-US" sz="1200" b="1" dirty="0">
                <a:solidFill>
                  <a:schemeClr val="bg1"/>
                </a:solidFill>
                <a:cs typeface="Arial"/>
              </a:rPr>
              <a:t> for more information.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1480800" y="625475"/>
            <a:ext cx="10896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endParaRPr lang="en-US" sz="4800" dirty="0">
              <a:solidFill>
                <a:schemeClr val="bg1">
                  <a:lumMod val="50000"/>
                  <a:lumOff val="50000"/>
                </a:schemeClr>
              </a:solidFill>
              <a:latin typeface="Andale Mono"/>
              <a:cs typeface="Andale Mono"/>
            </a:endParaRPr>
          </a:p>
        </p:txBody>
      </p:sp>
      <p:sp>
        <p:nvSpPr>
          <p:cNvPr id="4" name="Title 3"/>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cs typeface="Andale Mono"/>
              </a:rPr>
              <a:t>Problem / Opportunity </a:t>
            </a:r>
            <a:endParaRPr lang="en-US" dirty="0"/>
          </a:p>
        </p:txBody>
      </p:sp>
      <p:sp>
        <p:nvSpPr>
          <p:cNvPr id="6" name="Content Placeholder 5"/>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3600" dirty="0">
                <a:cs typeface="Arial" pitchFamily="34" charset="0"/>
              </a:rPr>
              <a:t> (What searing pain do you cure?)</a:t>
            </a:r>
          </a:p>
          <a:p>
            <a:pPr marL="487672" indent="-487672" defTabSz="1300460" eaLnBrk="1" fontAlgn="auto" hangingPunct="1">
              <a:spcAft>
                <a:spcPts val="853"/>
              </a:spcAft>
              <a:defRPr/>
            </a:pPr>
            <a:r>
              <a:rPr lang="en-US" sz="3600" dirty="0">
                <a:cs typeface="Arial" pitchFamily="34" charset="0"/>
              </a:rPr>
              <a:t> (Or, what great opportunity do you tap?)</a:t>
            </a:r>
          </a:p>
          <a:p>
            <a:pPr marL="487672" indent="-487672" defTabSz="1300460" eaLnBrk="1" fontAlgn="auto" hangingPunct="1">
              <a:spcAft>
                <a:spcPts val="853"/>
              </a:spcAft>
              <a:defRPr/>
            </a:pPr>
            <a:r>
              <a:rPr lang="en-US" sz="3600" dirty="0">
                <a:cs typeface="Arial" pitchFamily="34" charset="0"/>
              </a:rPr>
              <a:t> (How many people/organizations feel this pain or provide  this opportunity?)</a:t>
            </a:r>
          </a:p>
          <a:p>
            <a:pPr marL="487672" indent="-487672" defTabSz="1300460" eaLnBrk="1" fontAlgn="auto" hangingPunct="1">
              <a:spcAft>
                <a:spcPts val="853"/>
              </a:spcAft>
              <a:defRPr/>
            </a:pP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cs typeface="Andale Mono"/>
              </a:rPr>
              <a:t>Unfair Advantages</a:t>
            </a:r>
            <a:endParaRPr lang="en-US" dirty="0"/>
          </a:p>
        </p:txBody>
      </p:sp>
      <p:sp>
        <p:nvSpPr>
          <p:cNvPr id="18434" name="Rectangle 2"/>
          <p:cNvSpPr>
            <a:spLocks noGrp="1" noChangeArrowheads="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dirty="0">
                <a:cs typeface="Arial" pitchFamily="34" charset="0"/>
              </a:rPr>
              <a:t> </a:t>
            </a:r>
            <a:r>
              <a:rPr lang="en-US" sz="3600" dirty="0">
                <a:cs typeface="Arial" pitchFamily="34" charset="0"/>
              </a:rPr>
              <a:t>(Advantage 1)</a:t>
            </a:r>
          </a:p>
          <a:p>
            <a:pPr marL="487672" indent="-487672" defTabSz="1300460" eaLnBrk="1" fontAlgn="auto" hangingPunct="1">
              <a:spcAft>
                <a:spcPts val="853"/>
              </a:spcAft>
              <a:defRPr/>
            </a:pPr>
            <a:r>
              <a:rPr lang="en-US" sz="3600" dirty="0">
                <a:cs typeface="Arial" pitchFamily="34" charset="0"/>
              </a:rPr>
              <a:t> (Advantage 2)</a:t>
            </a:r>
          </a:p>
          <a:p>
            <a:pPr marL="487672" indent="-487672" defTabSz="1300460" eaLnBrk="1" fontAlgn="auto" hangingPunct="1">
              <a:spcAft>
                <a:spcPts val="853"/>
              </a:spcAft>
              <a:defRPr/>
            </a:pPr>
            <a:r>
              <a:rPr lang="en-US" sz="3600" dirty="0">
                <a:cs typeface="Arial" pitchFamily="34" charset="0"/>
              </a:rPr>
              <a:t> (Advantage 3)</a:t>
            </a:r>
          </a:p>
          <a:p>
            <a:pPr marL="487672" indent="-487672" defTabSz="1300460" eaLnBrk="1" fontAlgn="auto" hangingPunct="1">
              <a:spcAft>
                <a:spcPts val="853"/>
              </a:spcAft>
              <a:defRPr/>
            </a:pPr>
            <a:r>
              <a:rPr lang="en-US" sz="3600" dirty="0">
                <a:cs typeface="Arial" pitchFamily="34" charset="0"/>
              </a:rPr>
              <a:t> (How do you maintain unfair advantages?)</a:t>
            </a:r>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a:p>
            <a:pPr marL="0" indent="0" defTabSz="1300460" eaLnBrk="1" fontAlgn="auto" hangingPunct="1">
              <a:spcAft>
                <a:spcPts val="853"/>
              </a:spcAft>
              <a:defRPr/>
            </a:pPr>
            <a:endParaRPr lang="en-US" dirty="0"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1271250" cy="1625600"/>
          </a:xfrm>
        </p:spPr>
        <p:txBody>
          <a:bodyPr/>
          <a:lstStyle/>
          <a:p>
            <a:pPr defTabSz="1300460" eaLnBrk="1" fontAlgn="auto" hangingPunct="1">
              <a:spcAft>
                <a:spcPts val="0"/>
              </a:spcAft>
              <a:defRPr/>
            </a:pPr>
            <a:r>
              <a:rPr lang="en-US" dirty="0" smtClean="0"/>
              <a:t>Demo</a:t>
            </a:r>
            <a:endParaRPr lang="en-US" dirty="0"/>
          </a:p>
        </p:txBody>
      </p:sp>
      <p:sp>
        <p:nvSpPr>
          <p:cNvPr id="3" name="Content Placeholder 2"/>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endParaRPr 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Sales and Marketing</a:t>
            </a:r>
            <a:endParaRPr lang="en-US" dirty="0"/>
          </a:p>
        </p:txBody>
      </p:sp>
      <p:sp>
        <p:nvSpPr>
          <p:cNvPr id="3" name="Content Placeholder 2"/>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r>
              <a:rPr lang="en-US" sz="3600" dirty="0">
                <a:cs typeface="Arial" pitchFamily="34" charset="0"/>
              </a:rPr>
              <a:t> (How will you rollout?)</a:t>
            </a:r>
          </a:p>
          <a:p>
            <a:pPr marL="487672" indent="-487672" defTabSz="1300460" eaLnBrk="1" fontAlgn="auto" hangingPunct="1">
              <a:spcAft>
                <a:spcPts val="853"/>
              </a:spcAft>
              <a:defRPr/>
            </a:pPr>
            <a:r>
              <a:rPr lang="en-US" sz="3600" dirty="0">
                <a:cs typeface="Arial" pitchFamily="34" charset="0"/>
              </a:rPr>
              <a:t> (How much have you done already?)</a:t>
            </a:r>
          </a:p>
          <a:p>
            <a:pPr marL="487672" indent="-487672" defTabSz="1300460" eaLnBrk="1" fontAlgn="auto" hangingPunct="1">
              <a:spcAft>
                <a:spcPts val="853"/>
              </a:spcAft>
              <a:defRPr/>
            </a:pPr>
            <a:r>
              <a:rPr lang="en-US" sz="3600" dirty="0">
                <a:cs typeface="Arial" pitchFamily="34" charset="0"/>
              </a:rPr>
              <a:t> (What is the source of this expertise?)</a:t>
            </a:r>
          </a:p>
          <a:p>
            <a:pPr marL="487672" indent="-487672" defTabSz="1300460" eaLnBrk="1" fontAlgn="auto" hangingPunct="1">
              <a:spcAft>
                <a:spcPts val="853"/>
              </a:spcAft>
              <a:defRPr/>
            </a:pPr>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Group 2"/>
          <p:cNvGraphicFramePr>
            <a:graphicFrameLocks noGrp="1"/>
          </p:cNvGraphicFramePr>
          <p:nvPr/>
        </p:nvGraphicFramePr>
        <p:xfrm>
          <a:off x="1092200" y="2286000"/>
          <a:ext cx="10668000" cy="5310188"/>
        </p:xfrm>
        <a:graphic>
          <a:graphicData uri="http://schemas.openxmlformats.org/drawingml/2006/table">
            <a:tbl>
              <a:tblPr firstRow="1" firstCol="1">
                <a:tableStyleId>{5DA37D80-6434-44D0-A028-1B22A696006F}</a:tableStyleId>
              </a:tblPr>
              <a:tblGrid>
                <a:gridCol w="2819400"/>
                <a:gridCol w="4038600"/>
                <a:gridCol w="3810000"/>
              </a:tblGrid>
              <a:tr h="76207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800" u="none" strike="noStrike" cap="none" normalizeH="0" baseline="0" dirty="0" smtClean="0">
                          <a:ln>
                            <a:noFill/>
                          </a:ln>
                          <a:effectLst/>
                          <a:sym typeface="Gill Sans" charset="0"/>
                        </a:rPr>
                        <a:t>We can, it can</a:t>
                      </a:r>
                      <a:r>
                        <a:rPr kumimoji="0" lang="ja-JP" altLang="en-US" sz="2800" u="none" strike="noStrike" cap="none" normalizeH="0" baseline="0" dirty="0" smtClean="0">
                          <a:ln>
                            <a:noFill/>
                          </a:ln>
                          <a:effectLst/>
                          <a:sym typeface="Gill Sans" charset="0"/>
                        </a:rPr>
                        <a:t>’</a:t>
                      </a:r>
                      <a:r>
                        <a:rPr kumimoji="0" lang="en-US" altLang="ja-JP" sz="2800" u="none" strike="noStrike" cap="none" normalizeH="0" baseline="0" dirty="0" smtClean="0">
                          <a:ln>
                            <a:noFill/>
                          </a:ln>
                          <a:effectLst/>
                          <a:sym typeface="Gill Sans" charset="0"/>
                        </a:rPr>
                        <a:t>t</a:t>
                      </a: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800" u="none" strike="noStrike" cap="none" normalizeH="0" baseline="0" dirty="0" smtClean="0">
                          <a:ln>
                            <a:noFill/>
                          </a:ln>
                          <a:effectLst/>
                          <a:sym typeface="Gill Sans" charset="0"/>
                        </a:rPr>
                        <a:t>It can, we can</a:t>
                      </a:r>
                      <a:r>
                        <a:rPr kumimoji="0" lang="ja-JP" altLang="en-US" sz="2800" u="none" strike="noStrike" cap="none" normalizeH="0" baseline="0" dirty="0" smtClean="0">
                          <a:ln>
                            <a:noFill/>
                          </a:ln>
                          <a:effectLst/>
                          <a:sym typeface="Gill Sans" charset="0"/>
                        </a:rPr>
                        <a:t>’</a:t>
                      </a:r>
                      <a:r>
                        <a:rPr kumimoji="0" lang="en-US" altLang="ja-JP" sz="2800" u="none" strike="noStrike" cap="none" normalizeH="0" baseline="0" dirty="0" smtClean="0">
                          <a:ln>
                            <a:noFill/>
                          </a:ln>
                          <a:effectLst/>
                          <a:sym typeface="Gill Sans" charset="0"/>
                        </a:rPr>
                        <a:t>t</a:t>
                      </a: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r>
              <a:tr h="151603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800" u="none" strike="noStrike" cap="none" normalizeH="0" baseline="0" dirty="0" smtClean="0">
                          <a:ln>
                            <a:noFill/>
                          </a:ln>
                          <a:effectLst/>
                          <a:sym typeface="Gill Sans" charset="0"/>
                        </a:rPr>
                        <a:t>(Competitor 1)</a:t>
                      </a: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r>
              <a:tr h="151603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800" u="none" strike="noStrike" cap="none" normalizeH="0" baseline="0" dirty="0" smtClean="0">
                          <a:ln>
                            <a:noFill/>
                          </a:ln>
                          <a:effectLst/>
                          <a:sym typeface="Gill Sans" charset="0"/>
                        </a:rPr>
                        <a:t>(Competitor 2)</a:t>
                      </a: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r>
              <a:tr h="151603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800" u="none" strike="noStrike" cap="none" normalizeH="0" baseline="0" smtClean="0">
                          <a:ln>
                            <a:noFill/>
                          </a:ln>
                          <a:effectLst/>
                          <a:sym typeface="Gill Sans" charset="0"/>
                        </a:rPr>
                        <a:t>(Competitor 3)</a:t>
                      </a:r>
                      <a:endParaRPr kumimoji="0" lang="en-US" sz="2800" b="0" i="0" u="none" strike="noStrike" cap="none" normalizeH="0" baseline="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2800" b="0" i="0" u="none" strike="noStrike" cap="none" normalizeH="0" baseline="0" dirty="0" smtClean="0">
                        <a:ln>
                          <a:noFill/>
                        </a:ln>
                        <a:solidFill>
                          <a:srgbClr val="FFFFFF"/>
                        </a:solidFill>
                        <a:effectLst/>
                        <a:latin typeface="Arial" pitchFamily="34" charset="0"/>
                        <a:ea typeface="ヒラギノ角ゴ ProN W3" charset="-128"/>
                        <a:cs typeface="Arial" pitchFamily="34" charset="0"/>
                        <a:sym typeface="Gill Sans" charset="0"/>
                      </a:endParaRPr>
                    </a:p>
                  </a:txBody>
                  <a:tcPr marL="50800" marR="50800" marT="50805" marB="50805" anchor="ctr" horzOverflow="overflow"/>
                </a:tc>
              </a:tr>
            </a:tbl>
          </a:graphicData>
        </a:graphic>
      </p:graphicFrame>
      <p:sp>
        <p:nvSpPr>
          <p:cNvPr id="5" name="Rectangle 1"/>
          <p:cNvSpPr txBox="1">
            <a:spLocks noChangeArrowheads="1"/>
          </p:cNvSpPr>
          <p:nvPr/>
        </p:nvSpPr>
        <p:spPr bwMode="auto">
          <a:xfrm>
            <a:off x="1092200" y="762000"/>
            <a:ext cx="48260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lIns="50800" tIns="50800" rIns="50800" bIns="50800" anchor="b"/>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defRPr/>
            </a:pPr>
            <a:r>
              <a:rPr lang="en-US" sz="4300" cap="small" dirty="0" smtClean="0">
                <a:cs typeface="Andale Mono"/>
              </a:rPr>
              <a:t>Competition</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63600" y="3276600"/>
            <a:ext cx="1120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sz="4200">
                <a:solidFill>
                  <a:srgbClr val="FFFFFF"/>
                </a:solidFill>
                <a:latin typeface="Gill Sans" charset="0"/>
                <a:ea typeface="ヒラギノ角ゴ ProN W3" charset="-128"/>
                <a:sym typeface="Gill Sans" charset="0"/>
              </a:defRPr>
            </a:lvl1pPr>
            <a:lvl2pPr marL="742950" indent="-285750" eaLnBrk="0" hangingPunct="0">
              <a:defRPr sz="4200">
                <a:solidFill>
                  <a:srgbClr val="FFFFFF"/>
                </a:solidFill>
                <a:latin typeface="Gill Sans" charset="0"/>
                <a:ea typeface="ヒラギノ角ゴ ProN W3" charset="-128"/>
                <a:sym typeface="Gill Sans" charset="0"/>
              </a:defRPr>
            </a:lvl2pPr>
            <a:lvl3pPr marL="1143000" indent="-228600" eaLnBrk="0" hangingPunct="0">
              <a:defRPr sz="4200">
                <a:solidFill>
                  <a:srgbClr val="FFFFFF"/>
                </a:solidFill>
                <a:latin typeface="Gill Sans" charset="0"/>
                <a:ea typeface="ヒラギノ角ゴ ProN W3" charset="-128"/>
                <a:sym typeface="Gill Sans" charset="0"/>
              </a:defRPr>
            </a:lvl3pPr>
            <a:lvl4pPr marL="1600200" indent="-228600" eaLnBrk="0" hangingPunct="0">
              <a:defRPr sz="4200">
                <a:solidFill>
                  <a:srgbClr val="FFFFFF"/>
                </a:solidFill>
                <a:latin typeface="Gill Sans" charset="0"/>
                <a:ea typeface="ヒラギノ角ゴ ProN W3" charset="-128"/>
                <a:sym typeface="Gill Sans" charset="0"/>
              </a:defRPr>
            </a:lvl4pPr>
            <a:lvl5pPr marL="2057400" indent="-228600" eaLnBrk="0" hangingPunct="0">
              <a:defRPr sz="42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algn="l" eaLnBrk="1" hangingPunct="1">
              <a:buFont typeface="Arial" pitchFamily="34" charset="0"/>
              <a:buChar char="•"/>
            </a:pPr>
            <a:r>
              <a:rPr lang="en-US" sz="3200">
                <a:solidFill>
                  <a:schemeClr val="bg1"/>
                </a:solidFill>
                <a:latin typeface="Arial" pitchFamily="34" charset="0"/>
                <a:cs typeface="Arial" pitchFamily="34" charset="0"/>
              </a:rPr>
              <a:t>(Pricing)</a:t>
            </a:r>
          </a:p>
          <a:p>
            <a:pPr algn="l" eaLnBrk="1" hangingPunct="1">
              <a:buFont typeface="Arial" pitchFamily="34" charset="0"/>
              <a:buChar char="•"/>
            </a:pPr>
            <a:r>
              <a:rPr lang="en-US" sz="3200">
                <a:solidFill>
                  <a:schemeClr val="bg1"/>
                </a:solidFill>
                <a:latin typeface="Arial" pitchFamily="34" charset="0"/>
                <a:cs typeface="Arial" pitchFamily="34" charset="0"/>
              </a:rPr>
              <a:t>(Value of each customer)</a:t>
            </a:r>
          </a:p>
          <a:p>
            <a:pPr algn="l" eaLnBrk="1" hangingPunct="1">
              <a:buFont typeface="Arial" pitchFamily="34" charset="0"/>
              <a:buChar char="•"/>
            </a:pPr>
            <a:r>
              <a:rPr lang="en-US" sz="3200">
                <a:solidFill>
                  <a:schemeClr val="bg1"/>
                </a:solidFill>
                <a:latin typeface="Arial" pitchFamily="34" charset="0"/>
                <a:cs typeface="Arial" pitchFamily="34" charset="0"/>
              </a:rPr>
              <a:t>(Customer acquisition cost)</a:t>
            </a:r>
          </a:p>
        </p:txBody>
      </p:sp>
      <p:sp>
        <p:nvSpPr>
          <p:cNvPr id="2" name="Title 1"/>
          <p:cNvSpPr>
            <a:spLocks noGrp="1"/>
          </p:cNvSpPr>
          <p:nvPr>
            <p:ph type="title"/>
          </p:nvPr>
        </p:nvSpPr>
        <p:spPr>
          <a:xfrm>
            <a:off x="866775" y="390525"/>
            <a:ext cx="11271250" cy="1625600"/>
          </a:xfrm>
        </p:spPr>
        <p:txBody>
          <a:bodyPr/>
          <a:lstStyle/>
          <a:p>
            <a:pPr defTabSz="1300460" eaLnBrk="1" fontAlgn="auto" hangingPunct="1">
              <a:spcAft>
                <a:spcPts val="0"/>
              </a:spcAft>
              <a:defRPr/>
            </a:pPr>
            <a:r>
              <a:rPr lang="en-US" dirty="0" smtClean="0"/>
              <a:t>Business Model</a:t>
            </a:r>
            <a:endParaRPr lang="en-US" dirty="0"/>
          </a:p>
        </p:txBody>
      </p:sp>
      <p:sp>
        <p:nvSpPr>
          <p:cNvPr id="3" name="Content Placeholder 2"/>
          <p:cNvSpPr>
            <a:spLocks noGrp="1"/>
          </p:cNvSpPr>
          <p:nvPr>
            <p:ph sz="quarter" idx="13"/>
          </p:nvPr>
        </p:nvSpPr>
        <p:spPr>
          <a:xfrm>
            <a:off x="866775" y="2276475"/>
            <a:ext cx="11271250" cy="5851525"/>
          </a:xfrm>
        </p:spPr>
        <p:txBody>
          <a:bodyPr/>
          <a:lstStyle/>
          <a:p>
            <a:pPr marL="487672" indent="-487672" defTabSz="1300460" eaLnBrk="1" fontAlgn="auto" hangingPunct="1">
              <a:spcAft>
                <a:spcPts val="853"/>
              </a:spcAft>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66775" y="390525"/>
            <a:ext cx="11271250" cy="1625600"/>
          </a:xfrm>
        </p:spPr>
        <p:txBody>
          <a:bodyPr/>
          <a:lstStyle/>
          <a:p>
            <a:pPr defTabSz="1300460" eaLnBrk="1" fontAlgn="auto" hangingPunct="1">
              <a:spcAft>
                <a:spcPts val="0"/>
              </a:spcAft>
              <a:defRPr/>
            </a:pPr>
            <a:r>
              <a:rPr lang="en-US" dirty="0" smtClean="0">
                <a:cs typeface="Andale Mono"/>
              </a:rPr>
              <a:t>Forecast</a:t>
            </a:r>
          </a:p>
        </p:txBody>
      </p:sp>
      <p:graphicFrame>
        <p:nvGraphicFramePr>
          <p:cNvPr id="5" name="Group 2"/>
          <p:cNvGraphicFramePr>
            <a:graphicFrameLocks noGrp="1"/>
          </p:cNvGraphicFramePr>
          <p:nvPr>
            <p:ph sz="quarter" idx="13"/>
          </p:nvPr>
        </p:nvGraphicFramePr>
        <p:xfrm>
          <a:off x="866775" y="2276475"/>
          <a:ext cx="11353800" cy="5540375"/>
        </p:xfrm>
        <a:graphic>
          <a:graphicData uri="http://schemas.openxmlformats.org/drawingml/2006/table">
            <a:tbl>
              <a:tblPr>
                <a:tableStyleId>{5DA37D80-6434-44D0-A028-1B22A696006F}</a:tableStyleId>
              </a:tblPr>
              <a:tblGrid>
                <a:gridCol w="2209800"/>
                <a:gridCol w="1828800"/>
                <a:gridCol w="1828800"/>
                <a:gridCol w="1828800"/>
                <a:gridCol w="1828800"/>
                <a:gridCol w="1828800"/>
              </a:tblGrid>
              <a:tr h="55884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Year 1</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Year 2</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Year 3</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Year 4</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Year 5</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r>
              <a:tr h="101607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 of Customers</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r>
              <a:tr h="101607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 of Employees</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r>
              <a:tr h="98312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Sales</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r>
              <a:tr h="98312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Expenses</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r>
              <a:tr h="98312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2000" b="1" u="none" strike="noStrike" cap="none" normalizeH="0" baseline="0" dirty="0" smtClean="0">
                          <a:ln>
                            <a:noFill/>
                          </a:ln>
                          <a:effectLst/>
                          <a:sym typeface="Gill Sans" charset="0"/>
                        </a:rPr>
                        <a:t>Profits</a:t>
                      </a:r>
                      <a:endParaRPr kumimoji="0" lang="en-US" sz="2000" b="1"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3000" b="0" i="0" u="none" strike="noStrike" cap="none" normalizeH="0" baseline="0" dirty="0">
                        <a:ln>
                          <a:noFill/>
                        </a:ln>
                        <a:solidFill>
                          <a:srgbClr val="FFFFFF"/>
                        </a:solidFill>
                        <a:effectLst/>
                        <a:latin typeface="Segoe Light"/>
                        <a:ea typeface="ヒラギノ角ゴ ProN W3" charset="0"/>
                        <a:cs typeface="Segoe Light"/>
                        <a:sym typeface="Gill Sans" charset="0"/>
                      </a:endParaRPr>
                    </a:p>
                  </a:txBody>
                  <a:tcPr marL="50800" marR="50800" marT="50798" marB="50798" anchor="ctr" horzOverflow="overflow"/>
                </a:tc>
              </a:tr>
            </a:tbl>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4606</TotalTime>
  <Pages>0</Pages>
  <Words>755</Words>
  <Characters>0</Characters>
  <Application>Microsoft Office PowerPoint</Application>
  <PresentationFormat>Custom</PresentationFormat>
  <Lines>0</Lines>
  <Paragraphs>89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(Company Name)</vt:lpstr>
      <vt:lpstr>Overview</vt:lpstr>
      <vt:lpstr>Problem / Opportunity </vt:lpstr>
      <vt:lpstr>Unfair Advantages</vt:lpstr>
      <vt:lpstr>Demo</vt:lpstr>
      <vt:lpstr>Sales and Marketing</vt:lpstr>
      <vt:lpstr>PowerPoint Presentation</vt:lpstr>
      <vt:lpstr>Business Model</vt:lpstr>
      <vt:lpstr>Forecast</vt:lpstr>
      <vt:lpstr>Team</vt:lpstr>
      <vt:lpstr>Status and Milestones</vt:lpstr>
    </vt:vector>
  </TitlesOfParts>
  <LinksUpToDate>false</LinksUpToDate>
  <SharedDoc>false</SharedDoc>
  <HLinks>
    <vt:vector size="90" baseType="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ariant>
        <vt:i4>7</vt:i4>
      </vt:variant>
      <vt:variant>
        <vt:i4>6</vt:i4>
      </vt:variant>
      <vt:variant>
        <vt:i4>0</vt:i4>
      </vt:variant>
      <vt:variant>
        <vt:i4>7</vt:i4>
      </vt:variant>
      <vt:variant>
        <vt:lpwstr>http://blog.guykawasaki.com/2012/01/how-to-create-an-enchanting-pitch-officeandguyk.html</vt:lpwstr>
      </vt:variant>
      <vt:variant>
        <vt:lpwstr>axzz1iyi7X8Su</vt:lpwstr>
      </vt:variant>
    </vt:vector>
  </HLinks>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Jamie Bothwell</dc:creator>
  <cp:lastModifiedBy>Joana Micorescu</cp:lastModifiedBy>
  <cp:revision>71</cp:revision>
  <dcterms:modified xsi:type="dcterms:W3CDTF">2012-01-09T17:37:26Z</dcterms:modified>
</cp:coreProperties>
</file>