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0" r:id="rId6"/>
    <p:sldId id="263" r:id="rId7"/>
    <p:sldId id="261" r:id="rId8"/>
    <p:sldId id="264" r:id="rId9"/>
    <p:sldId id="258" r:id="rId10"/>
    <p:sldId id="265" r:id="rId11"/>
    <p:sldId id="266" r:id="rId12"/>
    <p:sldId id="267" r:id="rId13"/>
    <p:sldId id="275" r:id="rId14"/>
    <p:sldId id="276"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63" d="100"/>
          <a:sy n="163" d="100"/>
        </p:scale>
        <p:origin x="14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12/16/2018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martinfowler.com/articles/richardsonMaturityModel.html" TargetMode="External"/><Relationship Id="rId4" Type="http://schemas.openxmlformats.org/officeDocument/2006/relationships/hyperlink" Target="https://restfulapi.net/richardson-maturity-mode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linkedin.com/in/carlclarke1" TargetMode="External"/><Relationship Id="rId3" Type="http://schemas.openxmlformats.org/officeDocument/2006/relationships/hyperlink" Target="https://swagger.io/" TargetMode="External"/><Relationship Id="rId7" Type="http://schemas.openxmlformats.org/officeDocument/2006/relationships/hyperlink" Target="https://github.com/carlclarke/" TargetMode="External"/><Relationship Id="rId2" Type="http://schemas.openxmlformats.org/officeDocument/2006/relationships/hyperlink" Target="https://github.com/carlclarke/SwaggerRESTDemo" TargetMode="External"/><Relationship Id="rId1" Type="http://schemas.openxmlformats.org/officeDocument/2006/relationships/slideLayout" Target="../slideLayouts/slideLayout2.xml"/><Relationship Id="rId6" Type="http://schemas.openxmlformats.org/officeDocument/2006/relationships/hyperlink" Target="tel://+44%207770%20461212/" TargetMode="External"/><Relationship Id="rId5" Type="http://schemas.openxmlformats.org/officeDocument/2006/relationships/hyperlink" Target="mailto:mail@carlclarke.com" TargetMode="External"/><Relationship Id="rId4" Type="http://schemas.openxmlformats.org/officeDocument/2006/relationships/hyperlink" Target="https://www.openapis.org/" TargetMode="External"/><Relationship Id="rId9" Type="http://schemas.openxmlformats.org/officeDocument/2006/relationships/hyperlink" Target="https://www.dropbox.com/s/eu188zic87im7un/cv%20for%20carl%20clarke.docx?dl=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315B-A5ED-414F-9039-2FCC46BB533A}"/>
              </a:ext>
            </a:extLst>
          </p:cNvPr>
          <p:cNvSpPr>
            <a:spLocks noGrp="1"/>
          </p:cNvSpPr>
          <p:nvPr>
            <p:ph type="ctrTitle"/>
          </p:nvPr>
        </p:nvSpPr>
        <p:spPr>
          <a:xfrm>
            <a:off x="3768969" y="1964267"/>
            <a:ext cx="7391156" cy="2421464"/>
          </a:xfrm>
        </p:spPr>
        <p:txBody>
          <a:bodyPr/>
          <a:lstStyle/>
          <a:p>
            <a:r>
              <a:rPr lang="en-GB" cap="small" dirty="0"/>
              <a:t>WebAPI &amp; OpenAPI (Swagger)</a:t>
            </a:r>
          </a:p>
        </p:txBody>
      </p:sp>
      <p:sp>
        <p:nvSpPr>
          <p:cNvPr id="3" name="Subtitle 2">
            <a:extLst>
              <a:ext uri="{FF2B5EF4-FFF2-40B4-BE49-F238E27FC236}">
                <a16:creationId xmlns:a16="http://schemas.microsoft.com/office/drawing/2014/main" id="{FF4D9A36-1E5B-4E74-BB8A-440E23202C0B}"/>
              </a:ext>
            </a:extLst>
          </p:cNvPr>
          <p:cNvSpPr>
            <a:spLocks noGrp="1"/>
          </p:cNvSpPr>
          <p:nvPr>
            <p:ph type="subTitle" idx="1"/>
          </p:nvPr>
        </p:nvSpPr>
        <p:spPr/>
        <p:txBody>
          <a:bodyPr/>
          <a:lstStyle/>
          <a:p>
            <a:r>
              <a:rPr lang="en-GB" dirty="0"/>
              <a:t>With some history and RESTful Principles</a:t>
            </a:r>
          </a:p>
        </p:txBody>
      </p:sp>
    </p:spTree>
    <p:extLst>
      <p:ext uri="{BB962C8B-B14F-4D97-AF65-F5344CB8AC3E}">
        <p14:creationId xmlns:p14="http://schemas.microsoft.com/office/powerpoint/2010/main" val="2832010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B132-4616-4FD1-9E1A-82BFE451D3DB}"/>
              </a:ext>
            </a:extLst>
          </p:cNvPr>
          <p:cNvSpPr>
            <a:spLocks noGrp="1"/>
          </p:cNvSpPr>
          <p:nvPr>
            <p:ph type="title"/>
          </p:nvPr>
        </p:nvSpPr>
        <p:spPr/>
        <p:txBody>
          <a:bodyPr/>
          <a:lstStyle/>
          <a:p>
            <a:r>
              <a:rPr lang="en-GB" dirty="0"/>
              <a:t>Observations</a:t>
            </a:r>
          </a:p>
        </p:txBody>
      </p:sp>
      <p:sp>
        <p:nvSpPr>
          <p:cNvPr id="3" name="Content Placeholder 2">
            <a:extLst>
              <a:ext uri="{FF2B5EF4-FFF2-40B4-BE49-F238E27FC236}">
                <a16:creationId xmlns:a16="http://schemas.microsoft.com/office/drawing/2014/main" id="{A6B8F1E3-AA82-46F6-B6C7-E36D91818667}"/>
              </a:ext>
            </a:extLst>
          </p:cNvPr>
          <p:cNvSpPr>
            <a:spLocks noGrp="1"/>
          </p:cNvSpPr>
          <p:nvPr>
            <p:ph idx="1"/>
          </p:nvPr>
        </p:nvSpPr>
        <p:spPr/>
        <p:txBody>
          <a:bodyPr>
            <a:normAutofit/>
          </a:bodyPr>
          <a:lstStyle/>
          <a:p>
            <a:r>
              <a:rPr lang="en-GB" sz="2800" dirty="0">
                <a:solidFill>
                  <a:srgbClr val="FF0000"/>
                </a:solidFill>
                <a:sym typeface="Wingdings" panose="05000000000000000000" pitchFamily="2" charset="2"/>
              </a:rPr>
              <a:t></a:t>
            </a:r>
            <a:r>
              <a:rPr lang="en-GB" dirty="0">
                <a:sym typeface="Wingdings" panose="05000000000000000000" pitchFamily="2" charset="2"/>
              </a:rPr>
              <a:t> Database can still be a ‘bottleneck’ especially when overburdened with business processing</a:t>
            </a:r>
          </a:p>
          <a:p>
            <a:r>
              <a:rPr lang="en-GB" sz="2400" dirty="0">
                <a:solidFill>
                  <a:srgbClr val="00B050"/>
                </a:solidFill>
                <a:sym typeface="Wingdings" panose="05000000000000000000" pitchFamily="2" charset="2"/>
              </a:rPr>
              <a:t></a:t>
            </a:r>
            <a:r>
              <a:rPr lang="en-GB" dirty="0">
                <a:sym typeface="Wingdings" panose="05000000000000000000" pitchFamily="2" charset="2"/>
              </a:rPr>
              <a:t> Web servers are relatively easy to scale out facilitating thousands of users</a:t>
            </a:r>
          </a:p>
          <a:p>
            <a:r>
              <a:rPr lang="en-GB" sz="2400" dirty="0">
                <a:solidFill>
                  <a:srgbClr val="00B050"/>
                </a:solidFill>
                <a:sym typeface="Wingdings" panose="05000000000000000000" pitchFamily="2" charset="2"/>
              </a:rPr>
              <a:t></a:t>
            </a:r>
            <a:r>
              <a:rPr lang="en-GB" dirty="0">
                <a:sym typeface="Wingdings" panose="05000000000000000000" pitchFamily="2" charset="2"/>
              </a:rPr>
              <a:t> Applications (business rule and UI) reside on web servers – easier to update</a:t>
            </a:r>
          </a:p>
          <a:p>
            <a:r>
              <a:rPr lang="en-GB" sz="2400" dirty="0">
                <a:solidFill>
                  <a:srgbClr val="00B050"/>
                </a:solidFill>
                <a:sym typeface="Wingdings" panose="05000000000000000000" pitchFamily="2" charset="2"/>
              </a:rPr>
              <a:t></a:t>
            </a:r>
            <a:r>
              <a:rPr lang="en-GB" dirty="0">
                <a:sym typeface="Wingdings" panose="05000000000000000000" pitchFamily="2" charset="2"/>
              </a:rPr>
              <a:t> Web applications are (largely) ‘stateless’ – connections are obtained for each web request</a:t>
            </a:r>
            <a:endParaRPr lang="en-GB" dirty="0"/>
          </a:p>
          <a:p>
            <a:r>
              <a:rPr lang="en-GB" sz="2400" dirty="0">
                <a:solidFill>
                  <a:srgbClr val="00B050"/>
                </a:solidFill>
                <a:sym typeface="Wingdings" panose="05000000000000000000" pitchFamily="2" charset="2"/>
              </a:rPr>
              <a:t></a:t>
            </a:r>
            <a:r>
              <a:rPr lang="en-GB" dirty="0">
                <a:sym typeface="Wingdings" panose="05000000000000000000" pitchFamily="2" charset="2"/>
              </a:rPr>
              <a:t> Distributed performance because business rules can be processed on web server</a:t>
            </a:r>
            <a:endParaRPr lang="en-GB" dirty="0"/>
          </a:p>
          <a:p>
            <a:r>
              <a:rPr lang="en-GB" sz="2400" dirty="0">
                <a:solidFill>
                  <a:srgbClr val="00B050"/>
                </a:solidFill>
                <a:sym typeface="Wingdings" panose="05000000000000000000" pitchFamily="2" charset="2"/>
              </a:rPr>
              <a:t></a:t>
            </a:r>
            <a:r>
              <a:rPr lang="en-GB" dirty="0">
                <a:sym typeface="Wingdings" panose="05000000000000000000" pitchFamily="2" charset="2"/>
              </a:rPr>
              <a:t> Client browsers can provide a rich and ‘responsive’ user interface</a:t>
            </a:r>
            <a:endParaRPr lang="en-GB" dirty="0"/>
          </a:p>
        </p:txBody>
      </p:sp>
    </p:spTree>
    <p:extLst>
      <p:ext uri="{BB962C8B-B14F-4D97-AF65-F5344CB8AC3E}">
        <p14:creationId xmlns:p14="http://schemas.microsoft.com/office/powerpoint/2010/main" val="323842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8C49-30EF-4F39-8533-E2A60A343AB6}"/>
              </a:ext>
            </a:extLst>
          </p:cNvPr>
          <p:cNvSpPr>
            <a:spLocks noGrp="1"/>
          </p:cNvSpPr>
          <p:nvPr>
            <p:ph type="title"/>
          </p:nvPr>
        </p:nvSpPr>
        <p:spPr/>
        <p:txBody>
          <a:bodyPr/>
          <a:lstStyle/>
          <a:p>
            <a:r>
              <a:rPr lang="en-GB" cap="small" dirty="0"/>
              <a:t>What is a WebAPI?</a:t>
            </a:r>
          </a:p>
        </p:txBody>
      </p:sp>
      <p:sp>
        <p:nvSpPr>
          <p:cNvPr id="3" name="Content Placeholder 2">
            <a:extLst>
              <a:ext uri="{FF2B5EF4-FFF2-40B4-BE49-F238E27FC236}">
                <a16:creationId xmlns:a16="http://schemas.microsoft.com/office/drawing/2014/main" id="{1D7EFAFB-51B1-4DF4-BBFF-8AEED2EB91C1}"/>
              </a:ext>
            </a:extLst>
          </p:cNvPr>
          <p:cNvSpPr>
            <a:spLocks noGrp="1"/>
          </p:cNvSpPr>
          <p:nvPr>
            <p:ph idx="1"/>
          </p:nvPr>
        </p:nvSpPr>
        <p:spPr/>
        <p:txBody>
          <a:bodyPr>
            <a:normAutofit/>
          </a:bodyPr>
          <a:lstStyle/>
          <a:p>
            <a:pPr marL="0" indent="0">
              <a:buNone/>
            </a:pPr>
            <a:r>
              <a:rPr lang="en-GB" sz="2400" dirty="0"/>
              <a:t>A Web API is an application programming interface for either a web server or a client application.</a:t>
            </a:r>
          </a:p>
          <a:p>
            <a:pPr marL="0" indent="0">
              <a:buNone/>
            </a:pPr>
            <a:r>
              <a:rPr lang="en-GB" sz="2400" dirty="0"/>
              <a:t>An application programming interface (API) is a set of subroutine definitions, communication protocols, and tools for building software. In general terms, it is a set of clearly defined methods of communication among various components. A good API makes it easier to develop a computer program by providing all the building blocks, which are then put together by the programmer</a:t>
            </a:r>
          </a:p>
        </p:txBody>
      </p:sp>
    </p:spTree>
    <p:extLst>
      <p:ext uri="{BB962C8B-B14F-4D97-AF65-F5344CB8AC3E}">
        <p14:creationId xmlns:p14="http://schemas.microsoft.com/office/powerpoint/2010/main" val="753849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F04D-7E39-4BF3-8CFA-AC35CFFFB254}"/>
              </a:ext>
            </a:extLst>
          </p:cNvPr>
          <p:cNvSpPr>
            <a:spLocks noGrp="1"/>
          </p:cNvSpPr>
          <p:nvPr>
            <p:ph type="title"/>
          </p:nvPr>
        </p:nvSpPr>
        <p:spPr/>
        <p:txBody>
          <a:bodyPr>
            <a:normAutofit/>
          </a:bodyPr>
          <a:lstStyle/>
          <a:p>
            <a:r>
              <a:rPr lang="en-GB" sz="3200" cap="small" dirty="0"/>
              <a:t>WebAPIs Leverage From Web Application Technology</a:t>
            </a:r>
          </a:p>
        </p:txBody>
      </p:sp>
      <p:sp>
        <p:nvSpPr>
          <p:cNvPr id="3" name="Content Placeholder 2">
            <a:extLst>
              <a:ext uri="{FF2B5EF4-FFF2-40B4-BE49-F238E27FC236}">
                <a16:creationId xmlns:a16="http://schemas.microsoft.com/office/drawing/2014/main" id="{6BEC7716-E72E-4A46-89DB-1CB9E30433B7}"/>
              </a:ext>
            </a:extLst>
          </p:cNvPr>
          <p:cNvSpPr>
            <a:spLocks noGrp="1"/>
          </p:cNvSpPr>
          <p:nvPr>
            <p:ph idx="1"/>
          </p:nvPr>
        </p:nvSpPr>
        <p:spPr/>
        <p:txBody>
          <a:bodyPr/>
          <a:lstStyle/>
          <a:p>
            <a:pPr marL="0" indent="0">
              <a:buNone/>
            </a:pPr>
            <a:r>
              <a:rPr lang="en-GB" dirty="0"/>
              <a:t>WebAPIs can:</a:t>
            </a:r>
          </a:p>
          <a:p>
            <a:pPr marL="0" indent="0">
              <a:buNone/>
            </a:pPr>
            <a:endParaRPr lang="en-GB" dirty="0"/>
          </a:p>
          <a:p>
            <a:r>
              <a:rPr lang="en-GB" dirty="0"/>
              <a:t>Use the same scalable architecture as Web Applications</a:t>
            </a:r>
          </a:p>
          <a:p>
            <a:r>
              <a:rPr lang="en-GB" dirty="0"/>
              <a:t>Use the same encryption schemes as Web Applications</a:t>
            </a:r>
          </a:p>
          <a:p>
            <a:r>
              <a:rPr lang="en-GB" dirty="0"/>
              <a:t>Use the same authentication and authorisation mechanisms as Web Applications</a:t>
            </a:r>
          </a:p>
          <a:p>
            <a:r>
              <a:rPr lang="en-GB" dirty="0"/>
              <a:t>Serve web applications AND client applications such as mobile apps, desktop apps and external systems</a:t>
            </a:r>
          </a:p>
          <a:p>
            <a:r>
              <a:rPr lang="en-GB" dirty="0"/>
              <a:t>Provide long running processes as well as request-response business rules</a:t>
            </a:r>
          </a:p>
        </p:txBody>
      </p:sp>
    </p:spTree>
    <p:extLst>
      <p:ext uri="{BB962C8B-B14F-4D97-AF65-F5344CB8AC3E}">
        <p14:creationId xmlns:p14="http://schemas.microsoft.com/office/powerpoint/2010/main" val="19413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01FF-C4E5-475D-B4FD-64A7FB60C485}"/>
              </a:ext>
            </a:extLst>
          </p:cNvPr>
          <p:cNvSpPr>
            <a:spLocks noGrp="1"/>
          </p:cNvSpPr>
          <p:nvPr>
            <p:ph type="title"/>
          </p:nvPr>
        </p:nvSpPr>
        <p:spPr/>
        <p:txBody>
          <a:bodyPr>
            <a:normAutofit/>
          </a:bodyPr>
          <a:lstStyle/>
          <a:p>
            <a:r>
              <a:rPr lang="en-GB" dirty="0"/>
              <a:t>What is REST? </a:t>
            </a:r>
            <a:r>
              <a:rPr lang="en-GB" sz="1400" dirty="0"/>
              <a:t>(A full discussion would take longer than the time allocated)</a:t>
            </a:r>
            <a:endParaRPr lang="en-GB" dirty="0"/>
          </a:p>
        </p:txBody>
      </p:sp>
      <p:sp>
        <p:nvSpPr>
          <p:cNvPr id="3" name="Content Placeholder 2">
            <a:extLst>
              <a:ext uri="{FF2B5EF4-FFF2-40B4-BE49-F238E27FC236}">
                <a16:creationId xmlns:a16="http://schemas.microsoft.com/office/drawing/2014/main" id="{D39BA04E-EFCD-41A0-A5B2-B199130AB71C}"/>
              </a:ext>
            </a:extLst>
          </p:cNvPr>
          <p:cNvSpPr>
            <a:spLocks noGrp="1"/>
          </p:cNvSpPr>
          <p:nvPr>
            <p:ph idx="1"/>
          </p:nvPr>
        </p:nvSpPr>
        <p:spPr/>
        <p:txBody>
          <a:bodyPr>
            <a:normAutofit lnSpcReduction="10000"/>
          </a:bodyPr>
          <a:lstStyle/>
          <a:p>
            <a:r>
              <a:rPr lang="en-GB" dirty="0"/>
              <a:t>REST stands for Representational State Transfer. It is an architectural style originally described by Roy Fielding, one of the authors of HTTP 1.0 and 1.1. It is a stateless architecture that uses the Web's existing protocols and technologies.</a:t>
            </a:r>
          </a:p>
          <a:p>
            <a:pPr marL="0" indent="0">
              <a:buNone/>
            </a:pPr>
            <a:r>
              <a:rPr lang="en-GB" dirty="0"/>
              <a:t>REST uses six constraints:</a:t>
            </a:r>
          </a:p>
          <a:p>
            <a:r>
              <a:rPr lang="en-GB" dirty="0"/>
              <a:t>Uniform Interface</a:t>
            </a:r>
          </a:p>
          <a:p>
            <a:r>
              <a:rPr lang="en-GB" dirty="0"/>
              <a:t>Stateless</a:t>
            </a:r>
          </a:p>
          <a:p>
            <a:r>
              <a:rPr lang="en-GB" dirty="0"/>
              <a:t>Cacheable</a:t>
            </a:r>
          </a:p>
          <a:p>
            <a:r>
              <a:rPr lang="en-GB" dirty="0"/>
              <a:t>Client-Server</a:t>
            </a:r>
          </a:p>
          <a:p>
            <a:r>
              <a:rPr lang="en-GB" dirty="0"/>
              <a:t>Layered System</a:t>
            </a:r>
          </a:p>
          <a:p>
            <a:r>
              <a:rPr lang="en-GB" dirty="0"/>
              <a:t>Code on Demand (optional)</a:t>
            </a:r>
          </a:p>
        </p:txBody>
      </p:sp>
    </p:spTree>
    <p:extLst>
      <p:ext uri="{BB962C8B-B14F-4D97-AF65-F5344CB8AC3E}">
        <p14:creationId xmlns:p14="http://schemas.microsoft.com/office/powerpoint/2010/main" val="48402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3" name="Rectangle 72">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6A9EFADE-B3F0-4738-B27B-97F82145B4C7}"/>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dirty="0">
                <a:solidFill>
                  <a:srgbClr val="FFFFFF"/>
                </a:solidFill>
              </a:rPr>
              <a:t>Richardson Maturity Model</a:t>
            </a:r>
          </a:p>
        </p:txBody>
      </p:sp>
      <p:sp useBgFill="1">
        <p:nvSpPr>
          <p:cNvPr id="77"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7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82" name="Straight Connector 81">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https://martinfowler.com/articles/images/richardsonMaturityModel/overview.png">
            <a:extLst>
              <a:ext uri="{FF2B5EF4-FFF2-40B4-BE49-F238E27FC236}">
                <a16:creationId xmlns:a16="http://schemas.microsoft.com/office/drawing/2014/main" id="{A7C874DB-BF17-4513-AD87-D1A5C5E11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679" y="2521417"/>
            <a:ext cx="5124328" cy="30361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09F492-F3D9-4D9D-8917-A7F625758405}"/>
              </a:ext>
            </a:extLst>
          </p:cNvPr>
          <p:cNvSpPr txBox="1"/>
          <p:nvPr/>
        </p:nvSpPr>
        <p:spPr>
          <a:xfrm>
            <a:off x="440119" y="4961466"/>
            <a:ext cx="4552412" cy="1292662"/>
          </a:xfrm>
          <a:prstGeom prst="rect">
            <a:avLst/>
          </a:prstGeom>
          <a:noFill/>
        </p:spPr>
        <p:txBody>
          <a:bodyPr wrap="square" rtlCol="0">
            <a:spAutoFit/>
          </a:bodyPr>
          <a:lstStyle/>
          <a:p>
            <a:r>
              <a:rPr lang="en-GB" sz="1200" dirty="0">
                <a:solidFill>
                  <a:schemeClr val="bg1"/>
                </a:solidFill>
              </a:rPr>
              <a:t>Link</a:t>
            </a:r>
            <a:endParaRPr lang="en-GB" sz="1200" dirty="0">
              <a:solidFill>
                <a:schemeClr val="bg1"/>
              </a:solidFill>
              <a:hlinkClick r:id="rId4">
                <a:extLst>
                  <a:ext uri="{A12FA001-AC4F-418D-AE19-62706E023703}">
                    <ahyp:hlinkClr xmlns:ahyp="http://schemas.microsoft.com/office/drawing/2018/hyperlinkcolor" val="tx"/>
                  </a:ext>
                </a:extLst>
              </a:hlinkClick>
            </a:endParaRPr>
          </a:p>
          <a:p>
            <a:r>
              <a:rPr lang="en-GB" sz="1200" dirty="0">
                <a:solidFill>
                  <a:schemeClr val="accent1"/>
                </a:solidFill>
                <a:hlinkClick r:id="rId4">
                  <a:extLst>
                    <a:ext uri="{A12FA001-AC4F-418D-AE19-62706E023703}">
                      <ahyp:hlinkClr xmlns:ahyp="http://schemas.microsoft.com/office/drawing/2018/hyperlinkcolor" val="tx"/>
                    </a:ext>
                  </a:extLst>
                </a:hlinkClick>
              </a:rPr>
              <a:t>https://restfulapi.net/richardson-maturity-model/</a:t>
            </a:r>
            <a:endParaRPr lang="en-GB" sz="1200" dirty="0">
              <a:solidFill>
                <a:schemeClr val="accent1"/>
              </a:solidFill>
            </a:endParaRPr>
          </a:p>
          <a:p>
            <a:endParaRPr lang="en-GB" sz="1200" dirty="0"/>
          </a:p>
          <a:p>
            <a:r>
              <a:rPr lang="en-GB" sz="1200" dirty="0">
                <a:solidFill>
                  <a:schemeClr val="bg1"/>
                </a:solidFill>
              </a:rPr>
              <a:t>Article by Martin Fowler</a:t>
            </a:r>
          </a:p>
          <a:p>
            <a:r>
              <a:rPr lang="en-GB" sz="1200" dirty="0">
                <a:solidFill>
                  <a:schemeClr val="accent1"/>
                </a:solidFill>
                <a:hlinkClick r:id="rId5">
                  <a:extLst>
                    <a:ext uri="{A12FA001-AC4F-418D-AE19-62706E023703}">
                      <ahyp:hlinkClr xmlns:ahyp="http://schemas.microsoft.com/office/drawing/2018/hyperlinkcolor" val="tx"/>
                    </a:ext>
                  </a:extLst>
                </a:hlinkClick>
              </a:rPr>
              <a:t>https://martinfowler.com/articles/richardsonMaturityModel.html</a:t>
            </a:r>
            <a:endParaRPr lang="en-GB" sz="1200" dirty="0">
              <a:solidFill>
                <a:schemeClr val="accent1"/>
              </a:solidFill>
            </a:endParaRPr>
          </a:p>
          <a:p>
            <a:endParaRPr lang="en-GB" dirty="0"/>
          </a:p>
        </p:txBody>
      </p:sp>
    </p:spTree>
    <p:extLst>
      <p:ext uri="{BB962C8B-B14F-4D97-AF65-F5344CB8AC3E}">
        <p14:creationId xmlns:p14="http://schemas.microsoft.com/office/powerpoint/2010/main" val="16783279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BE0D-B551-4F40-A61E-A263386AB445}"/>
              </a:ext>
            </a:extLst>
          </p:cNvPr>
          <p:cNvSpPr>
            <a:spLocks noGrp="1"/>
          </p:cNvSpPr>
          <p:nvPr>
            <p:ph type="title"/>
          </p:nvPr>
        </p:nvSpPr>
        <p:spPr/>
        <p:txBody>
          <a:bodyPr/>
          <a:lstStyle/>
          <a:p>
            <a:r>
              <a:rPr lang="en-GB" cap="none" dirty="0"/>
              <a:t>WebAPI Style – RPC vs. RESTful</a:t>
            </a:r>
          </a:p>
        </p:txBody>
      </p:sp>
      <p:sp>
        <p:nvSpPr>
          <p:cNvPr id="3" name="Content Placeholder 2">
            <a:extLst>
              <a:ext uri="{FF2B5EF4-FFF2-40B4-BE49-F238E27FC236}">
                <a16:creationId xmlns:a16="http://schemas.microsoft.com/office/drawing/2014/main" id="{E40367A7-E188-421E-9A4E-9BD1693929C3}"/>
              </a:ext>
            </a:extLst>
          </p:cNvPr>
          <p:cNvSpPr>
            <a:spLocks noGrp="1"/>
          </p:cNvSpPr>
          <p:nvPr>
            <p:ph idx="1"/>
          </p:nvPr>
        </p:nvSpPr>
        <p:spPr/>
        <p:txBody>
          <a:bodyPr>
            <a:normAutofit fontScale="92500" lnSpcReduction="10000"/>
          </a:bodyPr>
          <a:lstStyle/>
          <a:p>
            <a:r>
              <a:rPr lang="en-GB" dirty="0"/>
              <a:t>RPC has a Verb-Noun style such as ‘</a:t>
            </a:r>
            <a:r>
              <a:rPr lang="en-GB" dirty="0" err="1"/>
              <a:t>GetCustomer</a:t>
            </a:r>
            <a:r>
              <a:rPr lang="en-GB" dirty="0"/>
              <a:t>’, ‘</a:t>
            </a:r>
            <a:r>
              <a:rPr lang="en-GB" dirty="0" err="1"/>
              <a:t>FindCustomer</a:t>
            </a:r>
            <a:r>
              <a:rPr lang="en-GB" dirty="0"/>
              <a:t>’, ‘</a:t>
            </a:r>
            <a:r>
              <a:rPr lang="en-GB" dirty="0" err="1"/>
              <a:t>LoadCustomer</a:t>
            </a:r>
            <a:r>
              <a:rPr lang="en-GB" dirty="0"/>
              <a:t>’, etc.</a:t>
            </a:r>
          </a:p>
          <a:p>
            <a:r>
              <a:rPr lang="en-GB" dirty="0"/>
              <a:t>RPC has parameters passed in a query string e.g. </a:t>
            </a:r>
            <a:r>
              <a:rPr lang="en-GB" dirty="0" err="1"/>
              <a:t>GetCustomer?id</a:t>
            </a:r>
            <a:r>
              <a:rPr lang="en-GB" dirty="0"/>
              <a:t>=54321&amp;return=</a:t>
            </a:r>
            <a:r>
              <a:rPr lang="en-GB" dirty="0" err="1"/>
              <a:t>nameandaddress</a:t>
            </a:r>
            <a:endParaRPr lang="en-GB" dirty="0"/>
          </a:p>
          <a:p>
            <a:endParaRPr lang="en-GB" dirty="0"/>
          </a:p>
          <a:p>
            <a:r>
              <a:rPr lang="en-GB" dirty="0"/>
              <a:t>RESTful uses HTTP verbs (passed in request header) and passes many parameters in the </a:t>
            </a:r>
            <a:r>
              <a:rPr lang="en-GB" dirty="0" err="1"/>
              <a:t>Url</a:t>
            </a:r>
            <a:endParaRPr lang="en-GB" dirty="0"/>
          </a:p>
          <a:p>
            <a:endParaRPr lang="en-GB" dirty="0"/>
          </a:p>
          <a:p>
            <a:pPr marL="0" indent="0">
              <a:buNone/>
            </a:pPr>
            <a:r>
              <a:rPr lang="en-GB" dirty="0"/>
              <a:t>HTTP Verbs frequently used are:</a:t>
            </a:r>
          </a:p>
          <a:p>
            <a:r>
              <a:rPr lang="en-GB" dirty="0"/>
              <a:t>GET		[analogous to SQL SELECT]		e.g. HTTP GET-&gt;/customer/54321</a:t>
            </a:r>
          </a:p>
          <a:p>
            <a:r>
              <a:rPr lang="en-GB" dirty="0"/>
              <a:t>PUT		[analogous to SQL UPDATE]		e.g. HTTP PUT-&gt;/customer/54321 (with data in request body)</a:t>
            </a:r>
          </a:p>
          <a:p>
            <a:r>
              <a:rPr lang="en-GB" dirty="0"/>
              <a:t>DELETE	[analogous to SQL DELETE]		e.g. HTTP DELETE-&gt;/customer/54321</a:t>
            </a:r>
          </a:p>
          <a:p>
            <a:r>
              <a:rPr lang="en-GB" dirty="0"/>
              <a:t>POST		[analogous to SQL INSERT]		e.g. HTTP POST-&gt;/customer (with data in request body)</a:t>
            </a:r>
          </a:p>
        </p:txBody>
      </p:sp>
    </p:spTree>
    <p:extLst>
      <p:ext uri="{BB962C8B-B14F-4D97-AF65-F5344CB8AC3E}">
        <p14:creationId xmlns:p14="http://schemas.microsoft.com/office/powerpoint/2010/main" val="286265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E5C4-C3A1-4C8B-80B5-47300C937726}"/>
              </a:ext>
            </a:extLst>
          </p:cNvPr>
          <p:cNvSpPr>
            <a:spLocks noGrp="1"/>
          </p:cNvSpPr>
          <p:nvPr>
            <p:ph type="title"/>
          </p:nvPr>
        </p:nvSpPr>
        <p:spPr/>
        <p:txBody>
          <a:bodyPr/>
          <a:lstStyle/>
          <a:p>
            <a:r>
              <a:rPr lang="en-GB" cap="none" dirty="0"/>
              <a:t>WebAPI Style – RPC vs. RESTful (cont.)</a:t>
            </a:r>
            <a:endParaRPr lang="en-GB" dirty="0"/>
          </a:p>
        </p:txBody>
      </p:sp>
      <p:sp>
        <p:nvSpPr>
          <p:cNvPr id="3" name="Content Placeholder 2">
            <a:extLst>
              <a:ext uri="{FF2B5EF4-FFF2-40B4-BE49-F238E27FC236}">
                <a16:creationId xmlns:a16="http://schemas.microsoft.com/office/drawing/2014/main" id="{B78D11AA-3C7B-4BB9-8407-9175B67D27A0}"/>
              </a:ext>
            </a:extLst>
          </p:cNvPr>
          <p:cNvSpPr>
            <a:spLocks noGrp="1"/>
          </p:cNvSpPr>
          <p:nvPr>
            <p:ph idx="1"/>
          </p:nvPr>
        </p:nvSpPr>
        <p:spPr/>
        <p:txBody>
          <a:bodyPr/>
          <a:lstStyle/>
          <a:p>
            <a:r>
              <a:rPr lang="en-GB" dirty="0"/>
              <a:t>RESTful structures ‘resources’ in a uniform interface often with a hierarchical style</a:t>
            </a:r>
          </a:p>
          <a:p>
            <a:endParaRPr lang="en-GB" dirty="0"/>
          </a:p>
          <a:p>
            <a:pPr marL="0" indent="0">
              <a:buNone/>
            </a:pPr>
            <a:r>
              <a:rPr lang="en-GB" dirty="0"/>
              <a:t>For example:</a:t>
            </a:r>
          </a:p>
          <a:p>
            <a:r>
              <a:rPr lang="en-GB" dirty="0"/>
              <a:t>HTTP GET-&gt;/customer/54321/contact-history</a:t>
            </a:r>
          </a:p>
          <a:p>
            <a:r>
              <a:rPr lang="en-GB" dirty="0"/>
              <a:t>HTTP GET-&gt;/customer/54321/permissions</a:t>
            </a:r>
          </a:p>
          <a:p>
            <a:r>
              <a:rPr lang="en-GB" dirty="0"/>
              <a:t>HTTP GET-&gt;/customer/54321/orders</a:t>
            </a:r>
          </a:p>
          <a:p>
            <a:r>
              <a:rPr lang="en-GB" dirty="0"/>
              <a:t>HTTP GET-&gt;/order/12345</a:t>
            </a:r>
          </a:p>
          <a:p>
            <a:r>
              <a:rPr lang="en-GB" dirty="0"/>
              <a:t>HTTP GET-&gt;/product/9876</a:t>
            </a:r>
          </a:p>
          <a:p>
            <a:endParaRPr lang="en-GB" dirty="0"/>
          </a:p>
        </p:txBody>
      </p:sp>
    </p:spTree>
    <p:extLst>
      <p:ext uri="{BB962C8B-B14F-4D97-AF65-F5344CB8AC3E}">
        <p14:creationId xmlns:p14="http://schemas.microsoft.com/office/powerpoint/2010/main" val="1662106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8894-6C4A-4508-8721-BC9C136B54B1}"/>
              </a:ext>
            </a:extLst>
          </p:cNvPr>
          <p:cNvSpPr>
            <a:spLocks noGrp="1"/>
          </p:cNvSpPr>
          <p:nvPr>
            <p:ph type="title"/>
          </p:nvPr>
        </p:nvSpPr>
        <p:spPr/>
        <p:txBody>
          <a:bodyPr/>
          <a:lstStyle/>
          <a:p>
            <a:r>
              <a:rPr lang="en-GB" dirty="0"/>
              <a:t>Why Does It Matter?</a:t>
            </a:r>
          </a:p>
        </p:txBody>
      </p:sp>
      <p:sp>
        <p:nvSpPr>
          <p:cNvPr id="3" name="Content Placeholder 2">
            <a:extLst>
              <a:ext uri="{FF2B5EF4-FFF2-40B4-BE49-F238E27FC236}">
                <a16:creationId xmlns:a16="http://schemas.microsoft.com/office/drawing/2014/main" id="{D4CC6EFC-0217-4B14-8445-086AD35D5A06}"/>
              </a:ext>
            </a:extLst>
          </p:cNvPr>
          <p:cNvSpPr>
            <a:spLocks noGrp="1"/>
          </p:cNvSpPr>
          <p:nvPr>
            <p:ph idx="1"/>
          </p:nvPr>
        </p:nvSpPr>
        <p:spPr/>
        <p:txBody>
          <a:bodyPr/>
          <a:lstStyle/>
          <a:p>
            <a:pPr marL="0" indent="0">
              <a:buNone/>
            </a:pPr>
            <a:r>
              <a:rPr lang="en-GB" dirty="0"/>
              <a:t>A couple of ‘easy’ reasons:</a:t>
            </a:r>
          </a:p>
          <a:p>
            <a:r>
              <a:rPr lang="en-GB" dirty="0"/>
              <a:t>A good, well designed, structured API makes it easier to develop a computer program by providing all the building blocks, which are then put together by the programmer</a:t>
            </a:r>
          </a:p>
          <a:p>
            <a:r>
              <a:rPr lang="en-GB" dirty="0"/>
              <a:t>The use of well designed </a:t>
            </a:r>
            <a:r>
              <a:rPr lang="en-GB" dirty="0" err="1"/>
              <a:t>Urls</a:t>
            </a:r>
            <a:r>
              <a:rPr lang="en-GB" dirty="0"/>
              <a:t> make it possible to cache responses meaning less load on the web and database severs</a:t>
            </a:r>
          </a:p>
          <a:p>
            <a:pPr marL="0" indent="0">
              <a:buNone/>
            </a:pPr>
            <a:r>
              <a:rPr lang="en-GB" dirty="0"/>
              <a:t>For example:</a:t>
            </a:r>
          </a:p>
          <a:p>
            <a:r>
              <a:rPr lang="en-GB" dirty="0"/>
              <a:t>HTTP GET-&gt;/customer/54321 is going to respond with the same details all day long and so the response can be cached by a caching server. If the customer details are updated then either the cached record is immediately invalidated or a business rule is agreed that the cached details will be retained for, say 5 minutes. </a:t>
            </a:r>
          </a:p>
        </p:txBody>
      </p:sp>
    </p:spTree>
    <p:extLst>
      <p:ext uri="{BB962C8B-B14F-4D97-AF65-F5344CB8AC3E}">
        <p14:creationId xmlns:p14="http://schemas.microsoft.com/office/powerpoint/2010/main" val="373361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D8D0-DB5E-4A7E-B526-080FE4683C30}"/>
              </a:ext>
            </a:extLst>
          </p:cNvPr>
          <p:cNvSpPr>
            <a:spLocks noGrp="1"/>
          </p:cNvSpPr>
          <p:nvPr>
            <p:ph type="title"/>
          </p:nvPr>
        </p:nvSpPr>
        <p:spPr/>
        <p:txBody>
          <a:bodyPr/>
          <a:lstStyle/>
          <a:p>
            <a:r>
              <a:rPr lang="en-GB" dirty="0"/>
              <a:t>What Is Swagger?</a:t>
            </a:r>
          </a:p>
        </p:txBody>
      </p:sp>
      <p:sp>
        <p:nvSpPr>
          <p:cNvPr id="3" name="Content Placeholder 2">
            <a:extLst>
              <a:ext uri="{FF2B5EF4-FFF2-40B4-BE49-F238E27FC236}">
                <a16:creationId xmlns:a16="http://schemas.microsoft.com/office/drawing/2014/main" id="{AD812549-76CE-47B6-8A59-81C526C1235E}"/>
              </a:ext>
            </a:extLst>
          </p:cNvPr>
          <p:cNvSpPr>
            <a:spLocks noGrp="1"/>
          </p:cNvSpPr>
          <p:nvPr>
            <p:ph idx="1"/>
          </p:nvPr>
        </p:nvSpPr>
        <p:spPr/>
        <p:txBody>
          <a:bodyPr/>
          <a:lstStyle/>
          <a:p>
            <a:r>
              <a:rPr lang="en-GB" dirty="0"/>
              <a:t>Swagger allows us to describe the structure of our APIs so that software can read them</a:t>
            </a:r>
          </a:p>
          <a:p>
            <a:r>
              <a:rPr lang="en-GB" dirty="0"/>
              <a:t>The Swagger description can be used to provide ‘live’ up to date documentation from the code</a:t>
            </a:r>
          </a:p>
          <a:p>
            <a:r>
              <a:rPr lang="en-GB" dirty="0"/>
              <a:t>The Swagger UI can be used to explore the API.</a:t>
            </a:r>
          </a:p>
          <a:p>
            <a:r>
              <a:rPr lang="en-GB" dirty="0"/>
              <a:t>The Swagger description can be used to automatically generate client software that uses the API</a:t>
            </a:r>
          </a:p>
        </p:txBody>
      </p:sp>
    </p:spTree>
    <p:extLst>
      <p:ext uri="{BB962C8B-B14F-4D97-AF65-F5344CB8AC3E}">
        <p14:creationId xmlns:p14="http://schemas.microsoft.com/office/powerpoint/2010/main" val="3535726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2273-E955-4ADC-8980-D7A3DE8FFC49}"/>
              </a:ext>
            </a:extLst>
          </p:cNvPr>
          <p:cNvSpPr>
            <a:spLocks noGrp="1"/>
          </p:cNvSpPr>
          <p:nvPr>
            <p:ph type="title"/>
          </p:nvPr>
        </p:nvSpPr>
        <p:spPr>
          <a:xfrm>
            <a:off x="685801" y="609600"/>
            <a:ext cx="10131425" cy="514865"/>
          </a:xfrm>
        </p:spPr>
        <p:txBody>
          <a:bodyPr>
            <a:normAutofit fontScale="90000"/>
          </a:bodyPr>
          <a:lstStyle/>
          <a:p>
            <a:r>
              <a:rPr lang="en-GB" dirty="0"/>
              <a:t>Swagger Documentation</a:t>
            </a:r>
          </a:p>
        </p:txBody>
      </p:sp>
      <p:sp>
        <p:nvSpPr>
          <p:cNvPr id="5" name="Rectangle 4">
            <a:extLst>
              <a:ext uri="{FF2B5EF4-FFF2-40B4-BE49-F238E27FC236}">
                <a16:creationId xmlns:a16="http://schemas.microsoft.com/office/drawing/2014/main" id="{B0D7BD25-7616-4D47-99EC-62F482ECF700}"/>
              </a:ext>
            </a:extLst>
          </p:cNvPr>
          <p:cNvSpPr/>
          <p:nvPr/>
        </p:nvSpPr>
        <p:spPr>
          <a:xfrm>
            <a:off x="685801" y="6159526"/>
            <a:ext cx="2828980" cy="369332"/>
          </a:xfrm>
          <a:prstGeom prst="rect">
            <a:avLst/>
          </a:prstGeom>
        </p:spPr>
        <p:txBody>
          <a:bodyPr wrap="none">
            <a:spAutoFit/>
          </a:bodyPr>
          <a:lstStyle/>
          <a:p>
            <a:r>
              <a:rPr lang="en-GB" dirty="0"/>
              <a:t>https://petstore.swagger.io/</a:t>
            </a:r>
          </a:p>
        </p:txBody>
      </p:sp>
      <p:pic>
        <p:nvPicPr>
          <p:cNvPr id="3" name="Picture 2">
            <a:extLst>
              <a:ext uri="{FF2B5EF4-FFF2-40B4-BE49-F238E27FC236}">
                <a16:creationId xmlns:a16="http://schemas.microsoft.com/office/drawing/2014/main" id="{4293BD9E-CAF0-4B8A-B4BA-628A60D62473}"/>
              </a:ext>
            </a:extLst>
          </p:cNvPr>
          <p:cNvPicPr>
            <a:picLocks noChangeAspect="1"/>
          </p:cNvPicPr>
          <p:nvPr/>
        </p:nvPicPr>
        <p:blipFill>
          <a:blip r:embed="rId2"/>
          <a:stretch>
            <a:fillRect/>
          </a:stretch>
        </p:blipFill>
        <p:spPr>
          <a:xfrm>
            <a:off x="3894404" y="1207477"/>
            <a:ext cx="3714218" cy="5240215"/>
          </a:xfrm>
          <a:prstGeom prst="rect">
            <a:avLst/>
          </a:prstGeom>
        </p:spPr>
      </p:pic>
    </p:spTree>
    <p:extLst>
      <p:ext uri="{BB962C8B-B14F-4D97-AF65-F5344CB8AC3E}">
        <p14:creationId xmlns:p14="http://schemas.microsoft.com/office/powerpoint/2010/main" val="162911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CA88-F3D9-406B-9740-23638538BD25}"/>
              </a:ext>
            </a:extLst>
          </p:cNvPr>
          <p:cNvSpPr>
            <a:spLocks noGrp="1"/>
          </p:cNvSpPr>
          <p:nvPr>
            <p:ph type="title"/>
          </p:nvPr>
        </p:nvSpPr>
        <p:spPr/>
        <p:txBody>
          <a:bodyPr/>
          <a:lstStyle/>
          <a:p>
            <a:r>
              <a:rPr lang="en-GB" dirty="0"/>
              <a:t>Aims</a:t>
            </a:r>
          </a:p>
        </p:txBody>
      </p:sp>
      <p:sp>
        <p:nvSpPr>
          <p:cNvPr id="3" name="Content Placeholder 2">
            <a:extLst>
              <a:ext uri="{FF2B5EF4-FFF2-40B4-BE49-F238E27FC236}">
                <a16:creationId xmlns:a16="http://schemas.microsoft.com/office/drawing/2014/main" id="{3AD4EA5C-2C99-413E-A97E-78D19D075E1B}"/>
              </a:ext>
            </a:extLst>
          </p:cNvPr>
          <p:cNvSpPr>
            <a:spLocks noGrp="1"/>
          </p:cNvSpPr>
          <p:nvPr>
            <p:ph idx="1"/>
          </p:nvPr>
        </p:nvSpPr>
        <p:spPr/>
        <p:txBody>
          <a:bodyPr/>
          <a:lstStyle/>
          <a:p>
            <a:r>
              <a:rPr lang="en-GB" dirty="0"/>
              <a:t>A quick explanation of Distributed Computing, RPC and WebAPIs</a:t>
            </a:r>
          </a:p>
          <a:p>
            <a:r>
              <a:rPr lang="en-GB" dirty="0"/>
              <a:t>Explain what WebAPIs are with some insight into how they work</a:t>
            </a:r>
          </a:p>
          <a:p>
            <a:r>
              <a:rPr lang="en-GB" dirty="0"/>
              <a:t>What is RESTful?</a:t>
            </a:r>
          </a:p>
          <a:p>
            <a:r>
              <a:rPr lang="en-GB" dirty="0"/>
              <a:t>Explain what Swagger does and how it helps</a:t>
            </a:r>
          </a:p>
        </p:txBody>
      </p:sp>
    </p:spTree>
    <p:extLst>
      <p:ext uri="{BB962C8B-B14F-4D97-AF65-F5344CB8AC3E}">
        <p14:creationId xmlns:p14="http://schemas.microsoft.com/office/powerpoint/2010/main" val="2797847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90FC-822E-4036-BD79-9C7670252AE6}"/>
              </a:ext>
            </a:extLst>
          </p:cNvPr>
          <p:cNvSpPr>
            <a:spLocks noGrp="1"/>
          </p:cNvSpPr>
          <p:nvPr>
            <p:ph type="title"/>
          </p:nvPr>
        </p:nvSpPr>
        <p:spPr>
          <a:xfrm>
            <a:off x="685801" y="609601"/>
            <a:ext cx="10131425" cy="692258"/>
          </a:xfrm>
        </p:spPr>
        <p:txBody>
          <a:bodyPr/>
          <a:lstStyle/>
          <a:p>
            <a:r>
              <a:rPr lang="en-GB" dirty="0"/>
              <a:t>Swagger Code Generation</a:t>
            </a:r>
          </a:p>
        </p:txBody>
      </p:sp>
      <p:pic>
        <p:nvPicPr>
          <p:cNvPr id="4" name="Picture 3">
            <a:extLst>
              <a:ext uri="{FF2B5EF4-FFF2-40B4-BE49-F238E27FC236}">
                <a16:creationId xmlns:a16="http://schemas.microsoft.com/office/drawing/2014/main" id="{B48573CA-55BA-4C2E-99DE-263928F2799A}"/>
              </a:ext>
            </a:extLst>
          </p:cNvPr>
          <p:cNvPicPr>
            <a:picLocks noChangeAspect="1"/>
          </p:cNvPicPr>
          <p:nvPr/>
        </p:nvPicPr>
        <p:blipFill>
          <a:blip r:embed="rId2"/>
          <a:stretch>
            <a:fillRect/>
          </a:stretch>
        </p:blipFill>
        <p:spPr>
          <a:xfrm>
            <a:off x="3209925" y="1593904"/>
            <a:ext cx="5772150" cy="4972050"/>
          </a:xfrm>
          <a:prstGeom prst="rect">
            <a:avLst/>
          </a:prstGeom>
        </p:spPr>
      </p:pic>
    </p:spTree>
    <p:extLst>
      <p:ext uri="{BB962C8B-B14F-4D97-AF65-F5344CB8AC3E}">
        <p14:creationId xmlns:p14="http://schemas.microsoft.com/office/powerpoint/2010/main" val="307058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F18D-3EB2-4706-959B-52698B114CAC}"/>
              </a:ext>
            </a:extLst>
          </p:cNvPr>
          <p:cNvSpPr>
            <a:spLocks noGrp="1"/>
          </p:cNvSpPr>
          <p:nvPr>
            <p:ph type="title"/>
          </p:nvPr>
        </p:nvSpPr>
        <p:spPr>
          <a:xfrm>
            <a:off x="685801" y="609601"/>
            <a:ext cx="10131425" cy="433753"/>
          </a:xfrm>
        </p:spPr>
        <p:txBody>
          <a:bodyPr>
            <a:normAutofit fontScale="90000"/>
          </a:bodyPr>
          <a:lstStyle/>
          <a:p>
            <a:r>
              <a:rPr lang="en-GB" dirty="0"/>
              <a:t>Demonstration, Any Questions &amp; Useful Links</a:t>
            </a:r>
          </a:p>
        </p:txBody>
      </p:sp>
      <p:sp>
        <p:nvSpPr>
          <p:cNvPr id="3" name="Content Placeholder 2">
            <a:extLst>
              <a:ext uri="{FF2B5EF4-FFF2-40B4-BE49-F238E27FC236}">
                <a16:creationId xmlns:a16="http://schemas.microsoft.com/office/drawing/2014/main" id="{8BB9F078-1C90-48E5-B69A-EADFF1C493DE}"/>
              </a:ext>
            </a:extLst>
          </p:cNvPr>
          <p:cNvSpPr>
            <a:spLocks noGrp="1"/>
          </p:cNvSpPr>
          <p:nvPr>
            <p:ph idx="1"/>
          </p:nvPr>
        </p:nvSpPr>
        <p:spPr>
          <a:xfrm>
            <a:off x="685801" y="1377462"/>
            <a:ext cx="10131425" cy="5196333"/>
          </a:xfrm>
        </p:spPr>
        <p:txBody>
          <a:bodyPr>
            <a:normAutofit lnSpcReduction="10000"/>
          </a:bodyPr>
          <a:lstStyle/>
          <a:p>
            <a:r>
              <a:rPr lang="en-GB" dirty="0"/>
              <a:t>Link to example WebAPI -&gt; </a:t>
            </a:r>
            <a:r>
              <a:rPr lang="en-GB" dirty="0">
                <a:hlinkClick r:id="rId2"/>
              </a:rPr>
              <a:t>https://github.com/carlclarke/SwaggerRESTDemo</a:t>
            </a:r>
            <a:endParaRPr lang="en-GB" dirty="0"/>
          </a:p>
          <a:p>
            <a:r>
              <a:rPr lang="en-GB" dirty="0"/>
              <a:t>Link to Swagger (it is now called OpenAPI) -&gt; </a:t>
            </a:r>
            <a:r>
              <a:rPr lang="en-GB" dirty="0">
                <a:hlinkClick r:id="rId3"/>
              </a:rPr>
              <a:t>https://swagger.io/</a:t>
            </a:r>
            <a:endParaRPr lang="en-GB" dirty="0"/>
          </a:p>
          <a:p>
            <a:r>
              <a:rPr lang="en-GB" dirty="0"/>
              <a:t>Link to the OpenAPI Initiative -&gt; </a:t>
            </a:r>
            <a:r>
              <a:rPr lang="en-GB" dirty="0">
                <a:hlinkClick r:id="rId4"/>
              </a:rPr>
              <a:t>https://www.openapis.org/</a:t>
            </a:r>
            <a:endParaRPr lang="en-GB" dirty="0"/>
          </a:p>
          <a:p>
            <a:endParaRPr lang="en-GB" dirty="0"/>
          </a:p>
          <a:p>
            <a:r>
              <a:rPr lang="en-GB" dirty="0"/>
              <a:t>I am Carl Clarke, a software developer with more than 30 years of experience. I have developed everything from device drivers, applications for audio processing and high speed graphics processing to commercial transaction processing systems and rich user interfaces, using primarily assembler, C &amp; C++ and more recently C#.</a:t>
            </a:r>
          </a:p>
          <a:p>
            <a:r>
              <a:rPr lang="en-GB" dirty="0"/>
              <a:t>I have worked for Bank of England, Metropolitan Police, Defra, MoD, BP, RBI, Cubic Transport (Oyster Card), ACE Insurance, Thales, Unum, ICL, Fujitsu, BCP, SSP, Skybridge, Omron, Compliance, Atlas Capital, APT (the aptX people), Digigram, BBC and SABC as developer, PM, TPM, TA and TDA.</a:t>
            </a:r>
          </a:p>
          <a:p>
            <a:r>
              <a:rPr lang="en-GB" dirty="0"/>
              <a:t>Long ago I was the Publicity Manager for five years with a large electronics and industrial automation company producing catalogues, PR, advertising and other marketing communications.</a:t>
            </a:r>
          </a:p>
          <a:p>
            <a:r>
              <a:rPr lang="en-GB" dirty="0"/>
              <a:t>email: </a:t>
            </a:r>
            <a:r>
              <a:rPr lang="en-GB" dirty="0">
                <a:hlinkClick r:id="rId5"/>
              </a:rPr>
              <a:t>mail@carlclarke.com</a:t>
            </a:r>
            <a:r>
              <a:rPr lang="en-GB" dirty="0"/>
              <a:t> // phone: </a:t>
            </a:r>
            <a:r>
              <a:rPr lang="en-GB" dirty="0">
                <a:hlinkClick r:id="rId6"/>
              </a:rPr>
              <a:t>+44 7770 461212</a:t>
            </a:r>
            <a:r>
              <a:rPr lang="en-GB" dirty="0"/>
              <a:t> // github: </a:t>
            </a:r>
            <a:r>
              <a:rPr lang="en-GB" dirty="0">
                <a:hlinkClick r:id="rId7"/>
              </a:rPr>
              <a:t>https://github.com/carlclarke/</a:t>
            </a:r>
            <a:endParaRPr lang="en-GB" dirty="0"/>
          </a:p>
          <a:p>
            <a:r>
              <a:rPr lang="en-GB" dirty="0"/>
              <a:t>linkedin: </a:t>
            </a:r>
            <a:r>
              <a:rPr lang="en-GB" dirty="0">
                <a:hlinkClick r:id="rId8"/>
              </a:rPr>
              <a:t>www.linkedin.com/in/carlclarke1</a:t>
            </a:r>
            <a:r>
              <a:rPr lang="en-GB" dirty="0"/>
              <a:t> // cv: </a:t>
            </a:r>
            <a:r>
              <a:rPr lang="en-GB" dirty="0">
                <a:hlinkClick r:id="rId9"/>
              </a:rPr>
              <a:t>https://www.dropbox.com</a:t>
            </a:r>
            <a:endParaRPr lang="en-GB" dirty="0"/>
          </a:p>
          <a:p>
            <a:endParaRPr lang="en-GB" dirty="0"/>
          </a:p>
        </p:txBody>
      </p:sp>
    </p:spTree>
    <p:extLst>
      <p:ext uri="{BB962C8B-B14F-4D97-AF65-F5344CB8AC3E}">
        <p14:creationId xmlns:p14="http://schemas.microsoft.com/office/powerpoint/2010/main" val="255073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2BFF-1465-43C0-BECD-CFD53B8C216B}"/>
              </a:ext>
            </a:extLst>
          </p:cNvPr>
          <p:cNvSpPr>
            <a:spLocks noGrp="1"/>
          </p:cNvSpPr>
          <p:nvPr>
            <p:ph type="title"/>
          </p:nvPr>
        </p:nvSpPr>
        <p:spPr>
          <a:xfrm>
            <a:off x="685801" y="609600"/>
            <a:ext cx="10131425" cy="739527"/>
          </a:xfrm>
        </p:spPr>
        <p:txBody>
          <a:bodyPr/>
          <a:lstStyle/>
          <a:p>
            <a:r>
              <a:rPr lang="en-GB" dirty="0"/>
              <a:t>In Ancient Times…</a:t>
            </a:r>
          </a:p>
        </p:txBody>
      </p:sp>
      <p:pic>
        <p:nvPicPr>
          <p:cNvPr id="2050" name="Picture 2" descr="https://upload.wikimedia.org/wikipedia/commons/thumb/c/c0/AS400.jpg/320px-AS400.jpg">
            <a:extLst>
              <a:ext uri="{FF2B5EF4-FFF2-40B4-BE49-F238E27FC236}">
                <a16:creationId xmlns:a16="http://schemas.microsoft.com/office/drawing/2014/main" id="{8248190C-224C-4059-9AA4-AD208951B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274" y="1681331"/>
            <a:ext cx="1984548" cy="37644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lpar2rrd.com/pics/IBMi/IBMi-wrkactjob-cmd.png">
            <a:extLst>
              <a:ext uri="{FF2B5EF4-FFF2-40B4-BE49-F238E27FC236}">
                <a16:creationId xmlns:a16="http://schemas.microsoft.com/office/drawing/2014/main" id="{2ED04CD3-2A91-4DA7-A70C-2F84F23CC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65" y="1681330"/>
            <a:ext cx="2088607" cy="10609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rite jd edwards worldsoft and as400 programs">
            <a:extLst>
              <a:ext uri="{FF2B5EF4-FFF2-40B4-BE49-F238E27FC236}">
                <a16:creationId xmlns:a16="http://schemas.microsoft.com/office/drawing/2014/main" id="{417AA00C-AC24-4075-AA44-21A05C8D5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948" y="2928542"/>
            <a:ext cx="2117840" cy="12700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ww.lpar2rrd.com/pics/IBMi/IBMi-wrkactjob-cmd.png">
            <a:extLst>
              <a:ext uri="{FF2B5EF4-FFF2-40B4-BE49-F238E27FC236}">
                <a16:creationId xmlns:a16="http://schemas.microsoft.com/office/drawing/2014/main" id="{23417923-3D2E-4CAB-8AA6-25C54C489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32" y="4384792"/>
            <a:ext cx="2088607" cy="1060979"/>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73635443-FE18-4EF3-9E3D-91BCEF0D7E40}"/>
              </a:ext>
            </a:extLst>
          </p:cNvPr>
          <p:cNvCxnSpPr>
            <a:cxnSpLocks/>
            <a:stCxn id="2052" idx="3"/>
            <a:endCxn id="4" idx="1"/>
          </p:cNvCxnSpPr>
          <p:nvPr/>
        </p:nvCxnSpPr>
        <p:spPr>
          <a:xfrm>
            <a:off x="2978172" y="2211820"/>
            <a:ext cx="4577306" cy="1351731"/>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4D292E5-085D-4985-AF97-93990F2D0198}"/>
              </a:ext>
            </a:extLst>
          </p:cNvPr>
          <p:cNvCxnSpPr>
            <a:cxnSpLocks/>
            <a:stCxn id="2054" idx="3"/>
            <a:endCxn id="4" idx="1"/>
          </p:cNvCxnSpPr>
          <p:nvPr/>
        </p:nvCxnSpPr>
        <p:spPr>
          <a:xfrm>
            <a:off x="2992788" y="3563551"/>
            <a:ext cx="4562690" cy="0"/>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D5047C67-F97A-4256-A423-B8161DFE0D7A}"/>
              </a:ext>
            </a:extLst>
          </p:cNvPr>
          <p:cNvCxnSpPr>
            <a:cxnSpLocks/>
            <a:stCxn id="7" idx="3"/>
            <a:endCxn id="4" idx="1"/>
          </p:cNvCxnSpPr>
          <p:nvPr/>
        </p:nvCxnSpPr>
        <p:spPr>
          <a:xfrm flipV="1">
            <a:off x="2948939" y="3563551"/>
            <a:ext cx="4606539" cy="1351731"/>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851E874A-2868-4315-9C1A-C48753885F86}"/>
              </a:ext>
            </a:extLst>
          </p:cNvPr>
          <p:cNvSpPr txBox="1"/>
          <p:nvPr/>
        </p:nvSpPr>
        <p:spPr>
          <a:xfrm>
            <a:off x="3157776" y="2587339"/>
            <a:ext cx="1052658" cy="1815882"/>
          </a:xfrm>
          <a:prstGeom prst="rect">
            <a:avLst/>
          </a:prstGeom>
          <a:noFill/>
        </p:spPr>
        <p:txBody>
          <a:bodyPr wrap="square" rtlCol="0">
            <a:spAutoFit/>
          </a:bodyPr>
          <a:lstStyle/>
          <a:p>
            <a:r>
              <a:rPr lang="en-GB" sz="1400" dirty="0"/>
              <a:t>VT100, VT220, Escape sequences,</a:t>
            </a:r>
            <a:br>
              <a:rPr lang="en-GB" sz="1400" dirty="0"/>
            </a:br>
            <a:br>
              <a:rPr lang="en-GB" sz="1400" dirty="0"/>
            </a:br>
            <a:r>
              <a:rPr lang="en-GB" sz="1400" dirty="0"/>
              <a:t>RS232, RS422, Ethernet.</a:t>
            </a:r>
          </a:p>
        </p:txBody>
      </p:sp>
      <p:sp>
        <p:nvSpPr>
          <p:cNvPr id="4" name="Rectangle 3">
            <a:extLst>
              <a:ext uri="{FF2B5EF4-FFF2-40B4-BE49-F238E27FC236}">
                <a16:creationId xmlns:a16="http://schemas.microsoft.com/office/drawing/2014/main" id="{E72DFDFA-F7B3-4CA4-855B-BACBD7A392A5}"/>
              </a:ext>
            </a:extLst>
          </p:cNvPr>
          <p:cNvSpPr/>
          <p:nvPr/>
        </p:nvSpPr>
        <p:spPr>
          <a:xfrm>
            <a:off x="7555478" y="2763337"/>
            <a:ext cx="1382634" cy="1600427"/>
          </a:xfrm>
          <a:prstGeom prst="rect">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Multiuser Time Sharing System</a:t>
            </a:r>
          </a:p>
        </p:txBody>
      </p:sp>
      <p:cxnSp>
        <p:nvCxnSpPr>
          <p:cNvPr id="16" name="Straight Arrow Connector 15">
            <a:extLst>
              <a:ext uri="{FF2B5EF4-FFF2-40B4-BE49-F238E27FC236}">
                <a16:creationId xmlns:a16="http://schemas.microsoft.com/office/drawing/2014/main" id="{1635D4DF-E4B0-4DF2-9850-863AB9B537E6}"/>
              </a:ext>
            </a:extLst>
          </p:cNvPr>
          <p:cNvCxnSpPr>
            <a:cxnSpLocks/>
            <a:stCxn id="4" idx="3"/>
            <a:endCxn id="2050" idx="1"/>
          </p:cNvCxnSpPr>
          <p:nvPr/>
        </p:nvCxnSpPr>
        <p:spPr>
          <a:xfrm>
            <a:off x="8938112" y="3563551"/>
            <a:ext cx="285162" cy="0"/>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26D9F464-D3E4-498A-99E9-45564A58757A}"/>
              </a:ext>
            </a:extLst>
          </p:cNvPr>
          <p:cNvSpPr/>
          <p:nvPr/>
        </p:nvSpPr>
        <p:spPr>
          <a:xfrm>
            <a:off x="7253416" y="1412229"/>
            <a:ext cx="4235836" cy="424716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3609979B-E9E0-4840-8D55-FB3A332463DF}"/>
              </a:ext>
            </a:extLst>
          </p:cNvPr>
          <p:cNvSpPr txBox="1"/>
          <p:nvPr/>
        </p:nvSpPr>
        <p:spPr>
          <a:xfrm>
            <a:off x="617448" y="5775588"/>
            <a:ext cx="10981084" cy="584775"/>
          </a:xfrm>
          <a:prstGeom prst="rect">
            <a:avLst/>
          </a:prstGeom>
          <a:noFill/>
        </p:spPr>
        <p:txBody>
          <a:bodyPr wrap="square" rtlCol="0">
            <a:spAutoFit/>
          </a:bodyPr>
          <a:lstStyle/>
          <a:p>
            <a:pPr algn="ctr"/>
            <a:r>
              <a:rPr lang="en-GB" sz="3200" dirty="0"/>
              <a:t>Processed on server – UI sent to terminals</a:t>
            </a:r>
          </a:p>
        </p:txBody>
      </p:sp>
    </p:spTree>
    <p:extLst>
      <p:ext uri="{BB962C8B-B14F-4D97-AF65-F5344CB8AC3E}">
        <p14:creationId xmlns:p14="http://schemas.microsoft.com/office/powerpoint/2010/main" val="332438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B132-4616-4FD1-9E1A-82BFE451D3DB}"/>
              </a:ext>
            </a:extLst>
          </p:cNvPr>
          <p:cNvSpPr>
            <a:spLocks noGrp="1"/>
          </p:cNvSpPr>
          <p:nvPr>
            <p:ph type="title"/>
          </p:nvPr>
        </p:nvSpPr>
        <p:spPr/>
        <p:txBody>
          <a:bodyPr/>
          <a:lstStyle/>
          <a:p>
            <a:r>
              <a:rPr lang="en-GB" dirty="0"/>
              <a:t>Observations</a:t>
            </a:r>
          </a:p>
        </p:txBody>
      </p:sp>
      <p:sp>
        <p:nvSpPr>
          <p:cNvPr id="3" name="Content Placeholder 2">
            <a:extLst>
              <a:ext uri="{FF2B5EF4-FFF2-40B4-BE49-F238E27FC236}">
                <a16:creationId xmlns:a16="http://schemas.microsoft.com/office/drawing/2014/main" id="{A6B8F1E3-AA82-46F6-B6C7-E36D91818667}"/>
              </a:ext>
            </a:extLst>
          </p:cNvPr>
          <p:cNvSpPr>
            <a:spLocks noGrp="1"/>
          </p:cNvSpPr>
          <p:nvPr>
            <p:ph idx="1"/>
          </p:nvPr>
        </p:nvSpPr>
        <p:spPr/>
        <p:txBody>
          <a:bodyPr/>
          <a:lstStyle/>
          <a:p>
            <a:r>
              <a:rPr lang="en-GB" sz="2800" dirty="0">
                <a:solidFill>
                  <a:srgbClr val="FF0000"/>
                </a:solidFill>
                <a:sym typeface="Wingdings" panose="05000000000000000000" pitchFamily="2" charset="2"/>
              </a:rPr>
              <a:t></a:t>
            </a:r>
            <a:r>
              <a:rPr lang="en-GB" dirty="0">
                <a:sym typeface="Wingdings" panose="05000000000000000000" pitchFamily="2" charset="2"/>
              </a:rPr>
              <a:t> </a:t>
            </a:r>
            <a:r>
              <a:rPr lang="en-GB" dirty="0"/>
              <a:t>Limited user-count as users are programs running on the server</a:t>
            </a:r>
          </a:p>
          <a:p>
            <a:r>
              <a:rPr lang="en-GB" sz="2400" dirty="0">
                <a:solidFill>
                  <a:srgbClr val="00B050"/>
                </a:solidFill>
                <a:sym typeface="Wingdings" panose="05000000000000000000" pitchFamily="2" charset="2"/>
              </a:rPr>
              <a:t></a:t>
            </a:r>
            <a:r>
              <a:rPr lang="en-GB" dirty="0">
                <a:sym typeface="Wingdings" panose="05000000000000000000" pitchFamily="2" charset="2"/>
              </a:rPr>
              <a:t> </a:t>
            </a:r>
            <a:r>
              <a:rPr lang="en-GB" dirty="0"/>
              <a:t>Good performance because of fast access from program to data</a:t>
            </a:r>
          </a:p>
          <a:p>
            <a:endParaRPr lang="en-GB" dirty="0"/>
          </a:p>
        </p:txBody>
      </p:sp>
    </p:spTree>
    <p:extLst>
      <p:ext uri="{BB962C8B-B14F-4D97-AF65-F5344CB8AC3E}">
        <p14:creationId xmlns:p14="http://schemas.microsoft.com/office/powerpoint/2010/main" val="416322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4201-7F03-4580-A0B2-6DDC74664B09}"/>
              </a:ext>
            </a:extLst>
          </p:cNvPr>
          <p:cNvSpPr>
            <a:spLocks noGrp="1"/>
          </p:cNvSpPr>
          <p:nvPr>
            <p:ph type="title"/>
          </p:nvPr>
        </p:nvSpPr>
        <p:spPr>
          <a:xfrm>
            <a:off x="685801" y="609601"/>
            <a:ext cx="10131425" cy="452982"/>
          </a:xfrm>
        </p:spPr>
        <p:txBody>
          <a:bodyPr>
            <a:normAutofit fontScale="90000"/>
          </a:bodyPr>
          <a:lstStyle/>
          <a:p>
            <a:r>
              <a:rPr lang="en-GB" dirty="0"/>
              <a:t>Then The Revolution – Client/Server…</a:t>
            </a:r>
          </a:p>
        </p:txBody>
      </p:sp>
      <p:pic>
        <p:nvPicPr>
          <p:cNvPr id="1028" name="Picture 4" descr="Microsoft Visual Basic Professional 6.0 with Plus Pack [Old Version]">
            <a:extLst>
              <a:ext uri="{FF2B5EF4-FFF2-40B4-BE49-F238E27FC236}">
                <a16:creationId xmlns:a16="http://schemas.microsoft.com/office/drawing/2014/main" id="{3117D7E8-A5A4-47AC-9052-52CBE8F1A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77" y="4949332"/>
            <a:ext cx="1322009" cy="16525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liant">
            <a:extLst>
              <a:ext uri="{FF2B5EF4-FFF2-40B4-BE49-F238E27FC236}">
                <a16:creationId xmlns:a16="http://schemas.microsoft.com/office/drawing/2014/main" id="{1F7EEE17-3115-4FB2-85AE-63BB09307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4861" y="2065867"/>
            <a:ext cx="2111337" cy="31527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E7FA808C-06AC-4D23-8306-C8C16819C426}"/>
              </a:ext>
            </a:extLst>
          </p:cNvPr>
          <p:cNvCxnSpPr>
            <a:cxnSpLocks/>
            <a:stCxn id="23" idx="3"/>
            <a:endCxn id="9" idx="1"/>
          </p:cNvCxnSpPr>
          <p:nvPr/>
        </p:nvCxnSpPr>
        <p:spPr>
          <a:xfrm>
            <a:off x="2076164" y="1760407"/>
            <a:ext cx="5300820" cy="1881848"/>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04E3AD60-8268-40F1-9CDB-758ACE563BC3}"/>
              </a:ext>
            </a:extLst>
          </p:cNvPr>
          <p:cNvSpPr/>
          <p:nvPr/>
        </p:nvSpPr>
        <p:spPr>
          <a:xfrm>
            <a:off x="7376984" y="2627856"/>
            <a:ext cx="1746479" cy="2028797"/>
          </a:xfrm>
          <a:prstGeom prst="rect">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DBMS with Open/Close</a:t>
            </a:r>
          </a:p>
          <a:p>
            <a:pPr algn="ctr"/>
            <a:r>
              <a:rPr lang="en-GB" dirty="0"/>
              <a:t>Connections</a:t>
            </a:r>
          </a:p>
          <a:p>
            <a:pPr algn="ctr"/>
            <a:r>
              <a:rPr lang="en-GB" dirty="0"/>
              <a:t>(Often left open to ‘improve’ performance)</a:t>
            </a:r>
          </a:p>
        </p:txBody>
      </p:sp>
      <p:cxnSp>
        <p:nvCxnSpPr>
          <p:cNvPr id="12" name="Straight Arrow Connector 11">
            <a:extLst>
              <a:ext uri="{FF2B5EF4-FFF2-40B4-BE49-F238E27FC236}">
                <a16:creationId xmlns:a16="http://schemas.microsoft.com/office/drawing/2014/main" id="{8C18663E-1ABA-4580-A3D1-C1BEB73F3F52}"/>
              </a:ext>
            </a:extLst>
          </p:cNvPr>
          <p:cNvCxnSpPr>
            <a:cxnSpLocks/>
            <a:stCxn id="30" idx="3"/>
            <a:endCxn id="9" idx="1"/>
          </p:cNvCxnSpPr>
          <p:nvPr/>
        </p:nvCxnSpPr>
        <p:spPr>
          <a:xfrm>
            <a:off x="2099320" y="3033664"/>
            <a:ext cx="5277664" cy="608591"/>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5A228B3-5FBF-44BB-91A9-1C1792F8A36B}"/>
              </a:ext>
            </a:extLst>
          </p:cNvPr>
          <p:cNvCxnSpPr>
            <a:cxnSpLocks/>
            <a:stCxn id="9" idx="3"/>
            <a:endCxn id="1030" idx="1"/>
          </p:cNvCxnSpPr>
          <p:nvPr/>
        </p:nvCxnSpPr>
        <p:spPr>
          <a:xfrm>
            <a:off x="9123463" y="3642255"/>
            <a:ext cx="271398" cy="0"/>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9A366E1B-EE2A-400C-A6FF-F9F54B001431}"/>
              </a:ext>
            </a:extLst>
          </p:cNvPr>
          <p:cNvSpPr txBox="1"/>
          <p:nvPr/>
        </p:nvSpPr>
        <p:spPr>
          <a:xfrm>
            <a:off x="1993557" y="5775588"/>
            <a:ext cx="8204886" cy="584775"/>
          </a:xfrm>
          <a:prstGeom prst="rect">
            <a:avLst/>
          </a:prstGeom>
          <a:noFill/>
        </p:spPr>
        <p:txBody>
          <a:bodyPr wrap="square" rtlCol="0">
            <a:spAutoFit/>
          </a:bodyPr>
          <a:lstStyle/>
          <a:p>
            <a:pPr algn="ctr"/>
            <a:r>
              <a:rPr lang="en-GB" sz="3200" dirty="0"/>
              <a:t>Processing shared on client and server</a:t>
            </a:r>
          </a:p>
        </p:txBody>
      </p:sp>
      <p:sp>
        <p:nvSpPr>
          <p:cNvPr id="25" name="Rectangle 24">
            <a:extLst>
              <a:ext uri="{FF2B5EF4-FFF2-40B4-BE49-F238E27FC236}">
                <a16:creationId xmlns:a16="http://schemas.microsoft.com/office/drawing/2014/main" id="{2DC332E6-E28F-4E52-A1F6-7A0944C7D0EF}"/>
              </a:ext>
            </a:extLst>
          </p:cNvPr>
          <p:cNvSpPr/>
          <p:nvPr/>
        </p:nvSpPr>
        <p:spPr>
          <a:xfrm>
            <a:off x="7253416" y="1412229"/>
            <a:ext cx="4235836" cy="424716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34" name="Group 1033">
            <a:extLst>
              <a:ext uri="{FF2B5EF4-FFF2-40B4-BE49-F238E27FC236}">
                <a16:creationId xmlns:a16="http://schemas.microsoft.com/office/drawing/2014/main" id="{22890680-A252-46A9-82C4-434D5DC83E23}"/>
              </a:ext>
            </a:extLst>
          </p:cNvPr>
          <p:cNvGrpSpPr/>
          <p:nvPr/>
        </p:nvGrpSpPr>
        <p:grpSpPr>
          <a:xfrm>
            <a:off x="685801" y="1065225"/>
            <a:ext cx="1413519" cy="4056625"/>
            <a:chOff x="679592" y="1277787"/>
            <a:chExt cx="1413519" cy="4056625"/>
          </a:xfrm>
        </p:grpSpPr>
        <p:pic>
          <p:nvPicPr>
            <p:cNvPr id="23" name="Graphic 22" descr="Computer">
              <a:extLst>
                <a:ext uri="{FF2B5EF4-FFF2-40B4-BE49-F238E27FC236}">
                  <a16:creationId xmlns:a16="http://schemas.microsoft.com/office/drawing/2014/main" id="{6A918FE3-F599-4578-B663-3AADDB71CB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9592" y="1277787"/>
              <a:ext cx="1390363" cy="1390363"/>
            </a:xfrm>
            <a:prstGeom prst="rect">
              <a:avLst/>
            </a:prstGeom>
          </p:spPr>
        </p:pic>
        <p:pic>
          <p:nvPicPr>
            <p:cNvPr id="30" name="Graphic 29" descr="Computer">
              <a:extLst>
                <a:ext uri="{FF2B5EF4-FFF2-40B4-BE49-F238E27FC236}">
                  <a16:creationId xmlns:a16="http://schemas.microsoft.com/office/drawing/2014/main" id="{CB09706F-72CE-43BA-8ED5-8F03617990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748" y="2551044"/>
              <a:ext cx="1390363" cy="1390363"/>
            </a:xfrm>
            <a:prstGeom prst="rect">
              <a:avLst/>
            </a:prstGeom>
          </p:spPr>
        </p:pic>
        <p:pic>
          <p:nvPicPr>
            <p:cNvPr id="31" name="Graphic 30" descr="Computer">
              <a:extLst>
                <a:ext uri="{FF2B5EF4-FFF2-40B4-BE49-F238E27FC236}">
                  <a16:creationId xmlns:a16="http://schemas.microsoft.com/office/drawing/2014/main" id="{8CFFB344-FFF5-4FD4-803E-D3B6AEB592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748" y="3944049"/>
              <a:ext cx="1390363" cy="1390363"/>
            </a:xfrm>
            <a:prstGeom prst="rect">
              <a:avLst/>
            </a:prstGeom>
          </p:spPr>
        </p:pic>
      </p:grpSp>
      <p:cxnSp>
        <p:nvCxnSpPr>
          <p:cNvPr id="36" name="Straight Arrow Connector 35">
            <a:extLst>
              <a:ext uri="{FF2B5EF4-FFF2-40B4-BE49-F238E27FC236}">
                <a16:creationId xmlns:a16="http://schemas.microsoft.com/office/drawing/2014/main" id="{5F85DB51-8FD2-4C93-9857-F9F29078A382}"/>
              </a:ext>
            </a:extLst>
          </p:cNvPr>
          <p:cNvCxnSpPr>
            <a:cxnSpLocks/>
            <a:stCxn id="31" idx="3"/>
            <a:endCxn id="9" idx="1"/>
          </p:cNvCxnSpPr>
          <p:nvPr/>
        </p:nvCxnSpPr>
        <p:spPr>
          <a:xfrm flipV="1">
            <a:off x="2099320" y="3642255"/>
            <a:ext cx="5277664" cy="784414"/>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88446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B132-4616-4FD1-9E1A-82BFE451D3DB}"/>
              </a:ext>
            </a:extLst>
          </p:cNvPr>
          <p:cNvSpPr>
            <a:spLocks noGrp="1"/>
          </p:cNvSpPr>
          <p:nvPr>
            <p:ph type="title"/>
          </p:nvPr>
        </p:nvSpPr>
        <p:spPr/>
        <p:txBody>
          <a:bodyPr/>
          <a:lstStyle/>
          <a:p>
            <a:r>
              <a:rPr lang="en-GB" dirty="0"/>
              <a:t>Observations</a:t>
            </a:r>
          </a:p>
        </p:txBody>
      </p:sp>
      <p:sp>
        <p:nvSpPr>
          <p:cNvPr id="3" name="Content Placeholder 2">
            <a:extLst>
              <a:ext uri="{FF2B5EF4-FFF2-40B4-BE49-F238E27FC236}">
                <a16:creationId xmlns:a16="http://schemas.microsoft.com/office/drawing/2014/main" id="{A6B8F1E3-AA82-46F6-B6C7-E36D91818667}"/>
              </a:ext>
            </a:extLst>
          </p:cNvPr>
          <p:cNvSpPr>
            <a:spLocks noGrp="1"/>
          </p:cNvSpPr>
          <p:nvPr>
            <p:ph idx="1"/>
          </p:nvPr>
        </p:nvSpPr>
        <p:spPr/>
        <p:txBody>
          <a:bodyPr/>
          <a:lstStyle/>
          <a:p>
            <a:r>
              <a:rPr lang="en-GB" sz="2800" dirty="0">
                <a:solidFill>
                  <a:srgbClr val="FF0000"/>
                </a:solidFill>
                <a:sym typeface="Wingdings" panose="05000000000000000000" pitchFamily="2" charset="2"/>
              </a:rPr>
              <a:t></a:t>
            </a:r>
            <a:r>
              <a:rPr lang="en-GB" dirty="0">
                <a:sym typeface="Wingdings" panose="05000000000000000000" pitchFamily="2" charset="2"/>
              </a:rPr>
              <a:t> </a:t>
            </a:r>
            <a:r>
              <a:rPr lang="en-GB" dirty="0"/>
              <a:t>Limited users because of limited database connections</a:t>
            </a:r>
          </a:p>
          <a:p>
            <a:r>
              <a:rPr lang="en-GB" sz="2800" dirty="0">
                <a:solidFill>
                  <a:srgbClr val="FF0000"/>
                </a:solidFill>
                <a:sym typeface="Wingdings" panose="05000000000000000000" pitchFamily="2" charset="2"/>
              </a:rPr>
              <a:t></a:t>
            </a:r>
            <a:r>
              <a:rPr lang="en-GB" dirty="0">
                <a:sym typeface="Wingdings" panose="05000000000000000000" pitchFamily="2" charset="2"/>
              </a:rPr>
              <a:t> Applications often retain connections to improve performance – further limiting more users</a:t>
            </a:r>
          </a:p>
          <a:p>
            <a:r>
              <a:rPr lang="en-GB" sz="2800" dirty="0">
                <a:solidFill>
                  <a:srgbClr val="FF0000"/>
                </a:solidFill>
                <a:sym typeface="Wingdings" panose="05000000000000000000" pitchFamily="2" charset="2"/>
              </a:rPr>
              <a:t></a:t>
            </a:r>
            <a:r>
              <a:rPr lang="en-GB" dirty="0">
                <a:sym typeface="Wingdings" panose="05000000000000000000" pitchFamily="2" charset="2"/>
              </a:rPr>
              <a:t> Applications reside on client machines – updates are more complex</a:t>
            </a:r>
            <a:endParaRPr lang="en-GB" dirty="0"/>
          </a:p>
          <a:p>
            <a:r>
              <a:rPr lang="en-GB" sz="2400" dirty="0">
                <a:solidFill>
                  <a:srgbClr val="00B050"/>
                </a:solidFill>
                <a:sym typeface="Wingdings" panose="05000000000000000000" pitchFamily="2" charset="2"/>
              </a:rPr>
              <a:t></a:t>
            </a:r>
            <a:r>
              <a:rPr lang="en-GB" dirty="0">
                <a:sym typeface="Wingdings" panose="05000000000000000000" pitchFamily="2" charset="2"/>
              </a:rPr>
              <a:t> Distributed performance because client computer retrieves data to process locally</a:t>
            </a:r>
            <a:endParaRPr lang="en-GB" dirty="0"/>
          </a:p>
          <a:p>
            <a:r>
              <a:rPr lang="en-GB" sz="2400" dirty="0">
                <a:solidFill>
                  <a:srgbClr val="00B050"/>
                </a:solidFill>
                <a:sym typeface="Wingdings" panose="05000000000000000000" pitchFamily="2" charset="2"/>
              </a:rPr>
              <a:t></a:t>
            </a:r>
            <a:r>
              <a:rPr lang="en-GB" dirty="0">
                <a:sym typeface="Wingdings" panose="05000000000000000000" pitchFamily="2" charset="2"/>
              </a:rPr>
              <a:t> Client machines can provide a better user interface</a:t>
            </a:r>
            <a:endParaRPr lang="en-GB" dirty="0"/>
          </a:p>
        </p:txBody>
      </p:sp>
    </p:spTree>
    <p:extLst>
      <p:ext uri="{BB962C8B-B14F-4D97-AF65-F5344CB8AC3E}">
        <p14:creationId xmlns:p14="http://schemas.microsoft.com/office/powerpoint/2010/main" val="113201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4201-7F03-4580-A0B2-6DDC74664B09}"/>
              </a:ext>
            </a:extLst>
          </p:cNvPr>
          <p:cNvSpPr>
            <a:spLocks noGrp="1"/>
          </p:cNvSpPr>
          <p:nvPr>
            <p:ph type="title"/>
          </p:nvPr>
        </p:nvSpPr>
        <p:spPr>
          <a:xfrm>
            <a:off x="685801" y="609601"/>
            <a:ext cx="10131425" cy="485022"/>
          </a:xfrm>
        </p:spPr>
        <p:txBody>
          <a:bodyPr>
            <a:normAutofit fontScale="90000"/>
          </a:bodyPr>
          <a:lstStyle/>
          <a:p>
            <a:r>
              <a:rPr lang="en-GB" dirty="0"/>
              <a:t>Some Progress – Distributed ‘Objects’</a:t>
            </a:r>
          </a:p>
        </p:txBody>
      </p:sp>
      <p:sp>
        <p:nvSpPr>
          <p:cNvPr id="8" name="TextBox 7">
            <a:extLst>
              <a:ext uri="{FF2B5EF4-FFF2-40B4-BE49-F238E27FC236}">
                <a16:creationId xmlns:a16="http://schemas.microsoft.com/office/drawing/2014/main" id="{813D9152-5F8E-4389-AAD3-5E96A874CCCD}"/>
              </a:ext>
            </a:extLst>
          </p:cNvPr>
          <p:cNvSpPr txBox="1"/>
          <p:nvPr/>
        </p:nvSpPr>
        <p:spPr>
          <a:xfrm>
            <a:off x="617448" y="5775588"/>
            <a:ext cx="10981084" cy="584775"/>
          </a:xfrm>
          <a:prstGeom prst="rect">
            <a:avLst/>
          </a:prstGeom>
          <a:noFill/>
        </p:spPr>
        <p:txBody>
          <a:bodyPr wrap="square" rtlCol="0">
            <a:spAutoFit/>
          </a:bodyPr>
          <a:lstStyle/>
          <a:p>
            <a:pPr algn="ctr"/>
            <a:r>
              <a:rPr lang="en-GB" sz="3200" dirty="0"/>
              <a:t>Processing shared on application and database server</a:t>
            </a:r>
          </a:p>
        </p:txBody>
      </p:sp>
      <p:grpSp>
        <p:nvGrpSpPr>
          <p:cNvPr id="4" name="Group 3">
            <a:extLst>
              <a:ext uri="{FF2B5EF4-FFF2-40B4-BE49-F238E27FC236}">
                <a16:creationId xmlns:a16="http://schemas.microsoft.com/office/drawing/2014/main" id="{2FF88F63-A265-4501-A85A-87C5C950F757}"/>
              </a:ext>
            </a:extLst>
          </p:cNvPr>
          <p:cNvGrpSpPr/>
          <p:nvPr/>
        </p:nvGrpSpPr>
        <p:grpSpPr>
          <a:xfrm>
            <a:off x="5751513" y="1528422"/>
            <a:ext cx="2543991" cy="4247166"/>
            <a:chOff x="4808279" y="1528422"/>
            <a:chExt cx="2543991" cy="4247166"/>
          </a:xfrm>
        </p:grpSpPr>
        <p:pic>
          <p:nvPicPr>
            <p:cNvPr id="1026" name="Picture 2" descr="https://images-na.ssl-images-amazon.com/images/I/51Ez5frU8UL._SX258_BO1,204,203,200_.jpg">
              <a:extLst>
                <a:ext uri="{FF2B5EF4-FFF2-40B4-BE49-F238E27FC236}">
                  <a16:creationId xmlns:a16="http://schemas.microsoft.com/office/drawing/2014/main" id="{8FA74EAC-B5A9-42CB-817F-C7C6271CC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145" y="2053868"/>
              <a:ext cx="1070739" cy="13631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orba logo">
              <a:extLst>
                <a:ext uri="{FF2B5EF4-FFF2-40B4-BE49-F238E27FC236}">
                  <a16:creationId xmlns:a16="http://schemas.microsoft.com/office/drawing/2014/main" id="{9EEC1BF5-D730-4799-A3A0-3DDD74505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36" y="3570274"/>
              <a:ext cx="1070739" cy="10274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8466066-142C-416D-88ED-9C5A40F392C5}"/>
                </a:ext>
              </a:extLst>
            </p:cNvPr>
            <p:cNvSpPr/>
            <p:nvPr/>
          </p:nvSpPr>
          <p:spPr>
            <a:xfrm>
              <a:off x="4808279" y="1528422"/>
              <a:ext cx="2543991" cy="424716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75CA1BB3-7E35-4D20-9856-092564487D16}"/>
                </a:ext>
              </a:extLst>
            </p:cNvPr>
            <p:cNvSpPr txBox="1"/>
            <p:nvPr/>
          </p:nvSpPr>
          <p:spPr>
            <a:xfrm>
              <a:off x="5031258" y="1543150"/>
              <a:ext cx="2129481" cy="400110"/>
            </a:xfrm>
            <a:prstGeom prst="rect">
              <a:avLst/>
            </a:prstGeom>
            <a:noFill/>
          </p:spPr>
          <p:txBody>
            <a:bodyPr wrap="square" rtlCol="0">
              <a:spAutoFit/>
            </a:bodyPr>
            <a:lstStyle/>
            <a:p>
              <a:pPr algn="ctr"/>
              <a:r>
                <a:rPr lang="en-GB" sz="2000" dirty="0"/>
                <a:t>Application Server</a:t>
              </a:r>
            </a:p>
          </p:txBody>
        </p:sp>
        <p:sp>
          <p:nvSpPr>
            <p:cNvPr id="22" name="TextBox 21">
              <a:extLst>
                <a:ext uri="{FF2B5EF4-FFF2-40B4-BE49-F238E27FC236}">
                  <a16:creationId xmlns:a16="http://schemas.microsoft.com/office/drawing/2014/main" id="{A06FE487-5BFC-45DC-BA29-39C39C037338}"/>
                </a:ext>
              </a:extLst>
            </p:cNvPr>
            <p:cNvSpPr txBox="1"/>
            <p:nvPr/>
          </p:nvSpPr>
          <p:spPr>
            <a:xfrm>
              <a:off x="5448336" y="4769063"/>
              <a:ext cx="1167383" cy="707886"/>
            </a:xfrm>
            <a:prstGeom prst="rect">
              <a:avLst/>
            </a:prstGeom>
            <a:noFill/>
          </p:spPr>
          <p:txBody>
            <a:bodyPr wrap="square" rtlCol="0">
              <a:spAutoFit/>
            </a:bodyPr>
            <a:lstStyle/>
            <a:p>
              <a:pPr marL="342900" indent="-342900">
                <a:buFont typeface="Arial" panose="020B0604020202020204" pitchFamily="34" charset="0"/>
                <a:buChar char="•"/>
              </a:pPr>
              <a:r>
                <a:rPr lang="en-GB" sz="2000" dirty="0"/>
                <a:t>RPC</a:t>
              </a:r>
            </a:p>
            <a:p>
              <a:pPr marL="342900" indent="-342900">
                <a:buFont typeface="Arial" panose="020B0604020202020204" pitchFamily="34" charset="0"/>
                <a:buChar char="•"/>
              </a:pPr>
              <a:r>
                <a:rPr lang="en-GB" sz="2000" dirty="0"/>
                <a:t>SOAP</a:t>
              </a:r>
            </a:p>
          </p:txBody>
        </p:sp>
      </p:grpSp>
      <p:grpSp>
        <p:nvGrpSpPr>
          <p:cNvPr id="6" name="Group 5">
            <a:extLst>
              <a:ext uri="{FF2B5EF4-FFF2-40B4-BE49-F238E27FC236}">
                <a16:creationId xmlns:a16="http://schemas.microsoft.com/office/drawing/2014/main" id="{D6CE1EB3-BE1B-46FE-ACC3-61B1F617219B}"/>
              </a:ext>
            </a:extLst>
          </p:cNvPr>
          <p:cNvGrpSpPr/>
          <p:nvPr/>
        </p:nvGrpSpPr>
        <p:grpSpPr>
          <a:xfrm>
            <a:off x="9279924" y="1508921"/>
            <a:ext cx="2318608" cy="4266667"/>
            <a:chOff x="9279924" y="1508921"/>
            <a:chExt cx="2318608" cy="4266667"/>
          </a:xfrm>
        </p:grpSpPr>
        <p:pic>
          <p:nvPicPr>
            <p:cNvPr id="1030" name="Picture 6" descr="proliant">
              <a:extLst>
                <a:ext uri="{FF2B5EF4-FFF2-40B4-BE49-F238E27FC236}">
                  <a16:creationId xmlns:a16="http://schemas.microsoft.com/office/drawing/2014/main" id="{1F7EEE17-3115-4FB2-85AE-63BB09307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4861" y="2065867"/>
              <a:ext cx="2111337" cy="31527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E92705B-61F2-449D-BB99-89B3E91D4351}"/>
                </a:ext>
              </a:extLst>
            </p:cNvPr>
            <p:cNvSpPr/>
            <p:nvPr/>
          </p:nvSpPr>
          <p:spPr>
            <a:xfrm>
              <a:off x="9279924" y="1528422"/>
              <a:ext cx="2318608" cy="424716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17DF06DB-F0A7-4697-9F1A-4022562C42D1}"/>
                </a:ext>
              </a:extLst>
            </p:cNvPr>
            <p:cNvSpPr txBox="1"/>
            <p:nvPr/>
          </p:nvSpPr>
          <p:spPr>
            <a:xfrm>
              <a:off x="9394861" y="1508921"/>
              <a:ext cx="2129481" cy="400110"/>
            </a:xfrm>
            <a:prstGeom prst="rect">
              <a:avLst/>
            </a:prstGeom>
            <a:noFill/>
          </p:spPr>
          <p:txBody>
            <a:bodyPr wrap="square" rtlCol="0">
              <a:spAutoFit/>
            </a:bodyPr>
            <a:lstStyle/>
            <a:p>
              <a:pPr algn="ctr"/>
              <a:r>
                <a:rPr lang="en-GB" sz="2000" dirty="0"/>
                <a:t>Database Server</a:t>
              </a:r>
            </a:p>
          </p:txBody>
        </p:sp>
      </p:grpSp>
      <p:cxnSp>
        <p:nvCxnSpPr>
          <p:cNvPr id="15" name="Straight Arrow Connector 14">
            <a:extLst>
              <a:ext uri="{FF2B5EF4-FFF2-40B4-BE49-F238E27FC236}">
                <a16:creationId xmlns:a16="http://schemas.microsoft.com/office/drawing/2014/main" id="{D26FC484-F732-4B1E-BF82-AEFB88F5E3EE}"/>
              </a:ext>
            </a:extLst>
          </p:cNvPr>
          <p:cNvCxnSpPr>
            <a:cxnSpLocks/>
            <a:stCxn id="20" idx="3"/>
            <a:endCxn id="9" idx="1"/>
          </p:cNvCxnSpPr>
          <p:nvPr/>
        </p:nvCxnSpPr>
        <p:spPr>
          <a:xfrm>
            <a:off x="2007810" y="3369126"/>
            <a:ext cx="3743703" cy="282879"/>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56E46101-52C2-4614-8305-183FAD375346}"/>
              </a:ext>
            </a:extLst>
          </p:cNvPr>
          <p:cNvGrpSpPr/>
          <p:nvPr/>
        </p:nvGrpSpPr>
        <p:grpSpPr>
          <a:xfrm>
            <a:off x="594291" y="1400687"/>
            <a:ext cx="1413519" cy="4056625"/>
            <a:chOff x="679592" y="1277787"/>
            <a:chExt cx="1413519" cy="4056625"/>
          </a:xfrm>
        </p:grpSpPr>
        <p:pic>
          <p:nvPicPr>
            <p:cNvPr id="19" name="Graphic 18" descr="Computer">
              <a:extLst>
                <a:ext uri="{FF2B5EF4-FFF2-40B4-BE49-F238E27FC236}">
                  <a16:creationId xmlns:a16="http://schemas.microsoft.com/office/drawing/2014/main" id="{754BC0DC-AC29-4A9E-A883-9B8B59A057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9592" y="1277787"/>
              <a:ext cx="1390363" cy="1390363"/>
            </a:xfrm>
            <a:prstGeom prst="rect">
              <a:avLst/>
            </a:prstGeom>
          </p:spPr>
        </p:pic>
        <p:pic>
          <p:nvPicPr>
            <p:cNvPr id="20" name="Graphic 19" descr="Computer">
              <a:extLst>
                <a:ext uri="{FF2B5EF4-FFF2-40B4-BE49-F238E27FC236}">
                  <a16:creationId xmlns:a16="http://schemas.microsoft.com/office/drawing/2014/main" id="{63B30253-0331-401F-9797-5AF07D4869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748" y="2551044"/>
              <a:ext cx="1390363" cy="1390363"/>
            </a:xfrm>
            <a:prstGeom prst="rect">
              <a:avLst/>
            </a:prstGeom>
          </p:spPr>
        </p:pic>
        <p:pic>
          <p:nvPicPr>
            <p:cNvPr id="21" name="Graphic 20" descr="Computer">
              <a:extLst>
                <a:ext uri="{FF2B5EF4-FFF2-40B4-BE49-F238E27FC236}">
                  <a16:creationId xmlns:a16="http://schemas.microsoft.com/office/drawing/2014/main" id="{AE22DA6B-E1A5-43CC-9C7E-7CED02C82E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748" y="3944049"/>
              <a:ext cx="1390363" cy="1390363"/>
            </a:xfrm>
            <a:prstGeom prst="rect">
              <a:avLst/>
            </a:prstGeom>
          </p:spPr>
        </p:pic>
      </p:grpSp>
      <p:cxnSp>
        <p:nvCxnSpPr>
          <p:cNvPr id="23" name="Straight Arrow Connector 22">
            <a:extLst>
              <a:ext uri="{FF2B5EF4-FFF2-40B4-BE49-F238E27FC236}">
                <a16:creationId xmlns:a16="http://schemas.microsoft.com/office/drawing/2014/main" id="{ECB88D24-FAE3-4349-88D0-4487E944A294}"/>
              </a:ext>
            </a:extLst>
          </p:cNvPr>
          <p:cNvCxnSpPr>
            <a:cxnSpLocks/>
            <a:stCxn id="21" idx="3"/>
            <a:endCxn id="9" idx="1"/>
          </p:cNvCxnSpPr>
          <p:nvPr/>
        </p:nvCxnSpPr>
        <p:spPr>
          <a:xfrm flipV="1">
            <a:off x="2007810" y="3652005"/>
            <a:ext cx="3743703" cy="1110126"/>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5A79F829-E5FB-413B-B1D5-ABA09C6A68AD}"/>
              </a:ext>
            </a:extLst>
          </p:cNvPr>
          <p:cNvCxnSpPr>
            <a:cxnSpLocks/>
            <a:stCxn id="19" idx="3"/>
            <a:endCxn id="9" idx="1"/>
          </p:cNvCxnSpPr>
          <p:nvPr/>
        </p:nvCxnSpPr>
        <p:spPr>
          <a:xfrm>
            <a:off x="1984654" y="2095869"/>
            <a:ext cx="3766859" cy="1556136"/>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FB872AF-98B6-4C67-9643-6828EAF10C47}"/>
              </a:ext>
            </a:extLst>
          </p:cNvPr>
          <p:cNvCxnSpPr>
            <a:cxnSpLocks/>
            <a:stCxn id="9" idx="3"/>
            <a:endCxn id="10" idx="1"/>
          </p:cNvCxnSpPr>
          <p:nvPr/>
        </p:nvCxnSpPr>
        <p:spPr>
          <a:xfrm>
            <a:off x="8295504" y="3652005"/>
            <a:ext cx="984420" cy="0"/>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689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B132-4616-4FD1-9E1A-82BFE451D3DB}"/>
              </a:ext>
            </a:extLst>
          </p:cNvPr>
          <p:cNvSpPr>
            <a:spLocks noGrp="1"/>
          </p:cNvSpPr>
          <p:nvPr>
            <p:ph type="title"/>
          </p:nvPr>
        </p:nvSpPr>
        <p:spPr/>
        <p:txBody>
          <a:bodyPr/>
          <a:lstStyle/>
          <a:p>
            <a:r>
              <a:rPr lang="en-GB" dirty="0"/>
              <a:t>Observations</a:t>
            </a:r>
          </a:p>
        </p:txBody>
      </p:sp>
      <p:sp>
        <p:nvSpPr>
          <p:cNvPr id="3" name="Content Placeholder 2">
            <a:extLst>
              <a:ext uri="{FF2B5EF4-FFF2-40B4-BE49-F238E27FC236}">
                <a16:creationId xmlns:a16="http://schemas.microsoft.com/office/drawing/2014/main" id="{A6B8F1E3-AA82-46F6-B6C7-E36D91818667}"/>
              </a:ext>
            </a:extLst>
          </p:cNvPr>
          <p:cNvSpPr>
            <a:spLocks noGrp="1"/>
          </p:cNvSpPr>
          <p:nvPr>
            <p:ph idx="1"/>
          </p:nvPr>
        </p:nvSpPr>
        <p:spPr/>
        <p:txBody>
          <a:bodyPr/>
          <a:lstStyle/>
          <a:p>
            <a:r>
              <a:rPr lang="en-GB" sz="2800" dirty="0">
                <a:solidFill>
                  <a:srgbClr val="FF0000"/>
                </a:solidFill>
                <a:sym typeface="Wingdings" panose="05000000000000000000" pitchFamily="2" charset="2"/>
              </a:rPr>
              <a:t></a:t>
            </a:r>
            <a:r>
              <a:rPr lang="en-GB" dirty="0">
                <a:sym typeface="Wingdings" panose="05000000000000000000" pitchFamily="2" charset="2"/>
              </a:rPr>
              <a:t> Application servers are difficult to scale out requiring complex load sharing</a:t>
            </a:r>
          </a:p>
          <a:p>
            <a:r>
              <a:rPr lang="en-GB" sz="2800" dirty="0">
                <a:solidFill>
                  <a:srgbClr val="FF0000"/>
                </a:solidFill>
                <a:sym typeface="Wingdings" panose="05000000000000000000" pitchFamily="2" charset="2"/>
              </a:rPr>
              <a:t></a:t>
            </a:r>
            <a:r>
              <a:rPr lang="en-GB" dirty="0">
                <a:sym typeface="Wingdings" panose="05000000000000000000" pitchFamily="2" charset="2"/>
              </a:rPr>
              <a:t> Applications still reside on client machines – updates are more complex</a:t>
            </a:r>
          </a:p>
          <a:p>
            <a:r>
              <a:rPr lang="en-GB" sz="2400" dirty="0">
                <a:solidFill>
                  <a:srgbClr val="00B050"/>
                </a:solidFill>
                <a:sym typeface="Wingdings" panose="05000000000000000000" pitchFamily="2" charset="2"/>
              </a:rPr>
              <a:t></a:t>
            </a:r>
            <a:r>
              <a:rPr lang="en-GB" dirty="0">
                <a:sym typeface="Wingdings" panose="05000000000000000000" pitchFamily="2" charset="2"/>
              </a:rPr>
              <a:t> Application server (business rules) software is updated in one place</a:t>
            </a:r>
          </a:p>
          <a:p>
            <a:r>
              <a:rPr lang="en-GB" sz="2400" dirty="0">
                <a:solidFill>
                  <a:srgbClr val="00B050"/>
                </a:solidFill>
                <a:sym typeface="Wingdings" panose="05000000000000000000" pitchFamily="2" charset="2"/>
              </a:rPr>
              <a:t></a:t>
            </a:r>
            <a:r>
              <a:rPr lang="en-GB" dirty="0">
                <a:sym typeface="Wingdings" panose="05000000000000000000" pitchFamily="2" charset="2"/>
              </a:rPr>
              <a:t> Well written application server software can manage and share connections </a:t>
            </a:r>
            <a:endParaRPr lang="en-GB" dirty="0"/>
          </a:p>
          <a:p>
            <a:r>
              <a:rPr lang="en-GB" sz="2400" dirty="0">
                <a:solidFill>
                  <a:srgbClr val="00B050"/>
                </a:solidFill>
                <a:sym typeface="Wingdings" panose="05000000000000000000" pitchFamily="2" charset="2"/>
              </a:rPr>
              <a:t></a:t>
            </a:r>
            <a:r>
              <a:rPr lang="en-GB" dirty="0">
                <a:sym typeface="Wingdings" panose="05000000000000000000" pitchFamily="2" charset="2"/>
              </a:rPr>
              <a:t> Distributed performance because business rules can be processed on application server</a:t>
            </a:r>
            <a:endParaRPr lang="en-GB" dirty="0"/>
          </a:p>
          <a:p>
            <a:r>
              <a:rPr lang="en-GB" sz="2400" dirty="0">
                <a:solidFill>
                  <a:srgbClr val="00B050"/>
                </a:solidFill>
                <a:sym typeface="Wingdings" panose="05000000000000000000" pitchFamily="2" charset="2"/>
              </a:rPr>
              <a:t></a:t>
            </a:r>
            <a:r>
              <a:rPr lang="en-GB" dirty="0">
                <a:sym typeface="Wingdings" panose="05000000000000000000" pitchFamily="2" charset="2"/>
              </a:rPr>
              <a:t> Client machines can provide a better user interface</a:t>
            </a:r>
            <a:endParaRPr lang="en-GB" dirty="0"/>
          </a:p>
        </p:txBody>
      </p:sp>
    </p:spTree>
    <p:extLst>
      <p:ext uri="{BB962C8B-B14F-4D97-AF65-F5344CB8AC3E}">
        <p14:creationId xmlns:p14="http://schemas.microsoft.com/office/powerpoint/2010/main" val="377060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4201-7F03-4580-A0B2-6DDC74664B09}"/>
              </a:ext>
            </a:extLst>
          </p:cNvPr>
          <p:cNvSpPr>
            <a:spLocks noGrp="1"/>
          </p:cNvSpPr>
          <p:nvPr>
            <p:ph type="title"/>
          </p:nvPr>
        </p:nvSpPr>
        <p:spPr>
          <a:xfrm>
            <a:off x="685801" y="609600"/>
            <a:ext cx="10131425" cy="477795"/>
          </a:xfrm>
        </p:spPr>
        <p:txBody>
          <a:bodyPr>
            <a:normAutofit fontScale="90000"/>
          </a:bodyPr>
          <a:lstStyle/>
          <a:p>
            <a:r>
              <a:rPr lang="en-GB" dirty="0"/>
              <a:t>Then The Second Revolution – Web Applications</a:t>
            </a:r>
          </a:p>
        </p:txBody>
      </p:sp>
      <p:grpSp>
        <p:nvGrpSpPr>
          <p:cNvPr id="13" name="Group 12">
            <a:extLst>
              <a:ext uri="{FF2B5EF4-FFF2-40B4-BE49-F238E27FC236}">
                <a16:creationId xmlns:a16="http://schemas.microsoft.com/office/drawing/2014/main" id="{14D58865-2233-484E-A76A-CA9B13242D96}"/>
              </a:ext>
            </a:extLst>
          </p:cNvPr>
          <p:cNvGrpSpPr/>
          <p:nvPr/>
        </p:nvGrpSpPr>
        <p:grpSpPr>
          <a:xfrm>
            <a:off x="685801" y="1751608"/>
            <a:ext cx="1207837" cy="3849058"/>
            <a:chOff x="685801" y="1399441"/>
            <a:chExt cx="1207837" cy="3849058"/>
          </a:xfrm>
        </p:grpSpPr>
        <p:pic>
          <p:nvPicPr>
            <p:cNvPr id="6" name="Picture 2" descr="Related image">
              <a:extLst>
                <a:ext uri="{FF2B5EF4-FFF2-40B4-BE49-F238E27FC236}">
                  <a16:creationId xmlns:a16="http://schemas.microsoft.com/office/drawing/2014/main" id="{B6B64E66-493E-4E6C-8564-C5FCFAD32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721612"/>
              <a:ext cx="1207837" cy="12078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Related image">
              <a:extLst>
                <a:ext uri="{FF2B5EF4-FFF2-40B4-BE49-F238E27FC236}">
                  <a16:creationId xmlns:a16="http://schemas.microsoft.com/office/drawing/2014/main" id="{F4A6B4E3-65E7-4F8B-AA38-6018A86B6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1399441"/>
              <a:ext cx="1207837" cy="12078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a:extLst>
                <a:ext uri="{FF2B5EF4-FFF2-40B4-BE49-F238E27FC236}">
                  <a16:creationId xmlns:a16="http://schemas.microsoft.com/office/drawing/2014/main" id="{0BDC1E40-8E5E-405C-BA3D-61AB24ACB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1" y="4040662"/>
              <a:ext cx="1207837" cy="1207837"/>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3781B82F-8390-4B45-A5DC-F790B6E510CA}"/>
              </a:ext>
            </a:extLst>
          </p:cNvPr>
          <p:cNvSpPr/>
          <p:nvPr/>
        </p:nvSpPr>
        <p:spPr>
          <a:xfrm>
            <a:off x="6068771" y="3008872"/>
            <a:ext cx="1025611" cy="1334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Load Balancer</a:t>
            </a:r>
          </a:p>
        </p:txBody>
      </p:sp>
      <p:sp>
        <p:nvSpPr>
          <p:cNvPr id="10" name="Rectangle 9">
            <a:extLst>
              <a:ext uri="{FF2B5EF4-FFF2-40B4-BE49-F238E27FC236}">
                <a16:creationId xmlns:a16="http://schemas.microsoft.com/office/drawing/2014/main" id="{429F30C2-1897-4100-8C87-647BE77A5F70}"/>
              </a:ext>
            </a:extLst>
          </p:cNvPr>
          <p:cNvSpPr/>
          <p:nvPr/>
        </p:nvSpPr>
        <p:spPr>
          <a:xfrm>
            <a:off x="9481749" y="3072219"/>
            <a:ext cx="1207837" cy="120783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Database Server</a:t>
            </a:r>
          </a:p>
        </p:txBody>
      </p:sp>
      <p:grpSp>
        <p:nvGrpSpPr>
          <p:cNvPr id="7" name="Group 6">
            <a:extLst>
              <a:ext uri="{FF2B5EF4-FFF2-40B4-BE49-F238E27FC236}">
                <a16:creationId xmlns:a16="http://schemas.microsoft.com/office/drawing/2014/main" id="{E3F11FBC-C76A-4C2F-B658-51274AA55CDB}"/>
              </a:ext>
            </a:extLst>
          </p:cNvPr>
          <p:cNvGrpSpPr/>
          <p:nvPr/>
        </p:nvGrpSpPr>
        <p:grpSpPr>
          <a:xfrm>
            <a:off x="7763251" y="1407191"/>
            <a:ext cx="824576" cy="4537895"/>
            <a:chOff x="6227805" y="1547725"/>
            <a:chExt cx="824576" cy="4537895"/>
          </a:xfrm>
        </p:grpSpPr>
        <p:sp>
          <p:nvSpPr>
            <p:cNvPr id="5" name="Rectangle 4">
              <a:extLst>
                <a:ext uri="{FF2B5EF4-FFF2-40B4-BE49-F238E27FC236}">
                  <a16:creationId xmlns:a16="http://schemas.microsoft.com/office/drawing/2014/main" id="{AE4880D9-0CE0-45CF-A282-EF77F4551308}"/>
                </a:ext>
              </a:extLst>
            </p:cNvPr>
            <p:cNvSpPr/>
            <p:nvPr/>
          </p:nvSpPr>
          <p:spPr>
            <a:xfrm>
              <a:off x="6227805" y="1547725"/>
              <a:ext cx="815546" cy="775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Web Server</a:t>
              </a:r>
            </a:p>
          </p:txBody>
        </p:sp>
        <p:sp>
          <p:nvSpPr>
            <p:cNvPr id="14" name="Rectangle 13">
              <a:extLst>
                <a:ext uri="{FF2B5EF4-FFF2-40B4-BE49-F238E27FC236}">
                  <a16:creationId xmlns:a16="http://schemas.microsoft.com/office/drawing/2014/main" id="{DAE26F44-7457-41E5-9E2D-EF16798704D8}"/>
                </a:ext>
              </a:extLst>
            </p:cNvPr>
            <p:cNvSpPr/>
            <p:nvPr/>
          </p:nvSpPr>
          <p:spPr>
            <a:xfrm>
              <a:off x="6236835" y="2475470"/>
              <a:ext cx="815546" cy="775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Web Server</a:t>
              </a:r>
            </a:p>
          </p:txBody>
        </p:sp>
        <p:sp>
          <p:nvSpPr>
            <p:cNvPr id="15" name="Rectangle 14">
              <a:extLst>
                <a:ext uri="{FF2B5EF4-FFF2-40B4-BE49-F238E27FC236}">
                  <a16:creationId xmlns:a16="http://schemas.microsoft.com/office/drawing/2014/main" id="{788A88EE-99A1-4622-96EF-A347A2348843}"/>
                </a:ext>
              </a:extLst>
            </p:cNvPr>
            <p:cNvSpPr/>
            <p:nvPr/>
          </p:nvSpPr>
          <p:spPr>
            <a:xfrm>
              <a:off x="6227805" y="3429000"/>
              <a:ext cx="815546" cy="775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Web Server</a:t>
              </a:r>
            </a:p>
          </p:txBody>
        </p:sp>
        <p:sp>
          <p:nvSpPr>
            <p:cNvPr id="16" name="Rectangle 15">
              <a:extLst>
                <a:ext uri="{FF2B5EF4-FFF2-40B4-BE49-F238E27FC236}">
                  <a16:creationId xmlns:a16="http://schemas.microsoft.com/office/drawing/2014/main" id="{585FC363-5241-4DB5-A138-5BE47508ED88}"/>
                </a:ext>
              </a:extLst>
            </p:cNvPr>
            <p:cNvSpPr/>
            <p:nvPr/>
          </p:nvSpPr>
          <p:spPr>
            <a:xfrm>
              <a:off x="6227805" y="4359382"/>
              <a:ext cx="815546" cy="775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Web Server</a:t>
              </a:r>
            </a:p>
          </p:txBody>
        </p:sp>
        <p:sp>
          <p:nvSpPr>
            <p:cNvPr id="17" name="Rectangle 16">
              <a:extLst>
                <a:ext uri="{FF2B5EF4-FFF2-40B4-BE49-F238E27FC236}">
                  <a16:creationId xmlns:a16="http://schemas.microsoft.com/office/drawing/2014/main" id="{A937A21D-7F1F-419D-AC8A-979BC473F993}"/>
                </a:ext>
              </a:extLst>
            </p:cNvPr>
            <p:cNvSpPr/>
            <p:nvPr/>
          </p:nvSpPr>
          <p:spPr>
            <a:xfrm>
              <a:off x="6227805" y="5310275"/>
              <a:ext cx="815546" cy="775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Web Server</a:t>
              </a:r>
            </a:p>
          </p:txBody>
        </p:sp>
      </p:grpSp>
      <p:sp>
        <p:nvSpPr>
          <p:cNvPr id="8" name="Rectangle 7">
            <a:extLst>
              <a:ext uri="{FF2B5EF4-FFF2-40B4-BE49-F238E27FC236}">
                <a16:creationId xmlns:a16="http://schemas.microsoft.com/office/drawing/2014/main" id="{A517AC22-D893-403F-B8AC-F8D211AE9F1A}"/>
              </a:ext>
            </a:extLst>
          </p:cNvPr>
          <p:cNvSpPr/>
          <p:nvPr/>
        </p:nvSpPr>
        <p:spPr>
          <a:xfrm>
            <a:off x="4497027" y="3309802"/>
            <a:ext cx="902875" cy="732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Cache Server</a:t>
            </a:r>
          </a:p>
        </p:txBody>
      </p:sp>
      <p:cxnSp>
        <p:nvCxnSpPr>
          <p:cNvPr id="18" name="Straight Arrow Connector 17">
            <a:extLst>
              <a:ext uri="{FF2B5EF4-FFF2-40B4-BE49-F238E27FC236}">
                <a16:creationId xmlns:a16="http://schemas.microsoft.com/office/drawing/2014/main" id="{8BAEE4D6-1324-41D2-9489-43EB8FDEAAA1}"/>
              </a:ext>
            </a:extLst>
          </p:cNvPr>
          <p:cNvCxnSpPr>
            <a:cxnSpLocks/>
            <a:stCxn id="11" idx="3"/>
            <a:endCxn id="8" idx="1"/>
          </p:cNvCxnSpPr>
          <p:nvPr/>
        </p:nvCxnSpPr>
        <p:spPr>
          <a:xfrm>
            <a:off x="1893638" y="2355527"/>
            <a:ext cx="2603389" cy="1320610"/>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388D1546-5512-4DF8-9D90-7469C31AAC7B}"/>
              </a:ext>
            </a:extLst>
          </p:cNvPr>
          <p:cNvCxnSpPr>
            <a:cxnSpLocks/>
            <a:stCxn id="6" idx="3"/>
          </p:cNvCxnSpPr>
          <p:nvPr/>
        </p:nvCxnSpPr>
        <p:spPr>
          <a:xfrm flipV="1">
            <a:off x="1893638" y="3676137"/>
            <a:ext cx="2603389" cy="1561"/>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D73E08DB-56F1-4892-A52E-6DECC6580821}"/>
              </a:ext>
            </a:extLst>
          </p:cNvPr>
          <p:cNvCxnSpPr>
            <a:cxnSpLocks/>
            <a:stCxn id="12" idx="3"/>
            <a:endCxn id="8" idx="1"/>
          </p:cNvCxnSpPr>
          <p:nvPr/>
        </p:nvCxnSpPr>
        <p:spPr>
          <a:xfrm flipV="1">
            <a:off x="1893638" y="3676137"/>
            <a:ext cx="2603389" cy="1320611"/>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446253D-CDB9-49F3-BD5E-7477CEF48282}"/>
              </a:ext>
            </a:extLst>
          </p:cNvPr>
          <p:cNvCxnSpPr>
            <a:cxnSpLocks/>
            <a:stCxn id="8" idx="3"/>
            <a:endCxn id="4" idx="1"/>
          </p:cNvCxnSpPr>
          <p:nvPr/>
        </p:nvCxnSpPr>
        <p:spPr>
          <a:xfrm>
            <a:off x="5399902" y="3676137"/>
            <a:ext cx="668869" cy="0"/>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ED9C29A-EE6F-436B-B190-60670AC4C061}"/>
              </a:ext>
            </a:extLst>
          </p:cNvPr>
          <p:cNvCxnSpPr>
            <a:cxnSpLocks/>
            <a:stCxn id="4" idx="3"/>
            <a:endCxn id="5" idx="1"/>
          </p:cNvCxnSpPr>
          <p:nvPr/>
        </p:nvCxnSpPr>
        <p:spPr>
          <a:xfrm flipV="1">
            <a:off x="7094382" y="1794864"/>
            <a:ext cx="668869" cy="1881273"/>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7426122A-5BAD-40D5-BD52-47BA4596D28E}"/>
              </a:ext>
            </a:extLst>
          </p:cNvPr>
          <p:cNvCxnSpPr>
            <a:cxnSpLocks/>
            <a:stCxn id="4" idx="3"/>
            <a:endCxn id="14" idx="1"/>
          </p:cNvCxnSpPr>
          <p:nvPr/>
        </p:nvCxnSpPr>
        <p:spPr>
          <a:xfrm flipV="1">
            <a:off x="7094382" y="2722609"/>
            <a:ext cx="677899" cy="953528"/>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AD989D01-FC6E-4DF0-8A66-2DAFF345833B}"/>
              </a:ext>
            </a:extLst>
          </p:cNvPr>
          <p:cNvCxnSpPr>
            <a:cxnSpLocks/>
            <a:stCxn id="4" idx="3"/>
            <a:endCxn id="16" idx="1"/>
          </p:cNvCxnSpPr>
          <p:nvPr/>
        </p:nvCxnSpPr>
        <p:spPr>
          <a:xfrm>
            <a:off x="7094382" y="3676137"/>
            <a:ext cx="668869" cy="930384"/>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E59EBB3-4629-4319-B80E-9065D321D5D8}"/>
              </a:ext>
            </a:extLst>
          </p:cNvPr>
          <p:cNvCxnSpPr>
            <a:cxnSpLocks/>
            <a:stCxn id="4" idx="3"/>
            <a:endCxn id="17" idx="1"/>
          </p:cNvCxnSpPr>
          <p:nvPr/>
        </p:nvCxnSpPr>
        <p:spPr>
          <a:xfrm>
            <a:off x="7094382" y="3676137"/>
            <a:ext cx="668869" cy="1881277"/>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5CE9E9ED-FAF0-4421-A94D-3BB3B2E14B63}"/>
              </a:ext>
            </a:extLst>
          </p:cNvPr>
          <p:cNvCxnSpPr>
            <a:cxnSpLocks/>
            <a:endCxn id="15" idx="1"/>
          </p:cNvCxnSpPr>
          <p:nvPr/>
        </p:nvCxnSpPr>
        <p:spPr>
          <a:xfrm>
            <a:off x="7094382" y="3676137"/>
            <a:ext cx="668869" cy="2"/>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9F9D074-1A9A-4441-B9AA-2C54679A1742}"/>
              </a:ext>
            </a:extLst>
          </p:cNvPr>
          <p:cNvCxnSpPr>
            <a:cxnSpLocks/>
            <a:stCxn id="10" idx="1"/>
            <a:endCxn id="5" idx="3"/>
          </p:cNvCxnSpPr>
          <p:nvPr/>
        </p:nvCxnSpPr>
        <p:spPr>
          <a:xfrm flipH="1" flipV="1">
            <a:off x="8578797" y="1794864"/>
            <a:ext cx="902952" cy="1881274"/>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48CD556-6554-4A1D-848C-067443A72943}"/>
              </a:ext>
            </a:extLst>
          </p:cNvPr>
          <p:cNvCxnSpPr>
            <a:cxnSpLocks/>
            <a:stCxn id="10" idx="1"/>
            <a:endCxn id="14" idx="3"/>
          </p:cNvCxnSpPr>
          <p:nvPr/>
        </p:nvCxnSpPr>
        <p:spPr>
          <a:xfrm flipH="1" flipV="1">
            <a:off x="8587827" y="2722609"/>
            <a:ext cx="893922" cy="953529"/>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08E71A71-F868-4C52-AEF8-D6975FED93CE}"/>
              </a:ext>
            </a:extLst>
          </p:cNvPr>
          <p:cNvCxnSpPr>
            <a:cxnSpLocks/>
            <a:stCxn id="16" idx="3"/>
            <a:endCxn id="10" idx="1"/>
          </p:cNvCxnSpPr>
          <p:nvPr/>
        </p:nvCxnSpPr>
        <p:spPr>
          <a:xfrm flipV="1">
            <a:off x="8578797" y="3676138"/>
            <a:ext cx="902952" cy="930383"/>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980CA2A2-7A82-40F1-B42D-2A15C9600131}"/>
              </a:ext>
            </a:extLst>
          </p:cNvPr>
          <p:cNvCxnSpPr>
            <a:cxnSpLocks/>
            <a:stCxn id="10" idx="1"/>
            <a:endCxn id="17" idx="3"/>
          </p:cNvCxnSpPr>
          <p:nvPr/>
        </p:nvCxnSpPr>
        <p:spPr>
          <a:xfrm flipH="1">
            <a:off x="8578797" y="3676138"/>
            <a:ext cx="902952" cy="1881276"/>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70B1318B-23D7-494D-A55D-D0540B63FD92}"/>
              </a:ext>
            </a:extLst>
          </p:cNvPr>
          <p:cNvCxnSpPr>
            <a:cxnSpLocks/>
            <a:stCxn id="15" idx="3"/>
            <a:endCxn id="10" idx="1"/>
          </p:cNvCxnSpPr>
          <p:nvPr/>
        </p:nvCxnSpPr>
        <p:spPr>
          <a:xfrm flipV="1">
            <a:off x="8578797" y="3676138"/>
            <a:ext cx="902952" cy="1"/>
          </a:xfrm>
          <a:prstGeom prst="straightConnector1">
            <a:avLst/>
          </a:prstGeom>
          <a:ln>
            <a:solidFill>
              <a:schemeClr val="tx1"/>
            </a:solidFill>
            <a:headEnd type="triangle" w="lg" len="lg"/>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42910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29</TotalTime>
  <Words>1224</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WebAPI &amp; OpenAPI (Swagger)</vt:lpstr>
      <vt:lpstr>Aims</vt:lpstr>
      <vt:lpstr>In Ancient Times…</vt:lpstr>
      <vt:lpstr>Observations</vt:lpstr>
      <vt:lpstr>Then The Revolution – Client/Server…</vt:lpstr>
      <vt:lpstr>Observations</vt:lpstr>
      <vt:lpstr>Some Progress – Distributed ‘Objects’</vt:lpstr>
      <vt:lpstr>Observations</vt:lpstr>
      <vt:lpstr>Then The Second Revolution – Web Applications</vt:lpstr>
      <vt:lpstr>Observations</vt:lpstr>
      <vt:lpstr>What is a WebAPI?</vt:lpstr>
      <vt:lpstr>WebAPIs Leverage From Web Application Technology</vt:lpstr>
      <vt:lpstr>What is REST? (A full discussion would take longer than the time allocated)</vt:lpstr>
      <vt:lpstr>Richardson Maturity Model</vt:lpstr>
      <vt:lpstr>WebAPI Style – RPC vs. RESTful</vt:lpstr>
      <vt:lpstr>WebAPI Style – RPC vs. RESTful (cont.)</vt:lpstr>
      <vt:lpstr>Why Does It Matter?</vt:lpstr>
      <vt:lpstr>What Is Swagger?</vt:lpstr>
      <vt:lpstr>Swagger Documentation</vt:lpstr>
      <vt:lpstr>Swagger Code Generation</vt:lpstr>
      <vt:lpstr>Demonstration, Any Questions &amp; 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WebAPI &amp; OpenAPI (Swagger)</dc:title>
  <dc:creator>Carl Clarke</dc:creator>
  <cp:lastModifiedBy>Carl Clarke</cp:lastModifiedBy>
  <cp:revision>9</cp:revision>
  <dcterms:created xsi:type="dcterms:W3CDTF">2018-12-16T19:56:37Z</dcterms:created>
  <dcterms:modified xsi:type="dcterms:W3CDTF">2018-12-16T20:26:21Z</dcterms:modified>
</cp:coreProperties>
</file>