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165FB9-5EB7-4512-8E5D-F085A125D4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1C3C34-B3B3-48D9-899F-4691FC3F04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ED0767-6020-4A8A-AB40-DBAB240CCA7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3DB70B-7B24-46AA-AE2C-ED57950B7A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9634AF-9BCB-4A6E-93E8-320BE90238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10AFCF-5FA7-4E8B-B26E-A1536C06DF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204F19-DA2E-4DD2-A055-6AB5185389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AC9AD6-9A27-4649-9912-4D95A0E35C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80786C-B477-483C-B62A-863B289D7C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A3A92B-EC2D-4DB4-8DC9-01253BA5FC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7E2CD8-6B68-4E0F-AA9C-F76A2E307B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542088-4B24-4375-8B9F-69B71A7729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C944BF-7B7A-4964-AA9A-F1B8ECA8EC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FBE600-AEA5-4C44-B815-5F9F3CD9E0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CF1FC9-C27B-4051-9090-EAB96CA28A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410CC4-FD7A-4241-B3E5-D845804A6E2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884E05-F079-4333-88ED-D7E3126BBF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D30591-5A80-4027-8EAA-708B7E8D43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A01FA2-508C-4468-B25A-9268E1549D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79BE22-CF7C-4A85-B910-349C8F4C4E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E350D2-A763-494C-958D-3127FA72BA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2BD463-2420-402D-B294-D3A2542D8E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AF7E69-DD8A-475E-9120-28C74DA1A9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0AC3CC-8822-4324-BE04-53CAE24D93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3F260B-AA7E-43C6-97FF-A175C19269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66D86C0-D42B-44F6-9955-248931A20A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9EDFA4-44D6-4B19-992A-2400C880E2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88A54D-19B7-4A3A-8481-35EFFCF497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862D16-DF33-4FBB-B8B5-C702D59E36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E68785-C75C-47F0-A471-2A55E952C1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3D46CE-5D09-4290-9B6D-0E8E6DC695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D4DADD-A0D6-46EA-90E2-0792C9FA01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153966-686C-4C28-BA7B-003B0D06AF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B2AD4C-953E-41BE-A6AC-7DBFC83AD9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BCDF41-73FB-4B8C-B0DB-C5C4D2ECE5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DC0720-0621-46F8-8C43-8D040B380A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Click to edit the title text format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PT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PT" sz="1400" spc="-1" strike="noStrike">
                <a:latin typeface="Times New Roman"/>
              </a:rPr>
              <a:t> 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PT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B8F33E2-5B7B-44DC-A0A2-6DCE2501AC82}" type="slidenum">
              <a:rPr b="0" lang="pt-PT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PT" sz="1400" spc="-1" strike="noStrike">
                <a:latin typeface="Times New Roman"/>
              </a:defRPr>
            </a:lvl1pPr>
          </a:lstStyle>
          <a:p>
            <a:r>
              <a:rPr b="0" lang="pt-PT" sz="1400" spc="-1" strike="noStrike">
                <a:latin typeface="Times New Roman"/>
              </a:rPr>
              <a:t>&lt;date/time&gt;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</a:t>
            </a:r>
            <a:r>
              <a:rPr b="0" lang="pt-PT" sz="3200" spc="-1" strike="noStrike">
                <a:latin typeface="Arial"/>
              </a:rPr>
              <a:t>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PT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PT" sz="1400" spc="-1" strike="noStrike">
                <a:latin typeface="Times New Roman"/>
              </a:rPr>
              <a:t>&lt;footer&gt;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PT" sz="1200" spc="-1" strike="noStrike">
                <a:solidFill>
                  <a:srgbClr val="ffffff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4B4DD5A-72B3-447F-A565-2CD4A97E648A}" type="slidenum">
              <a:rPr b="0" lang="pt-PT" sz="12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PT" sz="1400" spc="-1" strike="noStrike">
                <a:latin typeface="Times New Roman"/>
              </a:defRPr>
            </a:lvl1pPr>
          </a:lstStyle>
          <a:p>
            <a:r>
              <a:rPr b="0" lang="pt-PT" sz="1400" spc="-1" strike="noStrike">
                <a:latin typeface="Times New Roman"/>
              </a:rPr>
              <a:t>&lt;date/time&gt;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PT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PT" sz="1400" spc="-1" strike="noStrike">
                <a:latin typeface="Times New Roman"/>
              </a:rPr>
              <a:t>&lt;footer&gt;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PT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2E45EEF-686E-46E5-9B4A-05E289E8FCB7}" type="slidenum">
              <a:rPr b="0" lang="pt-PT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PT" sz="1400" spc="-1" strike="noStrike">
                <a:latin typeface="Times New Roman"/>
              </a:defRPr>
            </a:lvl1pPr>
          </a:lstStyle>
          <a:p>
            <a:r>
              <a:rPr b="0" lang="pt-PT" sz="1400" spc="-1" strike="noStrike">
                <a:latin typeface="Times New Roman"/>
              </a:rPr>
              <a:t>&lt;date/time&gt;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99;p1"/>
          <p:cNvSpPr/>
          <p:nvPr/>
        </p:nvSpPr>
        <p:spPr>
          <a:xfrm>
            <a:off x="457200" y="4521240"/>
            <a:ext cx="11277000" cy="1877040"/>
          </a:xfrm>
          <a:prstGeom prst="rect">
            <a:avLst/>
          </a:prstGeom>
          <a:solidFill>
            <a:srgbClr val="7f7f7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96;p1"/>
          <p:cNvSpPr/>
          <p:nvPr/>
        </p:nvSpPr>
        <p:spPr>
          <a:xfrm>
            <a:off x="461880" y="450360"/>
            <a:ext cx="8997120" cy="3917520"/>
          </a:xfrm>
          <a:prstGeom prst="rect">
            <a:avLst/>
          </a:prstGeom>
          <a:solidFill>
            <a:srgbClr val="59595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100520" y="1110960"/>
            <a:ext cx="7689240" cy="26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6600" spc="-1" strike="noStrike">
                <a:solidFill>
                  <a:srgbClr val="ffffff"/>
                </a:solidFill>
                <a:latin typeface="Calibri"/>
                <a:ea typeface="Calibri"/>
              </a:rPr>
              <a:t>Apresentação Final</a:t>
            </a:r>
            <a:endParaRPr b="0" lang="pt-PT" sz="6600" spc="-1" strike="noStrike">
              <a:latin typeface="Arial"/>
            </a:endParaRPr>
          </a:p>
        </p:txBody>
      </p:sp>
      <p:sp>
        <p:nvSpPr>
          <p:cNvPr id="126" name="Google Shape;98;p1"/>
          <p:cNvSpPr/>
          <p:nvPr/>
        </p:nvSpPr>
        <p:spPr>
          <a:xfrm>
            <a:off x="9619200" y="2490480"/>
            <a:ext cx="2109960" cy="1877040"/>
          </a:xfrm>
          <a:prstGeom prst="rect">
            <a:avLst/>
          </a:prstGeom>
          <a:solidFill>
            <a:srgbClr val="5cbe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079640" y="4843080"/>
            <a:ext cx="10011960" cy="123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2600" spc="-1" strike="noStrike">
                <a:solidFill>
                  <a:srgbClr val="1b1b1b"/>
                </a:solidFill>
                <a:latin typeface="Calibri"/>
                <a:ea typeface="Calibri"/>
              </a:rPr>
              <a:t>Grupo 2</a:t>
            </a:r>
            <a:endParaRPr b="0" lang="pt-PT" sz="2600" spc="-1" strike="noStrike">
              <a:latin typeface="Arial"/>
            </a:endParaRPr>
          </a:p>
        </p:txBody>
      </p:sp>
      <p:sp>
        <p:nvSpPr>
          <p:cNvPr id="128" name="Google Shape;101;p1"/>
          <p:cNvSpPr/>
          <p:nvPr/>
        </p:nvSpPr>
        <p:spPr>
          <a:xfrm>
            <a:off x="9619200" y="450360"/>
            <a:ext cx="2114640" cy="1889640"/>
          </a:xfrm>
          <a:prstGeom prst="rect">
            <a:avLst/>
          </a:prstGeom>
          <a:solidFill>
            <a:srgbClr val="529eac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Google Shape;102;p1" descr=""/>
          <p:cNvPicPr/>
          <p:nvPr/>
        </p:nvPicPr>
        <p:blipFill>
          <a:blip r:embed="rId1"/>
          <a:stretch/>
        </p:blipFill>
        <p:spPr>
          <a:xfrm>
            <a:off x="9764280" y="2955600"/>
            <a:ext cx="1818720" cy="946440"/>
          </a:xfrm>
          <a:prstGeom prst="rect">
            <a:avLst/>
          </a:prstGeom>
          <a:ln w="0">
            <a:noFill/>
          </a:ln>
        </p:spPr>
      </p:pic>
      <p:sp>
        <p:nvSpPr>
          <p:cNvPr id="130" name="Google Shape;103;p1"/>
          <p:cNvSpPr/>
          <p:nvPr/>
        </p:nvSpPr>
        <p:spPr>
          <a:xfrm>
            <a:off x="10080000" y="5894640"/>
            <a:ext cx="1690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21/11/2022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31" name="Google Shape;104;p1"/>
          <p:cNvSpPr/>
          <p:nvPr/>
        </p:nvSpPr>
        <p:spPr>
          <a:xfrm>
            <a:off x="2978640" y="4843080"/>
            <a:ext cx="29908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1b1b1b"/>
                </a:solidFill>
                <a:latin typeface="Calibri"/>
                <a:ea typeface="Calibri"/>
              </a:rPr>
              <a:t>Bruno Fernandes A95972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1b1b1b"/>
                </a:solidFill>
                <a:latin typeface="Calibri"/>
                <a:ea typeface="Calibri"/>
              </a:rPr>
              <a:t>Carlos Costa A94543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1b1b1b"/>
                </a:solidFill>
                <a:latin typeface="Calibri"/>
                <a:ea typeface="Calibri"/>
              </a:rPr>
              <a:t>Tiago Silva A97450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1b1b1b"/>
                </a:solidFill>
                <a:latin typeface="Calibri"/>
                <a:ea typeface="Calibri"/>
              </a:rPr>
              <a:t>Tomás Pereira A97402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88;p10"/>
          <p:cNvSpPr/>
          <p:nvPr/>
        </p:nvSpPr>
        <p:spPr>
          <a:xfrm>
            <a:off x="0" y="27252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3f3f3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Google Shape;189;p10"/>
          <p:cNvSpPr/>
          <p:nvPr/>
        </p:nvSpPr>
        <p:spPr>
          <a:xfrm>
            <a:off x="0" y="368640"/>
            <a:ext cx="12191400" cy="1734840"/>
          </a:xfrm>
          <a:prstGeom prst="rect">
            <a:avLst/>
          </a:pr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25960" y="489600"/>
            <a:ext cx="11139120" cy="92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5400" spc="-1" strike="noStrike">
                <a:solidFill>
                  <a:srgbClr val="ffffff"/>
                </a:solidFill>
                <a:latin typeface="Calibri"/>
                <a:ea typeface="Calibri"/>
              </a:rPr>
              <a:t>Requisitos de Descrição:</a:t>
            </a:r>
            <a:endParaRPr b="0" lang="pt-PT" sz="5400" spc="-1" strike="noStrike">
              <a:latin typeface="Arial"/>
            </a:endParaRPr>
          </a:p>
        </p:txBody>
      </p:sp>
      <p:sp>
        <p:nvSpPr>
          <p:cNvPr id="182" name="Google Shape;191;p10"/>
          <p:cNvSpPr/>
          <p:nvPr/>
        </p:nvSpPr>
        <p:spPr>
          <a:xfrm>
            <a:off x="4724280" y="1479600"/>
            <a:ext cx="274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>
                <a:alpha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Google Shape;192;p10"/>
          <p:cNvSpPr/>
          <p:nvPr/>
        </p:nvSpPr>
        <p:spPr>
          <a:xfrm>
            <a:off x="0" y="220140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3f3f3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Google Shape;193;p10"/>
          <p:cNvSpPr/>
          <p:nvPr/>
        </p:nvSpPr>
        <p:spPr>
          <a:xfrm>
            <a:off x="732600" y="2520000"/>
            <a:ext cx="10794960" cy="429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685800" indent="-3556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Existem 3 tipos de funcionários: administrativos, gestores e estafetas;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Um funcionário deve ser identificado com um identificador único (número), nome e email;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funcionário deve estar associado a um distrito;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estafeta tem um veículo que é identificado por uma matrícula;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A cada estafeta estão associados um ou mais pedidos;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A cada pedido deve estar associado um identificador, o custo da entrega, o valor de faturação, a data do pedido e a data em que foi efetuada a entrega;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pedido está associado a um cliente, a um estafeta e a um ou mais medicamentos;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medicamento no pedido tem associado a quantidade, o custo, o preço e IVA; 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98;p11"/>
          <p:cNvSpPr/>
          <p:nvPr/>
        </p:nvSpPr>
        <p:spPr>
          <a:xfrm>
            <a:off x="0" y="27252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3f3f3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Google Shape;199;p11"/>
          <p:cNvSpPr/>
          <p:nvPr/>
        </p:nvSpPr>
        <p:spPr>
          <a:xfrm>
            <a:off x="0" y="368640"/>
            <a:ext cx="12191400" cy="1734840"/>
          </a:xfrm>
          <a:prstGeom prst="rect">
            <a:avLst/>
          </a:pr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25960" y="489600"/>
            <a:ext cx="11139120" cy="92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5400" spc="-1" strike="noStrike">
                <a:solidFill>
                  <a:srgbClr val="ffffff"/>
                </a:solidFill>
                <a:latin typeface="Calibri"/>
                <a:ea typeface="Calibri"/>
              </a:rPr>
              <a:t>Requisitos de Descrição:</a:t>
            </a:r>
            <a:endParaRPr b="0" lang="pt-PT" sz="5400" spc="-1" strike="noStrike">
              <a:latin typeface="Arial"/>
            </a:endParaRPr>
          </a:p>
        </p:txBody>
      </p:sp>
      <p:sp>
        <p:nvSpPr>
          <p:cNvPr id="188" name="Google Shape;201;p11"/>
          <p:cNvSpPr/>
          <p:nvPr/>
        </p:nvSpPr>
        <p:spPr>
          <a:xfrm>
            <a:off x="4724280" y="1479600"/>
            <a:ext cx="274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>
                <a:alpha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Google Shape;202;p11"/>
          <p:cNvSpPr/>
          <p:nvPr/>
        </p:nvSpPr>
        <p:spPr>
          <a:xfrm>
            <a:off x="0" y="220140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3f3f3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Google Shape;203;p11"/>
          <p:cNvSpPr/>
          <p:nvPr/>
        </p:nvSpPr>
        <p:spPr>
          <a:xfrm>
            <a:off x="817560" y="2208600"/>
            <a:ext cx="10553400" cy="46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685800" indent="-3556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pedido pode ser de carácter urgente ou não;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Os medicamentos têm um identificador, a sua designação, uma descrição (opcional) e um custo;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O cliente deve possuir receitas médicas com prescrição dos medicamentos, quando necessário;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receita médica tem um identificador e o nome do Médico que a prescreveu;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O registo de um cliente deve conter um identificador único (número de contribuinte), o nome completo, um endereço postal (rua, localidade, distrito e código postal), data de nascimento, número do SNS, número de telefone e email (facultativo);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farmácia fornecedora deve ter um identificador, nome, número de telefone, email, endereço e horário de funcionamento. 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208;p12"/>
          <p:cNvSpPr/>
          <p:nvPr/>
        </p:nvSpPr>
        <p:spPr>
          <a:xfrm>
            <a:off x="0" y="5652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3f3f3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Google Shape;209;p12"/>
          <p:cNvSpPr/>
          <p:nvPr/>
        </p:nvSpPr>
        <p:spPr>
          <a:xfrm>
            <a:off x="0" y="116640"/>
            <a:ext cx="12191400" cy="762840"/>
          </a:xfrm>
          <a:prstGeom prst="rect">
            <a:avLst/>
          </a:pr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25960" y="-50400"/>
            <a:ext cx="11139120" cy="92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5400" spc="-1" strike="noStrike">
                <a:solidFill>
                  <a:srgbClr val="ffffff"/>
                </a:solidFill>
                <a:latin typeface="Calibri"/>
                <a:ea typeface="Calibri"/>
              </a:rPr>
              <a:t>Requisitos de Exploração:</a:t>
            </a:r>
            <a:endParaRPr b="0" lang="pt-PT" sz="5400" spc="-1" strike="noStrike">
              <a:latin typeface="Arial"/>
            </a:endParaRPr>
          </a:p>
        </p:txBody>
      </p:sp>
      <p:sp>
        <p:nvSpPr>
          <p:cNvPr id="194" name="Google Shape;211;p12"/>
          <p:cNvSpPr/>
          <p:nvPr/>
        </p:nvSpPr>
        <p:spPr>
          <a:xfrm>
            <a:off x="4724280" y="1479600"/>
            <a:ext cx="274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>
                <a:alpha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Google Shape;212;p12"/>
          <p:cNvSpPr/>
          <p:nvPr/>
        </p:nvSpPr>
        <p:spPr>
          <a:xfrm>
            <a:off x="0" y="93708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3f3f3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Google Shape;213;p12"/>
          <p:cNvSpPr/>
          <p:nvPr/>
        </p:nvSpPr>
        <p:spPr>
          <a:xfrm>
            <a:off x="1072080" y="865080"/>
            <a:ext cx="10267560" cy="607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685800" indent="-3492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</a:pPr>
            <a:r>
              <a:rPr b="0" lang="pt-PT" sz="1900" spc="-1" strike="noStrike">
                <a:solidFill>
                  <a:srgbClr val="000000"/>
                </a:solidFill>
                <a:latin typeface="Calibri"/>
                <a:ea typeface="Calibri"/>
              </a:rPr>
              <a:t>Todos os meses o sistema deve apresentar um relatório com todos os registos de entregas realizadas pelos estafetas; </a:t>
            </a:r>
            <a:endParaRPr b="0" lang="pt-PT" sz="1900" spc="-1" strike="noStrike">
              <a:latin typeface="Arial"/>
            </a:endParaRPr>
          </a:p>
          <a:p>
            <a:pPr marL="685800" indent="-3492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1900" spc="-1" strike="noStrike">
                <a:solidFill>
                  <a:srgbClr val="000000"/>
                </a:solidFill>
                <a:latin typeface="Calibri"/>
                <a:ea typeface="Calibri"/>
              </a:rPr>
              <a:t>Esse relatório mensal deve conter ainda o tempo médio que a entrega demora; </a:t>
            </a:r>
            <a:endParaRPr b="0" lang="pt-PT" sz="1900" spc="-1" strike="noStrike">
              <a:latin typeface="Arial"/>
            </a:endParaRPr>
          </a:p>
          <a:p>
            <a:pPr marL="685800" indent="-3492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1900" spc="-1" strike="noStrike">
                <a:solidFill>
                  <a:srgbClr val="000000"/>
                </a:solidFill>
                <a:latin typeface="Calibri"/>
                <a:ea typeface="Calibri"/>
              </a:rPr>
              <a:t>Quando é concluída a entrega regista-se a data e a hora e o veículo em que foi efetuada; </a:t>
            </a:r>
            <a:endParaRPr b="0" lang="pt-PT" sz="1900" spc="-1" strike="noStrike">
              <a:latin typeface="Arial"/>
            </a:endParaRPr>
          </a:p>
          <a:p>
            <a:pPr marL="685800" indent="-3492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1900" spc="-1" strike="noStrike">
                <a:solidFill>
                  <a:srgbClr val="000000"/>
                </a:solidFill>
                <a:latin typeface="Calibri"/>
                <a:ea typeface="Calibri"/>
              </a:rPr>
              <a:t>O registo de cada cliente é obrigatório; </a:t>
            </a:r>
            <a:endParaRPr b="0" lang="pt-PT" sz="1900" spc="-1" strike="noStrike">
              <a:latin typeface="Arial"/>
            </a:endParaRPr>
          </a:p>
          <a:p>
            <a:pPr marL="685800" indent="-3492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1900" spc="-1" strike="noStrike">
                <a:solidFill>
                  <a:srgbClr val="000000"/>
                </a:solidFill>
                <a:latin typeface="Calibri"/>
                <a:ea typeface="Calibri"/>
              </a:rPr>
              <a:t>Por cada cliente é obrigatório registar o seu nome, data de nascimento, endereço, contacto (</a:t>
            </a:r>
            <a:r>
              <a:rPr b="0" i="1" lang="pt-PT" sz="1900" spc="-1" strike="noStrike">
                <a:solidFill>
                  <a:srgbClr val="000000"/>
                </a:solidFill>
                <a:latin typeface="Calibri"/>
                <a:ea typeface="Calibri"/>
              </a:rPr>
              <a:t>e-mail</a:t>
            </a:r>
            <a:r>
              <a:rPr b="0" lang="pt-PT" sz="1900" spc="-1" strike="noStrike">
                <a:solidFill>
                  <a:srgbClr val="000000"/>
                </a:solidFill>
                <a:latin typeface="Calibri"/>
                <a:ea typeface="Calibri"/>
              </a:rPr>
              <a:t> e telefónico), número do SNS, número de contribuinte; </a:t>
            </a:r>
            <a:endParaRPr b="0" lang="pt-PT" sz="1900" spc="-1" strike="noStrike">
              <a:latin typeface="Arial"/>
            </a:endParaRPr>
          </a:p>
          <a:p>
            <a:pPr marL="685800" indent="-3492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1900" spc="-1" strike="noStrike">
                <a:solidFill>
                  <a:srgbClr val="000000"/>
                </a:solidFill>
                <a:latin typeface="Calibri"/>
                <a:ea typeface="Calibri"/>
              </a:rPr>
              <a:t>Calcular o número de pedidos realizados por cada estafeta; </a:t>
            </a:r>
            <a:endParaRPr b="0" lang="pt-PT" sz="1900" spc="-1" strike="noStrike">
              <a:latin typeface="Arial"/>
            </a:endParaRPr>
          </a:p>
          <a:p>
            <a:pPr marL="685800" indent="-3492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1900" spc="-1" strike="noStrike">
                <a:solidFill>
                  <a:srgbClr val="000000"/>
                </a:solidFill>
                <a:latin typeface="Calibri"/>
                <a:ea typeface="Calibri"/>
              </a:rPr>
              <a:t>Listar os clientes por ordem decrescente de despesa; </a:t>
            </a:r>
            <a:endParaRPr b="0" lang="pt-PT" sz="1900" spc="-1" strike="noStrike">
              <a:latin typeface="Arial"/>
            </a:endParaRPr>
          </a:p>
          <a:p>
            <a:pPr marL="685800" indent="-3492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1900" spc="-1" strike="noStrike">
                <a:solidFill>
                  <a:srgbClr val="000000"/>
                </a:solidFill>
                <a:latin typeface="Calibri"/>
                <a:ea typeface="Calibri"/>
              </a:rPr>
              <a:t>Consultar todos os funcionários da empresa e o respetivo distrito onde trabalham; </a:t>
            </a:r>
            <a:endParaRPr b="0" lang="pt-PT" sz="1900" spc="-1" strike="noStrike">
              <a:latin typeface="Arial"/>
            </a:endParaRPr>
          </a:p>
          <a:p>
            <a:pPr marL="685800" indent="-3492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1900" spc="-1" strike="noStrike">
                <a:solidFill>
                  <a:srgbClr val="000000"/>
                </a:solidFill>
                <a:latin typeface="Calibri"/>
                <a:ea typeface="Calibri"/>
              </a:rPr>
              <a:t>Visualizar o horário e os medicamentos disponíveis em cada farmácia; </a:t>
            </a:r>
            <a:endParaRPr b="0" lang="pt-PT" sz="1900" spc="-1" strike="noStrike">
              <a:latin typeface="Arial"/>
            </a:endParaRPr>
          </a:p>
          <a:p>
            <a:pPr marL="685800" indent="-3492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1900" spc="-1" strike="noStrike">
                <a:solidFill>
                  <a:srgbClr val="000000"/>
                </a:solidFill>
                <a:latin typeface="Calibri"/>
                <a:ea typeface="Calibri"/>
              </a:rPr>
              <a:t>Se um funcionário fizer mais do que 50 entregas por semana terá direito a um bónus de 10%; </a:t>
            </a:r>
            <a:endParaRPr b="0" lang="pt-PT" sz="1900" spc="-1" strike="noStrike">
              <a:latin typeface="Arial"/>
            </a:endParaRPr>
          </a:p>
          <a:p>
            <a:pPr marL="685800" indent="-3492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1900" spc="-1" strike="noStrike">
                <a:solidFill>
                  <a:srgbClr val="000000"/>
                </a:solidFill>
                <a:latin typeface="Calibri"/>
                <a:ea typeface="Calibri"/>
              </a:rPr>
              <a:t>Se o pedido for urgente terá uma taxa adicional. </a:t>
            </a:r>
            <a:endParaRPr b="0" lang="pt-PT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218;p13"/>
          <p:cNvSpPr/>
          <p:nvPr/>
        </p:nvSpPr>
        <p:spPr>
          <a:xfrm>
            <a:off x="0" y="27252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3f3f3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Google Shape;219;p13"/>
          <p:cNvSpPr/>
          <p:nvPr/>
        </p:nvSpPr>
        <p:spPr>
          <a:xfrm>
            <a:off x="0" y="368640"/>
            <a:ext cx="12191400" cy="1431000"/>
          </a:xfrm>
          <a:prstGeom prst="rect">
            <a:avLst/>
          </a:pr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25960" y="489600"/>
            <a:ext cx="11139120" cy="92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5400" spc="-1" strike="noStrike">
                <a:solidFill>
                  <a:srgbClr val="ffffff"/>
                </a:solidFill>
                <a:latin typeface="Calibri"/>
                <a:ea typeface="Calibri"/>
              </a:rPr>
              <a:t>Requisitos de Controlo:</a:t>
            </a:r>
            <a:endParaRPr b="0" lang="pt-PT" sz="5400" spc="-1" strike="noStrike">
              <a:latin typeface="Arial"/>
            </a:endParaRPr>
          </a:p>
        </p:txBody>
      </p:sp>
      <p:sp>
        <p:nvSpPr>
          <p:cNvPr id="200" name="Google Shape;221;p13"/>
          <p:cNvSpPr/>
          <p:nvPr/>
        </p:nvSpPr>
        <p:spPr>
          <a:xfrm>
            <a:off x="4724280" y="1479600"/>
            <a:ext cx="274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>
                <a:alpha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oogle Shape;222;p13"/>
          <p:cNvSpPr/>
          <p:nvPr/>
        </p:nvSpPr>
        <p:spPr>
          <a:xfrm>
            <a:off x="0" y="187740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3f3f3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Google Shape;223;p13"/>
          <p:cNvSpPr/>
          <p:nvPr/>
        </p:nvSpPr>
        <p:spPr>
          <a:xfrm>
            <a:off x="1458000" y="1877760"/>
            <a:ext cx="9272160" cy="49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685800" indent="-3556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Os administrativos apenas devem aceder aos dados relativos ao registo de cada cliente;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Apenas os administrativos têm a possibilidade de registar e alterar as entregas;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Apenas os gestores têm a possibilidade de fazer a requisição dos medicamentos a uma determinada farmácia;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Os estafetas só têm acesso à visualização dos pedidos que lhes são atribuídos;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No pedido são indicados os dados do cliente e do estafeta associado;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A cada pedido não pode estar associado mais do que um estafeta;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Cada gestor só tem acesso aos dados do distrito a que está associado. 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28;p14"/>
          <p:cNvSpPr/>
          <p:nvPr/>
        </p:nvSpPr>
        <p:spPr>
          <a:xfrm>
            <a:off x="0" y="-3240"/>
            <a:ext cx="12191400" cy="6860520"/>
          </a:xfrm>
          <a:prstGeom prst="rect">
            <a:avLst/>
          </a:pr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Google Shape;229;p14"/>
          <p:cNvSpPr/>
          <p:nvPr/>
        </p:nvSpPr>
        <p:spPr>
          <a:xfrm>
            <a:off x="0" y="84348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Google Shape;230;p14"/>
          <p:cNvSpPr/>
          <p:nvPr/>
        </p:nvSpPr>
        <p:spPr>
          <a:xfrm>
            <a:off x="3240" y="968400"/>
            <a:ext cx="12188160" cy="49460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795240" y="1566360"/>
            <a:ext cx="10600560" cy="21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6600" spc="-1" strike="noStrike">
                <a:solidFill>
                  <a:srgbClr val="000000"/>
                </a:solidFill>
                <a:latin typeface="Calibri"/>
                <a:ea typeface="Calibri"/>
              </a:rPr>
              <a:t>Modelação Conceptual</a:t>
            </a:r>
            <a:endParaRPr b="0" lang="pt-PT" sz="6600" spc="-1" strike="noStrike">
              <a:latin typeface="Arial"/>
            </a:endParaRPr>
          </a:p>
        </p:txBody>
      </p:sp>
      <p:sp>
        <p:nvSpPr>
          <p:cNvPr id="207" name="Google Shape;232;p14"/>
          <p:cNvSpPr/>
          <p:nvPr/>
        </p:nvSpPr>
        <p:spPr>
          <a:xfrm>
            <a:off x="4724280" y="3894480"/>
            <a:ext cx="274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Google Shape;233;p14"/>
          <p:cNvSpPr/>
          <p:nvPr/>
        </p:nvSpPr>
        <p:spPr>
          <a:xfrm>
            <a:off x="0" y="602892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38;p15" descr=""/>
          <p:cNvPicPr/>
          <p:nvPr/>
        </p:nvPicPr>
        <p:blipFill>
          <a:blip r:embed="rId1"/>
          <a:stretch/>
        </p:blipFill>
        <p:spPr>
          <a:xfrm>
            <a:off x="1476720" y="76320"/>
            <a:ext cx="9238320" cy="6705000"/>
          </a:xfrm>
          <a:prstGeom prst="rect">
            <a:avLst/>
          </a:prstGeom>
          <a:ln w="0">
            <a:noFill/>
          </a:ln>
        </p:spPr>
      </p:pic>
      <p:sp>
        <p:nvSpPr>
          <p:cNvPr id="210" name="Google Shape;239;p15"/>
          <p:cNvSpPr/>
          <p:nvPr/>
        </p:nvSpPr>
        <p:spPr>
          <a:xfrm>
            <a:off x="2004480" y="653040"/>
            <a:ext cx="5196240" cy="567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44;p16"/>
          <p:cNvSpPr/>
          <p:nvPr/>
        </p:nvSpPr>
        <p:spPr>
          <a:xfrm>
            <a:off x="0" y="-3240"/>
            <a:ext cx="12191400" cy="6860520"/>
          </a:xfrm>
          <a:prstGeom prst="rect">
            <a:avLst/>
          </a:pr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Google Shape;245;p16"/>
          <p:cNvSpPr/>
          <p:nvPr/>
        </p:nvSpPr>
        <p:spPr>
          <a:xfrm>
            <a:off x="0" y="84348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Google Shape;246;p16"/>
          <p:cNvSpPr/>
          <p:nvPr/>
        </p:nvSpPr>
        <p:spPr>
          <a:xfrm>
            <a:off x="3240" y="968400"/>
            <a:ext cx="12188160" cy="49460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95240" y="1566360"/>
            <a:ext cx="10600560" cy="21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6600" spc="-1" strike="noStrike">
                <a:solidFill>
                  <a:srgbClr val="000000"/>
                </a:solidFill>
                <a:latin typeface="Calibri"/>
                <a:ea typeface="Calibri"/>
              </a:rPr>
              <a:t>Modelação Lógica</a:t>
            </a:r>
            <a:endParaRPr b="0" lang="pt-PT" sz="6600" spc="-1" strike="noStrike">
              <a:latin typeface="Arial"/>
            </a:endParaRPr>
          </a:p>
        </p:txBody>
      </p:sp>
      <p:sp>
        <p:nvSpPr>
          <p:cNvPr id="215" name="Google Shape;248;p16"/>
          <p:cNvSpPr/>
          <p:nvPr/>
        </p:nvSpPr>
        <p:spPr>
          <a:xfrm>
            <a:off x="4724280" y="3894480"/>
            <a:ext cx="274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Google Shape;249;p16"/>
          <p:cNvSpPr/>
          <p:nvPr/>
        </p:nvSpPr>
        <p:spPr>
          <a:xfrm>
            <a:off x="0" y="602892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54;p17" descr=""/>
          <p:cNvPicPr/>
          <p:nvPr/>
        </p:nvPicPr>
        <p:blipFill>
          <a:blip r:embed="rId1"/>
          <a:stretch/>
        </p:blipFill>
        <p:spPr>
          <a:xfrm>
            <a:off x="1181880" y="108000"/>
            <a:ext cx="9827640" cy="6641640"/>
          </a:xfrm>
          <a:prstGeom prst="rect">
            <a:avLst/>
          </a:prstGeom>
          <a:ln w="0">
            <a:noFill/>
          </a:ln>
        </p:spPr>
      </p:pic>
      <p:sp>
        <p:nvSpPr>
          <p:cNvPr id="218" name="Google Shape;255;p17"/>
          <p:cNvSpPr/>
          <p:nvPr/>
        </p:nvSpPr>
        <p:spPr>
          <a:xfrm>
            <a:off x="1467000" y="413280"/>
            <a:ext cx="5614920" cy="601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60;g1d839b02a9c_0_35"/>
          <p:cNvSpPr/>
          <p:nvPr/>
        </p:nvSpPr>
        <p:spPr>
          <a:xfrm>
            <a:off x="0" y="-3240"/>
            <a:ext cx="12191400" cy="6860520"/>
          </a:xfrm>
          <a:prstGeom prst="rect">
            <a:avLst/>
          </a:pr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Google Shape;261;g1d839b02a9c_0_35"/>
          <p:cNvSpPr/>
          <p:nvPr/>
        </p:nvSpPr>
        <p:spPr>
          <a:xfrm>
            <a:off x="0" y="84348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Google Shape;262;g1d839b02a9c_0_35"/>
          <p:cNvSpPr/>
          <p:nvPr/>
        </p:nvSpPr>
        <p:spPr>
          <a:xfrm>
            <a:off x="3240" y="968400"/>
            <a:ext cx="12188160" cy="4946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795240" y="1566360"/>
            <a:ext cx="10600560" cy="216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6600" spc="-1" strike="noStrike">
                <a:solidFill>
                  <a:srgbClr val="000000"/>
                </a:solidFill>
                <a:latin typeface="Calibri"/>
                <a:ea typeface="Calibri"/>
              </a:rPr>
              <a:t>Implementação Física</a:t>
            </a:r>
            <a:endParaRPr b="0" lang="pt-PT" sz="6600" spc="-1" strike="noStrike">
              <a:latin typeface="Arial"/>
            </a:endParaRPr>
          </a:p>
        </p:txBody>
      </p:sp>
      <p:sp>
        <p:nvSpPr>
          <p:cNvPr id="223" name="Google Shape;264;g1d839b02a9c_0_35"/>
          <p:cNvSpPr/>
          <p:nvPr/>
        </p:nvSpPr>
        <p:spPr>
          <a:xfrm>
            <a:off x="4724280" y="3894480"/>
            <a:ext cx="274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Google Shape;265;g1d839b02a9c_0_35"/>
          <p:cNvSpPr/>
          <p:nvPr/>
        </p:nvSpPr>
        <p:spPr>
          <a:xfrm>
            <a:off x="0" y="602892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4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09;p2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rgbClr val="41414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963720"/>
            <a:ext cx="3493800" cy="492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  <a:ea typeface="Calibri"/>
              </a:rPr>
              <a:t>Índice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34" name="Google Shape;111;p2"/>
          <p:cNvSpPr/>
          <p:nvPr/>
        </p:nvSpPr>
        <p:spPr>
          <a:xfrm>
            <a:off x="4654440" y="2057400"/>
            <a:ext cx="360" cy="274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975920" y="963720"/>
            <a:ext cx="6377040" cy="492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343080" indent="-343080">
              <a:lnSpc>
                <a:spcPct val="90000"/>
              </a:lnSpc>
              <a:buClr>
                <a:srgbClr val="ffffff"/>
              </a:buClr>
              <a:buFont typeface="Calibri"/>
              <a:buAutoNum type="arabicPeriod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  <a:ea typeface="Calibri"/>
              </a:rPr>
              <a:t>Definição de Sistema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  <a:ea typeface="Calibri"/>
              </a:rPr>
              <a:t>	</a:t>
            </a:r>
            <a:endParaRPr b="0" lang="pt-PT" sz="2000" spc="-1" strike="noStrike">
              <a:latin typeface="Arial"/>
            </a:endParaRPr>
          </a:p>
          <a:p>
            <a:pPr lvl="1" marL="617400" indent="-342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Calibri"/>
              <a:buAutoNum type="arabicPeriod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  <a:ea typeface="Calibri"/>
              </a:rPr>
              <a:t>Contextualização e Fundamentação</a:t>
            </a:r>
            <a:endParaRPr b="0" lang="pt-PT" sz="2000" spc="-1" strike="noStrike">
              <a:latin typeface="Arial"/>
            </a:endParaRPr>
          </a:p>
          <a:p>
            <a:pPr lvl="1" marL="617400" indent="-342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Calibri"/>
              <a:buAutoNum type="arabicPeriod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  <a:ea typeface="Calibri"/>
              </a:rPr>
              <a:t>Objetivos</a:t>
            </a:r>
            <a:endParaRPr b="0" lang="pt-PT" sz="2000" spc="-1" strike="noStrike">
              <a:latin typeface="Arial"/>
            </a:endParaRPr>
          </a:p>
          <a:p>
            <a:pPr lvl="1" marL="617400" indent="-342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Calibri"/>
              <a:buAutoNum type="arabicPeriod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  <a:ea typeface="Calibri"/>
              </a:rPr>
              <a:t>Viabilidade</a:t>
            </a:r>
            <a:endParaRPr b="0" lang="pt-PT" sz="2000" spc="-1" strike="noStrike">
              <a:latin typeface="Arial"/>
            </a:endParaRPr>
          </a:p>
          <a:p>
            <a:pPr lvl="1" marL="617400" indent="-342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Calibri"/>
              <a:buAutoNum type="arabicPeriod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  <a:ea typeface="Calibri"/>
              </a:rPr>
              <a:t>Recursos e Equipa de Trabalho</a:t>
            </a:r>
            <a:endParaRPr b="0" lang="pt-PT" sz="2000" spc="-1" strike="noStrike">
              <a:latin typeface="Arial"/>
            </a:endParaRPr>
          </a:p>
          <a:p>
            <a:pPr lvl="1" marL="617400" indent="-342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Calibri"/>
              <a:buAutoNum type="arabicPeriod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  <a:ea typeface="Calibri"/>
              </a:rPr>
              <a:t>Plano de Execução</a:t>
            </a:r>
            <a:endParaRPr b="0" lang="pt-PT" sz="2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"/>
              <a:buAutoNum type="arabicPeriod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  <a:ea typeface="Calibri"/>
              </a:rPr>
              <a:t>Levantamento e Análise de Requisitos</a:t>
            </a:r>
            <a:endParaRPr b="0" lang="pt-PT" sz="2000" spc="-1" strike="noStrike">
              <a:latin typeface="Arial"/>
            </a:endParaRPr>
          </a:p>
          <a:p>
            <a:pPr lvl="1" marL="617400" indent="-342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Calibri"/>
              <a:buAutoNum type="arabicPeriod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  <a:ea typeface="Calibri"/>
              </a:rPr>
              <a:t>Requisitos de Descrição</a:t>
            </a:r>
            <a:endParaRPr b="0" lang="pt-PT" sz="2000" spc="-1" strike="noStrike">
              <a:latin typeface="Arial"/>
            </a:endParaRPr>
          </a:p>
          <a:p>
            <a:pPr lvl="1" marL="617400" indent="-342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Calibri"/>
              <a:buAutoNum type="arabicPeriod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  <a:ea typeface="Calibri"/>
              </a:rPr>
              <a:t>Requisitos de Exploração</a:t>
            </a:r>
            <a:endParaRPr b="0" lang="pt-PT" sz="2000" spc="-1" strike="noStrike">
              <a:latin typeface="Arial"/>
            </a:endParaRPr>
          </a:p>
          <a:p>
            <a:pPr lvl="1" marL="617400" indent="-342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Calibri"/>
              <a:buAutoNum type="arabicPeriod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  <a:ea typeface="Calibri"/>
              </a:rPr>
              <a:t>Requisitos de Controlo</a:t>
            </a:r>
            <a:endParaRPr b="0" lang="pt-PT" sz="2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"/>
              <a:buAutoNum type="arabicPeriod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  <a:ea typeface="Calibri"/>
              </a:rPr>
              <a:t>Modelação Conceptual</a:t>
            </a:r>
            <a:endParaRPr b="0" lang="pt-PT" sz="2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"/>
              <a:buAutoNum type="arabicPeriod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  <a:ea typeface="Calibri"/>
              </a:rPr>
              <a:t>Modelação Lógica</a:t>
            </a:r>
            <a:endParaRPr b="0" lang="pt-PT" sz="2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AutoNum type="arabicPeriod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  <a:ea typeface="Calibri"/>
              </a:rPr>
              <a:t>Implementação Física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17;p3"/>
          <p:cNvSpPr/>
          <p:nvPr/>
        </p:nvSpPr>
        <p:spPr>
          <a:xfrm>
            <a:off x="0" y="-3240"/>
            <a:ext cx="12191400" cy="6860520"/>
          </a:xfrm>
          <a:prstGeom prst="rect">
            <a:avLst/>
          </a:pr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Google Shape;118;p3"/>
          <p:cNvSpPr/>
          <p:nvPr/>
        </p:nvSpPr>
        <p:spPr>
          <a:xfrm>
            <a:off x="0" y="84348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Google Shape;119;p3"/>
          <p:cNvSpPr/>
          <p:nvPr/>
        </p:nvSpPr>
        <p:spPr>
          <a:xfrm>
            <a:off x="3240" y="968400"/>
            <a:ext cx="12188160" cy="49460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95240" y="1566360"/>
            <a:ext cx="10600560" cy="21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6600" spc="-1" strike="noStrike">
                <a:solidFill>
                  <a:srgbClr val="000000"/>
                </a:solidFill>
                <a:latin typeface="Calibri"/>
                <a:ea typeface="Calibri"/>
              </a:rPr>
              <a:t>Definição de Sistema</a:t>
            </a:r>
            <a:endParaRPr b="0" lang="pt-PT" sz="6600" spc="-1" strike="noStrike">
              <a:latin typeface="Arial"/>
            </a:endParaRPr>
          </a:p>
        </p:txBody>
      </p:sp>
      <p:sp>
        <p:nvSpPr>
          <p:cNvPr id="140" name="Google Shape;121;p3"/>
          <p:cNvSpPr/>
          <p:nvPr/>
        </p:nvSpPr>
        <p:spPr>
          <a:xfrm>
            <a:off x="4724280" y="3894480"/>
            <a:ext cx="274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Google Shape;122;p3"/>
          <p:cNvSpPr/>
          <p:nvPr/>
        </p:nvSpPr>
        <p:spPr>
          <a:xfrm>
            <a:off x="0" y="602892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27;p4"/>
          <p:cNvSpPr/>
          <p:nvPr/>
        </p:nvSpPr>
        <p:spPr>
          <a:xfrm>
            <a:off x="0" y="27252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3f3f3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Google Shape;128;p4"/>
          <p:cNvSpPr/>
          <p:nvPr/>
        </p:nvSpPr>
        <p:spPr>
          <a:xfrm>
            <a:off x="0" y="368640"/>
            <a:ext cx="12191400" cy="1251000"/>
          </a:xfrm>
          <a:prstGeom prst="rect">
            <a:avLst/>
          </a:pr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25960" y="489600"/>
            <a:ext cx="11139120" cy="92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9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5400" spc="-1" strike="noStrike">
                <a:solidFill>
                  <a:srgbClr val="ffffff"/>
                </a:solidFill>
                <a:latin typeface="Calibri"/>
                <a:ea typeface="Calibri"/>
              </a:rPr>
              <a:t>Contextualização e Fundamentação</a:t>
            </a:r>
            <a:endParaRPr b="0" lang="pt-PT" sz="5400" spc="-1" strike="noStrike">
              <a:latin typeface="Arial"/>
            </a:endParaRPr>
          </a:p>
        </p:txBody>
      </p:sp>
      <p:sp>
        <p:nvSpPr>
          <p:cNvPr id="145" name="Google Shape;130;p4"/>
          <p:cNvSpPr/>
          <p:nvPr/>
        </p:nvSpPr>
        <p:spPr>
          <a:xfrm>
            <a:off x="4724280" y="1479600"/>
            <a:ext cx="274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>
                <a:alpha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Google Shape;131;p4"/>
          <p:cNvSpPr/>
          <p:nvPr/>
        </p:nvSpPr>
        <p:spPr>
          <a:xfrm>
            <a:off x="0" y="169740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3f3f3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Google Shape;132;p4"/>
          <p:cNvSpPr/>
          <p:nvPr/>
        </p:nvSpPr>
        <p:spPr>
          <a:xfrm>
            <a:off x="1065960" y="1656000"/>
            <a:ext cx="10056240" cy="526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Uma </a:t>
            </a:r>
            <a:r>
              <a:rPr b="1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empresa de entregas ao domicílio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, fundada em </a:t>
            </a:r>
            <a:r>
              <a:rPr b="1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2003 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pelo Sr. Joaquim Pereira, começou por fazer distribuição de medicamentos no </a:t>
            </a:r>
            <a:r>
              <a:rPr b="1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distrito de Braga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. A sua empresa recebe os pedidos e, através da </a:t>
            </a:r>
            <a:r>
              <a:rPr b="1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colaboração com várias farmácias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 da região, </a:t>
            </a:r>
            <a:r>
              <a:rPr b="1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recebe e transporta os medicamentos ao domicílio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. Face ao aumento da esperança média de vida e ao envelhecimento da população sentiu-se um aumento do número de pedidos nesta região e novos noutras regiões. Consequentemente, o Sr. Joaquim decidiu aumentar a área de distribuição para os </a:t>
            </a:r>
            <a:r>
              <a:rPr b="1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distritos de Viana do Castelo, Porto e Aveiro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. </a:t>
            </a:r>
            <a:endParaRPr b="0" lang="pt-PT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Para </a:t>
            </a:r>
            <a:r>
              <a:rPr b="1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cada distrito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, a empresa tem </a:t>
            </a:r>
            <a:r>
              <a:rPr b="1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10 funcionários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, dos quais </a:t>
            </a:r>
            <a:r>
              <a:rPr b="1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1 é gestor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1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2 são administrativos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 e </a:t>
            </a:r>
            <a:r>
              <a:rPr b="1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7 são estafetas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. </a:t>
            </a:r>
            <a:endParaRPr b="0" lang="pt-PT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Devido ao aumento da área abrangida para entregas, houve um grande crescimento do número de funcionários e de pedidos. Assim, tornou-se difícil o controlo das encomendas a serem realizadas e da gestão dos turnos dos funcionários. </a:t>
            </a:r>
            <a:endParaRPr b="0" lang="pt-PT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Calibri"/>
              </a:rPr>
              <a:t>Por estes motivos, decidiram informatizar os seus serviços e, consequentemente, melhorar, de forma significativa, a qualidade do seu trabalho. Para tal, tiveram a necessidade de implementar um Sistema de Bases de Dados.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37;p5"/>
          <p:cNvSpPr/>
          <p:nvPr/>
        </p:nvSpPr>
        <p:spPr>
          <a:xfrm>
            <a:off x="0" y="27252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3f3f3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Google Shape;138;p5"/>
          <p:cNvSpPr/>
          <p:nvPr/>
        </p:nvSpPr>
        <p:spPr>
          <a:xfrm>
            <a:off x="0" y="368640"/>
            <a:ext cx="12191400" cy="1734840"/>
          </a:xfrm>
          <a:prstGeom prst="rect">
            <a:avLst/>
          </a:pr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25960" y="489600"/>
            <a:ext cx="11139120" cy="92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5400" spc="-1" strike="noStrike">
                <a:solidFill>
                  <a:srgbClr val="ffffff"/>
                </a:solidFill>
                <a:latin typeface="Calibri"/>
                <a:ea typeface="Calibri"/>
              </a:rPr>
              <a:t>Objetivos</a:t>
            </a:r>
            <a:endParaRPr b="0" lang="pt-PT" sz="5400" spc="-1" strike="noStrike">
              <a:latin typeface="Arial"/>
            </a:endParaRPr>
          </a:p>
        </p:txBody>
      </p:sp>
      <p:sp>
        <p:nvSpPr>
          <p:cNvPr id="151" name="Google Shape;140;p5"/>
          <p:cNvSpPr/>
          <p:nvPr/>
        </p:nvSpPr>
        <p:spPr>
          <a:xfrm>
            <a:off x="4724280" y="1479600"/>
            <a:ext cx="274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>
                <a:alpha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Google Shape;141;p5"/>
          <p:cNvSpPr/>
          <p:nvPr/>
        </p:nvSpPr>
        <p:spPr>
          <a:xfrm>
            <a:off x="0" y="220140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3f3f3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Google Shape;142;p5"/>
          <p:cNvSpPr/>
          <p:nvPr/>
        </p:nvSpPr>
        <p:spPr>
          <a:xfrm>
            <a:off x="1260000" y="2201400"/>
            <a:ext cx="9149400" cy="46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685800" indent="-3556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Organizar o modelo de negócio, melhorando a capacidade de gestão e registo de entregas; 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Controlar as entregas que foram feitas por distrito e por funcionário;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Ter registo dos gastos e dos ganhos da empresa automaticamente;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Organizar os recursos materiais e humanos com maior facilidade;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Facilitar o acesso e rapidez com que se consultam os dados;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Garantir a segurança de todos os dados;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Guardar os dados de cada cliente, tal como as suas preferências e tendências, de forma a ser possível prever os seus pedidos futuros.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47;p6"/>
          <p:cNvSpPr/>
          <p:nvPr/>
        </p:nvSpPr>
        <p:spPr>
          <a:xfrm>
            <a:off x="0" y="27252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3f3f3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Google Shape;148;p6"/>
          <p:cNvSpPr/>
          <p:nvPr/>
        </p:nvSpPr>
        <p:spPr>
          <a:xfrm>
            <a:off x="0" y="368640"/>
            <a:ext cx="12191400" cy="1734840"/>
          </a:xfrm>
          <a:prstGeom prst="rect">
            <a:avLst/>
          </a:pr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25960" y="489600"/>
            <a:ext cx="11139120" cy="92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5400" spc="-1" strike="noStrike">
                <a:solidFill>
                  <a:srgbClr val="ffffff"/>
                </a:solidFill>
                <a:latin typeface="Calibri"/>
                <a:ea typeface="Calibri"/>
              </a:rPr>
              <a:t>Viabilidade</a:t>
            </a:r>
            <a:endParaRPr b="0" lang="pt-PT" sz="5400" spc="-1" strike="noStrike">
              <a:latin typeface="Arial"/>
            </a:endParaRPr>
          </a:p>
        </p:txBody>
      </p:sp>
      <p:sp>
        <p:nvSpPr>
          <p:cNvPr id="157" name="Google Shape;150;p6"/>
          <p:cNvSpPr/>
          <p:nvPr/>
        </p:nvSpPr>
        <p:spPr>
          <a:xfrm>
            <a:off x="4724280" y="1479600"/>
            <a:ext cx="274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>
                <a:alpha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Google Shape;151;p6"/>
          <p:cNvSpPr/>
          <p:nvPr/>
        </p:nvSpPr>
        <p:spPr>
          <a:xfrm>
            <a:off x="0" y="220140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3f3f3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Google Shape;152;p6"/>
          <p:cNvSpPr/>
          <p:nvPr/>
        </p:nvSpPr>
        <p:spPr>
          <a:xfrm>
            <a:off x="1285920" y="2581200"/>
            <a:ext cx="9705240" cy="429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685800" indent="-3556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Informatizar os registos, com centralização diária dos dados;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Gerir os recursos humanos consoante as horas em que há mais pedidos;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Com a automatização dos registos, melhorar o tempo de entrega e consequentemente conseguir aumentar as entregas realizadas;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Traçar o perfil de cada cliente de forma a entender as suas necessidades e ocasionalmente fazer descontos no custo da entrega;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Registar a data e hora de cada entrega para posteriores análises com objetivo de aumentar a produtividade; </a:t>
            </a:r>
            <a:endParaRPr b="0" lang="pt-PT" sz="2000" spc="-1" strike="noStrike">
              <a:latin typeface="Arial"/>
            </a:endParaRPr>
          </a:p>
          <a:p>
            <a:pPr marL="685800" indent="-35568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Com o registo dos valores associados a cada entrega, gerir de forma eficiente a faturação, maximizando os lucros.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57;p7"/>
          <p:cNvSpPr/>
          <p:nvPr/>
        </p:nvSpPr>
        <p:spPr>
          <a:xfrm>
            <a:off x="0" y="27252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3f3f3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Google Shape;158;p7"/>
          <p:cNvSpPr/>
          <p:nvPr/>
        </p:nvSpPr>
        <p:spPr>
          <a:xfrm>
            <a:off x="0" y="368640"/>
            <a:ext cx="12191400" cy="1734840"/>
          </a:xfrm>
          <a:prstGeom prst="rect">
            <a:avLst/>
          </a:pr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25960" y="489600"/>
            <a:ext cx="11139120" cy="92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5400" spc="-1" strike="noStrike">
                <a:solidFill>
                  <a:srgbClr val="ffffff"/>
                </a:solidFill>
                <a:latin typeface="Calibri"/>
                <a:ea typeface="Calibri"/>
              </a:rPr>
              <a:t>Recursos e Equipa de Trabalho</a:t>
            </a:r>
            <a:endParaRPr b="0" lang="pt-PT" sz="5400" spc="-1" strike="noStrike">
              <a:latin typeface="Arial"/>
            </a:endParaRPr>
          </a:p>
        </p:txBody>
      </p:sp>
      <p:sp>
        <p:nvSpPr>
          <p:cNvPr id="163" name="Google Shape;160;p7"/>
          <p:cNvSpPr/>
          <p:nvPr/>
        </p:nvSpPr>
        <p:spPr>
          <a:xfrm>
            <a:off x="4724280" y="1479600"/>
            <a:ext cx="274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>
                <a:alpha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Google Shape;161;p7"/>
          <p:cNvSpPr/>
          <p:nvPr/>
        </p:nvSpPr>
        <p:spPr>
          <a:xfrm>
            <a:off x="0" y="220140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3f3f3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162;p7"/>
          <p:cNvSpPr/>
          <p:nvPr/>
        </p:nvSpPr>
        <p:spPr>
          <a:xfrm>
            <a:off x="1685880" y="2685960"/>
            <a:ext cx="9324360" cy="37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Equipa de Trabalho:</a:t>
            </a:r>
            <a:endParaRPr b="0" lang="pt-PT" sz="2000" spc="-1" strike="noStrike">
              <a:latin typeface="Arial"/>
            </a:endParaRPr>
          </a:p>
          <a:p>
            <a:pPr marL="534960" indent="-28584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4 especialistas em bases de dados;</a:t>
            </a:r>
            <a:endParaRPr b="0" lang="pt-PT" sz="2000" spc="-1" strike="noStrike">
              <a:latin typeface="Arial"/>
            </a:endParaRPr>
          </a:p>
          <a:p>
            <a:pPr marL="534960" indent="-28584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Sr. Joaquim;</a:t>
            </a:r>
            <a:endParaRPr b="0" lang="pt-PT" sz="2000" spc="-1" strike="noStrike">
              <a:latin typeface="Arial"/>
            </a:endParaRPr>
          </a:p>
          <a:p>
            <a:pPr marL="534960" indent="-28584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4 gestores (um por distrito);</a:t>
            </a:r>
            <a:endParaRPr b="0" lang="pt-PT" sz="2000" spc="-1" strike="noStrike">
              <a:latin typeface="Arial"/>
            </a:endParaRPr>
          </a:p>
          <a:p>
            <a:pPr marL="534960" indent="-28584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4 administrativos (um por distrito);</a:t>
            </a:r>
            <a:endParaRPr b="0" lang="pt-PT" sz="2000" spc="-1" strike="noStrike">
              <a:latin typeface="Arial"/>
            </a:endParaRPr>
          </a:p>
          <a:p>
            <a:pPr marL="534960" indent="-28584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8 estafetas (dois por distrito);</a:t>
            </a:r>
            <a:endParaRPr b="0" lang="pt-PT" sz="2000" spc="-1" strike="noStrike">
              <a:latin typeface="Arial"/>
            </a:endParaRPr>
          </a:p>
          <a:p>
            <a:pPr marL="534960" indent="-28584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Clientes para realizarem inquéritos sobre a qualidade do serviço.</a:t>
            </a:r>
            <a:endParaRPr b="0" lang="pt-PT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Recursos:</a:t>
            </a:r>
            <a:endParaRPr b="0" lang="pt-PT" sz="2000" spc="-1" strike="noStrike">
              <a:latin typeface="Arial"/>
            </a:endParaRPr>
          </a:p>
          <a:p>
            <a:pPr marL="534960" indent="-28584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1 servidor;</a:t>
            </a:r>
            <a:endParaRPr b="0" lang="pt-PT" sz="2000" spc="-1" strike="noStrike">
              <a:latin typeface="Arial"/>
            </a:endParaRPr>
          </a:p>
          <a:p>
            <a:pPr marL="534960" indent="-28584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4 máquinas;</a:t>
            </a:r>
            <a:endParaRPr b="0" lang="pt-PT" sz="2000" spc="-1" strike="noStrike">
              <a:latin typeface="Arial"/>
            </a:endParaRPr>
          </a:p>
          <a:p>
            <a:pPr marL="534960" indent="-28584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Calibri"/>
              </a:rPr>
              <a:t>Software de desenvolvimento e software de gestão.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7;p8"/>
          <p:cNvSpPr/>
          <p:nvPr/>
        </p:nvSpPr>
        <p:spPr>
          <a:xfrm>
            <a:off x="0" y="27252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3f3f3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Google Shape;168;p8"/>
          <p:cNvSpPr/>
          <p:nvPr/>
        </p:nvSpPr>
        <p:spPr>
          <a:xfrm>
            <a:off x="0" y="368640"/>
            <a:ext cx="12191400" cy="1734840"/>
          </a:xfrm>
          <a:prstGeom prst="rect">
            <a:avLst/>
          </a:pr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25960" y="489600"/>
            <a:ext cx="11139120" cy="92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5400" spc="-1" strike="noStrike">
                <a:solidFill>
                  <a:srgbClr val="ffffff"/>
                </a:solidFill>
                <a:latin typeface="Calibri"/>
                <a:ea typeface="Calibri"/>
              </a:rPr>
              <a:t>Plano de Execução</a:t>
            </a:r>
            <a:endParaRPr b="0" lang="pt-PT" sz="5400" spc="-1" strike="noStrike">
              <a:latin typeface="Arial"/>
            </a:endParaRPr>
          </a:p>
        </p:txBody>
      </p:sp>
      <p:sp>
        <p:nvSpPr>
          <p:cNvPr id="169" name="Google Shape;170;p8"/>
          <p:cNvSpPr/>
          <p:nvPr/>
        </p:nvSpPr>
        <p:spPr>
          <a:xfrm>
            <a:off x="4724280" y="1479600"/>
            <a:ext cx="274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>
                <a:alpha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Google Shape;171;p8"/>
          <p:cNvSpPr/>
          <p:nvPr/>
        </p:nvSpPr>
        <p:spPr>
          <a:xfrm>
            <a:off x="0" y="220140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3f3f3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Google Shape;172;p8" descr=""/>
          <p:cNvPicPr/>
          <p:nvPr/>
        </p:nvPicPr>
        <p:blipFill>
          <a:blip r:embed="rId1"/>
          <a:stretch/>
        </p:blipFill>
        <p:spPr>
          <a:xfrm>
            <a:off x="1656360" y="2358000"/>
            <a:ext cx="8878680" cy="4136760"/>
          </a:xfrm>
          <a:prstGeom prst="rect">
            <a:avLst/>
          </a:prstGeom>
          <a:ln w="0">
            <a:noFill/>
          </a:ln>
        </p:spPr>
      </p:pic>
      <p:sp>
        <p:nvSpPr>
          <p:cNvPr id="172" name="Google Shape;173;p8"/>
          <p:cNvSpPr/>
          <p:nvPr/>
        </p:nvSpPr>
        <p:spPr>
          <a:xfrm>
            <a:off x="2191320" y="-230040"/>
            <a:ext cx="5266080" cy="46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8;p9"/>
          <p:cNvSpPr/>
          <p:nvPr/>
        </p:nvSpPr>
        <p:spPr>
          <a:xfrm>
            <a:off x="0" y="-3240"/>
            <a:ext cx="12191400" cy="6860520"/>
          </a:xfrm>
          <a:prstGeom prst="rect">
            <a:avLst/>
          </a:pr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Google Shape;179;p9"/>
          <p:cNvSpPr/>
          <p:nvPr/>
        </p:nvSpPr>
        <p:spPr>
          <a:xfrm>
            <a:off x="0" y="84348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Google Shape;180;p9"/>
          <p:cNvSpPr/>
          <p:nvPr/>
        </p:nvSpPr>
        <p:spPr>
          <a:xfrm>
            <a:off x="3240" y="968400"/>
            <a:ext cx="12188160" cy="49460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95240" y="1566360"/>
            <a:ext cx="10600560" cy="21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6600" spc="-1" strike="noStrike">
                <a:solidFill>
                  <a:srgbClr val="000000"/>
                </a:solidFill>
                <a:latin typeface="Calibri"/>
                <a:ea typeface="Calibri"/>
              </a:rPr>
              <a:t>Levantamento e Análise de Requisitos</a:t>
            </a:r>
            <a:endParaRPr b="0" lang="pt-PT" sz="6600" spc="-1" strike="noStrike">
              <a:latin typeface="Arial"/>
            </a:endParaRPr>
          </a:p>
        </p:txBody>
      </p:sp>
      <p:sp>
        <p:nvSpPr>
          <p:cNvPr id="177" name="Google Shape;182;p9"/>
          <p:cNvSpPr/>
          <p:nvPr/>
        </p:nvSpPr>
        <p:spPr>
          <a:xfrm>
            <a:off x="4724280" y="3894480"/>
            <a:ext cx="274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Google Shape;183;p9"/>
          <p:cNvSpPr/>
          <p:nvPr/>
        </p:nvSpPr>
        <p:spPr>
          <a:xfrm>
            <a:off x="0" y="6028920"/>
            <a:ext cx="1218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2022-11-20T09:43:09Z</dcterms:created>
  <dc:creator>Bruno Fernandes</dc:creator>
  <dc:description/>
  <dc:language>pt-PT</dc:language>
  <cp:lastModifiedBy/>
  <dcterms:modified xsi:type="dcterms:W3CDTF">2023-01-18T10:38:34Z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