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8"/>
  </p:notesMasterIdLst>
  <p:handoutMasterIdLst>
    <p:handoutMasterId r:id="rId19"/>
  </p:handoutMasterIdLst>
  <p:sldIdLst>
    <p:sldId id="2549" r:id="rId2"/>
    <p:sldId id="2552" r:id="rId3"/>
    <p:sldId id="2554" r:id="rId4"/>
    <p:sldId id="2558" r:id="rId5"/>
    <p:sldId id="2568" r:id="rId6"/>
    <p:sldId id="2564" r:id="rId7"/>
    <p:sldId id="2562" r:id="rId8"/>
    <p:sldId id="2571" r:id="rId9"/>
    <p:sldId id="2537" r:id="rId10"/>
    <p:sldId id="2555" r:id="rId11"/>
    <p:sldId id="2561" r:id="rId12"/>
    <p:sldId id="2565" r:id="rId13"/>
    <p:sldId id="2566" r:id="rId14"/>
    <p:sldId id="2569" r:id="rId15"/>
    <p:sldId id="2570" r:id="rId16"/>
    <p:sldId id="2560" r:id="rId1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hyperlink" Target="mailto:a95792@alunos.uminho.pt" TargetMode="External"/><Relationship Id="rId7" Type="http://schemas.openxmlformats.org/officeDocument/2006/relationships/image" Target="../media/image17.png"/><Relationship Id="rId12" Type="http://schemas.microsoft.com/office/2007/relationships/hdphoto" Target="../media/hdphoto1.wdp"/><Relationship Id="rId2" Type="http://schemas.openxmlformats.org/officeDocument/2006/relationships/hyperlink" Target="https://github.com/carlos01amc/" TargetMode="External"/><Relationship Id="rId1" Type="http://schemas.openxmlformats.org/officeDocument/2006/relationships/hyperlink" Target="https://github.com/BrunoFernandes25" TargetMode="External"/><Relationship Id="rId6" Type="http://schemas.openxmlformats.org/officeDocument/2006/relationships/hyperlink" Target="mailto:fmiranda@math.uminho.pt" TargetMode="External"/><Relationship Id="rId11" Type="http://schemas.openxmlformats.org/officeDocument/2006/relationships/image" Target="../media/image21.png"/><Relationship Id="rId5" Type="http://schemas.openxmlformats.org/officeDocument/2006/relationships/hyperlink" Target="mailto:mif@math.uminho.pt" TargetMode="External"/><Relationship Id="rId10" Type="http://schemas.openxmlformats.org/officeDocument/2006/relationships/image" Target="../media/image20.svg"/><Relationship Id="rId4" Type="http://schemas.openxmlformats.org/officeDocument/2006/relationships/hyperlink" Target="mailto:a94543@alunos.uminho.pt" TargetMode="External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mailto:a94543@alunos.uminho.pt" TargetMode="External"/><Relationship Id="rId3" Type="http://schemas.openxmlformats.org/officeDocument/2006/relationships/hyperlink" Target="https://github.com/BrunoFernandes25" TargetMode="External"/><Relationship Id="rId7" Type="http://schemas.openxmlformats.org/officeDocument/2006/relationships/hyperlink" Target="mailto:a95792@alunos.uminho.pt" TargetMode="External"/><Relationship Id="rId12" Type="http://schemas.openxmlformats.org/officeDocument/2006/relationships/hyperlink" Target="mailto:fmiranda@math.uminho.pt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11" Type="http://schemas.openxmlformats.org/officeDocument/2006/relationships/hyperlink" Target="mailto:mif@math.uminho.pt" TargetMode="External"/><Relationship Id="rId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hyperlink" Target="https://github.com/carlos01amc/" TargetMode="External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 rtlCol="0"/>
        <a:lstStyle/>
        <a:p>
          <a:pPr rtl="0"/>
          <a:endParaRPr lang="en-US"/>
        </a:p>
      </dgm:t>
    </dgm:pt>
    <dgm:pt modelId="{658DB0DD-496D-48FB-8B5A-ACAA73AC9B72}">
      <dgm:prSet/>
      <dgm:spPr/>
      <dgm:t>
        <a:bodyPr rtlCol="0"/>
        <a:lstStyle/>
        <a:p>
          <a:pPr rtl="0"/>
          <a:endParaRPr lang="pt-PT" noProof="0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 rtlCol="0"/>
        <a:lstStyle/>
        <a:p>
          <a:pPr rtl="0"/>
          <a:endParaRPr lang="pt-PT" noProof="0" dirty="0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 rtlCol="0"/>
        <a:lstStyle/>
        <a:p>
          <a:pPr rtl="0"/>
          <a:endParaRPr lang="pt-PT" noProof="0" dirty="0">
            <a:solidFill>
              <a:schemeClr val="tx1"/>
            </a:solidFill>
          </a:endParaRPr>
        </a:p>
      </dgm:t>
    </dgm:pt>
    <dgm:pt modelId="{FB4A9FD8-F785-44C2-9FDE-4644D2939FC9}">
      <dgm:prSet/>
      <dgm:spPr/>
      <dgm:t>
        <a:bodyPr rtlCol="0"/>
        <a:lstStyle/>
        <a:p>
          <a:pPr algn="l" rtl="0"/>
          <a:r>
            <a:rPr lang="pt-PT" noProof="0" dirty="0">
              <a:solidFill>
                <a:schemeClr val="tx1"/>
              </a:solidFill>
            </a:rPr>
            <a:t>Tipos de utilizador do Website:</a:t>
          </a:r>
        </a:p>
        <a:p>
          <a:pPr algn="l" rtl="0"/>
          <a:r>
            <a:rPr lang="pt-PT" noProof="0" dirty="0">
              <a:solidFill>
                <a:schemeClr val="tx1"/>
              </a:solidFill>
            </a:rPr>
            <a:t>  </a:t>
          </a:r>
        </a:p>
        <a:p>
          <a:pPr algn="l" rtl="0"/>
          <a:r>
            <a:rPr lang="pt-PT" noProof="0" dirty="0">
              <a:solidFill>
                <a:schemeClr val="tx1"/>
              </a:solidFill>
            </a:rPr>
            <a:t>  1. Administrador;</a:t>
          </a:r>
        </a:p>
        <a:p>
          <a:pPr algn="l" rtl="0"/>
          <a:r>
            <a:rPr lang="pt-PT" noProof="0" dirty="0">
              <a:solidFill>
                <a:schemeClr val="tx1"/>
              </a:solidFill>
            </a:rPr>
            <a:t>  2.Utilizador Comum.</a:t>
          </a:r>
        </a:p>
        <a:p>
          <a:pPr algn="l" rtl="0"/>
          <a:endParaRPr lang="pt-PT" noProof="0" dirty="0">
            <a:solidFill>
              <a:schemeClr val="tx1"/>
            </a:solidFill>
          </a:endParaRPr>
        </a:p>
        <a:p>
          <a:pPr algn="l" rtl="0"/>
          <a:endParaRPr lang="pt-PT" noProof="0" dirty="0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pt-PT" noProof="0" dirty="0">
            <a:solidFill>
              <a:schemeClr val="tx1"/>
            </a:solidFill>
          </a:endParaRPr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pt-PT" noProof="0" dirty="0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 custScaleX="166660" custScaleY="136726" custLinFactNeighborX="-9755" custLinFactNeighborY="-626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 custScaleY="124438" custLinFactNeighborX="-1447" custLinFactNeighborY="-23390">
        <dgm:presLayoutVars>
          <dgm:chMax val="0"/>
          <dgm:chPref val="0"/>
        </dgm:presLayoutVars>
      </dgm:prSet>
      <dgm:spPr/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 custLinFactY="-8582" custLinFactNeighborX="-9733" custLinFactNeighborY="-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PT" sz="2000" b="1" i="0" noProof="0" dirty="0">
              <a:solidFill>
                <a:schemeClr val="bg1"/>
              </a:solidFill>
            </a:rPr>
            <a:t>GitHub</a:t>
          </a:r>
        </a:p>
        <a:p>
          <a:pPr>
            <a:lnSpc>
              <a:spcPct val="100000"/>
            </a:lnSpc>
          </a:pPr>
          <a:r>
            <a:rPr lang="pt-PT" sz="1600" b="0" i="0" noProof="0" dirty="0">
              <a:solidFill>
                <a:schemeClr val="bg1"/>
              </a:solidFill>
              <a:hlinkClick xmlns:r="http://schemas.openxmlformats.org/officeDocument/2006/relationships" r:id="rId1"/>
            </a:rPr>
            <a:t>https://github.com/BrunoFernandes25</a:t>
          </a:r>
          <a:endParaRPr lang="pt-PT" sz="1600" b="0" i="0" noProof="0" dirty="0">
            <a:solidFill>
              <a:schemeClr val="bg1"/>
            </a:solidFill>
          </a:endParaRPr>
        </a:p>
        <a:p>
          <a:pPr>
            <a:lnSpc>
              <a:spcPct val="100000"/>
            </a:lnSpc>
          </a:pPr>
          <a:r>
            <a:rPr lang="pt-PT" sz="1600" b="0" i="0" noProof="0" dirty="0">
              <a:solidFill>
                <a:schemeClr val="bg1"/>
              </a:solidFill>
              <a:hlinkClick xmlns:r="http://schemas.openxmlformats.org/officeDocument/2006/relationships" r:id="rId2"/>
            </a:rPr>
            <a:t>https://github.com/carlos01amc/</a:t>
          </a:r>
          <a:endParaRPr lang="pt-PT" sz="1600" b="0" i="0" noProof="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pt-PT" sz="1600" b="0" i="0" noProof="0" dirty="0"/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pt-PT" sz="1600" b="0" i="0" noProof="0" dirty="0"/>
        </a:p>
      </dgm:t>
    </dgm:pt>
    <dgm:pt modelId="{BC68B812-A325-41D8-A08E-C2392666DF6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PT" sz="2000" b="1" i="0" noProof="0" dirty="0">
              <a:solidFill>
                <a:schemeClr val="bg1"/>
              </a:solidFill>
            </a:rPr>
            <a:t>E-mail</a:t>
          </a:r>
          <a:br>
            <a:rPr lang="pt-PT" sz="2000" b="0" i="0" noProof="0" dirty="0">
              <a:solidFill>
                <a:schemeClr val="bg1"/>
              </a:solidFill>
            </a:rPr>
          </a:br>
          <a:r>
            <a:rPr lang="pt-PT" sz="2000" b="0" i="0" noProof="0" dirty="0">
              <a:solidFill>
                <a:schemeClr val="bg1"/>
              </a:solidFill>
              <a:hlinkClick xmlns:r="http://schemas.openxmlformats.org/officeDocument/2006/relationships" r:id="rId3"/>
            </a:rPr>
            <a:t>a95792@alunos.uminho.pt</a:t>
          </a:r>
          <a:endParaRPr lang="pt-PT" sz="2000" b="0" i="0" noProof="0" dirty="0">
            <a:solidFill>
              <a:schemeClr val="bg1"/>
            </a:solidFill>
          </a:endParaRPr>
        </a:p>
        <a:p>
          <a:pPr>
            <a:lnSpc>
              <a:spcPct val="100000"/>
            </a:lnSpc>
          </a:pPr>
          <a:r>
            <a:rPr lang="pt-PT" sz="2000" b="0" i="0" noProof="0" dirty="0">
              <a:solidFill>
                <a:schemeClr val="bg2"/>
              </a:solidFill>
              <a:hlinkClick xmlns:r="http://schemas.openxmlformats.org/officeDocument/2006/relationships" r:id="rId4"/>
            </a:rPr>
            <a:t>a9</a:t>
          </a:r>
          <a:r>
            <a:rPr lang="pt-PT" sz="2000" dirty="0">
              <a:solidFill>
                <a:schemeClr val="bg2"/>
              </a:solidFill>
              <a:hlinkClick xmlns:r="http://schemas.openxmlformats.org/officeDocument/2006/relationships" r:id="rId4"/>
            </a:rPr>
            <a:t>4543@alunos.uminho.pt</a:t>
          </a:r>
          <a:endParaRPr lang="pt-PT" sz="2000" dirty="0">
            <a:solidFill>
              <a:schemeClr val="bg2"/>
            </a:solidFill>
          </a:endParaRP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pt-PT" sz="1600" b="0" i="0" noProof="0" dirty="0"/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pt-PT" sz="1600" b="0" i="0" noProof="0" dirty="0"/>
        </a:p>
      </dgm:t>
    </dgm:pt>
    <dgm:pt modelId="{7D1766B6-66CF-40CE-9693-BD20AFFFA3C9}">
      <dgm:prSet custT="1"/>
      <dgm:spPr/>
      <dgm:t>
        <a:bodyPr rtlCol="0"/>
        <a:lstStyle/>
        <a:p>
          <a:pPr>
            <a:lnSpc>
              <a:spcPct val="100000"/>
            </a:lnSpc>
          </a:pPr>
          <a:endParaRPr lang="pt-PT" sz="2000" b="1" i="0" noProof="0" dirty="0">
            <a:solidFill>
              <a:schemeClr val="bg1"/>
            </a:solidFill>
          </a:endParaRPr>
        </a:p>
        <a:p>
          <a:pPr>
            <a:lnSpc>
              <a:spcPct val="100000"/>
            </a:lnSpc>
          </a:pPr>
          <a:r>
            <a:rPr lang="pt-PT" sz="2000" b="1" i="0" noProof="0" dirty="0">
              <a:solidFill>
                <a:schemeClr val="bg1"/>
              </a:solidFill>
            </a:rPr>
            <a:t>Coordenadores</a:t>
          </a:r>
          <a:br>
            <a:rPr lang="pt-PT" sz="2000" b="0" i="0" noProof="0" dirty="0">
              <a:solidFill>
                <a:schemeClr val="bg1"/>
              </a:solidFill>
            </a:rPr>
          </a:br>
          <a:r>
            <a:rPr lang="pt-PT" sz="2000" b="0" i="0" noProof="0" dirty="0">
              <a:solidFill>
                <a:schemeClr val="bg1"/>
              </a:solidFill>
              <a:hlinkClick xmlns:r="http://schemas.openxmlformats.org/officeDocument/2006/relationships" r:id="rId5"/>
            </a:rPr>
            <a:t>mif@math.uminho.pt</a:t>
          </a:r>
          <a:endParaRPr lang="pt-PT" sz="2000" b="0" i="0" noProof="0" dirty="0">
            <a:solidFill>
              <a:schemeClr val="bg1"/>
            </a:solidFill>
          </a:endParaRPr>
        </a:p>
        <a:p>
          <a:pPr>
            <a:lnSpc>
              <a:spcPct val="100000"/>
            </a:lnSpc>
          </a:pPr>
          <a:r>
            <a:rPr lang="pt-PT" sz="2000" b="0" i="0" noProof="0" dirty="0">
              <a:solidFill>
                <a:schemeClr val="bg1"/>
              </a:solidFill>
              <a:hlinkClick xmlns:r="http://schemas.openxmlformats.org/officeDocument/2006/relationships" r:id="rId6"/>
            </a:rPr>
            <a:t>fmiranda@math.uminho.pt</a:t>
          </a:r>
          <a:r>
            <a:rPr lang="pt-PT" sz="2000" b="0" i="0" noProof="0" dirty="0">
              <a:solidFill>
                <a:schemeClr val="bg1"/>
              </a:solidFill>
            </a:rPr>
            <a:t> </a:t>
          </a:r>
        </a:p>
        <a:p>
          <a:pPr>
            <a:lnSpc>
              <a:spcPct val="100000"/>
            </a:lnSpc>
          </a:pPr>
          <a:endParaRPr lang="pt-PT" sz="1600" b="0" i="0" noProof="0" dirty="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 rtlCol="0"/>
        <a:lstStyle/>
        <a:p>
          <a:pPr rtl="0"/>
          <a:endParaRPr lang="pt-PT" sz="1600" b="0" i="0" noProof="0" dirty="0"/>
        </a:p>
      </dgm:t>
    </dgm:pt>
    <dgm:pt modelId="{0C6A2CC7-5741-4D63-A8FF-E7E06F0D1222}" type="sibTrans" cxnId="{EA0F618E-4C96-42F0-9E3C-66B0158BCCBE}">
      <dgm:prSet/>
      <dgm:spPr/>
      <dgm:t>
        <a:bodyPr rtlCol="0"/>
        <a:lstStyle/>
        <a:p>
          <a:pPr rtl="0"/>
          <a:endParaRPr lang="pt-PT" sz="1600" b="0" i="0" noProof="0" dirty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3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3" custScaleX="100000" custLinFactNeighborX="2066" custLinFactNeighborY="20686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3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3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3" custLinFactNeighborX="1476" custLinFactNeighborY="-67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2" presStyleCnt="3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2" presStyleCnt="3" custScaleX="140002" custScaleY="151852" custLinFactNeighborX="10019" custLinFactNeighborY="-15526"/>
      <dgm:spPr>
        <a:blipFill>
          <a:blip xmlns:r="http://schemas.openxmlformats.org/officeDocument/2006/relationships"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1020" y1="40204" x2="21224" y2="65510"/>
                        <a14:foregroundMark x1="16455" y1="36515" x2="46633" y2="49898"/>
                        <a14:foregroundMark x1="48571" y1="42143" x2="31020" y2="40204"/>
                        <a14:foregroundMark x1="50510" y1="46020" x2="66122" y2="22653"/>
                        <a14:foregroundMark x1="44592" y1="55816" x2="48571" y2="28469"/>
                        <a14:foregroundMark x1="40714" y1="38265" x2="25102" y2="32347"/>
                        <a14:foregroundMark x1="36837" y1="36327" x2="36837" y2="20714"/>
                        <a14:foregroundMark x1="50510" y1="53878" x2="60204" y2="69388"/>
                        <a14:foregroundMark x1="56327" y1="53878" x2="62143" y2="73367"/>
                        <a14:foregroundMark x1="60204" y1="61633" x2="65287" y2="83457"/>
                        <a14:foregroundMark x1="40408" y1="51327" x2="23878" y2="68163"/>
                        <a14:foregroundMark x1="31020" y1="58163" x2="23061" y2="64490"/>
                        <a14:foregroundMark x1="61735" y1="59184" x2="66020" y2="67653"/>
                        <a14:foregroundMark x1="59388" y1="52347" x2="66020" y2="50306"/>
                        <a14:foregroundMark x1="75102" y1="55510" x2="68469" y2="49796"/>
                        <a14:foregroundMark x1="77857" y1="58673" x2="79898" y2="63469"/>
                        <a14:foregroundMark x1="65306" y1="33469" x2="74694" y2="42347"/>
                        <a14:backgroundMark x1="13878" y1="29796" x2="9184" y2="43980"/>
                        <a14:backgroundMark x1="14286" y1="30816" x2="14286" y2="37143"/>
                        <a14:backgroundMark x1="64796" y1="88163" x2="71837" y2="86633"/>
                        <a14:backgroundMark x1="64388" y1="87653" x2="72245" y2="86020"/>
                        <a14:backgroundMark x1="64796" y1="88163" x2="65918" y2="85510"/>
                        <a14:backgroundMark x1="63163" y1="88163" x2="64388" y2="86633"/>
                        <a14:backgroundMark x1="63571" y1="88673" x2="65102" y2="83980"/>
                        <a14:backgroundMark x1="68265" y1="85000" x2="61224" y2="85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2" presStyleCnt="3" custLinFactNeighborX="1408" custLinFactNeighborY="-9830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2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AC8A67FF-09EA-4C04-AE25-5A9F33A57654}" type="presParOf" srcId="{F61FEBF0-CB2F-4364-8F44-722FB7578D18}" destId="{763367BB-4527-4646-8015-D79C10A337E8}" srcOrd="2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3" destOrd="0" presId="urn:microsoft.com/office/officeart/2018/2/layout/IconVerticalSolidList"/>
    <dgm:cxn modelId="{69E1E3B7-31C1-4B29-966A-E5A8BB0D531A}" type="presParOf" srcId="{F61FEBF0-CB2F-4364-8F44-722FB7578D18}" destId="{DD57C002-1714-4E12-872A-FCE88CC043FE}" srcOrd="4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916869"/>
          <a:ext cx="4944403" cy="1692681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110925" y="543940"/>
          <a:ext cx="1551562" cy="1272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911791" y="314122"/>
          <a:ext cx="2989355" cy="210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42" tIns="179142" rIns="179142" bIns="179142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noProof="0" dirty="0">
              <a:solidFill>
                <a:schemeClr val="tx1"/>
              </a:solidFill>
            </a:rPr>
            <a:t>Tipos de utilizador do Website: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noProof="0" dirty="0">
              <a:solidFill>
                <a:schemeClr val="tx1"/>
              </a:solidFill>
            </a:rPr>
            <a:t>  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noProof="0" dirty="0">
              <a:solidFill>
                <a:schemeClr val="tx1"/>
              </a:solidFill>
            </a:rPr>
            <a:t>  1. Administrador;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noProof="0" dirty="0">
              <a:solidFill>
                <a:schemeClr val="tx1"/>
              </a:solidFill>
            </a:rPr>
            <a:t>  2.Utilizador Comum.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kern="1200" noProof="0" dirty="0">
            <a:solidFill>
              <a:schemeClr val="tx1"/>
            </a:solidFill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kern="1200" noProof="0" dirty="0">
            <a:solidFill>
              <a:schemeClr val="tx1"/>
            </a:solidFill>
          </a:endParaRPr>
        </a:p>
      </dsp:txBody>
      <dsp:txXfrm>
        <a:off x="1911791" y="314122"/>
        <a:ext cx="2989355" cy="2106339"/>
      </dsp:txXfrm>
    </dsp:sp>
    <dsp:sp modelId="{5EDC32A8-8A30-43AA-B28C-4DE1051927E9}">
      <dsp:nvSpPr>
        <dsp:cNvPr id="0" name=""/>
        <dsp:cNvSpPr/>
      </dsp:nvSpPr>
      <dsp:spPr>
        <a:xfrm>
          <a:off x="0" y="3239549"/>
          <a:ext cx="4944403" cy="1692681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21424" y="2609532"/>
          <a:ext cx="930974" cy="93097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955047" y="3239549"/>
          <a:ext cx="2989355" cy="169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42" tIns="179142" rIns="179142" bIns="179142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kern="1200" noProof="0" dirty="0">
            <a:solidFill>
              <a:schemeClr val="tx1"/>
            </a:solidFill>
          </a:endParaRPr>
        </a:p>
      </dsp:txBody>
      <dsp:txXfrm>
        <a:off x="1955047" y="3239549"/>
        <a:ext cx="2989355" cy="1692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2256"/>
          <a:ext cx="4535487" cy="1154551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30219" y="370241"/>
          <a:ext cx="418990" cy="418581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951637" y="241320"/>
          <a:ext cx="3495069" cy="1155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09" tIns="122309" rIns="122309" bIns="122309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i="0" kern="1200" noProof="0" dirty="0">
              <a:solidFill>
                <a:schemeClr val="bg1"/>
              </a:solidFill>
            </a:rPr>
            <a:t>GitHub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i="0" kern="1200" noProof="0" dirty="0">
              <a:solidFill>
                <a:schemeClr val="bg1"/>
              </a:solidFill>
              <a:hlinkClick xmlns:r="http://schemas.openxmlformats.org/officeDocument/2006/relationships" r:id="rId3"/>
            </a:rPr>
            <a:t>https://github.com/BrunoFernandes25</a:t>
          </a:r>
          <a:endParaRPr lang="pt-PT" sz="1600" b="0" i="0" kern="1200" noProof="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i="0" kern="1200" noProof="0" dirty="0">
              <a:solidFill>
                <a:schemeClr val="bg1"/>
              </a:solidFill>
              <a:hlinkClick xmlns:r="http://schemas.openxmlformats.org/officeDocument/2006/relationships" r:id="rId4"/>
            </a:rPr>
            <a:t>https://github.com/carlos01amc/</a:t>
          </a:r>
          <a:endParaRPr lang="pt-PT" sz="1600" b="0" i="0" kern="1200" noProof="0" dirty="0">
            <a:solidFill>
              <a:schemeClr val="bg1"/>
            </a:solidFill>
          </a:endParaRPr>
        </a:p>
      </dsp:txBody>
      <dsp:txXfrm>
        <a:off x="951637" y="241320"/>
        <a:ext cx="3495069" cy="1155679"/>
      </dsp:txXfrm>
    </dsp:sp>
    <dsp:sp modelId="{712D2B29-4977-4B70-ABE9-215A9E804015}">
      <dsp:nvSpPr>
        <dsp:cNvPr id="0" name=""/>
        <dsp:cNvSpPr/>
      </dsp:nvSpPr>
      <dsp:spPr>
        <a:xfrm>
          <a:off x="0" y="1389072"/>
          <a:ext cx="4535487" cy="1154551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30219" y="1757057"/>
          <a:ext cx="418990" cy="418581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931016" y="1381237"/>
          <a:ext cx="3495069" cy="1155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09" tIns="122309" rIns="122309" bIns="122309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i="0" kern="1200" noProof="0" dirty="0">
              <a:solidFill>
                <a:schemeClr val="bg1"/>
              </a:solidFill>
            </a:rPr>
            <a:t>E-mail</a:t>
          </a:r>
          <a:br>
            <a:rPr lang="pt-PT" sz="2000" b="0" i="0" kern="1200" noProof="0" dirty="0">
              <a:solidFill>
                <a:schemeClr val="bg1"/>
              </a:solidFill>
            </a:rPr>
          </a:br>
          <a:r>
            <a:rPr lang="pt-PT" sz="2000" b="0" i="0" kern="1200" noProof="0" dirty="0">
              <a:solidFill>
                <a:schemeClr val="bg1"/>
              </a:solidFill>
              <a:hlinkClick xmlns:r="http://schemas.openxmlformats.org/officeDocument/2006/relationships" r:id="rId7"/>
            </a:rPr>
            <a:t>a95792@alunos.uminho.pt</a:t>
          </a:r>
          <a:endParaRPr lang="pt-PT" sz="2000" b="0" i="0" kern="1200" noProof="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i="0" kern="1200" noProof="0" dirty="0">
              <a:solidFill>
                <a:schemeClr val="bg2"/>
              </a:solidFill>
              <a:hlinkClick xmlns:r="http://schemas.openxmlformats.org/officeDocument/2006/relationships" r:id="rId8"/>
            </a:rPr>
            <a:t>a9</a:t>
          </a:r>
          <a:r>
            <a:rPr lang="pt-PT" sz="2000" kern="1200" dirty="0">
              <a:solidFill>
                <a:schemeClr val="bg2"/>
              </a:solidFill>
              <a:hlinkClick xmlns:r="http://schemas.openxmlformats.org/officeDocument/2006/relationships" r:id="rId8"/>
            </a:rPr>
            <a:t>4543@alunos.uminho.pt</a:t>
          </a:r>
          <a:endParaRPr lang="pt-PT" sz="2000" kern="1200" dirty="0">
            <a:solidFill>
              <a:schemeClr val="bg2"/>
            </a:solidFill>
          </a:endParaRPr>
        </a:p>
      </dsp:txBody>
      <dsp:txXfrm>
        <a:off x="931016" y="1381237"/>
        <a:ext cx="3495069" cy="1155679"/>
      </dsp:txXfrm>
    </dsp:sp>
    <dsp:sp modelId="{59534EC1-7FD9-454B-8378-AACE14683CA9}">
      <dsp:nvSpPr>
        <dsp:cNvPr id="0" name=""/>
        <dsp:cNvSpPr/>
      </dsp:nvSpPr>
      <dsp:spPr>
        <a:xfrm>
          <a:off x="0" y="2775888"/>
          <a:ext cx="4535487" cy="1154551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88396" y="2970363"/>
          <a:ext cx="586594" cy="635623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1020" y1="40204" x2="21224" y2="65510"/>
                        <a14:foregroundMark x1="16455" y1="36515" x2="46633" y2="49898"/>
                        <a14:foregroundMark x1="48571" y1="42143" x2="31020" y2="40204"/>
                        <a14:foregroundMark x1="50510" y1="46020" x2="66122" y2="22653"/>
                        <a14:foregroundMark x1="44592" y1="55816" x2="48571" y2="28469"/>
                        <a14:foregroundMark x1="40714" y1="38265" x2="25102" y2="32347"/>
                        <a14:foregroundMark x1="36837" y1="36327" x2="36837" y2="20714"/>
                        <a14:foregroundMark x1="50510" y1="53878" x2="60204" y2="69388"/>
                        <a14:foregroundMark x1="56327" y1="53878" x2="62143" y2="73367"/>
                        <a14:foregroundMark x1="60204" y1="61633" x2="65287" y2="83457"/>
                        <a14:foregroundMark x1="40408" y1="51327" x2="23878" y2="68163"/>
                        <a14:foregroundMark x1="31020" y1="58163" x2="23061" y2="64490"/>
                        <a14:foregroundMark x1="61735" y1="59184" x2="66020" y2="67653"/>
                        <a14:foregroundMark x1="59388" y1="52347" x2="66020" y2="50306"/>
                        <a14:foregroundMark x1="75102" y1="55510" x2="68469" y2="49796"/>
                        <a14:foregroundMark x1="77857" y1="58673" x2="79898" y2="63469"/>
                        <a14:foregroundMark x1="65306" y1="33469" x2="74694" y2="42347"/>
                        <a14:backgroundMark x1="13878" y1="29796" x2="9184" y2="43980"/>
                        <a14:backgroundMark x1="14286" y1="30816" x2="14286" y2="37143"/>
                        <a14:backgroundMark x1="64796" y1="88163" x2="71837" y2="86633"/>
                        <a14:backgroundMark x1="64388" y1="87653" x2="72245" y2="86020"/>
                        <a14:backgroundMark x1="64796" y1="88163" x2="65918" y2="85510"/>
                        <a14:backgroundMark x1="63163" y1="88163" x2="64388" y2="86633"/>
                        <a14:backgroundMark x1="63571" y1="88673" x2="65102" y2="83980"/>
                        <a14:backgroundMark x1="68265" y1="85000" x2="61224" y2="85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928640" y="2662285"/>
          <a:ext cx="3495069" cy="1155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09" tIns="122309" rIns="122309" bIns="122309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000" b="1" i="0" kern="1200" noProof="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i="0" kern="1200" noProof="0" dirty="0">
              <a:solidFill>
                <a:schemeClr val="bg1"/>
              </a:solidFill>
            </a:rPr>
            <a:t>Coordenadores</a:t>
          </a:r>
          <a:br>
            <a:rPr lang="pt-PT" sz="2000" b="0" i="0" kern="1200" noProof="0" dirty="0">
              <a:solidFill>
                <a:schemeClr val="bg1"/>
              </a:solidFill>
            </a:rPr>
          </a:br>
          <a:r>
            <a:rPr lang="pt-PT" sz="2000" b="0" i="0" kern="1200" noProof="0" dirty="0">
              <a:solidFill>
                <a:schemeClr val="bg1"/>
              </a:solidFill>
              <a:hlinkClick xmlns:r="http://schemas.openxmlformats.org/officeDocument/2006/relationships" r:id="rId11"/>
            </a:rPr>
            <a:t>mif@math.uminho.pt</a:t>
          </a:r>
          <a:endParaRPr lang="pt-PT" sz="2000" b="0" i="0" kern="1200" noProof="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i="0" kern="1200" noProof="0" dirty="0">
              <a:solidFill>
                <a:schemeClr val="bg1"/>
              </a:solidFill>
              <a:hlinkClick xmlns:r="http://schemas.openxmlformats.org/officeDocument/2006/relationships" r:id="rId12"/>
            </a:rPr>
            <a:t>fmiranda@math.uminho.pt</a:t>
          </a:r>
          <a:r>
            <a:rPr lang="pt-PT" sz="2000" b="0" i="0" kern="1200" noProof="0" dirty="0">
              <a:solidFill>
                <a:schemeClr val="bg1"/>
              </a:solidFill>
            </a:rPr>
            <a:t>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b="0" i="0" kern="1200" noProof="0" dirty="0">
            <a:solidFill>
              <a:schemeClr val="bg1"/>
            </a:solidFill>
          </a:endParaRPr>
        </a:p>
      </dsp:txBody>
      <dsp:txXfrm>
        <a:off x="928640" y="2662285"/>
        <a:ext cx="3495069" cy="1155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Ícone Lista Vertical Sólida"/>
  <dgm:desc val="Utilizado para apresentar uma série de elementos visuais, da parte superior para a parte inferior, com texto do Nível 1 ou do Nível 1 e do Nível 2 agrupados numa forma. Funciona melhor com ícones ou pequenas imagen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Ícone Lista Vertical Sólida"/>
  <dgm:desc val="Utilizado para apresentar uma série de elementos visuais, da parte superior para a parte inferior, com texto do Nível 1 ou do Nível 1 e do Nível 2 agrupados numa forma. Funciona melhor com ícones ou pequenas imagen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B2192-0D79-4F89-BDAB-F68EEB70F90F}" type="datetime1">
              <a:rPr lang="pt-PT" smtClean="0"/>
              <a:t>01/06/2023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AB6DE-16F8-4A8B-B3EB-532837DC1BA6}" type="datetime1">
              <a:rPr lang="pt-PT" smtClean="0"/>
              <a:pPr/>
              <a:t>01/06/2023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64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27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93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583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487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D111EE-B1CE-3F40-8B0E-AB6A92B8545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83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6D677-A33E-4740-95D8-23BCC9875448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subtítulo</a:t>
            </a: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Triângulo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Triângulo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Triângulo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CF04B-403F-454B-991D-09629BFDA0F6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" name="Triângulo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Triângulo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riângulo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Forma livre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Coloque o Título Aqui</a:t>
            </a:r>
          </a:p>
        </p:txBody>
      </p:sp>
      <p:sp>
        <p:nvSpPr>
          <p:cNvPr id="29" name="Marcador de Posição de Conteúdo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 Estreitos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44E-ECE4-4F25-8D64-641C7633EFA2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" name="Triângulo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Triângulo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Coloque o Título Aqui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m Conteúdo Estreit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F3B06-D8D9-42E5-B7A1-9EA8B15AC2A7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" name="Triângulo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Triângulo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3" name="Marcador de Posição da Imagem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Triângulo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 com Imagem e Nome do A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DAE46-400D-42F2-9453-ABE48041306E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Coloque a Citação Aqui</a:t>
            </a:r>
          </a:p>
        </p:txBody>
      </p:sp>
      <p:sp>
        <p:nvSpPr>
          <p:cNvPr id="13" name="Triângulo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 o Títul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orma livre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7" name="Triângulo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8" name="Triângulo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Coloque o Título Aqui</a:t>
            </a:r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 o Títul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13" name="Triângulo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14" name="Triângulo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Coloque o Título Aqui</a:t>
            </a:r>
          </a:p>
        </p:txBody>
      </p:sp>
      <p:sp>
        <p:nvSpPr>
          <p:cNvPr id="9" name="Triângulo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Horizonta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6" name="Marcador de Posição da Data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23648BDA-D51D-48DB-891B-6D2248BE7DA2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17" name="Marcador de Posição do Rodapé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8" name="Marcador de Posição do Número do Diapositivo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9" name="Título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Triângulo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Triângulo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DE787-3885-4CB9-A362-0B37F968FA11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Triâ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Triângulo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_Pr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AD5347-4AAA-4F3E-A630-35AF7025EF9C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Triâ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ó Pr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D16DE0-AE15-499B-8EF2-DA1D70F8531A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Triâ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_Br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288FD6-EDC7-40C8-9ED3-55FE2A2A5B3E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Triâ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o Título_Br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CD05-97B5-4E66-9A9E-8058B58F5F9C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Triâ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Triângulo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sz="2400" noProof="0"/>
            </a:p>
          </p:txBody>
        </p:sp>
        <p:sp>
          <p:nvSpPr>
            <p:cNvPr id="15" name="Triângulo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sz="1400" noProof="0"/>
            </a:p>
          </p:txBody>
        </p:sp>
      </p:grp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B0060-72A4-4BED-9E97-6EBAD924BDC8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sz="2400" noProof="0"/>
            </a:p>
          </p:txBody>
        </p:sp>
        <p:sp>
          <p:nvSpPr>
            <p:cNvPr id="21" name="Triângulo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sz="1400" noProof="0"/>
            </a:p>
          </p:txBody>
        </p:sp>
      </p:grpSp>
      <p:sp>
        <p:nvSpPr>
          <p:cNvPr id="22" name="Marcador de Posição do Texto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3" name="Marcador de Posição de Conteúdo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0249-E4F8-453A-867B-BF9F01E4877E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Triângulo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riângulo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COLOQUE O TÍTULO AQUI</a:t>
            </a:r>
          </a:p>
        </p:txBody>
      </p:sp>
      <p:sp>
        <p:nvSpPr>
          <p:cNvPr id="17" name="Marcador de Posição do Texto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/>
              <a:t>Coloque o texto aqui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7704A707-8F56-46DE-9ED6-9C4F0E2D3C1C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Projeto Final 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Bruno Fernandes   a95972</a:t>
            </a:r>
          </a:p>
          <a:p>
            <a:pPr rtl="0"/>
            <a:r>
              <a:rPr lang="pt-PT" dirty="0"/>
              <a:t>Carlos costa           a94543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pic>
        <p:nvPicPr>
          <p:cNvPr id="16" name="Marcador de Posição da Imagem 15" descr="pessoas a olhar para a planta de piso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Recuperação de Password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C65C60-7863-109F-78FA-4E721E1232DD}"/>
              </a:ext>
            </a:extLst>
          </p:cNvPr>
          <p:cNvSpPr txBox="1"/>
          <p:nvPr/>
        </p:nvSpPr>
        <p:spPr>
          <a:xfrm>
            <a:off x="7102135" y="1731146"/>
            <a:ext cx="4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enviado um email de recuperação para o utilizador.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4DD2A3-385B-0F27-DF28-A1D5814E9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78"/>
          <a:stretch/>
        </p:blipFill>
        <p:spPr bwMode="auto">
          <a:xfrm>
            <a:off x="6003690" y="3045041"/>
            <a:ext cx="5637322" cy="315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F8864-CE23-1FBA-78D3-24B427C8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2"/>
                </a:solidFill>
              </a:rPr>
              <a:t>Formulário De Submissão de Projetos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9A29EC-6DEE-02B5-21F5-CA1436FCB41B}"/>
              </a:ext>
            </a:extLst>
          </p:cNvPr>
          <p:cNvSpPr txBox="1"/>
          <p:nvPr/>
        </p:nvSpPr>
        <p:spPr>
          <a:xfrm>
            <a:off x="7111014" y="1747419"/>
            <a:ext cx="3613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Formulário Simples</a:t>
            </a:r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Funcionalidades importantes:</a:t>
            </a:r>
          </a:p>
          <a:p>
            <a:r>
              <a:rPr lang="pt-PT" dirty="0"/>
              <a:t>	Escrita em LaTeX</a:t>
            </a:r>
          </a:p>
          <a:p>
            <a:r>
              <a:rPr lang="pt-PT" dirty="0"/>
              <a:t>	Edição de Texto variada</a:t>
            </a:r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Campos Obrigatórios:</a:t>
            </a:r>
          </a:p>
          <a:p>
            <a:r>
              <a:rPr lang="pt-PT" dirty="0"/>
              <a:t>	Disciplina;</a:t>
            </a:r>
          </a:p>
          <a:p>
            <a:r>
              <a:rPr lang="pt-PT" dirty="0"/>
              <a:t>	Título;</a:t>
            </a:r>
          </a:p>
          <a:p>
            <a:r>
              <a:rPr lang="pt-PT" dirty="0"/>
              <a:t>	Autor;</a:t>
            </a:r>
          </a:p>
          <a:p>
            <a:r>
              <a:rPr lang="pt-PT" dirty="0"/>
              <a:t>	Descrição.</a:t>
            </a:r>
          </a:p>
          <a:p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353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6E51A-44E9-A1C3-F48F-2772601D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761" y="1927820"/>
            <a:ext cx="3889053" cy="3002359"/>
          </a:xfrm>
        </p:spPr>
        <p:txBody>
          <a:bodyPr/>
          <a:lstStyle/>
          <a:p>
            <a:r>
              <a:rPr lang="pt-PT" dirty="0"/>
              <a:t>Layout Computador</a:t>
            </a:r>
          </a:p>
        </p:txBody>
      </p:sp>
      <p:pic>
        <p:nvPicPr>
          <p:cNvPr id="18" name="Imagem 17" descr="Uma imagem com texto, captura de ecrã, diagrama, software&#10;&#10;Descrição gerada automaticamente">
            <a:extLst>
              <a:ext uri="{FF2B5EF4-FFF2-40B4-BE49-F238E27FC236}">
                <a16:creationId xmlns:a16="http://schemas.microsoft.com/office/drawing/2014/main" id="{2CE78288-7B8A-495C-DF93-6CF39C61C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65" y="1954400"/>
            <a:ext cx="3889053" cy="2615726"/>
          </a:xfrm>
          <a:prstGeom prst="rect">
            <a:avLst/>
          </a:prstGeom>
        </p:spPr>
      </p:pic>
      <p:pic>
        <p:nvPicPr>
          <p:cNvPr id="24" name="Imagem 2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53D9E92-B65E-23B3-A3EC-2B50135F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" y="1291701"/>
            <a:ext cx="4287914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3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6B65E-47A2-90AA-D1F3-7E3B0761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 Telemóvel</a:t>
            </a:r>
          </a:p>
        </p:txBody>
      </p:sp>
      <p:pic>
        <p:nvPicPr>
          <p:cNvPr id="10" name="Imagem 9" descr="Uma imagem com texto, captura de ecrã, Página web, software&#10;&#10;Descrição gerada automaticamente">
            <a:extLst>
              <a:ext uri="{FF2B5EF4-FFF2-40B4-BE49-F238E27FC236}">
                <a16:creationId xmlns:a16="http://schemas.microsoft.com/office/drawing/2014/main" id="{190EC8EB-B1D8-D767-B459-A0EE4A6CE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92" y="1047565"/>
            <a:ext cx="2307510" cy="4993689"/>
          </a:xfrm>
          <a:prstGeom prst="rect">
            <a:avLst/>
          </a:prstGeom>
        </p:spPr>
      </p:pic>
      <p:pic>
        <p:nvPicPr>
          <p:cNvPr id="12" name="Imagem 11" descr="Uma imagem com captura de ecrã, preto, design&#10;&#10;Descrição gerada automaticamente">
            <a:extLst>
              <a:ext uri="{FF2B5EF4-FFF2-40B4-BE49-F238E27FC236}">
                <a16:creationId xmlns:a16="http://schemas.microsoft.com/office/drawing/2014/main" id="{21D026D4-F0B6-92FE-5FC2-7F635B17D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3" y="816746"/>
            <a:ext cx="5362113" cy="5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C9E00-1247-02C7-BF47-5719CE9C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Flashes Matemáticos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817A35-113D-DA49-49CA-EB8C0B03B496}"/>
              </a:ext>
            </a:extLst>
          </p:cNvPr>
          <p:cNvSpPr txBox="1"/>
          <p:nvPr/>
        </p:nvSpPr>
        <p:spPr>
          <a:xfrm>
            <a:off x="905523" y="852257"/>
            <a:ext cx="4785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Criados através da linguagem </a:t>
            </a:r>
            <a:r>
              <a:rPr lang="pt-PT" dirty="0" err="1"/>
              <a:t>Mathematica</a:t>
            </a:r>
            <a:r>
              <a:rPr lang="pt-P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Facilitar conceitos abordados em unidades curriculares.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pic>
        <p:nvPicPr>
          <p:cNvPr id="5" name="Imagem 4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7E7F5BEC-E0C5-54E4-A777-E4F1CACDE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6" y="2329585"/>
            <a:ext cx="4673408" cy="42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4100C-F4D2-9175-D24B-35FB110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A9D601-64A8-BDC5-3650-F715501576C0}"/>
              </a:ext>
            </a:extLst>
          </p:cNvPr>
          <p:cNvSpPr txBox="1"/>
          <p:nvPr/>
        </p:nvSpPr>
        <p:spPr>
          <a:xfrm>
            <a:off x="825623" y="1443841"/>
            <a:ext cx="4323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Website com Flashes matemáticos para estudantes.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Fortalece habilidades, confiança e interesse na matemática.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Retenção de informação de uma maneira interativa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Informação 100% certificada por docentes da área.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Possibilidade de expansão via usuários.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576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Obrigado</a:t>
            </a:r>
          </a:p>
        </p:txBody>
      </p:sp>
      <p:graphicFrame>
        <p:nvGraphicFramePr>
          <p:cNvPr id="8" name="Marcador de Posição de Conteúdo 2" descr="Marcador de Posição SmartArt – Lista de Contactos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487579"/>
              </p:ext>
            </p:extLst>
          </p:nvPr>
        </p:nvGraphicFramePr>
        <p:xfrm>
          <a:off x="932330" y="2030446"/>
          <a:ext cx="45354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Marcador de Posição da Imagem 10" descr="Uma pessoa sentada numa sala de estar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69029" y="-1556"/>
            <a:ext cx="8464509" cy="6858000"/>
          </a:xfr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3DFBD95-DA3A-4115-F759-A5B59A8FFC63}"/>
              </a:ext>
            </a:extLst>
          </p:cNvPr>
          <p:cNvSpPr txBox="1"/>
          <p:nvPr/>
        </p:nvSpPr>
        <p:spPr>
          <a:xfrm>
            <a:off x="932330" y="1880975"/>
            <a:ext cx="464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Para mais informações:</a:t>
            </a:r>
          </a:p>
        </p:txBody>
      </p:sp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973" y="842939"/>
            <a:ext cx="4845068" cy="1858617"/>
          </a:xfrm>
        </p:spPr>
        <p:txBody>
          <a:bodyPr rtlCol="0"/>
          <a:lstStyle/>
          <a:p>
            <a:pPr rtl="0"/>
            <a:r>
              <a:rPr lang="pt-PT" dirty="0"/>
              <a:t>Flashes Matemáticos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975" y="3061339"/>
            <a:ext cx="4845066" cy="2868944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pt-PT" sz="4500" dirty="0">
                <a:latin typeface="Abadi Extra Light" panose="020B0604020202020204" pitchFamily="34" charset="0"/>
              </a:rPr>
              <a:t>Alguns conceitos matemáticos essenciais na formação de estudantes de matemática e de ciências da computação são complexos ou envolvem subtilezas que dificultam a sua compreensão.</a:t>
            </a:r>
            <a:r>
              <a:rPr lang="pt-PT" sz="4000" dirty="0">
                <a:latin typeface="Abadi Extra Light" panose="020B0604020202020204" pitchFamily="34" charset="0"/>
              </a:rPr>
              <a:t> </a:t>
            </a:r>
          </a:p>
          <a:p>
            <a:pPr rtl="0"/>
            <a:r>
              <a:rPr lang="pt-PT" sz="3800" dirty="0">
                <a:solidFill>
                  <a:schemeClr val="tx1"/>
                </a:solidFill>
                <a:latin typeface="Abadi Extra Light" panose="020B0204020104020204" pitchFamily="34" charset="0"/>
              </a:rPr>
              <a:t>O objetivo deste projeto é usar computação dinâmica para "iluminar" alguns desses conceitos. Usando o sistema Mathematica, pretende-se construir objetos interativos que permitam, através da sua manipulação, clarificar noções e resultados matemáticos fundamentais</a:t>
            </a:r>
            <a:r>
              <a:rPr lang="pt-PT" sz="2500" dirty="0">
                <a:solidFill>
                  <a:schemeClr val="tx1"/>
                </a:solidFill>
                <a:latin typeface="Abadi Extra Light" panose="020B0204020104020204" pitchFamily="34" charset="0"/>
              </a:rPr>
              <a:t>.</a:t>
            </a:r>
          </a:p>
        </p:txBody>
      </p:sp>
      <p:pic>
        <p:nvPicPr>
          <p:cNvPr id="28" name="Marcador de Posição da Imagem 27" descr="mulher a olhar para baixo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44819" y="597553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Website:</a:t>
            </a:r>
          </a:p>
          <a:p>
            <a:pPr marL="624078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Ideias Iniciais</a:t>
            </a:r>
          </a:p>
          <a:p>
            <a:pPr marL="624078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Base de Dados</a:t>
            </a:r>
          </a:p>
          <a:p>
            <a:pPr marL="624078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Adversidades na realização do Projeto</a:t>
            </a:r>
          </a:p>
          <a:p>
            <a:pPr marL="624078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Autenticação e Tipos de Utilizador</a:t>
            </a:r>
          </a:p>
          <a:p>
            <a:pPr marL="624078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Recuperação de Password</a:t>
            </a:r>
          </a:p>
          <a:p>
            <a:pPr marL="624078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Formulário de Submissões</a:t>
            </a:r>
          </a:p>
          <a:p>
            <a:pPr marL="624078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Layout Computador </a:t>
            </a:r>
            <a:r>
              <a:rPr lang="pt-PT" dirty="0" err="1">
                <a:solidFill>
                  <a:schemeClr val="bg2"/>
                </a:solidFill>
              </a:rPr>
              <a:t>Vs</a:t>
            </a:r>
            <a:r>
              <a:rPr lang="pt-PT" dirty="0">
                <a:solidFill>
                  <a:schemeClr val="bg2"/>
                </a:solidFill>
              </a:rPr>
              <a:t> Telemóvel</a:t>
            </a:r>
          </a:p>
          <a:p>
            <a:pPr marL="281178" lvl="2" indent="0">
              <a:buClr>
                <a:schemeClr val="accent1"/>
              </a:buClr>
              <a:buNone/>
            </a:pPr>
            <a:endParaRPr lang="pt-PT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/>
                </a:solidFill>
              </a:rPr>
              <a:t>Conclusão</a:t>
            </a:r>
          </a:p>
        </p:txBody>
      </p:sp>
      <p:pic>
        <p:nvPicPr>
          <p:cNvPr id="26" name="Marcador de Posição da Imagem 25" descr="mulher a olhar para o dispositivo tablet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000" dirty="0"/>
              <a:t>Criar um Website  recorrendo à  linguagem </a:t>
            </a:r>
            <a:r>
              <a:rPr lang="pt-PT" sz="2000" dirty="0" err="1"/>
              <a:t>Python</a:t>
            </a:r>
            <a:r>
              <a:rPr lang="pt-PT" dirty="0"/>
              <a:t>.</a:t>
            </a:r>
          </a:p>
          <a:p>
            <a:pPr marL="0" indent="0" rtl="0">
              <a:buNone/>
            </a:pPr>
            <a:endParaRPr lang="pt-PT" sz="2000" dirty="0"/>
          </a:p>
          <a:p>
            <a:pPr rtl="0"/>
            <a:r>
              <a:rPr lang="pt-PT" sz="2000" dirty="0"/>
              <a:t>Criação de uma Base de Dados que permitisse de forma simples, qualquer utilizador  poder adicionar  ficheiros, autenticar-se, etc.  </a:t>
            </a:r>
          </a:p>
          <a:p>
            <a:pPr marL="0" indent="0" rtl="0">
              <a:buNone/>
            </a:pPr>
            <a:endParaRPr lang="pt-PT" sz="2000" dirty="0"/>
          </a:p>
          <a:p>
            <a:pPr rtl="0"/>
            <a:r>
              <a:rPr lang="pt-PT" dirty="0"/>
              <a:t>Criação de Flashes Matemáticos usando o </a:t>
            </a:r>
            <a:r>
              <a:rPr lang="pt-PT" dirty="0" err="1"/>
              <a:t>Mathematica</a:t>
            </a:r>
            <a:r>
              <a:rPr lang="pt-PT" dirty="0"/>
              <a:t>.</a:t>
            </a:r>
          </a:p>
          <a:p>
            <a:pPr rtl="0"/>
            <a:endParaRPr lang="pt-PT" dirty="0"/>
          </a:p>
          <a:p>
            <a:pPr rtl="0"/>
            <a:endParaRPr lang="pt-PT" u="sng" dirty="0"/>
          </a:p>
          <a:p>
            <a:pPr marL="0" indent="0" rtl="0">
              <a:buNone/>
            </a:pPr>
            <a:endParaRPr lang="pt-PT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PT" sz="3200" dirty="0">
                <a:solidFill>
                  <a:srgbClr val="FFFEFF"/>
                </a:solidFill>
              </a:rPr>
              <a:t>Ideia Inicial da realização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2D7E1-6B9A-19F0-E557-F8E31D6C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Documentação</a:t>
            </a:r>
          </a:p>
        </p:txBody>
      </p:sp>
      <p:pic>
        <p:nvPicPr>
          <p:cNvPr id="3" name="Imagem 2" descr="Uma imagem com símbolo, Gráficos, design&#10;&#10;Descrição gerada automaticamente">
            <a:extLst>
              <a:ext uri="{FF2B5EF4-FFF2-40B4-BE49-F238E27FC236}">
                <a16:creationId xmlns:a16="http://schemas.microsoft.com/office/drawing/2014/main" id="{ADC73363-39B3-AA26-57BE-EA7E56AB2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8" y="4956759"/>
            <a:ext cx="1536102" cy="1536102"/>
          </a:xfrm>
          <a:prstGeom prst="rect">
            <a:avLst/>
          </a:prstGeom>
        </p:spPr>
      </p:pic>
      <p:pic>
        <p:nvPicPr>
          <p:cNvPr id="4" name="Imagem 3" descr="Uma imagem com Gráficos, Azul elétrico, captura de ecrã, design gráfico&#10;&#10;Descrição gerada automaticamente">
            <a:extLst>
              <a:ext uri="{FF2B5EF4-FFF2-40B4-BE49-F238E27FC236}">
                <a16:creationId xmlns:a16="http://schemas.microsoft.com/office/drawing/2014/main" id="{470DA7D7-9ADD-8E86-9F2D-D21A4F9EB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2" y="2585114"/>
            <a:ext cx="1687772" cy="1687772"/>
          </a:xfrm>
          <a:prstGeom prst="rect">
            <a:avLst/>
          </a:prstGeom>
        </p:spPr>
      </p:pic>
      <p:pic>
        <p:nvPicPr>
          <p:cNvPr id="5" name="Imagem 4" descr="Uma imagem com clipart, Gráficos, desenho, design&#10;&#10;Descrição gerada automaticamente">
            <a:extLst>
              <a:ext uri="{FF2B5EF4-FFF2-40B4-BE49-F238E27FC236}">
                <a16:creationId xmlns:a16="http://schemas.microsoft.com/office/drawing/2014/main" id="{C71746A9-45B8-050D-4645-1BC29FD385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6" y="462736"/>
            <a:ext cx="1491664" cy="14916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D320CCE-E8F6-5CCC-6F2F-8EDDEC7E93F6}"/>
              </a:ext>
            </a:extLst>
          </p:cNvPr>
          <p:cNvSpPr txBox="1"/>
          <p:nvPr/>
        </p:nvSpPr>
        <p:spPr>
          <a:xfrm>
            <a:off x="2434748" y="2869281"/>
            <a:ext cx="377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Modelação do estilo e da estética do Website.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082449-0B2B-7537-5CD1-1D42EE735CED}"/>
              </a:ext>
            </a:extLst>
          </p:cNvPr>
          <p:cNvSpPr txBox="1"/>
          <p:nvPr/>
        </p:nvSpPr>
        <p:spPr>
          <a:xfrm>
            <a:off x="2434748" y="5090753"/>
            <a:ext cx="284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Construção e estruturação do Website.</a:t>
            </a:r>
          </a:p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38948C-2E7C-475F-FB2F-AAAFA6D13423}"/>
              </a:ext>
            </a:extLst>
          </p:cNvPr>
          <p:cNvSpPr txBox="1"/>
          <p:nvPr/>
        </p:nvSpPr>
        <p:spPr>
          <a:xfrm>
            <a:off x="2484621" y="746903"/>
            <a:ext cx="367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Implementação  </a:t>
            </a:r>
            <a:r>
              <a:rPr lang="pt-PT" dirty="0" err="1"/>
              <a:t>Back-End</a:t>
            </a:r>
            <a:r>
              <a:rPr lang="pt-PT" dirty="0"/>
              <a:t> utilizando </a:t>
            </a:r>
            <a:r>
              <a:rPr lang="pt-PT" dirty="0" err="1"/>
              <a:t>Frameworks</a:t>
            </a:r>
            <a:r>
              <a:rPr lang="pt-PT" dirty="0"/>
              <a:t> como </a:t>
            </a:r>
            <a:r>
              <a:rPr lang="pt-PT" dirty="0" err="1"/>
              <a:t>Django</a:t>
            </a:r>
            <a:r>
              <a:rPr lang="pt-PT" dirty="0"/>
              <a:t> e </a:t>
            </a:r>
            <a:r>
              <a:rPr lang="pt-PT" dirty="0" err="1"/>
              <a:t>Flask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162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64206-8D92-331C-37D5-FB180C4A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pic>
        <p:nvPicPr>
          <p:cNvPr id="8" name="Imagem 7" descr="Uma imagem com Gráficos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1D55031A-2192-1FE5-240D-9712744C3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8" y="719091"/>
            <a:ext cx="3252802" cy="15412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4F0D33-6DB5-D5E4-5243-6E0846497B38}"/>
              </a:ext>
            </a:extLst>
          </p:cNvPr>
          <p:cNvSpPr txBox="1"/>
          <p:nvPr/>
        </p:nvSpPr>
        <p:spPr>
          <a:xfrm>
            <a:off x="817698" y="2814221"/>
            <a:ext cx="427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Implementação da Base de Dados em SQLite3.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Eficaz em projetos de pequena escala.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Compatível com </a:t>
            </a:r>
            <a:r>
              <a:rPr lang="pt-PT" dirty="0" err="1"/>
              <a:t>Python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15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8EE93-98B2-53B6-5650-BF50E9A9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2"/>
                </a:solidFill>
              </a:rPr>
              <a:t>Adversidades na realização do Projeto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EE531-2D3E-7DAC-2F44-C31EA214B694}"/>
              </a:ext>
            </a:extLst>
          </p:cNvPr>
          <p:cNvSpPr txBox="1"/>
          <p:nvPr/>
        </p:nvSpPr>
        <p:spPr>
          <a:xfrm>
            <a:off x="6977849" y="2237173"/>
            <a:ext cx="48294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Design e Experiência do Usuário</a:t>
            </a:r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Configuração do servidor em APACHE e a sua hospedagem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Comunicação entre utilizadores e a Base de Dados.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Arquitetura e estrutura do </a:t>
            </a:r>
            <a:r>
              <a:rPr lang="pt-PT" dirty="0" err="1"/>
              <a:t>Back-End</a:t>
            </a:r>
            <a:r>
              <a:rPr lang="pt-P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Escabilidade</a:t>
            </a:r>
            <a:r>
              <a:rPr lang="pt-PT" dirty="0"/>
              <a:t> e desempenho.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Segurança.</a:t>
            </a:r>
          </a:p>
        </p:txBody>
      </p:sp>
    </p:spTree>
    <p:extLst>
      <p:ext uri="{BB962C8B-B14F-4D97-AF65-F5344CB8AC3E}">
        <p14:creationId xmlns:p14="http://schemas.microsoft.com/office/powerpoint/2010/main" val="53638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327D60-C7C1-A29F-3AA9-0F12D4CB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271" y="2757472"/>
            <a:ext cx="8997457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 dirty="0"/>
              <a:t>Website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297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2" descr="Marcador de posição SmartArt - 2 X Ícones Verticais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31921"/>
              </p:ext>
            </p:extLst>
          </p:nvPr>
        </p:nvGraphicFramePr>
        <p:xfrm>
          <a:off x="676292" y="518831"/>
          <a:ext cx="4944403" cy="564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Autenticação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DC11E7-D3E9-BEF1-F4F4-E9FBC74B0697}"/>
              </a:ext>
            </a:extLst>
          </p:cNvPr>
          <p:cNvSpPr txBox="1"/>
          <p:nvPr/>
        </p:nvSpPr>
        <p:spPr>
          <a:xfrm>
            <a:off x="2524178" y="2661323"/>
            <a:ext cx="2396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Pode aceitar/recusar um projeto proposto por um utilizador.</a:t>
            </a:r>
          </a:p>
          <a:p>
            <a:endParaRPr lang="pt-PT" dirty="0"/>
          </a:p>
          <a:p>
            <a:r>
              <a:rPr lang="pt-PT" dirty="0"/>
              <a:t>  Pode ainda editar e retificar os projetos enviados.</a:t>
            </a:r>
          </a:p>
        </p:txBody>
      </p:sp>
      <p:pic>
        <p:nvPicPr>
          <p:cNvPr id="4" name="Imagem 3" descr="Uma imagem com arte&#10;&#10;Descrição gerada automaticamente com confiança média">
            <a:extLst>
              <a:ext uri="{FF2B5EF4-FFF2-40B4-BE49-F238E27FC236}">
                <a16:creationId xmlns:a16="http://schemas.microsoft.com/office/drawing/2014/main" id="{66FEC749-4BED-4408-46E5-EE4046CDBF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45" y="5076744"/>
            <a:ext cx="860088" cy="8600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D5FC4D-EC63-19EE-B637-7A7192EDA47E}"/>
              </a:ext>
            </a:extLst>
          </p:cNvPr>
          <p:cNvSpPr txBox="1"/>
          <p:nvPr/>
        </p:nvSpPr>
        <p:spPr>
          <a:xfrm>
            <a:off x="2422085" y="5290501"/>
            <a:ext cx="260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Pode visualizar e enviar projetos para submissão.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47_TF11344857_Win32" id="{79DF082B-906B-47BA-BC5B-99BD340017B0}" vid="{8155EF33-E329-4957-8B01-B4D3A44A3A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conferências com design geométrico</Template>
  <TotalTime>210</TotalTime>
  <Words>455</Words>
  <Application>Microsoft Office PowerPoint</Application>
  <PresentationFormat>Ecrã Panorâmico</PresentationFormat>
  <Paragraphs>104</Paragraphs>
  <Slides>16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Abadi Extra Light</vt:lpstr>
      <vt:lpstr>Arial</vt:lpstr>
      <vt:lpstr>Calibri</vt:lpstr>
      <vt:lpstr>Garamond</vt:lpstr>
      <vt:lpstr>Wingdings</vt:lpstr>
      <vt:lpstr>RetrospectVTI</vt:lpstr>
      <vt:lpstr>Projeto Final </vt:lpstr>
      <vt:lpstr>Flashes Matemáticos</vt:lpstr>
      <vt:lpstr>Índice</vt:lpstr>
      <vt:lpstr>Ideia Inicial da realização do Projeto</vt:lpstr>
      <vt:lpstr>Documentação</vt:lpstr>
      <vt:lpstr>Base de Dados</vt:lpstr>
      <vt:lpstr>Adversidades na realização do Projeto</vt:lpstr>
      <vt:lpstr>Website</vt:lpstr>
      <vt:lpstr>Autenticação</vt:lpstr>
      <vt:lpstr>Recuperação de Password</vt:lpstr>
      <vt:lpstr>Formulário De Submissão de Projetos</vt:lpstr>
      <vt:lpstr>Layout Computador</vt:lpstr>
      <vt:lpstr>Layout Telemóvel</vt:lpstr>
      <vt:lpstr>Exemplo de Flashes Matemáticos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Bruno Fernandes</dc:creator>
  <cp:lastModifiedBy>Bruno Fernandes</cp:lastModifiedBy>
  <cp:revision>2</cp:revision>
  <dcterms:created xsi:type="dcterms:W3CDTF">2023-05-30T20:45:37Z</dcterms:created>
  <dcterms:modified xsi:type="dcterms:W3CDTF">2023-06-01T17:23:26Z</dcterms:modified>
</cp:coreProperties>
</file>