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6" r:id="rId2"/>
    <p:sldId id="25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52" autoAdjust="0"/>
  </p:normalViewPr>
  <p:slideViewPr>
    <p:cSldViewPr>
      <p:cViewPr varScale="1">
        <p:scale>
          <a:sx n="96" d="100"/>
          <a:sy n="96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anfp01\students\cjdevries\ParameterStudy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Altitude Vs. Time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'T2 Case Validation'!$D$1</c:f>
              <c:strCache>
                <c:ptCount val="1"/>
                <c:pt idx="0">
                  <c:v>Simulation Altitude</c:v>
                </c:pt>
              </c:strCache>
            </c:strRef>
          </c:tx>
          <c:spPr>
            <a:ln w="28575">
              <a:noFill/>
            </a:ln>
          </c:spPr>
          <c:xVal>
            <c:numRef>
              <c:f>'T2 Case Validation'!$B$2:$B$12</c:f>
              <c:numCache>
                <c:formatCode>General</c:formatCode>
                <c:ptCount val="11"/>
                <c:pt idx="0">
                  <c:v>180</c:v>
                </c:pt>
                <c:pt idx="1">
                  <c:v>181</c:v>
                </c:pt>
                <c:pt idx="2">
                  <c:v>182</c:v>
                </c:pt>
                <c:pt idx="3">
                  <c:v>183</c:v>
                </c:pt>
                <c:pt idx="4">
                  <c:v>184</c:v>
                </c:pt>
                <c:pt idx="5">
                  <c:v>185</c:v>
                </c:pt>
                <c:pt idx="6">
                  <c:v>186</c:v>
                </c:pt>
                <c:pt idx="7">
                  <c:v>187</c:v>
                </c:pt>
                <c:pt idx="8">
                  <c:v>188</c:v>
                </c:pt>
                <c:pt idx="9">
                  <c:v>189</c:v>
                </c:pt>
                <c:pt idx="10">
                  <c:v>190</c:v>
                </c:pt>
              </c:numCache>
            </c:numRef>
          </c:xVal>
          <c:yVal>
            <c:numRef>
              <c:f>'T2 Case Validation'!$D$2:$D$12</c:f>
              <c:numCache>
                <c:formatCode>General</c:formatCode>
                <c:ptCount val="11"/>
                <c:pt idx="0">
                  <c:v>1740059</c:v>
                </c:pt>
                <c:pt idx="1">
                  <c:v>1740043</c:v>
                </c:pt>
                <c:pt idx="2">
                  <c:v>1740030</c:v>
                </c:pt>
                <c:pt idx="3">
                  <c:v>1740019</c:v>
                </c:pt>
                <c:pt idx="4">
                  <c:v>1740011</c:v>
                </c:pt>
                <c:pt idx="5">
                  <c:v>1740005</c:v>
                </c:pt>
                <c:pt idx="6">
                  <c:v>1740001</c:v>
                </c:pt>
                <c:pt idx="7">
                  <c:v>1740000</c:v>
                </c:pt>
                <c:pt idx="8">
                  <c:v>1740001</c:v>
                </c:pt>
                <c:pt idx="9">
                  <c:v>1740004</c:v>
                </c:pt>
                <c:pt idx="10">
                  <c:v>1740010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94752"/>
        <c:axId val="67996672"/>
      </c:scatterChart>
      <c:valAx>
        <c:axId val="67994752"/>
        <c:scaling>
          <c:orientation val="minMax"/>
          <c:min val="18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u="none" strike="noStrike" baseline="0">
                    <a:effectLst/>
                  </a:rPr>
                  <a:t>Time, t, 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7996672"/>
        <c:crosses val="autoZero"/>
        <c:crossBetween val="midCat"/>
        <c:majorUnit val="1"/>
      </c:valAx>
      <c:valAx>
        <c:axId val="679966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Altitude, r, m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79947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/>
              <a:t>Velocity Vs. Time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'T2 Case Validation'!$F$1</c:f>
              <c:strCache>
                <c:ptCount val="1"/>
                <c:pt idx="0">
                  <c:v>Simulation Velocity</c:v>
                </c:pt>
              </c:strCache>
            </c:strRef>
          </c:tx>
          <c:spPr>
            <a:ln w="28575">
              <a:noFill/>
            </a:ln>
          </c:spPr>
          <c:xVal>
            <c:numRef>
              <c:f>'T2 Case Validation'!$B$2:$B$12</c:f>
              <c:numCache>
                <c:formatCode>General</c:formatCode>
                <c:ptCount val="11"/>
                <c:pt idx="0">
                  <c:v>180</c:v>
                </c:pt>
                <c:pt idx="1">
                  <c:v>181</c:v>
                </c:pt>
                <c:pt idx="2">
                  <c:v>182</c:v>
                </c:pt>
                <c:pt idx="3">
                  <c:v>183</c:v>
                </c:pt>
                <c:pt idx="4">
                  <c:v>184</c:v>
                </c:pt>
                <c:pt idx="5">
                  <c:v>185</c:v>
                </c:pt>
                <c:pt idx="6">
                  <c:v>186</c:v>
                </c:pt>
                <c:pt idx="7">
                  <c:v>187</c:v>
                </c:pt>
                <c:pt idx="8">
                  <c:v>188</c:v>
                </c:pt>
                <c:pt idx="9">
                  <c:v>189</c:v>
                </c:pt>
                <c:pt idx="10">
                  <c:v>190</c:v>
                </c:pt>
              </c:numCache>
            </c:numRef>
          </c:xVal>
          <c:yVal>
            <c:numRef>
              <c:f>'T2 Case Validation'!$F$2:$F$12</c:f>
              <c:numCache>
                <c:formatCode>General</c:formatCode>
                <c:ptCount val="11"/>
                <c:pt idx="0">
                  <c:v>-16.829999999999998</c:v>
                </c:pt>
                <c:pt idx="1">
                  <c:v>-14.45</c:v>
                </c:pt>
                <c:pt idx="2">
                  <c:v>-12.07</c:v>
                </c:pt>
                <c:pt idx="3">
                  <c:v>-9.69</c:v>
                </c:pt>
                <c:pt idx="4">
                  <c:v>-7.31</c:v>
                </c:pt>
                <c:pt idx="5">
                  <c:v>-4.93</c:v>
                </c:pt>
                <c:pt idx="6">
                  <c:v>-2.5499999999999998</c:v>
                </c:pt>
                <c:pt idx="7">
                  <c:v>-0.17</c:v>
                </c:pt>
                <c:pt idx="8">
                  <c:v>2.21</c:v>
                </c:pt>
                <c:pt idx="9">
                  <c:v>4.59</c:v>
                </c:pt>
                <c:pt idx="10">
                  <c:v>6.97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393984"/>
        <c:axId val="26404352"/>
      </c:scatterChart>
      <c:valAx>
        <c:axId val="26393984"/>
        <c:scaling>
          <c:orientation val="minMax"/>
          <c:min val="18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u="none" strike="noStrike" baseline="0">
                    <a:effectLst/>
                  </a:rPr>
                  <a:t>Time, t, 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404352"/>
        <c:crosses val="autoZero"/>
        <c:crossBetween val="midCat"/>
        <c:majorUnit val="1"/>
      </c:valAx>
      <c:valAx>
        <c:axId val="26404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baseline="0">
                    <a:effectLst/>
                  </a:rPr>
                  <a:t>Velocity, v, m/s</a:t>
                </a:r>
                <a:endParaRPr 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3939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Landing Time Vs.</a:t>
            </a:r>
            <a:r>
              <a:rPr lang="en-US" baseline="0" dirty="0"/>
              <a:t> </a:t>
            </a:r>
            <a:r>
              <a:rPr lang="en-US" baseline="0" dirty="0" err="1" smtClean="0"/>
              <a:t>Decel</a:t>
            </a:r>
            <a:r>
              <a:rPr lang="en-US" baseline="0" dirty="0"/>
              <a:t>. from Thrust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poly"/>
            <c:order val="2"/>
            <c:forward val="1.5"/>
            <c:backward val="1.5"/>
            <c:dispRSqr val="0"/>
            <c:dispEq val="1"/>
            <c:trendlineLbl>
              <c:layout>
                <c:manualLayout>
                  <c:x val="-5.4902887139107612E-2"/>
                  <c:y val="-0.38670093321668125"/>
                </c:manualLayout>
              </c:layout>
              <c:numFmt formatCode="General" sourceLinked="0"/>
            </c:trendlineLbl>
          </c:trendline>
          <c:xVal>
            <c:numRef>
              <c:f>'All Matches'!$A$2:$A$22</c:f>
              <c:numCache>
                <c:formatCode>General</c:formatCode>
                <c:ptCount val="21"/>
                <c:pt idx="0">
                  <c:v>3.5</c:v>
                </c:pt>
                <c:pt idx="1">
                  <c:v>3.55</c:v>
                </c:pt>
                <c:pt idx="2">
                  <c:v>3.6</c:v>
                </c:pt>
                <c:pt idx="3">
                  <c:v>3.65</c:v>
                </c:pt>
                <c:pt idx="4">
                  <c:v>3.7</c:v>
                </c:pt>
                <c:pt idx="5">
                  <c:v>3.75</c:v>
                </c:pt>
                <c:pt idx="6">
                  <c:v>3.8</c:v>
                </c:pt>
                <c:pt idx="7">
                  <c:v>3.85</c:v>
                </c:pt>
                <c:pt idx="8">
                  <c:v>3.9</c:v>
                </c:pt>
                <c:pt idx="9">
                  <c:v>3.95</c:v>
                </c:pt>
                <c:pt idx="10">
                  <c:v>4</c:v>
                </c:pt>
                <c:pt idx="11">
                  <c:v>4.05</c:v>
                </c:pt>
                <c:pt idx="12">
                  <c:v>4.0999999999999996</c:v>
                </c:pt>
                <c:pt idx="13">
                  <c:v>4.1500000000000004</c:v>
                </c:pt>
                <c:pt idx="14">
                  <c:v>4.2</c:v>
                </c:pt>
                <c:pt idx="15">
                  <c:v>4.25</c:v>
                </c:pt>
                <c:pt idx="16">
                  <c:v>4.3</c:v>
                </c:pt>
                <c:pt idx="17">
                  <c:v>4.3499999999999996</c:v>
                </c:pt>
                <c:pt idx="18">
                  <c:v>4.4000000000000004</c:v>
                </c:pt>
                <c:pt idx="19">
                  <c:v>4.45</c:v>
                </c:pt>
                <c:pt idx="20">
                  <c:v>4.5</c:v>
                </c:pt>
              </c:numCache>
            </c:numRef>
          </c:xVal>
          <c:yVal>
            <c:numRef>
              <c:f>'All Matches'!$B$2:$B$22</c:f>
              <c:numCache>
                <c:formatCode>General</c:formatCode>
                <c:ptCount val="21"/>
                <c:pt idx="0">
                  <c:v>210</c:v>
                </c:pt>
                <c:pt idx="1">
                  <c:v>208</c:v>
                </c:pt>
                <c:pt idx="2">
                  <c:v>205</c:v>
                </c:pt>
                <c:pt idx="3">
                  <c:v>202</c:v>
                </c:pt>
                <c:pt idx="4">
                  <c:v>200</c:v>
                </c:pt>
                <c:pt idx="5">
                  <c:v>198</c:v>
                </c:pt>
                <c:pt idx="6">
                  <c:v>195</c:v>
                </c:pt>
                <c:pt idx="7">
                  <c:v>193</c:v>
                </c:pt>
                <c:pt idx="8">
                  <c:v>191</c:v>
                </c:pt>
                <c:pt idx="9">
                  <c:v>189</c:v>
                </c:pt>
                <c:pt idx="10">
                  <c:v>187</c:v>
                </c:pt>
                <c:pt idx="11">
                  <c:v>185</c:v>
                </c:pt>
                <c:pt idx="12">
                  <c:v>183</c:v>
                </c:pt>
                <c:pt idx="13">
                  <c:v>181</c:v>
                </c:pt>
                <c:pt idx="14">
                  <c:v>180</c:v>
                </c:pt>
                <c:pt idx="15">
                  <c:v>178</c:v>
                </c:pt>
                <c:pt idx="16">
                  <c:v>176</c:v>
                </c:pt>
                <c:pt idx="17">
                  <c:v>175</c:v>
                </c:pt>
                <c:pt idx="18">
                  <c:v>173</c:v>
                </c:pt>
                <c:pt idx="19">
                  <c:v>172</c:v>
                </c:pt>
                <c:pt idx="20">
                  <c:v>170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87360"/>
        <c:axId val="26689536"/>
      </c:scatterChart>
      <c:valAx>
        <c:axId val="26687360"/>
        <c:scaling>
          <c:orientation val="minMax"/>
          <c:max val="5"/>
          <c:min val="3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 smtClean="0">
                    <a:effectLst/>
                  </a:rPr>
                  <a:t>Deceleration </a:t>
                </a:r>
                <a:r>
                  <a:rPr lang="en-US" sz="1000" b="1" i="0" baseline="0" dirty="0">
                    <a:effectLst/>
                  </a:rPr>
                  <a:t>from Thrust, T, m/s</a:t>
                </a:r>
                <a:r>
                  <a:rPr lang="en-US" sz="1000" b="1" i="0" baseline="30000" dirty="0">
                    <a:effectLst/>
                  </a:rPr>
                  <a:t>2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689536"/>
        <c:crosses val="autoZero"/>
        <c:crossBetween val="midCat"/>
      </c:valAx>
      <c:valAx>
        <c:axId val="26689536"/>
        <c:scaling>
          <c:orientation val="minMax"/>
          <c:max val="300"/>
          <c:min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u="none" strike="noStrike" baseline="0">
                    <a:effectLst/>
                  </a:rPr>
                  <a:t>Landing Time, t, 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6873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Initial Velocity Vs. </a:t>
            </a:r>
            <a:r>
              <a:rPr lang="en-US" dirty="0" err="1" smtClean="0"/>
              <a:t>Decel</a:t>
            </a:r>
            <a:r>
              <a:rPr lang="en-US" dirty="0"/>
              <a:t>. from Thrust</a:t>
            </a:r>
          </a:p>
        </c:rich>
      </c:tx>
      <c:layout>
        <c:manualLayout>
          <c:xMode val="edge"/>
          <c:yMode val="edge"/>
          <c:x val="0.15206955380577428"/>
          <c:y val="5.5555555555555552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'All Matches'!$C$1</c:f>
              <c:strCache>
                <c:ptCount val="1"/>
                <c:pt idx="0">
                  <c:v>Start Velocity (sv)</c:v>
                </c:pt>
              </c:strCache>
            </c:strRef>
          </c:tx>
          <c:spPr>
            <a:ln w="28575">
              <a:noFill/>
            </a:ln>
          </c:spPr>
          <c:trendline>
            <c:trendlineType val="poly"/>
            <c:order val="2"/>
            <c:forward val="100"/>
            <c:backward val="100"/>
            <c:dispRSqr val="0"/>
            <c:dispEq val="1"/>
            <c:trendlineLbl>
              <c:layout>
                <c:manualLayout>
                  <c:x val="-2.7013998250218722E-2"/>
                  <c:y val="0.12687481773111695"/>
                </c:manualLayout>
              </c:layout>
              <c:numFmt formatCode="General" sourceLinked="0"/>
            </c:trendlineLbl>
          </c:trendline>
          <c:xVal>
            <c:numRef>
              <c:f>'All Matches'!$A$2:$A$22</c:f>
              <c:numCache>
                <c:formatCode>General</c:formatCode>
                <c:ptCount val="21"/>
                <c:pt idx="0">
                  <c:v>3.5</c:v>
                </c:pt>
                <c:pt idx="1">
                  <c:v>3.55</c:v>
                </c:pt>
                <c:pt idx="2">
                  <c:v>3.6</c:v>
                </c:pt>
                <c:pt idx="3">
                  <c:v>3.65</c:v>
                </c:pt>
                <c:pt idx="4">
                  <c:v>3.7</c:v>
                </c:pt>
                <c:pt idx="5">
                  <c:v>3.75</c:v>
                </c:pt>
                <c:pt idx="6">
                  <c:v>3.8</c:v>
                </c:pt>
                <c:pt idx="7">
                  <c:v>3.85</c:v>
                </c:pt>
                <c:pt idx="8">
                  <c:v>3.9</c:v>
                </c:pt>
                <c:pt idx="9">
                  <c:v>3.95</c:v>
                </c:pt>
                <c:pt idx="10">
                  <c:v>4</c:v>
                </c:pt>
                <c:pt idx="11">
                  <c:v>4.05</c:v>
                </c:pt>
                <c:pt idx="12">
                  <c:v>4.0999999999999996</c:v>
                </c:pt>
                <c:pt idx="13">
                  <c:v>4.1500000000000004</c:v>
                </c:pt>
                <c:pt idx="14">
                  <c:v>4.2</c:v>
                </c:pt>
                <c:pt idx="15">
                  <c:v>4.25</c:v>
                </c:pt>
                <c:pt idx="16">
                  <c:v>4.3</c:v>
                </c:pt>
                <c:pt idx="17">
                  <c:v>4.3499999999999996</c:v>
                </c:pt>
                <c:pt idx="18">
                  <c:v>4.4000000000000004</c:v>
                </c:pt>
                <c:pt idx="19">
                  <c:v>4.45</c:v>
                </c:pt>
                <c:pt idx="20">
                  <c:v>4.5</c:v>
                </c:pt>
              </c:numCache>
            </c:numRef>
          </c:xVal>
          <c:yVal>
            <c:numRef>
              <c:f>'All Matches'!$C$2:$C$22</c:f>
              <c:numCache>
                <c:formatCode>General</c:formatCode>
                <c:ptCount val="21"/>
                <c:pt idx="0">
                  <c:v>-400.8</c:v>
                </c:pt>
                <c:pt idx="1">
                  <c:v>-406</c:v>
                </c:pt>
                <c:pt idx="2">
                  <c:v>-411.12</c:v>
                </c:pt>
                <c:pt idx="3">
                  <c:v>-416.18</c:v>
                </c:pt>
                <c:pt idx="4">
                  <c:v>-421.18</c:v>
                </c:pt>
                <c:pt idx="5">
                  <c:v>-426.1</c:v>
                </c:pt>
                <c:pt idx="6">
                  <c:v>-431</c:v>
                </c:pt>
                <c:pt idx="7">
                  <c:v>-435.8</c:v>
                </c:pt>
                <c:pt idx="8">
                  <c:v>-440.6</c:v>
                </c:pt>
                <c:pt idx="9">
                  <c:v>-445.3</c:v>
                </c:pt>
                <c:pt idx="10">
                  <c:v>-450</c:v>
                </c:pt>
                <c:pt idx="11">
                  <c:v>-454.6</c:v>
                </c:pt>
                <c:pt idx="12">
                  <c:v>-459.2</c:v>
                </c:pt>
                <c:pt idx="13">
                  <c:v>-463.72</c:v>
                </c:pt>
                <c:pt idx="14">
                  <c:v>-468.26</c:v>
                </c:pt>
                <c:pt idx="15">
                  <c:v>-472.66</c:v>
                </c:pt>
                <c:pt idx="16">
                  <c:v>-477.1</c:v>
                </c:pt>
                <c:pt idx="17">
                  <c:v>-481.44</c:v>
                </c:pt>
                <c:pt idx="18">
                  <c:v>-485.8</c:v>
                </c:pt>
                <c:pt idx="19">
                  <c:v>-490.1</c:v>
                </c:pt>
                <c:pt idx="20">
                  <c:v>-494.31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22304"/>
        <c:axId val="26724224"/>
      </c:scatterChart>
      <c:valAx>
        <c:axId val="26722304"/>
        <c:scaling>
          <c:orientation val="minMax"/>
          <c:max val="5"/>
          <c:min val="3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50" b="1" i="0" baseline="0" dirty="0" smtClean="0">
                    <a:effectLst/>
                  </a:rPr>
                  <a:t>Deceleration </a:t>
                </a:r>
                <a:r>
                  <a:rPr lang="en-US" sz="1050" b="1" i="0" baseline="0" dirty="0">
                    <a:effectLst/>
                  </a:rPr>
                  <a:t>from Thrust, T, m/s</a:t>
                </a:r>
                <a:r>
                  <a:rPr lang="en-US" sz="1050" b="1" i="0" baseline="30000" dirty="0">
                    <a:effectLst/>
                  </a:rPr>
                  <a:t>2</a:t>
                </a:r>
                <a:endParaRPr lang="en-US" sz="105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724224"/>
        <c:crosses val="autoZero"/>
        <c:crossBetween val="midCat"/>
      </c:valAx>
      <c:valAx>
        <c:axId val="26724224"/>
        <c:scaling>
          <c:orientation val="minMax"/>
          <c:max val="-300"/>
          <c:min val="-5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u="none" strike="noStrike" baseline="0" dirty="0" smtClean="0">
                    <a:effectLst/>
                  </a:rPr>
                  <a:t>Initial </a:t>
                </a:r>
                <a:r>
                  <a:rPr lang="en-US" dirty="0"/>
                  <a:t>Velocity,</a:t>
                </a:r>
                <a:r>
                  <a:rPr lang="en-US" baseline="0" dirty="0"/>
                  <a:t> v, m/s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7223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>
                <a:effectLst/>
              </a:rPr>
              <a:t>Initial Velocity Vs. </a:t>
            </a:r>
            <a:r>
              <a:rPr lang="en-US" sz="1800" b="1" i="0" baseline="0" dirty="0" err="1" smtClean="0">
                <a:effectLst/>
              </a:rPr>
              <a:t>Decel</a:t>
            </a:r>
            <a:r>
              <a:rPr lang="en-US" sz="1800" b="1" i="0" baseline="0" dirty="0">
                <a:effectLst/>
              </a:rPr>
              <a:t>. from Thrust Interpolation</a:t>
            </a:r>
            <a:endParaRPr lang="en-US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'Interpolation Overlays'!$D$1</c:f>
              <c:strCache>
                <c:ptCount val="1"/>
                <c:pt idx="0">
                  <c:v>Velocity Points</c:v>
                </c:pt>
              </c:strCache>
            </c:strRef>
          </c:tx>
          <c:spPr>
            <a:ln w="28575">
              <a:noFill/>
            </a:ln>
          </c:spPr>
          <c:trendline>
            <c:trendlineType val="poly"/>
            <c:order val="2"/>
            <c:dispRSqr val="0"/>
            <c:dispEq val="1"/>
            <c:trendlineLbl>
              <c:layout>
                <c:manualLayout>
                  <c:x val="5.2500000000000003E-3"/>
                  <c:y val="-0.34904491105278507"/>
                </c:manualLayout>
              </c:layout>
              <c:numFmt formatCode="General" sourceLinked="0"/>
            </c:trendlineLbl>
          </c:trendline>
          <c:xVal>
            <c:numRef>
              <c:f>'Interpolation Overlays'!$A$2:$A$28</c:f>
              <c:numCache>
                <c:formatCode>General</c:formatCode>
                <c:ptCount val="27"/>
                <c:pt idx="0">
                  <c:v>3.5</c:v>
                </c:pt>
                <c:pt idx="1">
                  <c:v>3.55</c:v>
                </c:pt>
                <c:pt idx="2">
                  <c:v>3.57</c:v>
                </c:pt>
                <c:pt idx="3">
                  <c:v>3.6</c:v>
                </c:pt>
                <c:pt idx="4">
                  <c:v>3.65</c:v>
                </c:pt>
                <c:pt idx="5">
                  <c:v>3.7</c:v>
                </c:pt>
                <c:pt idx="6">
                  <c:v>3.75</c:v>
                </c:pt>
                <c:pt idx="7">
                  <c:v>3.77</c:v>
                </c:pt>
                <c:pt idx="8">
                  <c:v>3.8</c:v>
                </c:pt>
                <c:pt idx="9">
                  <c:v>3.85</c:v>
                </c:pt>
                <c:pt idx="10">
                  <c:v>3.9</c:v>
                </c:pt>
                <c:pt idx="11">
                  <c:v>3.95</c:v>
                </c:pt>
                <c:pt idx="12">
                  <c:v>3.97</c:v>
                </c:pt>
                <c:pt idx="13">
                  <c:v>4</c:v>
                </c:pt>
                <c:pt idx="14">
                  <c:v>4.03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4.2300000000000004</c:v>
                </c:pt>
                <c:pt idx="20">
                  <c:v>4.25</c:v>
                </c:pt>
                <c:pt idx="21">
                  <c:v>4.3</c:v>
                </c:pt>
                <c:pt idx="22">
                  <c:v>4.3499999999999996</c:v>
                </c:pt>
                <c:pt idx="23">
                  <c:v>4.4000000000000004</c:v>
                </c:pt>
                <c:pt idx="24">
                  <c:v>4.43</c:v>
                </c:pt>
                <c:pt idx="25">
                  <c:v>4.45</c:v>
                </c:pt>
                <c:pt idx="26">
                  <c:v>4.5</c:v>
                </c:pt>
              </c:numCache>
            </c:numRef>
          </c:xVal>
          <c:yVal>
            <c:numRef>
              <c:f>'Interpolation Overlays'!$D$2:$D$28</c:f>
              <c:numCache>
                <c:formatCode>General</c:formatCode>
                <c:ptCount val="27"/>
                <c:pt idx="0">
                  <c:v>-400.8</c:v>
                </c:pt>
                <c:pt idx="1">
                  <c:v>-406</c:v>
                </c:pt>
                <c:pt idx="3">
                  <c:v>-411.12</c:v>
                </c:pt>
                <c:pt idx="4">
                  <c:v>-416.18</c:v>
                </c:pt>
                <c:pt idx="5">
                  <c:v>-421.18</c:v>
                </c:pt>
                <c:pt idx="6">
                  <c:v>-426.1</c:v>
                </c:pt>
                <c:pt idx="8">
                  <c:v>-431</c:v>
                </c:pt>
                <c:pt idx="9">
                  <c:v>-435.8</c:v>
                </c:pt>
                <c:pt idx="10">
                  <c:v>-440.6</c:v>
                </c:pt>
                <c:pt idx="11">
                  <c:v>-445.3</c:v>
                </c:pt>
                <c:pt idx="13">
                  <c:v>-450</c:v>
                </c:pt>
                <c:pt idx="15">
                  <c:v>-454.6</c:v>
                </c:pt>
                <c:pt idx="16">
                  <c:v>-459.2</c:v>
                </c:pt>
                <c:pt idx="17">
                  <c:v>-463.72</c:v>
                </c:pt>
                <c:pt idx="18">
                  <c:v>-468.26</c:v>
                </c:pt>
                <c:pt idx="20">
                  <c:v>-472.66</c:v>
                </c:pt>
                <c:pt idx="21">
                  <c:v>-477.1</c:v>
                </c:pt>
                <c:pt idx="22">
                  <c:v>-481.44</c:v>
                </c:pt>
                <c:pt idx="23">
                  <c:v>-485.8</c:v>
                </c:pt>
                <c:pt idx="25">
                  <c:v>-490.1</c:v>
                </c:pt>
                <c:pt idx="26">
                  <c:v>-494.31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'Interpolation Overlays'!$E$1</c:f>
              <c:strCache>
                <c:ptCount val="1"/>
                <c:pt idx="0">
                  <c:v>Velocity Interpolations</c:v>
                </c:pt>
              </c:strCache>
            </c:strRef>
          </c:tx>
          <c:spPr>
            <a:ln w="28575">
              <a:noFill/>
            </a:ln>
          </c:spPr>
          <c:xVal>
            <c:numRef>
              <c:f>'Interpolation Overlays'!$A$2:$A$28</c:f>
              <c:numCache>
                <c:formatCode>General</c:formatCode>
                <c:ptCount val="27"/>
                <c:pt idx="0">
                  <c:v>3.5</c:v>
                </c:pt>
                <c:pt idx="1">
                  <c:v>3.55</c:v>
                </c:pt>
                <c:pt idx="2">
                  <c:v>3.57</c:v>
                </c:pt>
                <c:pt idx="3">
                  <c:v>3.6</c:v>
                </c:pt>
                <c:pt idx="4">
                  <c:v>3.65</c:v>
                </c:pt>
                <c:pt idx="5">
                  <c:v>3.7</c:v>
                </c:pt>
                <c:pt idx="6">
                  <c:v>3.75</c:v>
                </c:pt>
                <c:pt idx="7">
                  <c:v>3.77</c:v>
                </c:pt>
                <c:pt idx="8">
                  <c:v>3.8</c:v>
                </c:pt>
                <c:pt idx="9">
                  <c:v>3.85</c:v>
                </c:pt>
                <c:pt idx="10">
                  <c:v>3.9</c:v>
                </c:pt>
                <c:pt idx="11">
                  <c:v>3.95</c:v>
                </c:pt>
                <c:pt idx="12">
                  <c:v>3.97</c:v>
                </c:pt>
                <c:pt idx="13">
                  <c:v>4</c:v>
                </c:pt>
                <c:pt idx="14">
                  <c:v>4.03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4.2300000000000004</c:v>
                </c:pt>
                <c:pt idx="20">
                  <c:v>4.25</c:v>
                </c:pt>
                <c:pt idx="21">
                  <c:v>4.3</c:v>
                </c:pt>
                <c:pt idx="22">
                  <c:v>4.3499999999999996</c:v>
                </c:pt>
                <c:pt idx="23">
                  <c:v>4.4000000000000004</c:v>
                </c:pt>
                <c:pt idx="24">
                  <c:v>4.43</c:v>
                </c:pt>
                <c:pt idx="25">
                  <c:v>4.45</c:v>
                </c:pt>
                <c:pt idx="26">
                  <c:v>4.5</c:v>
                </c:pt>
              </c:numCache>
            </c:numRef>
          </c:xVal>
          <c:yVal>
            <c:numRef>
              <c:f>'Interpolation Overlays'!$E$2:$E$28</c:f>
              <c:numCache>
                <c:formatCode>General</c:formatCode>
                <c:ptCount val="27"/>
                <c:pt idx="2">
                  <c:v>-408.05</c:v>
                </c:pt>
                <c:pt idx="7">
                  <c:v>-428.08</c:v>
                </c:pt>
                <c:pt idx="12">
                  <c:v>-447.22</c:v>
                </c:pt>
                <c:pt idx="14">
                  <c:v>-452.76</c:v>
                </c:pt>
                <c:pt idx="19">
                  <c:v>-470.89</c:v>
                </c:pt>
                <c:pt idx="24">
                  <c:v>-488.35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25152"/>
        <c:axId val="26627072"/>
      </c:scatterChart>
      <c:valAx>
        <c:axId val="26625152"/>
        <c:scaling>
          <c:orientation val="minMax"/>
          <c:max val="4.5"/>
          <c:min val="3.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 smtClean="0">
                    <a:effectLst/>
                  </a:rPr>
                  <a:t>Deceleration </a:t>
                </a:r>
                <a:r>
                  <a:rPr lang="en-US" sz="1000" b="1" i="0" baseline="0" dirty="0">
                    <a:effectLst/>
                  </a:rPr>
                  <a:t>From Thrust, T, m/s</a:t>
                </a:r>
                <a:r>
                  <a:rPr lang="en-US" sz="1000" b="1" i="0" baseline="30000" dirty="0">
                    <a:effectLst/>
                  </a:rPr>
                  <a:t>2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627072"/>
        <c:crosses val="autoZero"/>
        <c:crossBetween val="midCat"/>
      </c:valAx>
      <c:valAx>
        <c:axId val="26627072"/>
        <c:scaling>
          <c:orientation val="minMax"/>
          <c:max val="-350"/>
          <c:min val="-5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baseline="0">
                    <a:effectLst/>
                  </a:rPr>
                  <a:t>Initial Velocity, v</a:t>
                </a:r>
                <a:r>
                  <a:rPr lang="en-US" sz="1000" b="1" i="0" baseline="-25000">
                    <a:effectLst/>
                  </a:rPr>
                  <a:t>0</a:t>
                </a:r>
                <a:r>
                  <a:rPr lang="en-US" sz="1000" b="1" i="0" baseline="0">
                    <a:effectLst/>
                  </a:rPr>
                  <a:t>, m/s</a:t>
                </a:r>
                <a:endParaRPr 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6251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Landing Time </a:t>
            </a:r>
            <a:r>
              <a:rPr lang="en-US" sz="1800" b="1" i="0" baseline="0" dirty="0">
                <a:effectLst/>
              </a:rPr>
              <a:t>Vs. </a:t>
            </a:r>
            <a:r>
              <a:rPr lang="en-US" sz="1800" b="1" i="0" baseline="0" dirty="0" err="1" smtClean="0">
                <a:effectLst/>
              </a:rPr>
              <a:t>Decel</a:t>
            </a:r>
            <a:r>
              <a:rPr lang="en-US" sz="1800" b="1" i="0" baseline="0" dirty="0">
                <a:effectLst/>
              </a:rPr>
              <a:t>. from Thrust Interpolation</a:t>
            </a:r>
            <a:endParaRPr lang="en-US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'Interpolation Overlays'!$B$1</c:f>
              <c:strCache>
                <c:ptCount val="1"/>
                <c:pt idx="0">
                  <c:v>Time Points</c:v>
                </c:pt>
              </c:strCache>
            </c:strRef>
          </c:tx>
          <c:spPr>
            <a:ln w="28575">
              <a:noFill/>
            </a:ln>
          </c:spPr>
          <c:trendline>
            <c:trendlineType val="poly"/>
            <c:order val="2"/>
            <c:dispRSqr val="0"/>
            <c:dispEq val="1"/>
            <c:trendlineLbl>
              <c:layout>
                <c:manualLayout>
                  <c:x val="-5.9722222222222225E-3"/>
                  <c:y val="-0.3328966170895305"/>
                </c:manualLayout>
              </c:layout>
              <c:numFmt formatCode="General" sourceLinked="0"/>
            </c:trendlineLbl>
          </c:trendline>
          <c:xVal>
            <c:numRef>
              <c:f>'Interpolation Overlays'!$A$2:$A$28</c:f>
              <c:numCache>
                <c:formatCode>General</c:formatCode>
                <c:ptCount val="27"/>
                <c:pt idx="0">
                  <c:v>3.5</c:v>
                </c:pt>
                <c:pt idx="1">
                  <c:v>3.55</c:v>
                </c:pt>
                <c:pt idx="2">
                  <c:v>3.57</c:v>
                </c:pt>
                <c:pt idx="3">
                  <c:v>3.6</c:v>
                </c:pt>
                <c:pt idx="4">
                  <c:v>3.65</c:v>
                </c:pt>
                <c:pt idx="5">
                  <c:v>3.7</c:v>
                </c:pt>
                <c:pt idx="6">
                  <c:v>3.75</c:v>
                </c:pt>
                <c:pt idx="7">
                  <c:v>3.77</c:v>
                </c:pt>
                <c:pt idx="8">
                  <c:v>3.8</c:v>
                </c:pt>
                <c:pt idx="9">
                  <c:v>3.85</c:v>
                </c:pt>
                <c:pt idx="10">
                  <c:v>3.9</c:v>
                </c:pt>
                <c:pt idx="11">
                  <c:v>3.95</c:v>
                </c:pt>
                <c:pt idx="12">
                  <c:v>3.97</c:v>
                </c:pt>
                <c:pt idx="13">
                  <c:v>4</c:v>
                </c:pt>
                <c:pt idx="14">
                  <c:v>4.03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4.2300000000000004</c:v>
                </c:pt>
                <c:pt idx="20">
                  <c:v>4.25</c:v>
                </c:pt>
                <c:pt idx="21">
                  <c:v>4.3</c:v>
                </c:pt>
                <c:pt idx="22">
                  <c:v>4.3499999999999996</c:v>
                </c:pt>
                <c:pt idx="23">
                  <c:v>4.4000000000000004</c:v>
                </c:pt>
                <c:pt idx="24">
                  <c:v>4.43</c:v>
                </c:pt>
                <c:pt idx="25">
                  <c:v>4.45</c:v>
                </c:pt>
                <c:pt idx="26">
                  <c:v>4.5</c:v>
                </c:pt>
              </c:numCache>
            </c:numRef>
          </c:xVal>
          <c:yVal>
            <c:numRef>
              <c:f>'Interpolation Overlays'!$B$2:$B$28</c:f>
              <c:numCache>
                <c:formatCode>General</c:formatCode>
                <c:ptCount val="27"/>
                <c:pt idx="0">
                  <c:v>210</c:v>
                </c:pt>
                <c:pt idx="1">
                  <c:v>208</c:v>
                </c:pt>
                <c:pt idx="3">
                  <c:v>205</c:v>
                </c:pt>
                <c:pt idx="4">
                  <c:v>202</c:v>
                </c:pt>
                <c:pt idx="5">
                  <c:v>200</c:v>
                </c:pt>
                <c:pt idx="6">
                  <c:v>198</c:v>
                </c:pt>
                <c:pt idx="8">
                  <c:v>195</c:v>
                </c:pt>
                <c:pt idx="9">
                  <c:v>193</c:v>
                </c:pt>
                <c:pt idx="10">
                  <c:v>191</c:v>
                </c:pt>
                <c:pt idx="11">
                  <c:v>189</c:v>
                </c:pt>
                <c:pt idx="13">
                  <c:v>187</c:v>
                </c:pt>
                <c:pt idx="15">
                  <c:v>185</c:v>
                </c:pt>
                <c:pt idx="16">
                  <c:v>183</c:v>
                </c:pt>
                <c:pt idx="17">
                  <c:v>181</c:v>
                </c:pt>
                <c:pt idx="18">
                  <c:v>180</c:v>
                </c:pt>
                <c:pt idx="20">
                  <c:v>178</c:v>
                </c:pt>
                <c:pt idx="21">
                  <c:v>176</c:v>
                </c:pt>
                <c:pt idx="22">
                  <c:v>175</c:v>
                </c:pt>
                <c:pt idx="23">
                  <c:v>173</c:v>
                </c:pt>
                <c:pt idx="25">
                  <c:v>172</c:v>
                </c:pt>
                <c:pt idx="26">
                  <c:v>170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'Interpolation Overlays'!$C$1</c:f>
              <c:strCache>
                <c:ptCount val="1"/>
                <c:pt idx="0">
                  <c:v>Time Interpolations</c:v>
                </c:pt>
              </c:strCache>
            </c:strRef>
          </c:tx>
          <c:spPr>
            <a:ln w="28575">
              <a:noFill/>
            </a:ln>
          </c:spPr>
          <c:xVal>
            <c:numRef>
              <c:f>'Interpolation Overlays'!$A$2:$A$28</c:f>
              <c:numCache>
                <c:formatCode>General</c:formatCode>
                <c:ptCount val="27"/>
                <c:pt idx="0">
                  <c:v>3.5</c:v>
                </c:pt>
                <c:pt idx="1">
                  <c:v>3.55</c:v>
                </c:pt>
                <c:pt idx="2">
                  <c:v>3.57</c:v>
                </c:pt>
                <c:pt idx="3">
                  <c:v>3.6</c:v>
                </c:pt>
                <c:pt idx="4">
                  <c:v>3.65</c:v>
                </c:pt>
                <c:pt idx="5">
                  <c:v>3.7</c:v>
                </c:pt>
                <c:pt idx="6">
                  <c:v>3.75</c:v>
                </c:pt>
                <c:pt idx="7">
                  <c:v>3.77</c:v>
                </c:pt>
                <c:pt idx="8">
                  <c:v>3.8</c:v>
                </c:pt>
                <c:pt idx="9">
                  <c:v>3.85</c:v>
                </c:pt>
                <c:pt idx="10">
                  <c:v>3.9</c:v>
                </c:pt>
                <c:pt idx="11">
                  <c:v>3.95</c:v>
                </c:pt>
                <c:pt idx="12">
                  <c:v>3.97</c:v>
                </c:pt>
                <c:pt idx="13">
                  <c:v>4</c:v>
                </c:pt>
                <c:pt idx="14">
                  <c:v>4.03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4.2300000000000004</c:v>
                </c:pt>
                <c:pt idx="20">
                  <c:v>4.25</c:v>
                </c:pt>
                <c:pt idx="21">
                  <c:v>4.3</c:v>
                </c:pt>
                <c:pt idx="22">
                  <c:v>4.3499999999999996</c:v>
                </c:pt>
                <c:pt idx="23">
                  <c:v>4.4000000000000004</c:v>
                </c:pt>
                <c:pt idx="24">
                  <c:v>4.43</c:v>
                </c:pt>
                <c:pt idx="25">
                  <c:v>4.45</c:v>
                </c:pt>
                <c:pt idx="26">
                  <c:v>4.5</c:v>
                </c:pt>
              </c:numCache>
            </c:numRef>
          </c:xVal>
          <c:yVal>
            <c:numRef>
              <c:f>'Interpolation Overlays'!$C$2:$C$28</c:f>
              <c:numCache>
                <c:formatCode>General</c:formatCode>
                <c:ptCount val="27"/>
                <c:pt idx="2">
                  <c:v>207</c:v>
                </c:pt>
                <c:pt idx="7">
                  <c:v>197</c:v>
                </c:pt>
                <c:pt idx="12">
                  <c:v>188</c:v>
                </c:pt>
                <c:pt idx="14">
                  <c:v>186</c:v>
                </c:pt>
                <c:pt idx="19">
                  <c:v>179</c:v>
                </c:pt>
                <c:pt idx="24">
                  <c:v>172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65728"/>
        <c:axId val="26667648"/>
      </c:scatterChart>
      <c:valAx>
        <c:axId val="26665728"/>
        <c:scaling>
          <c:orientation val="minMax"/>
          <c:max val="4.5"/>
          <c:min val="3.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Deceleration</a:t>
                </a:r>
                <a:r>
                  <a:rPr lang="en-US" baseline="0" dirty="0" smtClean="0"/>
                  <a:t> </a:t>
                </a:r>
                <a:r>
                  <a:rPr lang="en-US" baseline="0" dirty="0"/>
                  <a:t>from Thrust, T, m/s</a:t>
                </a:r>
                <a:r>
                  <a:rPr lang="en-US" baseline="30000" dirty="0"/>
                  <a:t>2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667648"/>
        <c:crosses val="autoZero"/>
        <c:crossBetween val="midCat"/>
      </c:valAx>
      <c:valAx>
        <c:axId val="26667648"/>
        <c:scaling>
          <c:orientation val="minMax"/>
          <c:min val="1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baseline="0">
                    <a:effectLst/>
                  </a:rPr>
                  <a:t>Landing Time, t, s</a:t>
                </a:r>
                <a:endParaRPr 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665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Landing Time </a:t>
            </a:r>
            <a:r>
              <a:rPr lang="en-US" dirty="0"/>
              <a:t>Vs.</a:t>
            </a:r>
            <a:r>
              <a:rPr lang="en-US" baseline="0" dirty="0"/>
              <a:t> </a:t>
            </a:r>
            <a:r>
              <a:rPr lang="en-US" baseline="0" dirty="0" smtClean="0"/>
              <a:t>Deceleration </a:t>
            </a:r>
            <a:r>
              <a:rPr lang="en-US" baseline="0" dirty="0"/>
              <a:t>from </a:t>
            </a:r>
            <a:r>
              <a:rPr lang="en-US" baseline="0" dirty="0" smtClean="0"/>
              <a:t>Thrust Extrapolation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1"/>
          <c:spPr>
            <a:ln w="28575">
              <a:noFill/>
            </a:ln>
          </c:spPr>
          <c:xVal>
            <c:numRef>
              <c:f>'Extrapolation Overlays'!$A$2:$A$30</c:f>
              <c:numCache>
                <c:formatCode>General</c:formatCode>
                <c:ptCount val="29"/>
                <c:pt idx="0">
                  <c:v>2.5</c:v>
                </c:pt>
                <c:pt idx="1">
                  <c:v>2.75</c:v>
                </c:pt>
                <c:pt idx="2">
                  <c:v>3</c:v>
                </c:pt>
                <c:pt idx="3">
                  <c:v>3.25</c:v>
                </c:pt>
                <c:pt idx="4">
                  <c:v>3.5</c:v>
                </c:pt>
                <c:pt idx="5">
                  <c:v>3.55</c:v>
                </c:pt>
                <c:pt idx="6">
                  <c:v>3.6</c:v>
                </c:pt>
                <c:pt idx="7">
                  <c:v>3.65</c:v>
                </c:pt>
                <c:pt idx="8">
                  <c:v>3.7</c:v>
                </c:pt>
                <c:pt idx="9">
                  <c:v>3.75</c:v>
                </c:pt>
                <c:pt idx="10">
                  <c:v>3.8</c:v>
                </c:pt>
                <c:pt idx="11">
                  <c:v>3.85</c:v>
                </c:pt>
                <c:pt idx="12">
                  <c:v>3.9</c:v>
                </c:pt>
                <c:pt idx="13">
                  <c:v>3.95</c:v>
                </c:pt>
                <c:pt idx="14">
                  <c:v>4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4.25</c:v>
                </c:pt>
                <c:pt idx="20">
                  <c:v>4.3</c:v>
                </c:pt>
                <c:pt idx="21">
                  <c:v>4.3499999999999996</c:v>
                </c:pt>
                <c:pt idx="22">
                  <c:v>4.4000000000000004</c:v>
                </c:pt>
                <c:pt idx="23">
                  <c:v>4.45</c:v>
                </c:pt>
                <c:pt idx="24">
                  <c:v>4.5</c:v>
                </c:pt>
                <c:pt idx="25">
                  <c:v>4.75</c:v>
                </c:pt>
                <c:pt idx="26">
                  <c:v>5</c:v>
                </c:pt>
                <c:pt idx="27">
                  <c:v>5.25</c:v>
                </c:pt>
                <c:pt idx="28">
                  <c:v>5.5</c:v>
                </c:pt>
              </c:numCache>
            </c:numRef>
          </c:xVal>
          <c:yVal>
            <c:numRef>
              <c:f>'Extrapolation Overlays'!$C$2:$C$30</c:f>
              <c:numCache>
                <c:formatCode>General</c:formatCode>
                <c:ptCount val="29"/>
                <c:pt idx="0">
                  <c:v>306</c:v>
                </c:pt>
                <c:pt idx="1">
                  <c:v>270</c:v>
                </c:pt>
                <c:pt idx="2">
                  <c:v>245</c:v>
                </c:pt>
                <c:pt idx="3">
                  <c:v>226</c:v>
                </c:pt>
                <c:pt idx="25">
                  <c:v>163</c:v>
                </c:pt>
                <c:pt idx="26">
                  <c:v>157</c:v>
                </c:pt>
                <c:pt idx="27">
                  <c:v>152</c:v>
                </c:pt>
                <c:pt idx="28">
                  <c:v>147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98720"/>
        <c:axId val="27075328"/>
      </c:scatterChart>
      <c:scatterChart>
        <c:scatterStyle val="smoothMarker"/>
        <c:varyColors val="0"/>
        <c:ser>
          <c:idx val="0"/>
          <c:order val="0"/>
          <c:trendline>
            <c:trendlineType val="poly"/>
            <c:order val="2"/>
            <c:dispRSqr val="0"/>
            <c:dispEq val="1"/>
            <c:trendlineLbl>
              <c:layout>
                <c:manualLayout>
                  <c:x val="0.12185804899387577"/>
                  <c:y val="-0.34245807815689705"/>
                </c:manualLayout>
              </c:layout>
              <c:numFmt formatCode="General" sourceLinked="0"/>
            </c:trendlineLbl>
          </c:trendline>
          <c:xVal>
            <c:numRef>
              <c:f>'Extrapolation Overlays'!$A$2:$A$30</c:f>
              <c:numCache>
                <c:formatCode>General</c:formatCode>
                <c:ptCount val="29"/>
                <c:pt idx="0">
                  <c:v>2.5</c:v>
                </c:pt>
                <c:pt idx="1">
                  <c:v>2.75</c:v>
                </c:pt>
                <c:pt idx="2">
                  <c:v>3</c:v>
                </c:pt>
                <c:pt idx="3">
                  <c:v>3.25</c:v>
                </c:pt>
                <c:pt idx="4">
                  <c:v>3.5</c:v>
                </c:pt>
                <c:pt idx="5">
                  <c:v>3.55</c:v>
                </c:pt>
                <c:pt idx="6">
                  <c:v>3.6</c:v>
                </c:pt>
                <c:pt idx="7">
                  <c:v>3.65</c:v>
                </c:pt>
                <c:pt idx="8">
                  <c:v>3.7</c:v>
                </c:pt>
                <c:pt idx="9">
                  <c:v>3.75</c:v>
                </c:pt>
                <c:pt idx="10">
                  <c:v>3.8</c:v>
                </c:pt>
                <c:pt idx="11">
                  <c:v>3.85</c:v>
                </c:pt>
                <c:pt idx="12">
                  <c:v>3.9</c:v>
                </c:pt>
                <c:pt idx="13">
                  <c:v>3.95</c:v>
                </c:pt>
                <c:pt idx="14">
                  <c:v>4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4.25</c:v>
                </c:pt>
                <c:pt idx="20">
                  <c:v>4.3</c:v>
                </c:pt>
                <c:pt idx="21">
                  <c:v>4.3499999999999996</c:v>
                </c:pt>
                <c:pt idx="22">
                  <c:v>4.4000000000000004</c:v>
                </c:pt>
                <c:pt idx="23">
                  <c:v>4.45</c:v>
                </c:pt>
                <c:pt idx="24">
                  <c:v>4.5</c:v>
                </c:pt>
                <c:pt idx="25">
                  <c:v>4.75</c:v>
                </c:pt>
                <c:pt idx="26">
                  <c:v>5</c:v>
                </c:pt>
                <c:pt idx="27">
                  <c:v>5.25</c:v>
                </c:pt>
                <c:pt idx="28">
                  <c:v>5.5</c:v>
                </c:pt>
              </c:numCache>
            </c:numRef>
          </c:xVal>
          <c:yVal>
            <c:numRef>
              <c:f>'Extrapolation Overlays'!$B$2:$B$30</c:f>
              <c:numCache>
                <c:formatCode>General</c:formatCode>
                <c:ptCount val="29"/>
                <c:pt idx="4">
                  <c:v>210</c:v>
                </c:pt>
                <c:pt idx="5">
                  <c:v>208</c:v>
                </c:pt>
                <c:pt idx="6">
                  <c:v>205</c:v>
                </c:pt>
                <c:pt idx="7">
                  <c:v>202</c:v>
                </c:pt>
                <c:pt idx="8">
                  <c:v>200</c:v>
                </c:pt>
                <c:pt idx="9">
                  <c:v>198</c:v>
                </c:pt>
                <c:pt idx="10">
                  <c:v>195</c:v>
                </c:pt>
                <c:pt idx="11">
                  <c:v>193</c:v>
                </c:pt>
                <c:pt idx="12">
                  <c:v>191</c:v>
                </c:pt>
                <c:pt idx="13">
                  <c:v>189</c:v>
                </c:pt>
                <c:pt idx="14">
                  <c:v>187</c:v>
                </c:pt>
                <c:pt idx="15">
                  <c:v>185</c:v>
                </c:pt>
                <c:pt idx="16">
                  <c:v>183</c:v>
                </c:pt>
                <c:pt idx="17">
                  <c:v>181</c:v>
                </c:pt>
                <c:pt idx="18">
                  <c:v>180</c:v>
                </c:pt>
                <c:pt idx="19">
                  <c:v>178</c:v>
                </c:pt>
                <c:pt idx="20">
                  <c:v>176</c:v>
                </c:pt>
                <c:pt idx="21">
                  <c:v>175</c:v>
                </c:pt>
                <c:pt idx="22">
                  <c:v>173</c:v>
                </c:pt>
                <c:pt idx="23">
                  <c:v>172</c:v>
                </c:pt>
                <c:pt idx="24">
                  <c:v>170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98720"/>
        <c:axId val="27075328"/>
      </c:scatterChart>
      <c:valAx>
        <c:axId val="26798720"/>
        <c:scaling>
          <c:orientation val="minMax"/>
          <c:min val="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 smtClean="0">
                    <a:effectLst/>
                  </a:rPr>
                  <a:t>Deceleration. </a:t>
                </a:r>
                <a:r>
                  <a:rPr lang="en-US" sz="1000" b="1" i="0" baseline="0" dirty="0">
                    <a:effectLst/>
                  </a:rPr>
                  <a:t>from Thrust, T, m/s</a:t>
                </a:r>
                <a:r>
                  <a:rPr lang="en-US" sz="1000" b="1" i="0" baseline="30000" dirty="0">
                    <a:effectLst/>
                  </a:rPr>
                  <a:t>2</a:t>
                </a:r>
                <a:endParaRPr lang="en-US" sz="4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in"/>
        <c:tickLblPos val="nextTo"/>
        <c:crossAx val="27075328"/>
        <c:crosses val="autoZero"/>
        <c:crossBetween val="midCat"/>
        <c:minorUnit val="0.5"/>
      </c:valAx>
      <c:valAx>
        <c:axId val="27075328"/>
        <c:scaling>
          <c:orientation val="minMax"/>
          <c:min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u="none" strike="noStrike" baseline="0">
                    <a:effectLst/>
                  </a:rPr>
                  <a:t>Landing Time, t, 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7987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Initial Velocity Vs. </a:t>
            </a:r>
            <a:r>
              <a:rPr lang="en-US" dirty="0" smtClean="0"/>
              <a:t>Deceleration </a:t>
            </a:r>
            <a:r>
              <a:rPr lang="en-US" dirty="0"/>
              <a:t>from</a:t>
            </a:r>
            <a:r>
              <a:rPr lang="en-US" baseline="0" dirty="0"/>
              <a:t> </a:t>
            </a:r>
            <a:r>
              <a:rPr lang="en-US" dirty="0" smtClean="0"/>
              <a:t>Thrust Extrapolation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'Extrapolation Overlays'!$D$1</c:f>
              <c:strCache>
                <c:ptCount val="1"/>
                <c:pt idx="0">
                  <c:v>Velocity Points</c:v>
                </c:pt>
              </c:strCache>
            </c:strRef>
          </c:tx>
          <c:spPr>
            <a:ln w="28575">
              <a:noFill/>
            </a:ln>
          </c:spPr>
          <c:trendline>
            <c:trendlineType val="poly"/>
            <c:order val="2"/>
            <c:dispRSqr val="0"/>
            <c:dispEq val="1"/>
            <c:trendlineLbl>
              <c:layout>
                <c:manualLayout>
                  <c:x val="0.1152574365704287"/>
                  <c:y val="-0.45695574511519393"/>
                </c:manualLayout>
              </c:layout>
              <c:numFmt formatCode="General" sourceLinked="0"/>
            </c:trendlineLbl>
          </c:trendline>
          <c:xVal>
            <c:numRef>
              <c:f>'Extrapolation Overlays'!$A$2:$A$30</c:f>
              <c:numCache>
                <c:formatCode>General</c:formatCode>
                <c:ptCount val="29"/>
                <c:pt idx="0">
                  <c:v>2.5</c:v>
                </c:pt>
                <c:pt idx="1">
                  <c:v>2.75</c:v>
                </c:pt>
                <c:pt idx="2">
                  <c:v>3</c:v>
                </c:pt>
                <c:pt idx="3">
                  <c:v>3.25</c:v>
                </c:pt>
                <c:pt idx="4">
                  <c:v>3.5</c:v>
                </c:pt>
                <c:pt idx="5">
                  <c:v>3.55</c:v>
                </c:pt>
                <c:pt idx="6">
                  <c:v>3.6</c:v>
                </c:pt>
                <c:pt idx="7">
                  <c:v>3.65</c:v>
                </c:pt>
                <c:pt idx="8">
                  <c:v>3.7</c:v>
                </c:pt>
                <c:pt idx="9">
                  <c:v>3.75</c:v>
                </c:pt>
                <c:pt idx="10">
                  <c:v>3.8</c:v>
                </c:pt>
                <c:pt idx="11">
                  <c:v>3.85</c:v>
                </c:pt>
                <c:pt idx="12">
                  <c:v>3.9</c:v>
                </c:pt>
                <c:pt idx="13">
                  <c:v>3.95</c:v>
                </c:pt>
                <c:pt idx="14">
                  <c:v>4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4.25</c:v>
                </c:pt>
                <c:pt idx="20">
                  <c:v>4.3</c:v>
                </c:pt>
                <c:pt idx="21">
                  <c:v>4.3499999999999996</c:v>
                </c:pt>
                <c:pt idx="22">
                  <c:v>4.4000000000000004</c:v>
                </c:pt>
                <c:pt idx="23">
                  <c:v>4.45</c:v>
                </c:pt>
                <c:pt idx="24">
                  <c:v>4.5</c:v>
                </c:pt>
                <c:pt idx="25">
                  <c:v>4.75</c:v>
                </c:pt>
                <c:pt idx="26">
                  <c:v>5</c:v>
                </c:pt>
                <c:pt idx="27">
                  <c:v>5.25</c:v>
                </c:pt>
                <c:pt idx="28">
                  <c:v>5.5</c:v>
                </c:pt>
              </c:numCache>
            </c:numRef>
          </c:xVal>
          <c:yVal>
            <c:numRef>
              <c:f>'Extrapolation Overlays'!$D$2:$D$30</c:f>
              <c:numCache>
                <c:formatCode>General</c:formatCode>
                <c:ptCount val="29"/>
                <c:pt idx="4">
                  <c:v>-400.8</c:v>
                </c:pt>
                <c:pt idx="5">
                  <c:v>-406</c:v>
                </c:pt>
                <c:pt idx="6">
                  <c:v>-411.12</c:v>
                </c:pt>
                <c:pt idx="7">
                  <c:v>-416.18</c:v>
                </c:pt>
                <c:pt idx="8">
                  <c:v>-421.18</c:v>
                </c:pt>
                <c:pt idx="9">
                  <c:v>-426.1</c:v>
                </c:pt>
                <c:pt idx="10">
                  <c:v>-431</c:v>
                </c:pt>
                <c:pt idx="11">
                  <c:v>-435.8</c:v>
                </c:pt>
                <c:pt idx="12">
                  <c:v>-440.6</c:v>
                </c:pt>
                <c:pt idx="13">
                  <c:v>-445.3</c:v>
                </c:pt>
                <c:pt idx="14">
                  <c:v>-450</c:v>
                </c:pt>
                <c:pt idx="15">
                  <c:v>-454.6</c:v>
                </c:pt>
                <c:pt idx="16">
                  <c:v>-459.2</c:v>
                </c:pt>
                <c:pt idx="17">
                  <c:v>-463.72</c:v>
                </c:pt>
                <c:pt idx="18">
                  <c:v>-468.26</c:v>
                </c:pt>
                <c:pt idx="19">
                  <c:v>-472.66</c:v>
                </c:pt>
                <c:pt idx="20">
                  <c:v>-477.1</c:v>
                </c:pt>
                <c:pt idx="21">
                  <c:v>-481.44</c:v>
                </c:pt>
                <c:pt idx="22">
                  <c:v>-485.8</c:v>
                </c:pt>
                <c:pt idx="23">
                  <c:v>-490.1</c:v>
                </c:pt>
                <c:pt idx="24">
                  <c:v>-494.31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'Extrapolation Overlays'!$E$1</c:f>
              <c:strCache>
                <c:ptCount val="1"/>
                <c:pt idx="0">
                  <c:v>Velocity Extrapolations</c:v>
                </c:pt>
              </c:strCache>
            </c:strRef>
          </c:tx>
          <c:spPr>
            <a:ln w="28575">
              <a:noFill/>
            </a:ln>
          </c:spPr>
          <c:xVal>
            <c:numRef>
              <c:f>'Extrapolation Overlays'!$A$2:$A$30</c:f>
              <c:numCache>
                <c:formatCode>General</c:formatCode>
                <c:ptCount val="29"/>
                <c:pt idx="0">
                  <c:v>2.5</c:v>
                </c:pt>
                <c:pt idx="1">
                  <c:v>2.75</c:v>
                </c:pt>
                <c:pt idx="2">
                  <c:v>3</c:v>
                </c:pt>
                <c:pt idx="3">
                  <c:v>3.25</c:v>
                </c:pt>
                <c:pt idx="4">
                  <c:v>3.5</c:v>
                </c:pt>
                <c:pt idx="5">
                  <c:v>3.55</c:v>
                </c:pt>
                <c:pt idx="6">
                  <c:v>3.6</c:v>
                </c:pt>
                <c:pt idx="7">
                  <c:v>3.65</c:v>
                </c:pt>
                <c:pt idx="8">
                  <c:v>3.7</c:v>
                </c:pt>
                <c:pt idx="9">
                  <c:v>3.75</c:v>
                </c:pt>
                <c:pt idx="10">
                  <c:v>3.8</c:v>
                </c:pt>
                <c:pt idx="11">
                  <c:v>3.85</c:v>
                </c:pt>
                <c:pt idx="12">
                  <c:v>3.9</c:v>
                </c:pt>
                <c:pt idx="13">
                  <c:v>3.95</c:v>
                </c:pt>
                <c:pt idx="14">
                  <c:v>4</c:v>
                </c:pt>
                <c:pt idx="15">
                  <c:v>4.05</c:v>
                </c:pt>
                <c:pt idx="16">
                  <c:v>4.0999999999999996</c:v>
                </c:pt>
                <c:pt idx="17">
                  <c:v>4.1500000000000004</c:v>
                </c:pt>
                <c:pt idx="18">
                  <c:v>4.2</c:v>
                </c:pt>
                <c:pt idx="19">
                  <c:v>4.25</c:v>
                </c:pt>
                <c:pt idx="20">
                  <c:v>4.3</c:v>
                </c:pt>
                <c:pt idx="21">
                  <c:v>4.3499999999999996</c:v>
                </c:pt>
                <c:pt idx="22">
                  <c:v>4.4000000000000004</c:v>
                </c:pt>
                <c:pt idx="23">
                  <c:v>4.45</c:v>
                </c:pt>
                <c:pt idx="24">
                  <c:v>4.5</c:v>
                </c:pt>
                <c:pt idx="25">
                  <c:v>4.75</c:v>
                </c:pt>
                <c:pt idx="26">
                  <c:v>5</c:v>
                </c:pt>
                <c:pt idx="27">
                  <c:v>5.25</c:v>
                </c:pt>
                <c:pt idx="28">
                  <c:v>5.5</c:v>
                </c:pt>
              </c:numCache>
            </c:numRef>
          </c:xVal>
          <c:yVal>
            <c:numRef>
              <c:f>'Extrapolation Overlays'!$E$2:$E$30</c:f>
              <c:numCache>
                <c:formatCode>General</c:formatCode>
                <c:ptCount val="29"/>
                <c:pt idx="0">
                  <c:v>-277.3</c:v>
                </c:pt>
                <c:pt idx="1">
                  <c:v>-312.77999999999997</c:v>
                </c:pt>
                <c:pt idx="2">
                  <c:v>-344.63</c:v>
                </c:pt>
                <c:pt idx="3">
                  <c:v>-373.78</c:v>
                </c:pt>
                <c:pt idx="25">
                  <c:v>-515.04999999999995</c:v>
                </c:pt>
                <c:pt idx="26">
                  <c:v>-535.98</c:v>
                </c:pt>
                <c:pt idx="27">
                  <c:v>-554.20000000000005</c:v>
                </c:pt>
                <c:pt idx="28">
                  <c:v>-572.78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117824"/>
        <c:axId val="27128192"/>
      </c:scatterChart>
      <c:valAx>
        <c:axId val="27117824"/>
        <c:scaling>
          <c:orientation val="minMax"/>
          <c:min val="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aseline="0" dirty="0" smtClean="0"/>
                  <a:t>Deceleration </a:t>
                </a:r>
                <a:r>
                  <a:rPr lang="en-US" baseline="0" dirty="0"/>
                  <a:t>From </a:t>
                </a:r>
                <a:r>
                  <a:rPr lang="en-US" dirty="0"/>
                  <a:t>Thrust</a:t>
                </a:r>
                <a:r>
                  <a:rPr lang="en-US" baseline="0" dirty="0"/>
                  <a:t>, T, m/s</a:t>
                </a:r>
                <a:r>
                  <a:rPr lang="en-US" baseline="30000" dirty="0"/>
                  <a:t>2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out"/>
        <c:tickLblPos val="nextTo"/>
        <c:crossAx val="27128192"/>
        <c:crosses val="autoZero"/>
        <c:crossBetween val="midCat"/>
        <c:minorUnit val="0.5"/>
      </c:valAx>
      <c:valAx>
        <c:axId val="27128192"/>
        <c:scaling>
          <c:orientation val="minMax"/>
          <c:max val="-200"/>
          <c:min val="-6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/>
                  <a:t>Initial Velocity, v</a:t>
                </a:r>
                <a:r>
                  <a:rPr lang="en-US" baseline="-25000"/>
                  <a:t>0</a:t>
                </a:r>
                <a:r>
                  <a:rPr lang="en-US" baseline="0"/>
                  <a:t>, m/s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1178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2D360-08C2-4848-A24B-3EFD49043369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838A1-C967-4000-A556-05A15F4E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9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AFC55-7160-43BF-8C93-0FE2089AA47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13ABA-8A9C-496D-BB3D-7DAA5277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13ABA-8A9C-496D-BB3D-7DAA527713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All interpolations are well</a:t>
            </a:r>
            <a:r>
              <a:rPr lang="en-US" baseline="0" dirty="0" smtClean="0"/>
              <a:t> within a good percent difference of the numerical value.</a:t>
            </a:r>
          </a:p>
          <a:p>
            <a:r>
              <a:rPr lang="en-US" baseline="0" dirty="0" smtClean="0"/>
              <a:t>2. The %diff values have show no real correlation.  </a:t>
            </a:r>
          </a:p>
          <a:p>
            <a:r>
              <a:rPr lang="en-US" baseline="0" dirty="0" smtClean="0"/>
              <a:t>3. The shifting may be cause by some values being almost exactly zero, other may have been barely acceptable.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13ABA-8A9C-496D-BB3D-7DAA527713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%percent differences for </a:t>
            </a:r>
            <a:r>
              <a:rPr lang="en-US" dirty="0" err="1" smtClean="0"/>
              <a:t>IVvAT</a:t>
            </a:r>
            <a:r>
              <a:rPr lang="en-US" dirty="0" smtClean="0"/>
              <a:t> are much better than </a:t>
            </a:r>
            <a:r>
              <a:rPr lang="en-US" dirty="0" err="1" smtClean="0"/>
              <a:t>LTvDT</a:t>
            </a:r>
            <a:r>
              <a:rPr lang="en-US" dirty="0" smtClean="0"/>
              <a:t>,</a:t>
            </a:r>
            <a:r>
              <a:rPr lang="en-US" baseline="0" dirty="0" smtClean="0"/>
              <a:t> but we won’t have a reliable approximation for landing time.</a:t>
            </a:r>
          </a:p>
          <a:p>
            <a:r>
              <a:rPr lang="en-US" baseline="0" dirty="0" smtClean="0"/>
              <a:t>2. Extrapolations have much larger intervals leading to what looks like larger % differences</a:t>
            </a:r>
          </a:p>
          <a:p>
            <a:r>
              <a:rPr lang="en-US" baseline="0" dirty="0" smtClean="0"/>
              <a:t>3. The shifting may be cause by some values being almost exactly zero, other may have been barely acceptable.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13ABA-8A9C-496D-BB3D-7DAA527713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2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Higher</a:t>
            </a:r>
            <a:r>
              <a:rPr lang="en-US" baseline="0" dirty="0" smtClean="0"/>
              <a:t> order polynomials 4-6 are bad because of changes in concavity.</a:t>
            </a:r>
          </a:p>
          <a:p>
            <a:r>
              <a:rPr lang="en-US" baseline="0" dirty="0" smtClean="0"/>
              <a:t>2. The power curve fit improves the extrapolations for landing time out to about 6</a:t>
            </a:r>
          </a:p>
          <a:p>
            <a:r>
              <a:rPr lang="en-US" baseline="0" dirty="0" smtClean="0"/>
              <a:t>3. Logarithmic curve fit improves extrapolations for initial velocity out a long ways.</a:t>
            </a:r>
          </a:p>
          <a:p>
            <a:r>
              <a:rPr lang="en-US" baseline="0" dirty="0" smtClean="0"/>
              <a:t>4. NO DEFINITIVE DATA SETS</a:t>
            </a:r>
          </a:p>
          <a:p>
            <a:r>
              <a:rPr lang="en-US" baseline="0" dirty="0" smtClean="0"/>
              <a:t>5. The data sets don’t necessarily need to have the same curve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13ABA-8A9C-496D-BB3D-7DAA527713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Understand why numerical</a:t>
            </a:r>
            <a:r>
              <a:rPr lang="en-US" baseline="0" dirty="0" smtClean="0"/>
              <a:t> integrators are good for modeling problems, specifically aerospace problems.</a:t>
            </a:r>
            <a:endParaRPr lang="en-US" dirty="0" smtClean="0"/>
          </a:p>
          <a:p>
            <a:r>
              <a:rPr lang="en-US" dirty="0" smtClean="0"/>
              <a:t>2. Validation</a:t>
            </a:r>
            <a:r>
              <a:rPr lang="en-US" baseline="0" dirty="0" smtClean="0"/>
              <a:t> of initial case study is important to:</a:t>
            </a:r>
          </a:p>
          <a:p>
            <a:r>
              <a:rPr lang="en-US" baseline="0" dirty="0" smtClean="0"/>
              <a:t>	prove RK4 works </a:t>
            </a:r>
          </a:p>
          <a:p>
            <a:r>
              <a:rPr lang="en-US" baseline="0" dirty="0" smtClean="0"/>
              <a:t>	also gives us base values to compare against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13ABA-8A9C-496D-BB3D-7DAA527713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2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13ABA-8A9C-496D-BB3D-7DAA527713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Differential</a:t>
            </a:r>
            <a:r>
              <a:rPr lang="en-US" baseline="0" dirty="0" smtClean="0"/>
              <a:t> Equations &amp; Boundary Value Problems: Computing and Modeling by Henry Edwards and David Penney</a:t>
            </a:r>
          </a:p>
          <a:p>
            <a:r>
              <a:rPr lang="en-US" dirty="0" smtClean="0"/>
              <a:t>2. 	The lander is heading straight down towards the lunar surface and</a:t>
            </a:r>
            <a:r>
              <a:rPr lang="en-US" baseline="0" dirty="0" smtClean="0"/>
              <a:t> is at r with v and T</a:t>
            </a:r>
          </a:p>
          <a:p>
            <a:r>
              <a:rPr lang="en-US" baseline="0" dirty="0" smtClean="0"/>
              <a:t>	At some point along the decent, the retrorockets will ignite at 4m/s2</a:t>
            </a:r>
          </a:p>
          <a:p>
            <a:r>
              <a:rPr lang="en-US" baseline="0" dirty="0" smtClean="0"/>
              <a:t>	How long after ignition until the lander safely lands? What conditions need to be met? R=1,740,000 and v = 0</a:t>
            </a:r>
          </a:p>
          <a:p>
            <a:r>
              <a:rPr lang="en-US" baseline="0" dirty="0" smtClean="0"/>
              <a:t>	What we need to know? V0 and r0 at t=0</a:t>
            </a:r>
          </a:p>
          <a:p>
            <a:r>
              <a:rPr lang="en-US" baseline="0" dirty="0" smtClean="0"/>
              <a:t>	</a:t>
            </a:r>
            <a:endParaRPr lang="en-US" dirty="0" smtClean="0"/>
          </a:p>
          <a:p>
            <a:r>
              <a:rPr lang="en-US" dirty="0" smtClean="0"/>
              <a:t>Using Newton’s 2</a:t>
            </a:r>
            <a:r>
              <a:rPr lang="en-US" baseline="30000" dirty="0" smtClean="0"/>
              <a:t>nd</a:t>
            </a:r>
            <a:r>
              <a:rPr lang="en-US" dirty="0" smtClean="0"/>
              <a:t> Law </a:t>
            </a:r>
          </a:p>
          <a:p>
            <a:r>
              <a:rPr lang="en-US" dirty="0" smtClean="0"/>
              <a:t>	We</a:t>
            </a:r>
            <a:r>
              <a:rPr lang="en-US" baseline="0" dirty="0" smtClean="0"/>
              <a:t> want the acceleration of the lander, so F is the force acting on the lander, and (little) m is the mass of the lander</a:t>
            </a:r>
            <a:endParaRPr lang="en-US" dirty="0" smtClean="0"/>
          </a:p>
          <a:p>
            <a:r>
              <a:rPr lang="en-US" dirty="0" smtClean="0"/>
              <a:t>Newton’s</a:t>
            </a:r>
            <a:r>
              <a:rPr lang="en-US" baseline="0" dirty="0" smtClean="0"/>
              <a:t> Law of Gravitation</a:t>
            </a:r>
          </a:p>
          <a:p>
            <a:r>
              <a:rPr lang="en-US" baseline="0" dirty="0" smtClean="0"/>
              <a:t>	Gives the force of attraction between two point masses, (little) m is the mass of the lander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13ABA-8A9C-496D-BB3D-7DAA527713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5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13ABA-8A9C-496D-BB3D-7DAA527713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7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We are starting at ignition.</a:t>
            </a:r>
            <a:r>
              <a:rPr lang="en-US" baseline="0" dirty="0" smtClean="0"/>
              <a:t> T will equal 4 from here on.</a:t>
            </a:r>
          </a:p>
          <a:p>
            <a:r>
              <a:rPr lang="en-US" baseline="0" dirty="0" smtClean="0"/>
              <a:t>2. Input variables are matched with the variables in the code.</a:t>
            </a:r>
          </a:p>
          <a:p>
            <a:r>
              <a:rPr lang="en-US" baseline="0" dirty="0" smtClean="0"/>
              <a:t>3. The square brackets indicate a one dimensional array.  Think a single column in an Excel workbook.</a:t>
            </a:r>
          </a:p>
          <a:p>
            <a:r>
              <a:rPr lang="en-US" baseline="0" dirty="0" smtClean="0"/>
              <a:t>4. The </a:t>
            </a:r>
            <a:r>
              <a:rPr lang="en-US" baseline="0" dirty="0" err="1" smtClean="0"/>
              <a:t>xn</a:t>
            </a:r>
            <a:r>
              <a:rPr lang="en-US" baseline="0" dirty="0" smtClean="0"/>
              <a:t>  and n values of 200 is given. They give us a nice step size of one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13ABA-8A9C-496D-BB3D-7DAA527713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The</a:t>
            </a:r>
            <a:r>
              <a:rPr lang="en-US" baseline="0" dirty="0" smtClean="0"/>
              <a:t> table and graphs show the data with a shrunken domain.</a:t>
            </a:r>
          </a:p>
          <a:p>
            <a:r>
              <a:rPr lang="en-US" dirty="0" smtClean="0"/>
              <a:t>2. The time to land is 187 seconds</a:t>
            </a:r>
          </a:p>
          <a:p>
            <a:r>
              <a:rPr lang="en-US" dirty="0" smtClean="0"/>
              <a:t>3. The altitude is perfect,</a:t>
            </a:r>
            <a:r>
              <a:rPr lang="en-US" baseline="0" dirty="0" smtClean="0"/>
              <a:t> but the velocity is just with a tolerance picked by the authors.</a:t>
            </a:r>
          </a:p>
          <a:p>
            <a:r>
              <a:rPr lang="en-US" baseline="0" dirty="0" smtClean="0"/>
              <a:t>4. The altitude at t=181 is off by 1, considered it a rounding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13ABA-8A9C-496D-BB3D-7DAA527713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8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Tolerances</a:t>
            </a:r>
            <a:r>
              <a:rPr lang="en-US" baseline="0" dirty="0" smtClean="0"/>
              <a:t> are needed because extremely small time steps (large n) would be needed to get answers that are dead on.</a:t>
            </a:r>
          </a:p>
          <a:p>
            <a:r>
              <a:rPr lang="en-US" baseline="0" dirty="0" smtClean="0"/>
              <a:t>2. Tolerances for landing values</a:t>
            </a:r>
          </a:p>
          <a:p>
            <a:r>
              <a:rPr lang="en-US" baseline="0" dirty="0" smtClean="0"/>
              <a:t>	All landing velocities are 0.25% or less of the initial velocity</a:t>
            </a:r>
          </a:p>
          <a:p>
            <a:r>
              <a:rPr lang="en-US" baseline="0" dirty="0" smtClean="0"/>
              <a:t>	All landing altitudes are 0.00028% or less of the initial fixe altitude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13ABA-8A9C-496D-BB3D-7DAA527713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1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Go back</a:t>
            </a:r>
            <a:r>
              <a:rPr lang="en-US" baseline="0" dirty="0" smtClean="0"/>
              <a:t> to slide 7.  </a:t>
            </a:r>
          </a:p>
          <a:p>
            <a:pPr marL="0" indent="0">
              <a:buNone/>
            </a:pPr>
            <a:r>
              <a:rPr lang="en-US" baseline="0" dirty="0" smtClean="0"/>
              <a:t>2. As thrust and velocity increase the </a:t>
            </a:r>
            <a:r>
              <a:rPr lang="en-US" baseline="0" dirty="0" err="1" smtClean="0"/>
              <a:t>Avt</a:t>
            </a:r>
            <a:r>
              <a:rPr lang="en-US" baseline="0" dirty="0" smtClean="0"/>
              <a:t> graph will become much steeper (more compact in the t direction).</a:t>
            </a:r>
          </a:p>
          <a:p>
            <a:pPr marL="0" indent="0">
              <a:buNone/>
            </a:pPr>
            <a:r>
              <a:rPr lang="en-US" baseline="0" dirty="0" smtClean="0"/>
              <a:t>	</a:t>
            </a:r>
            <a:r>
              <a:rPr lang="en-US" baseline="0" dirty="0" err="1" smtClean="0"/>
              <a:t>NetAccel</a:t>
            </a:r>
            <a:r>
              <a:rPr lang="en-US" baseline="0" dirty="0" smtClean="0"/>
              <a:t>= 4-1.5=2.5  and 4-1.6=2.4</a:t>
            </a:r>
          </a:p>
          <a:p>
            <a:r>
              <a:rPr lang="en-US" dirty="0" smtClean="0"/>
              <a:t>3. Analytical IVP</a:t>
            </a:r>
            <a:r>
              <a:rPr lang="en-US" baseline="0" dirty="0" smtClean="0"/>
              <a:t> problems yield  y= f(x)+c where we can just plug in x values and get the y values.</a:t>
            </a:r>
          </a:p>
          <a:p>
            <a:r>
              <a:rPr lang="en-US" baseline="0" dirty="0" smtClean="0"/>
              <a:t>	Is it possible to use numerically calculated points and apply a curve fit so that we can retrieve y values from a simple y=f(x)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13ABA-8A9C-496D-BB3D-7DAA527713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74A25B-4EB8-4724-B007-36903D0957C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578E40-54F8-4509-90C4-85A305C16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A25B-4EB8-4724-B007-36903D0957C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8E40-54F8-4509-90C4-85A305C16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74A25B-4EB8-4724-B007-36903D0957C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9578E40-54F8-4509-90C4-85A305C16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A25B-4EB8-4724-B007-36903D0957C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578E40-54F8-4509-90C4-85A305C162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A25B-4EB8-4724-B007-36903D0957C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9578E40-54F8-4509-90C4-85A305C162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74A25B-4EB8-4724-B007-36903D0957C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9578E40-54F8-4509-90C4-85A305C162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74A25B-4EB8-4724-B007-36903D0957C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9578E40-54F8-4509-90C4-85A305C162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A25B-4EB8-4724-B007-36903D0957C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578E40-54F8-4509-90C4-85A305C16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A25B-4EB8-4724-B007-36903D0957C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578E40-54F8-4509-90C4-85A305C162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A25B-4EB8-4724-B007-36903D0957C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578E40-54F8-4509-90C4-85A305C1627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74A25B-4EB8-4724-B007-36903D0957C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9578E40-54F8-4509-90C4-85A305C162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74A25B-4EB8-4724-B007-36903D0957C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9578E40-54F8-4509-90C4-85A305C1627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Landing Times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Initial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Velocities 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Lander in a Two-Body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 De </a:t>
            </a:r>
            <a:r>
              <a:rPr lang="en-U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Vries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2014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27789018"/>
              </p:ext>
            </p:extLst>
          </p:nvPr>
        </p:nvGraphicFramePr>
        <p:xfrm>
          <a:off x="1371600" y="1905000"/>
          <a:ext cx="6781799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030"/>
                <a:gridCol w="989673"/>
                <a:gridCol w="1192683"/>
                <a:gridCol w="1015050"/>
                <a:gridCol w="1208543"/>
                <a:gridCol w="786663"/>
                <a:gridCol w="98015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Thrust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Estimated 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Estimated Velocity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Numerical 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Numerical Velocity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Diff. 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Diff. Velocity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206.478168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-408.0588507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-408.05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196.777928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-428.0031815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-428.08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188.143288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-447.1745603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-447.22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185.760688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-452.7752483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-452.76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178.511328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-470.9417895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-470.89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172.327568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-488.3353787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-488.35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856376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075668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44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8351922"/>
              </p:ext>
            </p:extLst>
          </p:nvPr>
        </p:nvGraphicFramePr>
        <p:xfrm>
          <a:off x="-14335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083498"/>
              </p:ext>
            </p:extLst>
          </p:nvPr>
        </p:nvGraphicFramePr>
        <p:xfrm>
          <a:off x="4572000" y="40831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14069"/>
              </p:ext>
            </p:extLst>
          </p:nvPr>
        </p:nvGraphicFramePr>
        <p:xfrm>
          <a:off x="838200" y="1905000"/>
          <a:ext cx="7063908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032"/>
                <a:gridCol w="930275"/>
                <a:gridCol w="1120775"/>
                <a:gridCol w="965200"/>
                <a:gridCol w="1155700"/>
                <a:gridCol w="1128713"/>
                <a:gridCol w="13192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Thrust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Estimated 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Estimated Velocity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Numerical </a:t>
                      </a:r>
                      <a:r>
                        <a:rPr lang="en-US" sz="1100" b="1" u="none" strike="noStrike" dirty="0">
                          <a:effectLst/>
                        </a:rPr>
                        <a:t>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Numerical </a:t>
                      </a:r>
                      <a:r>
                        <a:rPr lang="en-US" sz="1100" b="1" u="none" strike="noStrike" dirty="0">
                          <a:effectLst/>
                        </a:rPr>
                        <a:t>Velocity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% </a:t>
                      </a:r>
                      <a:r>
                        <a:rPr lang="en-US" sz="1100" b="1" u="none" strike="noStrike" dirty="0" smtClean="0">
                          <a:effectLst/>
                        </a:rPr>
                        <a:t>Difference </a:t>
                      </a:r>
                      <a:r>
                        <a:rPr lang="en-US" sz="1100" b="1" u="none" strike="noStrike" dirty="0">
                          <a:effectLst/>
                        </a:rPr>
                        <a:t>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% </a:t>
                      </a:r>
                      <a:r>
                        <a:rPr lang="en-US" sz="1100" b="1" u="none" strike="noStrike" dirty="0" smtClean="0">
                          <a:effectLst/>
                        </a:rPr>
                        <a:t>Difference </a:t>
                      </a:r>
                      <a:r>
                        <a:rPr lang="en-US" sz="1100" b="1" u="none" strike="noStrike" dirty="0">
                          <a:effectLst/>
                        </a:rPr>
                        <a:t>Velocity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-568.26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-572.78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7.04%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158.12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-551.57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-554.2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-533.67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-535.98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-514.56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-515.05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224.22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-374.54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-373.78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239.97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-346.98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-344.63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257.39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-318.21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-312.78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4.67%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276.48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-288.23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-277.3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9.65%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3.94%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9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quadratic curve is reliable for interpolation and close extrapolations.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Changes to best-fit curve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Interpolation shows no change.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cubic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best-fit curve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increases accuracy for extrapolation within short increments of the data set.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order polynomials decrease the reliability of extrapolations.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curve fit improves extrapolations for Landing Time vs. Deceleration from Thrust.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=600.14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−0.84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Logarithmic curve fit improves extrapolations for Initial Velocity vs. Deceleration from Thrust.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=−372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+75.565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5" t="-2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8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the model.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case study.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parameter study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results and analysis.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of Equations: Physics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289" y="1828800"/>
            <a:ext cx="2286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743200"/>
            <a:ext cx="2286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581400"/>
            <a:ext cx="2286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Acceleration: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43200" y="1895475"/>
                <a:ext cx="700889" cy="4000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895475"/>
                <a:ext cx="700889" cy="400050"/>
              </a:xfrm>
              <a:prstGeom prst="rect">
                <a:avLst/>
              </a:prstGeom>
              <a:blipFill rotWithShape="1">
                <a:blip r:embed="rId3"/>
                <a:stretch>
                  <a:fillRect l="-13043" t="-21212" r="-3478" b="-393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58288" y="2552700"/>
                <a:ext cx="1495659" cy="9143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288" y="2552700"/>
                <a:ext cx="1495659" cy="9143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43200" y="3467099"/>
                <a:ext cx="2667000" cy="1066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𝑑𝑣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467099"/>
                <a:ext cx="2667000" cy="10667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31181" y="4993332"/>
                <a:ext cx="32174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181" y="4993332"/>
                <a:ext cx="321741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919870" y="2724150"/>
                <a:ext cx="1785730" cy="571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70" y="2724150"/>
                <a:ext cx="1785730" cy="5714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19870" y="1866900"/>
                <a:ext cx="1785730" cy="457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70" y="1866900"/>
                <a:ext cx="1785730" cy="457199"/>
              </a:xfrm>
              <a:prstGeom prst="rect">
                <a:avLst/>
              </a:prstGeom>
              <a:blipFill rotWithShape="1">
                <a:blip r:embed="rId8"/>
                <a:stretch>
                  <a:fillRect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253948" y="1866900"/>
            <a:ext cx="699052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3948" y="2760592"/>
            <a:ext cx="699052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53000" y="5981699"/>
                <a:ext cx="27499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)×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981699"/>
                <a:ext cx="274992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72289" y="4993332"/>
            <a:ext cx="3657601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Euler Equation: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5909964"/>
            <a:ext cx="3962401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Euler Equation: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7800" y="5526732"/>
            <a:ext cx="0" cy="569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81800" y="5486400"/>
            <a:ext cx="0" cy="569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20000" y="5454997"/>
            <a:ext cx="0" cy="569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3600" y="5486400"/>
            <a:ext cx="0" cy="569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Lunar Lander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62400" y="2057400"/>
                <a:ext cx="2971800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057400"/>
                <a:ext cx="2971800" cy="1066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92009" y="2057400"/>
                <a:ext cx="1676400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009" y="2057400"/>
                <a:ext cx="1676400" cy="1066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1"/>
            <a:ext cx="3474027" cy="4495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1572039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Diagram: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1600200"/>
            <a:ext cx="403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Differential Equation: 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191000" y="3200400"/>
                <a:ext cx="2743200" cy="106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200400"/>
                <a:ext cx="2743200" cy="1066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191000" y="40386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4495800"/>
            <a:ext cx="5181600" cy="2133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lander’s altitude [r] is measured from the center of the moon.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initial conditions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chain rule substitution.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using separation of variables.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at T=0 and T=4.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equations equal and solve.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Equations: Lunar Lander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289" y="1828800"/>
            <a:ext cx="1508911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Altitude: 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43200" y="1828800"/>
                <a:ext cx="1654172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828800"/>
                <a:ext cx="1654172" cy="533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72289" y="2627243"/>
            <a:ext cx="1508911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Velocity: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289" y="3619500"/>
            <a:ext cx="2207964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Acceleration: 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43200" y="3501886"/>
                <a:ext cx="2209800" cy="1066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501886"/>
                <a:ext cx="2209800" cy="1066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43200" y="2594113"/>
                <a:ext cx="1737511" cy="9143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594113"/>
                <a:ext cx="1737511" cy="9143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19870" y="2724150"/>
                <a:ext cx="2776330" cy="571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=−450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70" y="2724150"/>
                <a:ext cx="2776330" cy="571499"/>
              </a:xfrm>
              <a:prstGeom prst="rect">
                <a:avLst/>
              </a:prstGeom>
              <a:blipFill rotWithShape="1">
                <a:blip r:embed="rId6"/>
                <a:stretch>
                  <a:fillRect b="-6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919870" y="1866900"/>
                <a:ext cx="2928730" cy="457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=1,781,870</m:t>
                    </m:r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70" y="1866900"/>
                <a:ext cx="2928730" cy="457199"/>
              </a:xfrm>
              <a:prstGeom prst="rect">
                <a:avLst/>
              </a:prstGeom>
              <a:blipFill rotWithShape="1">
                <a:blip r:embed="rId7"/>
                <a:stretch>
                  <a:fillRect t="-10667" r="-832" b="-3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253948" y="1866900"/>
            <a:ext cx="699052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3948" y="2760592"/>
            <a:ext cx="699052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397372" y="4993332"/>
                <a:ext cx="37560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72" y="4993332"/>
                <a:ext cx="3756028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80711" y="5992790"/>
                <a:ext cx="38198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1,781,870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 panose="02040503050406030204" pitchFamily="18" charset="0"/>
                        </a:rPr>
                        <m:t>(−450)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711" y="5992790"/>
                <a:ext cx="381982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72289" y="4993332"/>
            <a:ext cx="3657601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Euler Equation: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5909964"/>
            <a:ext cx="3962401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Euler Equation: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724400" y="5526732"/>
            <a:ext cx="0" cy="569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91400" y="5486400"/>
            <a:ext cx="0" cy="569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01000" y="5454997"/>
            <a:ext cx="0" cy="569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3600" y="5486400"/>
            <a:ext cx="0" cy="569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Deceleration from thrust: T = 4 m/s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onstant : G = 6.6726 x 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N*m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Lunar mass: M = 7.35 x 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endParaRPr lang="en-US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Lunar radius: R = 1,740,000 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time value: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altitude value: 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 = 1,781,870 m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velocity value: 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= -450 m/s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limit of integration: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200 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steps: n = 200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size: h = 1 s</a:t>
            </a:r>
          </a:p>
        </p:txBody>
      </p:sp>
    </p:spTree>
    <p:extLst>
      <p:ext uri="{BB962C8B-B14F-4D97-AF65-F5344CB8AC3E}">
        <p14:creationId xmlns:p14="http://schemas.microsoft.com/office/powerpoint/2010/main" val="10416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69989423"/>
              </p:ext>
            </p:extLst>
          </p:nvPr>
        </p:nvGraphicFramePr>
        <p:xfrm>
          <a:off x="0" y="41312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550671"/>
              </p:ext>
            </p:extLst>
          </p:nvPr>
        </p:nvGraphicFramePr>
        <p:xfrm>
          <a:off x="4572000" y="41305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94421"/>
              </p:ext>
            </p:extLst>
          </p:nvPr>
        </p:nvGraphicFramePr>
        <p:xfrm>
          <a:off x="1447800" y="1600200"/>
          <a:ext cx="6121398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968"/>
                <a:gridCol w="608968"/>
                <a:gridCol w="1208421"/>
                <a:gridCol w="1243310"/>
                <a:gridCol w="1208421"/>
                <a:gridCol w="124331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Step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Case Study Altitude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Simulation Altitude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Case Study Velocity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Simulation Velocity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-16.83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-16.83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-14.45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-14.45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-12.07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-12.07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1740000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1740000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1740010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9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retro-rocket ignition altitude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variable: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 from Thrust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3.5≤T≤4.5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size: 0.05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Landing Time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velocity at fixed ignition point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Tolerances: r = ± 5m and v = ±1m/s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Landing Solutions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94362133"/>
              </p:ext>
            </p:extLst>
          </p:nvPr>
        </p:nvGraphicFramePr>
        <p:xfrm>
          <a:off x="914400" y="2057400"/>
          <a:ext cx="22860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/>
                <a:gridCol w="533400"/>
                <a:gridCol w="1117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Thrust (T)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Time (t)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Start Velocity </a:t>
                      </a:r>
                      <a:r>
                        <a:rPr lang="en-US" sz="1100" b="1" u="none" strike="noStrike" dirty="0" smtClean="0">
                          <a:effectLst/>
                        </a:rPr>
                        <a:t>(v</a:t>
                      </a:r>
                      <a:r>
                        <a:rPr lang="en-US" sz="1100" b="1" u="none" strike="noStrike" baseline="-25000" dirty="0" smtClean="0">
                          <a:effectLst/>
                        </a:rPr>
                        <a:t>0</a:t>
                      </a:r>
                      <a:r>
                        <a:rPr lang="en-US" sz="1100" b="1" u="none" strike="noStrike" dirty="0" smtClean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-400.8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-411.12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-416.18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-421.18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-426.1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-435.8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-440.6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-445.3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-454.6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-459.2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-463.72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-468.26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-472.66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-477.1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-481.44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-485.8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-490.1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-494.31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586022"/>
              </p:ext>
            </p:extLst>
          </p:nvPr>
        </p:nvGraphicFramePr>
        <p:xfrm>
          <a:off x="37338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555555"/>
              </p:ext>
            </p:extLst>
          </p:nvPr>
        </p:nvGraphicFramePr>
        <p:xfrm>
          <a:off x="3657600" y="1447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596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1543</Words>
  <Application>Microsoft Office PowerPoint</Application>
  <PresentationFormat>On-screen Show (4:3)</PresentationFormat>
  <Paragraphs>419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Predicting Landing Times and Initial Velocities For a Lander in a Two-Body System</vt:lpstr>
      <vt:lpstr>Parameter Study</vt:lpstr>
      <vt:lpstr>Systems of Equations: Physics</vt:lpstr>
      <vt:lpstr>Case Study: Lunar Lander</vt:lpstr>
      <vt:lpstr>System of Equations: Lunar Lander</vt:lpstr>
      <vt:lpstr>Case Study Values</vt:lpstr>
      <vt:lpstr>Case Study Results</vt:lpstr>
      <vt:lpstr>Parameter Study</vt:lpstr>
      <vt:lpstr>Landing Solutions</vt:lpstr>
      <vt:lpstr>Interpolation</vt:lpstr>
      <vt:lpstr>Extrapolation</vt:lpstr>
      <vt:lpstr>Summary</vt:lpstr>
    </vt:vector>
  </TitlesOfParts>
  <Company>Des Moines Area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Study</dc:title>
  <dc:creator>DeVries, Carl J</dc:creator>
  <cp:lastModifiedBy>DeVries, Carl J</cp:lastModifiedBy>
  <cp:revision>75</cp:revision>
  <cp:lastPrinted>2014-04-17T17:56:00Z</cp:lastPrinted>
  <dcterms:created xsi:type="dcterms:W3CDTF">2014-04-10T06:23:34Z</dcterms:created>
  <dcterms:modified xsi:type="dcterms:W3CDTF">2014-04-23T00:06:02Z</dcterms:modified>
</cp:coreProperties>
</file>