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7010400" cy="9236075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0D71"/>
    <a:srgbClr val="D7E0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9397" autoAdjust="0"/>
  </p:normalViewPr>
  <p:slideViewPr>
    <p:cSldViewPr>
      <p:cViewPr varScale="1">
        <p:scale>
          <a:sx n="26" d="100"/>
          <a:sy n="26" d="100"/>
        </p:scale>
        <p:origin x="1914" y="132"/>
      </p:cViewPr>
      <p:guideLst>
        <p:guide orient="horz" pos="1440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56" y="-78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anfp01\students\cjdevries\ParameterStudy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anfp01\students\cjdevries\ParameterStudy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anfp01\students\cjdevries\ParameterStudy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anfp01\students\cjdevries\ParameterStudy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anfp01\students\cjdevries\ParameterStudy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anfp01\students\cjdevries\ParameterStudy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3600" b="1" i="0" baseline="0" dirty="0">
                <a:effectLst/>
              </a:rPr>
              <a:t>Time </a:t>
            </a:r>
            <a:r>
              <a:rPr lang="en-US" sz="3600" b="1" i="0" baseline="0" dirty="0" smtClean="0">
                <a:effectLst/>
              </a:rPr>
              <a:t>vs</a:t>
            </a:r>
            <a:r>
              <a:rPr lang="en-US" sz="3600" b="1" i="0" baseline="0" dirty="0">
                <a:effectLst/>
              </a:rPr>
              <a:t>. </a:t>
            </a:r>
            <a:r>
              <a:rPr lang="en-US" sz="3600" b="1" i="0" baseline="0" dirty="0" err="1" smtClean="0">
                <a:effectLst/>
              </a:rPr>
              <a:t>Decel</a:t>
            </a:r>
            <a:r>
              <a:rPr lang="en-US" sz="3600" b="1" i="0" baseline="0" dirty="0" smtClean="0">
                <a:effectLst/>
              </a:rPr>
              <a:t>. </a:t>
            </a:r>
            <a:r>
              <a:rPr lang="en-US" sz="3600" b="1" i="0" baseline="0" dirty="0">
                <a:effectLst/>
              </a:rPr>
              <a:t>from </a:t>
            </a:r>
            <a:r>
              <a:rPr lang="en-US" sz="3600" b="1" i="0" baseline="0" dirty="0" smtClean="0">
                <a:effectLst/>
              </a:rPr>
              <a:t>Thrust</a:t>
            </a:r>
            <a:endParaRPr lang="en-US" sz="3600" dirty="0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'Interpolation Overlays'!$B$1</c:f>
              <c:strCache>
                <c:ptCount val="1"/>
                <c:pt idx="0">
                  <c:v>Time Points</c:v>
                </c:pt>
              </c:strCache>
            </c:strRef>
          </c:tx>
          <c:spPr>
            <a:ln w="28575">
              <a:noFill/>
            </a:ln>
          </c:spPr>
          <c:trendline>
            <c:trendlineType val="poly"/>
            <c:order val="2"/>
            <c:dispRSqr val="0"/>
            <c:dispEq val="0"/>
          </c:trendline>
          <c:xVal>
            <c:numRef>
              <c:f>'Interpolation Overlays'!$A$2:$A$28</c:f>
              <c:numCache>
                <c:formatCode>General</c:formatCode>
                <c:ptCount val="27"/>
                <c:pt idx="0">
                  <c:v>3.5</c:v>
                </c:pt>
                <c:pt idx="1">
                  <c:v>3.55</c:v>
                </c:pt>
                <c:pt idx="2">
                  <c:v>3.57</c:v>
                </c:pt>
                <c:pt idx="3">
                  <c:v>3.6</c:v>
                </c:pt>
                <c:pt idx="4">
                  <c:v>3.65</c:v>
                </c:pt>
                <c:pt idx="5">
                  <c:v>3.7</c:v>
                </c:pt>
                <c:pt idx="6">
                  <c:v>3.75</c:v>
                </c:pt>
                <c:pt idx="7">
                  <c:v>3.77</c:v>
                </c:pt>
                <c:pt idx="8">
                  <c:v>3.8</c:v>
                </c:pt>
                <c:pt idx="9">
                  <c:v>3.85</c:v>
                </c:pt>
                <c:pt idx="10">
                  <c:v>3.9</c:v>
                </c:pt>
                <c:pt idx="11">
                  <c:v>3.95</c:v>
                </c:pt>
                <c:pt idx="12">
                  <c:v>3.97</c:v>
                </c:pt>
                <c:pt idx="13">
                  <c:v>4</c:v>
                </c:pt>
                <c:pt idx="14">
                  <c:v>4.03</c:v>
                </c:pt>
                <c:pt idx="15">
                  <c:v>4.05</c:v>
                </c:pt>
                <c:pt idx="16">
                  <c:v>4.0999999999999996</c:v>
                </c:pt>
                <c:pt idx="17">
                  <c:v>4.1500000000000004</c:v>
                </c:pt>
                <c:pt idx="18">
                  <c:v>4.2</c:v>
                </c:pt>
                <c:pt idx="19">
                  <c:v>4.2300000000000004</c:v>
                </c:pt>
                <c:pt idx="20">
                  <c:v>4.25</c:v>
                </c:pt>
                <c:pt idx="21">
                  <c:v>4.3</c:v>
                </c:pt>
                <c:pt idx="22">
                  <c:v>4.3499999999999996</c:v>
                </c:pt>
                <c:pt idx="23">
                  <c:v>4.4000000000000004</c:v>
                </c:pt>
                <c:pt idx="24">
                  <c:v>4.43</c:v>
                </c:pt>
                <c:pt idx="25">
                  <c:v>4.45</c:v>
                </c:pt>
                <c:pt idx="26">
                  <c:v>4.5</c:v>
                </c:pt>
              </c:numCache>
            </c:numRef>
          </c:xVal>
          <c:yVal>
            <c:numRef>
              <c:f>'Interpolation Overlays'!$B$2:$B$28</c:f>
              <c:numCache>
                <c:formatCode>General</c:formatCode>
                <c:ptCount val="27"/>
                <c:pt idx="0">
                  <c:v>210</c:v>
                </c:pt>
                <c:pt idx="1">
                  <c:v>208</c:v>
                </c:pt>
                <c:pt idx="3">
                  <c:v>205</c:v>
                </c:pt>
                <c:pt idx="4">
                  <c:v>202</c:v>
                </c:pt>
                <c:pt idx="5">
                  <c:v>200</c:v>
                </c:pt>
                <c:pt idx="6">
                  <c:v>198</c:v>
                </c:pt>
                <c:pt idx="8">
                  <c:v>195</c:v>
                </c:pt>
                <c:pt idx="9">
                  <c:v>193</c:v>
                </c:pt>
                <c:pt idx="10">
                  <c:v>191</c:v>
                </c:pt>
                <c:pt idx="11">
                  <c:v>189</c:v>
                </c:pt>
                <c:pt idx="13">
                  <c:v>187</c:v>
                </c:pt>
                <c:pt idx="15">
                  <c:v>185</c:v>
                </c:pt>
                <c:pt idx="16">
                  <c:v>183</c:v>
                </c:pt>
                <c:pt idx="17">
                  <c:v>181</c:v>
                </c:pt>
                <c:pt idx="18">
                  <c:v>180</c:v>
                </c:pt>
                <c:pt idx="20">
                  <c:v>178</c:v>
                </c:pt>
                <c:pt idx="21">
                  <c:v>176</c:v>
                </c:pt>
                <c:pt idx="22">
                  <c:v>175</c:v>
                </c:pt>
                <c:pt idx="23">
                  <c:v>173</c:v>
                </c:pt>
                <c:pt idx="25">
                  <c:v>172</c:v>
                </c:pt>
                <c:pt idx="26">
                  <c:v>170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'Interpolation Overlays'!$C$1</c:f>
              <c:strCache>
                <c:ptCount val="1"/>
                <c:pt idx="0">
                  <c:v>Time Interpolations</c:v>
                </c:pt>
              </c:strCache>
            </c:strRef>
          </c:tx>
          <c:spPr>
            <a:ln w="28575">
              <a:noFill/>
            </a:ln>
          </c:spPr>
          <c:xVal>
            <c:numRef>
              <c:f>'Interpolation Overlays'!$A$2:$A$28</c:f>
              <c:numCache>
                <c:formatCode>General</c:formatCode>
                <c:ptCount val="27"/>
                <c:pt idx="0">
                  <c:v>3.5</c:v>
                </c:pt>
                <c:pt idx="1">
                  <c:v>3.55</c:v>
                </c:pt>
                <c:pt idx="2">
                  <c:v>3.57</c:v>
                </c:pt>
                <c:pt idx="3">
                  <c:v>3.6</c:v>
                </c:pt>
                <c:pt idx="4">
                  <c:v>3.65</c:v>
                </c:pt>
                <c:pt idx="5">
                  <c:v>3.7</c:v>
                </c:pt>
                <c:pt idx="6">
                  <c:v>3.75</c:v>
                </c:pt>
                <c:pt idx="7">
                  <c:v>3.77</c:v>
                </c:pt>
                <c:pt idx="8">
                  <c:v>3.8</c:v>
                </c:pt>
                <c:pt idx="9">
                  <c:v>3.85</c:v>
                </c:pt>
                <c:pt idx="10">
                  <c:v>3.9</c:v>
                </c:pt>
                <c:pt idx="11">
                  <c:v>3.95</c:v>
                </c:pt>
                <c:pt idx="12">
                  <c:v>3.97</c:v>
                </c:pt>
                <c:pt idx="13">
                  <c:v>4</c:v>
                </c:pt>
                <c:pt idx="14">
                  <c:v>4.03</c:v>
                </c:pt>
                <c:pt idx="15">
                  <c:v>4.05</c:v>
                </c:pt>
                <c:pt idx="16">
                  <c:v>4.0999999999999996</c:v>
                </c:pt>
                <c:pt idx="17">
                  <c:v>4.1500000000000004</c:v>
                </c:pt>
                <c:pt idx="18">
                  <c:v>4.2</c:v>
                </c:pt>
                <c:pt idx="19">
                  <c:v>4.2300000000000004</c:v>
                </c:pt>
                <c:pt idx="20">
                  <c:v>4.25</c:v>
                </c:pt>
                <c:pt idx="21">
                  <c:v>4.3</c:v>
                </c:pt>
                <c:pt idx="22">
                  <c:v>4.3499999999999996</c:v>
                </c:pt>
                <c:pt idx="23">
                  <c:v>4.4000000000000004</c:v>
                </c:pt>
                <c:pt idx="24">
                  <c:v>4.43</c:v>
                </c:pt>
                <c:pt idx="25">
                  <c:v>4.45</c:v>
                </c:pt>
                <c:pt idx="26">
                  <c:v>4.5</c:v>
                </c:pt>
              </c:numCache>
            </c:numRef>
          </c:xVal>
          <c:yVal>
            <c:numRef>
              <c:f>'Interpolation Overlays'!$C$2:$C$28</c:f>
              <c:numCache>
                <c:formatCode>General</c:formatCode>
                <c:ptCount val="27"/>
                <c:pt idx="2">
                  <c:v>207</c:v>
                </c:pt>
                <c:pt idx="7">
                  <c:v>197</c:v>
                </c:pt>
                <c:pt idx="12">
                  <c:v>188</c:v>
                </c:pt>
                <c:pt idx="14">
                  <c:v>186</c:v>
                </c:pt>
                <c:pt idx="19">
                  <c:v>179</c:v>
                </c:pt>
                <c:pt idx="24">
                  <c:v>172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9546096"/>
        <c:axId val="239562112"/>
      </c:scatterChart>
      <c:valAx>
        <c:axId val="239546096"/>
        <c:scaling>
          <c:orientation val="minMax"/>
          <c:max val="4.5"/>
          <c:min val="3.5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3200" dirty="0" smtClean="0"/>
                  <a:t>Deceleration</a:t>
                </a:r>
                <a:r>
                  <a:rPr lang="en-US" sz="3200" baseline="0" dirty="0" smtClean="0"/>
                  <a:t> </a:t>
                </a:r>
                <a:r>
                  <a:rPr lang="en-US" sz="3200" baseline="0" dirty="0"/>
                  <a:t>from Thrust, T, m/s</a:t>
                </a:r>
                <a:r>
                  <a:rPr lang="en-US" sz="3200" baseline="30000" dirty="0"/>
                  <a:t>2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39562112"/>
        <c:crosses val="autoZero"/>
        <c:crossBetween val="midCat"/>
      </c:valAx>
      <c:valAx>
        <c:axId val="239562112"/>
        <c:scaling>
          <c:orientation val="minMax"/>
          <c:min val="1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3200" b="1" i="0" baseline="0" dirty="0">
                    <a:effectLst/>
                  </a:rPr>
                  <a:t>Landing Time, t, s</a:t>
                </a:r>
                <a:endParaRPr lang="en-US" sz="3200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39546096"/>
        <c:crosses val="autoZero"/>
        <c:crossBetween val="midCat"/>
      </c:valAx>
    </c:plotArea>
    <c:plotVisOnly val="1"/>
    <c:dispBlanksAs val="gap"/>
    <c:showDLblsOverMax val="0"/>
  </c:chart>
  <c:spPr>
    <a:solidFill>
      <a:schemeClr val="accent3">
        <a:lumMod val="20000"/>
        <a:lumOff val="80000"/>
      </a:schemeClr>
    </a:solidFill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3600" b="1" i="0" baseline="0" dirty="0" smtClean="0">
                <a:effectLst/>
              </a:rPr>
              <a:t>Velocity </a:t>
            </a:r>
            <a:r>
              <a:rPr lang="en-US" sz="3600" b="1" i="0" baseline="0" dirty="0">
                <a:effectLst/>
              </a:rPr>
              <a:t>v</a:t>
            </a:r>
            <a:r>
              <a:rPr lang="en-US" sz="3600" b="1" i="0" baseline="0" dirty="0" smtClean="0">
                <a:effectLst/>
              </a:rPr>
              <a:t>s</a:t>
            </a:r>
            <a:r>
              <a:rPr lang="en-US" sz="3600" b="1" i="0" baseline="0" dirty="0">
                <a:effectLst/>
              </a:rPr>
              <a:t>. </a:t>
            </a:r>
            <a:r>
              <a:rPr lang="en-US" sz="3600" b="1" i="0" baseline="0" dirty="0" err="1" smtClean="0">
                <a:effectLst/>
              </a:rPr>
              <a:t>Decel</a:t>
            </a:r>
            <a:r>
              <a:rPr lang="en-US" sz="3600" b="1" i="0" baseline="0" dirty="0" smtClean="0">
                <a:effectLst/>
              </a:rPr>
              <a:t>. </a:t>
            </a:r>
            <a:r>
              <a:rPr lang="en-US" sz="3600" b="1" i="0" baseline="0" dirty="0">
                <a:effectLst/>
              </a:rPr>
              <a:t>from </a:t>
            </a:r>
            <a:r>
              <a:rPr lang="en-US" sz="3600" b="1" i="0" baseline="0" dirty="0" smtClean="0">
                <a:effectLst/>
              </a:rPr>
              <a:t>Thrust</a:t>
            </a:r>
            <a:endParaRPr lang="en-US" sz="3600" dirty="0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'Interpolation Overlays'!$D$1</c:f>
              <c:strCache>
                <c:ptCount val="1"/>
                <c:pt idx="0">
                  <c:v>Velocity Points</c:v>
                </c:pt>
              </c:strCache>
            </c:strRef>
          </c:tx>
          <c:spPr>
            <a:ln w="28575">
              <a:noFill/>
            </a:ln>
          </c:spPr>
          <c:trendline>
            <c:trendlineType val="poly"/>
            <c:order val="2"/>
            <c:dispRSqr val="0"/>
            <c:dispEq val="0"/>
          </c:trendline>
          <c:xVal>
            <c:numRef>
              <c:f>'Interpolation Overlays'!$A$2:$A$28</c:f>
              <c:numCache>
                <c:formatCode>General</c:formatCode>
                <c:ptCount val="27"/>
                <c:pt idx="0">
                  <c:v>3.5</c:v>
                </c:pt>
                <c:pt idx="1">
                  <c:v>3.55</c:v>
                </c:pt>
                <c:pt idx="2">
                  <c:v>3.57</c:v>
                </c:pt>
                <c:pt idx="3">
                  <c:v>3.6</c:v>
                </c:pt>
                <c:pt idx="4">
                  <c:v>3.65</c:v>
                </c:pt>
                <c:pt idx="5">
                  <c:v>3.7</c:v>
                </c:pt>
                <c:pt idx="6">
                  <c:v>3.75</c:v>
                </c:pt>
                <c:pt idx="7">
                  <c:v>3.77</c:v>
                </c:pt>
                <c:pt idx="8">
                  <c:v>3.8</c:v>
                </c:pt>
                <c:pt idx="9">
                  <c:v>3.85</c:v>
                </c:pt>
                <c:pt idx="10">
                  <c:v>3.9</c:v>
                </c:pt>
                <c:pt idx="11">
                  <c:v>3.95</c:v>
                </c:pt>
                <c:pt idx="12">
                  <c:v>3.97</c:v>
                </c:pt>
                <c:pt idx="13">
                  <c:v>4</c:v>
                </c:pt>
                <c:pt idx="14">
                  <c:v>4.03</c:v>
                </c:pt>
                <c:pt idx="15">
                  <c:v>4.05</c:v>
                </c:pt>
                <c:pt idx="16">
                  <c:v>4.0999999999999996</c:v>
                </c:pt>
                <c:pt idx="17">
                  <c:v>4.1500000000000004</c:v>
                </c:pt>
                <c:pt idx="18">
                  <c:v>4.2</c:v>
                </c:pt>
                <c:pt idx="19">
                  <c:v>4.2300000000000004</c:v>
                </c:pt>
                <c:pt idx="20">
                  <c:v>4.25</c:v>
                </c:pt>
                <c:pt idx="21">
                  <c:v>4.3</c:v>
                </c:pt>
                <c:pt idx="22">
                  <c:v>4.3499999999999996</c:v>
                </c:pt>
                <c:pt idx="23">
                  <c:v>4.4000000000000004</c:v>
                </c:pt>
                <c:pt idx="24">
                  <c:v>4.43</c:v>
                </c:pt>
                <c:pt idx="25">
                  <c:v>4.45</c:v>
                </c:pt>
                <c:pt idx="26">
                  <c:v>4.5</c:v>
                </c:pt>
              </c:numCache>
            </c:numRef>
          </c:xVal>
          <c:yVal>
            <c:numRef>
              <c:f>'Interpolation Overlays'!$D$2:$D$28</c:f>
              <c:numCache>
                <c:formatCode>General</c:formatCode>
                <c:ptCount val="27"/>
                <c:pt idx="0">
                  <c:v>-400.8</c:v>
                </c:pt>
                <c:pt idx="1">
                  <c:v>-406</c:v>
                </c:pt>
                <c:pt idx="3">
                  <c:v>-411.12</c:v>
                </c:pt>
                <c:pt idx="4">
                  <c:v>-416.18</c:v>
                </c:pt>
                <c:pt idx="5">
                  <c:v>-421.18</c:v>
                </c:pt>
                <c:pt idx="6">
                  <c:v>-426.1</c:v>
                </c:pt>
                <c:pt idx="8">
                  <c:v>-431</c:v>
                </c:pt>
                <c:pt idx="9">
                  <c:v>-435.8</c:v>
                </c:pt>
                <c:pt idx="10">
                  <c:v>-440.6</c:v>
                </c:pt>
                <c:pt idx="11">
                  <c:v>-445.3</c:v>
                </c:pt>
                <c:pt idx="13">
                  <c:v>-450</c:v>
                </c:pt>
                <c:pt idx="15">
                  <c:v>-454.6</c:v>
                </c:pt>
                <c:pt idx="16">
                  <c:v>-459.2</c:v>
                </c:pt>
                <c:pt idx="17">
                  <c:v>-463.72</c:v>
                </c:pt>
                <c:pt idx="18">
                  <c:v>-468.26</c:v>
                </c:pt>
                <c:pt idx="20">
                  <c:v>-472.66</c:v>
                </c:pt>
                <c:pt idx="21">
                  <c:v>-477.1</c:v>
                </c:pt>
                <c:pt idx="22">
                  <c:v>-481.44</c:v>
                </c:pt>
                <c:pt idx="23">
                  <c:v>-485.8</c:v>
                </c:pt>
                <c:pt idx="25">
                  <c:v>-490.1</c:v>
                </c:pt>
                <c:pt idx="26">
                  <c:v>-494.31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'Interpolation Overlays'!$E$1</c:f>
              <c:strCache>
                <c:ptCount val="1"/>
                <c:pt idx="0">
                  <c:v>Velocity Interpolations</c:v>
                </c:pt>
              </c:strCache>
            </c:strRef>
          </c:tx>
          <c:spPr>
            <a:ln w="28575">
              <a:noFill/>
            </a:ln>
          </c:spPr>
          <c:xVal>
            <c:numRef>
              <c:f>'Interpolation Overlays'!$A$2:$A$28</c:f>
              <c:numCache>
                <c:formatCode>General</c:formatCode>
                <c:ptCount val="27"/>
                <c:pt idx="0">
                  <c:v>3.5</c:v>
                </c:pt>
                <c:pt idx="1">
                  <c:v>3.55</c:v>
                </c:pt>
                <c:pt idx="2">
                  <c:v>3.57</c:v>
                </c:pt>
                <c:pt idx="3">
                  <c:v>3.6</c:v>
                </c:pt>
                <c:pt idx="4">
                  <c:v>3.65</c:v>
                </c:pt>
                <c:pt idx="5">
                  <c:v>3.7</c:v>
                </c:pt>
                <c:pt idx="6">
                  <c:v>3.75</c:v>
                </c:pt>
                <c:pt idx="7">
                  <c:v>3.77</c:v>
                </c:pt>
                <c:pt idx="8">
                  <c:v>3.8</c:v>
                </c:pt>
                <c:pt idx="9">
                  <c:v>3.85</c:v>
                </c:pt>
                <c:pt idx="10">
                  <c:v>3.9</c:v>
                </c:pt>
                <c:pt idx="11">
                  <c:v>3.95</c:v>
                </c:pt>
                <c:pt idx="12">
                  <c:v>3.97</c:v>
                </c:pt>
                <c:pt idx="13">
                  <c:v>4</c:v>
                </c:pt>
                <c:pt idx="14">
                  <c:v>4.03</c:v>
                </c:pt>
                <c:pt idx="15">
                  <c:v>4.05</c:v>
                </c:pt>
                <c:pt idx="16">
                  <c:v>4.0999999999999996</c:v>
                </c:pt>
                <c:pt idx="17">
                  <c:v>4.1500000000000004</c:v>
                </c:pt>
                <c:pt idx="18">
                  <c:v>4.2</c:v>
                </c:pt>
                <c:pt idx="19">
                  <c:v>4.2300000000000004</c:v>
                </c:pt>
                <c:pt idx="20">
                  <c:v>4.25</c:v>
                </c:pt>
                <c:pt idx="21">
                  <c:v>4.3</c:v>
                </c:pt>
                <c:pt idx="22">
                  <c:v>4.3499999999999996</c:v>
                </c:pt>
                <c:pt idx="23">
                  <c:v>4.4000000000000004</c:v>
                </c:pt>
                <c:pt idx="24">
                  <c:v>4.43</c:v>
                </c:pt>
                <c:pt idx="25">
                  <c:v>4.45</c:v>
                </c:pt>
                <c:pt idx="26">
                  <c:v>4.5</c:v>
                </c:pt>
              </c:numCache>
            </c:numRef>
          </c:xVal>
          <c:yVal>
            <c:numRef>
              <c:f>'Interpolation Overlays'!$E$2:$E$28</c:f>
              <c:numCache>
                <c:formatCode>General</c:formatCode>
                <c:ptCount val="27"/>
                <c:pt idx="2">
                  <c:v>-408.05</c:v>
                </c:pt>
                <c:pt idx="7">
                  <c:v>-428.08</c:v>
                </c:pt>
                <c:pt idx="12">
                  <c:v>-447.22</c:v>
                </c:pt>
                <c:pt idx="14">
                  <c:v>-452.76</c:v>
                </c:pt>
                <c:pt idx="19">
                  <c:v>-470.89</c:v>
                </c:pt>
                <c:pt idx="24">
                  <c:v>-488.35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9679056"/>
        <c:axId val="239679440"/>
      </c:scatterChart>
      <c:valAx>
        <c:axId val="239679056"/>
        <c:scaling>
          <c:orientation val="minMax"/>
          <c:max val="4.5"/>
          <c:min val="3.5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3200" b="1" i="0" baseline="0" dirty="0" smtClean="0">
                    <a:effectLst/>
                  </a:rPr>
                  <a:t>Deceleration </a:t>
                </a:r>
                <a:r>
                  <a:rPr lang="en-US" sz="3200" b="1" i="0" baseline="0" dirty="0">
                    <a:effectLst/>
                  </a:rPr>
                  <a:t>From Thrust, T, m/s</a:t>
                </a:r>
                <a:r>
                  <a:rPr lang="en-US" sz="3200" b="1" i="0" baseline="30000" dirty="0">
                    <a:effectLst/>
                  </a:rPr>
                  <a:t>2</a:t>
                </a:r>
                <a:endParaRPr lang="en-US" sz="3200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39679440"/>
        <c:crosses val="autoZero"/>
        <c:crossBetween val="midCat"/>
      </c:valAx>
      <c:valAx>
        <c:axId val="239679440"/>
        <c:scaling>
          <c:orientation val="minMax"/>
          <c:max val="-350"/>
          <c:min val="-5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3200" b="1" i="0" baseline="0" dirty="0">
                    <a:effectLst/>
                  </a:rPr>
                  <a:t>Initial </a:t>
                </a:r>
                <a:r>
                  <a:rPr lang="en-US" sz="3200" b="1" i="0" baseline="0" dirty="0" smtClean="0">
                    <a:effectLst/>
                  </a:rPr>
                  <a:t>Vel., </a:t>
                </a:r>
                <a:r>
                  <a:rPr lang="en-US" sz="3200" b="1" i="0" baseline="0" dirty="0">
                    <a:effectLst/>
                  </a:rPr>
                  <a:t>v</a:t>
                </a:r>
                <a:r>
                  <a:rPr lang="en-US" sz="3200" b="1" i="0" baseline="-25000" dirty="0">
                    <a:effectLst/>
                  </a:rPr>
                  <a:t>0</a:t>
                </a:r>
                <a:r>
                  <a:rPr lang="en-US" sz="3200" b="1" i="0" baseline="0" dirty="0">
                    <a:effectLst/>
                  </a:rPr>
                  <a:t>, m/s</a:t>
                </a:r>
                <a:endParaRPr lang="en-US" sz="32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2.4146738602119178E-2"/>
              <c:y val="0.172201443569553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39679056"/>
        <c:crosses val="autoZero"/>
        <c:crossBetween val="midCat"/>
      </c:valAx>
    </c:plotArea>
    <c:plotVisOnly val="1"/>
    <c:dispBlanksAs val="gap"/>
    <c:showDLblsOverMax val="0"/>
  </c:chart>
  <c:spPr>
    <a:solidFill>
      <a:schemeClr val="accent3">
        <a:lumMod val="20000"/>
        <a:lumOff val="80000"/>
      </a:schemeClr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3600" dirty="0" smtClean="0"/>
              <a:t>Time </a:t>
            </a:r>
            <a:r>
              <a:rPr lang="en-US" sz="3600" dirty="0"/>
              <a:t>v</a:t>
            </a:r>
            <a:r>
              <a:rPr lang="en-US" sz="3600" dirty="0" smtClean="0"/>
              <a:t>s</a:t>
            </a:r>
            <a:r>
              <a:rPr lang="en-US" sz="3600" dirty="0"/>
              <a:t>.</a:t>
            </a:r>
            <a:r>
              <a:rPr lang="en-US" sz="3600" baseline="0" dirty="0"/>
              <a:t> </a:t>
            </a:r>
            <a:r>
              <a:rPr lang="en-US" sz="3600" baseline="0" dirty="0" err="1" smtClean="0"/>
              <a:t>Decel</a:t>
            </a:r>
            <a:r>
              <a:rPr lang="en-US" sz="3600" baseline="0" dirty="0" smtClean="0"/>
              <a:t>. </a:t>
            </a:r>
            <a:r>
              <a:rPr lang="en-US" sz="3600" baseline="0" dirty="0"/>
              <a:t>from </a:t>
            </a:r>
            <a:r>
              <a:rPr lang="en-US" sz="3600" baseline="0" dirty="0" smtClean="0"/>
              <a:t>Thrust</a:t>
            </a:r>
            <a:endParaRPr lang="en-US" sz="3600" dirty="0"/>
          </a:p>
        </c:rich>
      </c:tx>
      <c:layout>
        <c:manualLayout>
          <c:xMode val="edge"/>
          <c:yMode val="edge"/>
          <c:x val="0.14749562554680665"/>
          <c:y val="1.1574074074074073E-2"/>
        </c:manualLayout>
      </c:layout>
      <c:overlay val="0"/>
    </c:title>
    <c:autoTitleDeleted val="0"/>
    <c:plotArea>
      <c:layout/>
      <c:scatterChart>
        <c:scatterStyle val="lineMarker"/>
        <c:varyColors val="0"/>
        <c:ser>
          <c:idx val="1"/>
          <c:order val="1"/>
          <c:spPr>
            <a:ln w="28575">
              <a:noFill/>
            </a:ln>
          </c:spPr>
          <c:xVal>
            <c:numRef>
              <c:f>'Extrapolation Overlays'!$A$2:$A$30</c:f>
              <c:numCache>
                <c:formatCode>General</c:formatCode>
                <c:ptCount val="29"/>
                <c:pt idx="0">
                  <c:v>2.5</c:v>
                </c:pt>
                <c:pt idx="1">
                  <c:v>2.75</c:v>
                </c:pt>
                <c:pt idx="2">
                  <c:v>3</c:v>
                </c:pt>
                <c:pt idx="3">
                  <c:v>3.25</c:v>
                </c:pt>
                <c:pt idx="4">
                  <c:v>3.5</c:v>
                </c:pt>
                <c:pt idx="5">
                  <c:v>3.55</c:v>
                </c:pt>
                <c:pt idx="6">
                  <c:v>3.6</c:v>
                </c:pt>
                <c:pt idx="7">
                  <c:v>3.65</c:v>
                </c:pt>
                <c:pt idx="8">
                  <c:v>3.7</c:v>
                </c:pt>
                <c:pt idx="9">
                  <c:v>3.75</c:v>
                </c:pt>
                <c:pt idx="10">
                  <c:v>3.8</c:v>
                </c:pt>
                <c:pt idx="11">
                  <c:v>3.85</c:v>
                </c:pt>
                <c:pt idx="12">
                  <c:v>3.9</c:v>
                </c:pt>
                <c:pt idx="13">
                  <c:v>3.95</c:v>
                </c:pt>
                <c:pt idx="14">
                  <c:v>4</c:v>
                </c:pt>
                <c:pt idx="15">
                  <c:v>4.05</c:v>
                </c:pt>
                <c:pt idx="16">
                  <c:v>4.0999999999999996</c:v>
                </c:pt>
                <c:pt idx="17">
                  <c:v>4.1500000000000004</c:v>
                </c:pt>
                <c:pt idx="18">
                  <c:v>4.2</c:v>
                </c:pt>
                <c:pt idx="19">
                  <c:v>4.25</c:v>
                </c:pt>
                <c:pt idx="20">
                  <c:v>4.3</c:v>
                </c:pt>
                <c:pt idx="21">
                  <c:v>4.3499999999999996</c:v>
                </c:pt>
                <c:pt idx="22">
                  <c:v>4.4000000000000004</c:v>
                </c:pt>
                <c:pt idx="23">
                  <c:v>4.45</c:v>
                </c:pt>
                <c:pt idx="24">
                  <c:v>4.5</c:v>
                </c:pt>
                <c:pt idx="25">
                  <c:v>4.75</c:v>
                </c:pt>
                <c:pt idx="26">
                  <c:v>5</c:v>
                </c:pt>
                <c:pt idx="27">
                  <c:v>5.25</c:v>
                </c:pt>
                <c:pt idx="28">
                  <c:v>5.5</c:v>
                </c:pt>
              </c:numCache>
            </c:numRef>
          </c:xVal>
          <c:yVal>
            <c:numRef>
              <c:f>'Extrapolation Overlays'!$C$2:$C$30</c:f>
              <c:numCache>
                <c:formatCode>General</c:formatCode>
                <c:ptCount val="29"/>
                <c:pt idx="0">
                  <c:v>306</c:v>
                </c:pt>
                <c:pt idx="1">
                  <c:v>270</c:v>
                </c:pt>
                <c:pt idx="2">
                  <c:v>245</c:v>
                </c:pt>
                <c:pt idx="3">
                  <c:v>226</c:v>
                </c:pt>
                <c:pt idx="25">
                  <c:v>163</c:v>
                </c:pt>
                <c:pt idx="26">
                  <c:v>157</c:v>
                </c:pt>
                <c:pt idx="27">
                  <c:v>152</c:v>
                </c:pt>
                <c:pt idx="28">
                  <c:v>147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9778728"/>
        <c:axId val="239787304"/>
      </c:scatterChart>
      <c:scatterChart>
        <c:scatterStyle val="smoothMarker"/>
        <c:varyColors val="0"/>
        <c:ser>
          <c:idx val="0"/>
          <c:order val="0"/>
          <c:trendline>
            <c:trendlineType val="poly"/>
            <c:order val="2"/>
            <c:dispRSqr val="0"/>
            <c:dispEq val="0"/>
          </c:trendline>
          <c:xVal>
            <c:numRef>
              <c:f>'Extrapolation Overlays'!$A$2:$A$30</c:f>
              <c:numCache>
                <c:formatCode>General</c:formatCode>
                <c:ptCount val="29"/>
                <c:pt idx="0">
                  <c:v>2.5</c:v>
                </c:pt>
                <c:pt idx="1">
                  <c:v>2.75</c:v>
                </c:pt>
                <c:pt idx="2">
                  <c:v>3</c:v>
                </c:pt>
                <c:pt idx="3">
                  <c:v>3.25</c:v>
                </c:pt>
                <c:pt idx="4">
                  <c:v>3.5</c:v>
                </c:pt>
                <c:pt idx="5">
                  <c:v>3.55</c:v>
                </c:pt>
                <c:pt idx="6">
                  <c:v>3.6</c:v>
                </c:pt>
                <c:pt idx="7">
                  <c:v>3.65</c:v>
                </c:pt>
                <c:pt idx="8">
                  <c:v>3.7</c:v>
                </c:pt>
                <c:pt idx="9">
                  <c:v>3.75</c:v>
                </c:pt>
                <c:pt idx="10">
                  <c:v>3.8</c:v>
                </c:pt>
                <c:pt idx="11">
                  <c:v>3.85</c:v>
                </c:pt>
                <c:pt idx="12">
                  <c:v>3.9</c:v>
                </c:pt>
                <c:pt idx="13">
                  <c:v>3.95</c:v>
                </c:pt>
                <c:pt idx="14">
                  <c:v>4</c:v>
                </c:pt>
                <c:pt idx="15">
                  <c:v>4.05</c:v>
                </c:pt>
                <c:pt idx="16">
                  <c:v>4.0999999999999996</c:v>
                </c:pt>
                <c:pt idx="17">
                  <c:v>4.1500000000000004</c:v>
                </c:pt>
                <c:pt idx="18">
                  <c:v>4.2</c:v>
                </c:pt>
                <c:pt idx="19">
                  <c:v>4.25</c:v>
                </c:pt>
                <c:pt idx="20">
                  <c:v>4.3</c:v>
                </c:pt>
                <c:pt idx="21">
                  <c:v>4.3499999999999996</c:v>
                </c:pt>
                <c:pt idx="22">
                  <c:v>4.4000000000000004</c:v>
                </c:pt>
                <c:pt idx="23">
                  <c:v>4.45</c:v>
                </c:pt>
                <c:pt idx="24">
                  <c:v>4.5</c:v>
                </c:pt>
                <c:pt idx="25">
                  <c:v>4.75</c:v>
                </c:pt>
                <c:pt idx="26">
                  <c:v>5</c:v>
                </c:pt>
                <c:pt idx="27">
                  <c:v>5.25</c:v>
                </c:pt>
                <c:pt idx="28">
                  <c:v>5.5</c:v>
                </c:pt>
              </c:numCache>
            </c:numRef>
          </c:xVal>
          <c:yVal>
            <c:numRef>
              <c:f>'Extrapolation Overlays'!$B$2:$B$30</c:f>
              <c:numCache>
                <c:formatCode>General</c:formatCode>
                <c:ptCount val="29"/>
                <c:pt idx="4">
                  <c:v>210</c:v>
                </c:pt>
                <c:pt idx="5">
                  <c:v>208</c:v>
                </c:pt>
                <c:pt idx="6">
                  <c:v>205</c:v>
                </c:pt>
                <c:pt idx="7">
                  <c:v>202</c:v>
                </c:pt>
                <c:pt idx="8">
                  <c:v>200</c:v>
                </c:pt>
                <c:pt idx="9">
                  <c:v>198</c:v>
                </c:pt>
                <c:pt idx="10">
                  <c:v>195</c:v>
                </c:pt>
                <c:pt idx="11">
                  <c:v>193</c:v>
                </c:pt>
                <c:pt idx="12">
                  <c:v>191</c:v>
                </c:pt>
                <c:pt idx="13">
                  <c:v>189</c:v>
                </c:pt>
                <c:pt idx="14">
                  <c:v>187</c:v>
                </c:pt>
                <c:pt idx="15">
                  <c:v>185</c:v>
                </c:pt>
                <c:pt idx="16">
                  <c:v>183</c:v>
                </c:pt>
                <c:pt idx="17">
                  <c:v>181</c:v>
                </c:pt>
                <c:pt idx="18">
                  <c:v>180</c:v>
                </c:pt>
                <c:pt idx="19">
                  <c:v>178</c:v>
                </c:pt>
                <c:pt idx="20">
                  <c:v>176</c:v>
                </c:pt>
                <c:pt idx="21">
                  <c:v>175</c:v>
                </c:pt>
                <c:pt idx="22">
                  <c:v>173</c:v>
                </c:pt>
                <c:pt idx="23">
                  <c:v>172</c:v>
                </c:pt>
                <c:pt idx="24">
                  <c:v>170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9778728"/>
        <c:axId val="239787304"/>
      </c:scatterChart>
      <c:valAx>
        <c:axId val="239778728"/>
        <c:scaling>
          <c:orientation val="minMax"/>
          <c:min val="2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3200" b="1" i="0" baseline="0" dirty="0" smtClean="0">
                    <a:effectLst/>
                  </a:rPr>
                  <a:t>Deceleration </a:t>
                </a:r>
                <a:r>
                  <a:rPr lang="en-US" sz="3200" b="1" i="0" baseline="0" dirty="0">
                    <a:effectLst/>
                  </a:rPr>
                  <a:t>from Thrust, T, m/s</a:t>
                </a:r>
                <a:r>
                  <a:rPr lang="en-US" sz="3200" b="1" i="0" baseline="30000" dirty="0">
                    <a:effectLst/>
                  </a:rPr>
                  <a:t>2</a:t>
                </a:r>
                <a:endParaRPr lang="en-US" sz="3200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39787304"/>
        <c:crosses val="autoZero"/>
        <c:crossBetween val="midCat"/>
      </c:valAx>
      <c:valAx>
        <c:axId val="239787304"/>
        <c:scaling>
          <c:orientation val="minMax"/>
          <c:min val="1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3200" b="1" i="0" u="none" strike="noStrike" baseline="0" dirty="0">
                    <a:effectLst/>
                  </a:rPr>
                  <a:t>Landing Time, t, s</a:t>
                </a:r>
                <a:endParaRPr lang="en-US" sz="32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39778728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accent3">
        <a:lumMod val="20000"/>
        <a:lumOff val="80000"/>
      </a:schemeClr>
    </a:solidFill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3600" dirty="0" smtClean="0"/>
              <a:t>Velocity vs</a:t>
            </a:r>
            <a:r>
              <a:rPr lang="en-US" sz="3600" dirty="0"/>
              <a:t>. </a:t>
            </a:r>
            <a:r>
              <a:rPr lang="en-US" sz="3600" dirty="0" err="1" smtClean="0"/>
              <a:t>Decel</a:t>
            </a:r>
            <a:r>
              <a:rPr lang="en-US" sz="3600" dirty="0" smtClean="0"/>
              <a:t>. </a:t>
            </a:r>
            <a:r>
              <a:rPr lang="en-US" sz="3600" dirty="0"/>
              <a:t>from</a:t>
            </a:r>
            <a:r>
              <a:rPr lang="en-US" sz="3600" baseline="0" dirty="0"/>
              <a:t> </a:t>
            </a:r>
            <a:r>
              <a:rPr lang="en-US" sz="3600" dirty="0" smtClean="0"/>
              <a:t>Thrust</a:t>
            </a:r>
            <a:endParaRPr lang="en-US" sz="36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'Extrapolation Overlays'!$D$1</c:f>
              <c:strCache>
                <c:ptCount val="1"/>
                <c:pt idx="0">
                  <c:v>Velocity Points</c:v>
                </c:pt>
              </c:strCache>
            </c:strRef>
          </c:tx>
          <c:spPr>
            <a:ln w="28575">
              <a:noFill/>
            </a:ln>
          </c:spPr>
          <c:trendline>
            <c:trendlineType val="poly"/>
            <c:order val="2"/>
            <c:dispRSqr val="0"/>
            <c:dispEq val="0"/>
          </c:trendline>
          <c:xVal>
            <c:numRef>
              <c:f>'Extrapolation Overlays'!$A$2:$A$30</c:f>
              <c:numCache>
                <c:formatCode>General</c:formatCode>
                <c:ptCount val="29"/>
                <c:pt idx="0">
                  <c:v>2.5</c:v>
                </c:pt>
                <c:pt idx="1">
                  <c:v>2.75</c:v>
                </c:pt>
                <c:pt idx="2">
                  <c:v>3</c:v>
                </c:pt>
                <c:pt idx="3">
                  <c:v>3.25</c:v>
                </c:pt>
                <c:pt idx="4">
                  <c:v>3.5</c:v>
                </c:pt>
                <c:pt idx="5">
                  <c:v>3.55</c:v>
                </c:pt>
                <c:pt idx="6">
                  <c:v>3.6</c:v>
                </c:pt>
                <c:pt idx="7">
                  <c:v>3.65</c:v>
                </c:pt>
                <c:pt idx="8">
                  <c:v>3.7</c:v>
                </c:pt>
                <c:pt idx="9">
                  <c:v>3.75</c:v>
                </c:pt>
                <c:pt idx="10">
                  <c:v>3.8</c:v>
                </c:pt>
                <c:pt idx="11">
                  <c:v>3.85</c:v>
                </c:pt>
                <c:pt idx="12">
                  <c:v>3.9</c:v>
                </c:pt>
                <c:pt idx="13">
                  <c:v>3.95</c:v>
                </c:pt>
                <c:pt idx="14">
                  <c:v>4</c:v>
                </c:pt>
                <c:pt idx="15">
                  <c:v>4.05</c:v>
                </c:pt>
                <c:pt idx="16">
                  <c:v>4.0999999999999996</c:v>
                </c:pt>
                <c:pt idx="17">
                  <c:v>4.1500000000000004</c:v>
                </c:pt>
                <c:pt idx="18">
                  <c:v>4.2</c:v>
                </c:pt>
                <c:pt idx="19">
                  <c:v>4.25</c:v>
                </c:pt>
                <c:pt idx="20">
                  <c:v>4.3</c:v>
                </c:pt>
                <c:pt idx="21">
                  <c:v>4.3499999999999996</c:v>
                </c:pt>
                <c:pt idx="22">
                  <c:v>4.4000000000000004</c:v>
                </c:pt>
                <c:pt idx="23">
                  <c:v>4.45</c:v>
                </c:pt>
                <c:pt idx="24">
                  <c:v>4.5</c:v>
                </c:pt>
                <c:pt idx="25">
                  <c:v>4.75</c:v>
                </c:pt>
                <c:pt idx="26">
                  <c:v>5</c:v>
                </c:pt>
                <c:pt idx="27">
                  <c:v>5.25</c:v>
                </c:pt>
                <c:pt idx="28">
                  <c:v>5.5</c:v>
                </c:pt>
              </c:numCache>
            </c:numRef>
          </c:xVal>
          <c:yVal>
            <c:numRef>
              <c:f>'Extrapolation Overlays'!$D$2:$D$30</c:f>
              <c:numCache>
                <c:formatCode>General</c:formatCode>
                <c:ptCount val="29"/>
                <c:pt idx="4">
                  <c:v>-400.8</c:v>
                </c:pt>
                <c:pt idx="5">
                  <c:v>-406</c:v>
                </c:pt>
                <c:pt idx="6">
                  <c:v>-411.12</c:v>
                </c:pt>
                <c:pt idx="7">
                  <c:v>-416.18</c:v>
                </c:pt>
                <c:pt idx="8">
                  <c:v>-421.18</c:v>
                </c:pt>
                <c:pt idx="9">
                  <c:v>-426.1</c:v>
                </c:pt>
                <c:pt idx="10">
                  <c:v>-431</c:v>
                </c:pt>
                <c:pt idx="11">
                  <c:v>-435.8</c:v>
                </c:pt>
                <c:pt idx="12">
                  <c:v>-440.6</c:v>
                </c:pt>
                <c:pt idx="13">
                  <c:v>-445.3</c:v>
                </c:pt>
                <c:pt idx="14">
                  <c:v>-450</c:v>
                </c:pt>
                <c:pt idx="15">
                  <c:v>-454.6</c:v>
                </c:pt>
                <c:pt idx="16">
                  <c:v>-459.2</c:v>
                </c:pt>
                <c:pt idx="17">
                  <c:v>-463.72</c:v>
                </c:pt>
                <c:pt idx="18">
                  <c:v>-468.26</c:v>
                </c:pt>
                <c:pt idx="19">
                  <c:v>-472.66</c:v>
                </c:pt>
                <c:pt idx="20">
                  <c:v>-477.1</c:v>
                </c:pt>
                <c:pt idx="21">
                  <c:v>-481.44</c:v>
                </c:pt>
                <c:pt idx="22">
                  <c:v>-485.8</c:v>
                </c:pt>
                <c:pt idx="23">
                  <c:v>-490.1</c:v>
                </c:pt>
                <c:pt idx="24">
                  <c:v>-494.31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'Extrapolation Overlays'!$E$1</c:f>
              <c:strCache>
                <c:ptCount val="1"/>
                <c:pt idx="0">
                  <c:v>Velocity Extrapolations</c:v>
                </c:pt>
              </c:strCache>
            </c:strRef>
          </c:tx>
          <c:spPr>
            <a:ln w="28575">
              <a:noFill/>
            </a:ln>
          </c:spPr>
          <c:xVal>
            <c:numRef>
              <c:f>'Extrapolation Overlays'!$A$2:$A$30</c:f>
              <c:numCache>
                <c:formatCode>General</c:formatCode>
                <c:ptCount val="29"/>
                <c:pt idx="0">
                  <c:v>2.5</c:v>
                </c:pt>
                <c:pt idx="1">
                  <c:v>2.75</c:v>
                </c:pt>
                <c:pt idx="2">
                  <c:v>3</c:v>
                </c:pt>
                <c:pt idx="3">
                  <c:v>3.25</c:v>
                </c:pt>
                <c:pt idx="4">
                  <c:v>3.5</c:v>
                </c:pt>
                <c:pt idx="5">
                  <c:v>3.55</c:v>
                </c:pt>
                <c:pt idx="6">
                  <c:v>3.6</c:v>
                </c:pt>
                <c:pt idx="7">
                  <c:v>3.65</c:v>
                </c:pt>
                <c:pt idx="8">
                  <c:v>3.7</c:v>
                </c:pt>
                <c:pt idx="9">
                  <c:v>3.75</c:v>
                </c:pt>
                <c:pt idx="10">
                  <c:v>3.8</c:v>
                </c:pt>
                <c:pt idx="11">
                  <c:v>3.85</c:v>
                </c:pt>
                <c:pt idx="12">
                  <c:v>3.9</c:v>
                </c:pt>
                <c:pt idx="13">
                  <c:v>3.95</c:v>
                </c:pt>
                <c:pt idx="14">
                  <c:v>4</c:v>
                </c:pt>
                <c:pt idx="15">
                  <c:v>4.05</c:v>
                </c:pt>
                <c:pt idx="16">
                  <c:v>4.0999999999999996</c:v>
                </c:pt>
                <c:pt idx="17">
                  <c:v>4.1500000000000004</c:v>
                </c:pt>
                <c:pt idx="18">
                  <c:v>4.2</c:v>
                </c:pt>
                <c:pt idx="19">
                  <c:v>4.25</c:v>
                </c:pt>
                <c:pt idx="20">
                  <c:v>4.3</c:v>
                </c:pt>
                <c:pt idx="21">
                  <c:v>4.3499999999999996</c:v>
                </c:pt>
                <c:pt idx="22">
                  <c:v>4.4000000000000004</c:v>
                </c:pt>
                <c:pt idx="23">
                  <c:v>4.45</c:v>
                </c:pt>
                <c:pt idx="24">
                  <c:v>4.5</c:v>
                </c:pt>
                <c:pt idx="25">
                  <c:v>4.75</c:v>
                </c:pt>
                <c:pt idx="26">
                  <c:v>5</c:v>
                </c:pt>
                <c:pt idx="27">
                  <c:v>5.25</c:v>
                </c:pt>
                <c:pt idx="28">
                  <c:v>5.5</c:v>
                </c:pt>
              </c:numCache>
            </c:numRef>
          </c:xVal>
          <c:yVal>
            <c:numRef>
              <c:f>'Extrapolation Overlays'!$E$2:$E$30</c:f>
              <c:numCache>
                <c:formatCode>General</c:formatCode>
                <c:ptCount val="29"/>
                <c:pt idx="0">
                  <c:v>-277.3</c:v>
                </c:pt>
                <c:pt idx="1">
                  <c:v>-312.77999999999997</c:v>
                </c:pt>
                <c:pt idx="2">
                  <c:v>-344.63</c:v>
                </c:pt>
                <c:pt idx="3">
                  <c:v>-373.78</c:v>
                </c:pt>
                <c:pt idx="25">
                  <c:v>-515.04999999999995</c:v>
                </c:pt>
                <c:pt idx="26">
                  <c:v>-535.98</c:v>
                </c:pt>
                <c:pt idx="27">
                  <c:v>-554.20000000000005</c:v>
                </c:pt>
                <c:pt idx="28">
                  <c:v>-572.78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9789656"/>
        <c:axId val="196077400"/>
      </c:scatterChart>
      <c:valAx>
        <c:axId val="239789656"/>
        <c:scaling>
          <c:orientation val="minMax"/>
          <c:min val="2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3200" dirty="0" smtClean="0"/>
                  <a:t>Deceleration</a:t>
                </a:r>
                <a:r>
                  <a:rPr lang="en-US" sz="3200" baseline="0" dirty="0" smtClean="0"/>
                  <a:t> </a:t>
                </a:r>
                <a:r>
                  <a:rPr lang="en-US" sz="3200" baseline="0" dirty="0"/>
                  <a:t>From </a:t>
                </a:r>
                <a:r>
                  <a:rPr lang="en-US" sz="3200" dirty="0"/>
                  <a:t>Thrust</a:t>
                </a:r>
                <a:r>
                  <a:rPr lang="en-US" sz="3200" baseline="0" dirty="0"/>
                  <a:t>, T, m/s</a:t>
                </a:r>
                <a:r>
                  <a:rPr lang="en-US" sz="3200" baseline="30000" dirty="0"/>
                  <a:t>2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6077400"/>
        <c:crosses val="autoZero"/>
        <c:crossBetween val="midCat"/>
      </c:valAx>
      <c:valAx>
        <c:axId val="196077400"/>
        <c:scaling>
          <c:orientation val="minMax"/>
          <c:max val="-200"/>
          <c:min val="-6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3200" baseline="0" dirty="0"/>
                  <a:t>Initial </a:t>
                </a:r>
                <a:r>
                  <a:rPr lang="en-US" sz="3200" baseline="0" dirty="0" smtClean="0"/>
                  <a:t>Vel., </a:t>
                </a:r>
                <a:r>
                  <a:rPr lang="en-US" sz="3200" baseline="0" dirty="0"/>
                  <a:t>v</a:t>
                </a:r>
                <a:r>
                  <a:rPr lang="en-US" sz="3200" baseline="-25000" dirty="0"/>
                  <a:t>0</a:t>
                </a:r>
                <a:r>
                  <a:rPr lang="en-US" sz="3200" baseline="0" dirty="0"/>
                  <a:t>, m/s</a:t>
                </a:r>
                <a:endParaRPr lang="en-US" sz="3200" dirty="0"/>
              </a:p>
            </c:rich>
          </c:tx>
          <c:layout>
            <c:manualLayout>
              <c:xMode val="edge"/>
              <c:yMode val="edge"/>
              <c:x val="2.4714020122484689E-2"/>
              <c:y val="0.1620163039515893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39789656"/>
        <c:crosses val="autoZero"/>
        <c:crossBetween val="midCat"/>
      </c:valAx>
    </c:plotArea>
    <c:plotVisOnly val="1"/>
    <c:dispBlanksAs val="gap"/>
    <c:showDLblsOverMax val="0"/>
  </c:chart>
  <c:spPr>
    <a:solidFill>
      <a:schemeClr val="accent3">
        <a:lumMod val="20000"/>
        <a:lumOff val="80000"/>
      </a:schemeClr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3600" baseline="0" dirty="0"/>
              <a:t>Velocity </a:t>
            </a:r>
            <a:r>
              <a:rPr lang="en-US" sz="3600" baseline="0" dirty="0" smtClean="0"/>
              <a:t>vs</a:t>
            </a:r>
            <a:r>
              <a:rPr lang="en-US" sz="3600" baseline="0" dirty="0"/>
              <a:t>. Time</a:t>
            </a:r>
            <a:endParaRPr lang="en-US" sz="36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'T2 Case Validation'!$F$1</c:f>
              <c:strCache>
                <c:ptCount val="1"/>
                <c:pt idx="0">
                  <c:v>Simulation Velocity</c:v>
                </c:pt>
              </c:strCache>
            </c:strRef>
          </c:tx>
          <c:spPr>
            <a:ln w="28575">
              <a:noFill/>
            </a:ln>
          </c:spPr>
          <c:xVal>
            <c:numRef>
              <c:f>'T2 Case Validation'!$B$2:$B$12</c:f>
              <c:numCache>
                <c:formatCode>General</c:formatCode>
                <c:ptCount val="11"/>
                <c:pt idx="0">
                  <c:v>180</c:v>
                </c:pt>
                <c:pt idx="1">
                  <c:v>181</c:v>
                </c:pt>
                <c:pt idx="2">
                  <c:v>182</c:v>
                </c:pt>
                <c:pt idx="3">
                  <c:v>183</c:v>
                </c:pt>
                <c:pt idx="4">
                  <c:v>184</c:v>
                </c:pt>
                <c:pt idx="5">
                  <c:v>185</c:v>
                </c:pt>
                <c:pt idx="6">
                  <c:v>186</c:v>
                </c:pt>
                <c:pt idx="7">
                  <c:v>187</c:v>
                </c:pt>
                <c:pt idx="8">
                  <c:v>188</c:v>
                </c:pt>
                <c:pt idx="9">
                  <c:v>189</c:v>
                </c:pt>
                <c:pt idx="10">
                  <c:v>190</c:v>
                </c:pt>
              </c:numCache>
            </c:numRef>
          </c:xVal>
          <c:yVal>
            <c:numRef>
              <c:f>'T2 Case Validation'!$F$2:$F$12</c:f>
              <c:numCache>
                <c:formatCode>General</c:formatCode>
                <c:ptCount val="11"/>
                <c:pt idx="0">
                  <c:v>-16.829999999999998</c:v>
                </c:pt>
                <c:pt idx="1">
                  <c:v>-14.45</c:v>
                </c:pt>
                <c:pt idx="2">
                  <c:v>-12.07</c:v>
                </c:pt>
                <c:pt idx="3">
                  <c:v>-9.69</c:v>
                </c:pt>
                <c:pt idx="4">
                  <c:v>-7.31</c:v>
                </c:pt>
                <c:pt idx="5">
                  <c:v>-4.93</c:v>
                </c:pt>
                <c:pt idx="6">
                  <c:v>-2.5499999999999998</c:v>
                </c:pt>
                <c:pt idx="7">
                  <c:v>-0.17</c:v>
                </c:pt>
                <c:pt idx="8">
                  <c:v>2.21</c:v>
                </c:pt>
                <c:pt idx="9">
                  <c:v>4.59</c:v>
                </c:pt>
                <c:pt idx="10">
                  <c:v>6.97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6078184"/>
        <c:axId val="196078576"/>
      </c:scatterChart>
      <c:valAx>
        <c:axId val="1960781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3600" b="1" i="0" u="none" strike="noStrike" baseline="0" dirty="0">
                    <a:effectLst/>
                  </a:rPr>
                  <a:t>Time, t, s</a:t>
                </a:r>
                <a:endParaRPr lang="en-US" sz="3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6078576"/>
        <c:crosses val="autoZero"/>
        <c:crossBetween val="midCat"/>
        <c:majorUnit val="1"/>
      </c:valAx>
      <c:valAx>
        <c:axId val="1960785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3600" b="1" i="0" baseline="0" dirty="0">
                    <a:effectLst/>
                  </a:rPr>
                  <a:t>Velocity, v, m/s</a:t>
                </a:r>
                <a:endParaRPr lang="en-US" sz="3600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6078184"/>
        <c:crosses val="autoZero"/>
        <c:crossBetween val="midCat"/>
      </c:valAx>
    </c:plotArea>
    <c:plotVisOnly val="1"/>
    <c:dispBlanksAs val="gap"/>
    <c:showDLblsOverMax val="0"/>
  </c:chart>
  <c:spPr>
    <a:solidFill>
      <a:schemeClr val="accent3">
        <a:lumMod val="20000"/>
        <a:lumOff val="80000"/>
      </a:schemeClr>
    </a:solidFill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3600" b="1" i="0" baseline="0" dirty="0">
                <a:effectLst/>
              </a:rPr>
              <a:t>Altitude </a:t>
            </a:r>
            <a:r>
              <a:rPr lang="en-US" sz="3600" b="1" i="0" baseline="0" dirty="0" smtClean="0">
                <a:effectLst/>
              </a:rPr>
              <a:t>vs</a:t>
            </a:r>
            <a:r>
              <a:rPr lang="en-US" sz="3600" b="1" i="0" baseline="0" dirty="0">
                <a:effectLst/>
              </a:rPr>
              <a:t>. Time</a:t>
            </a:r>
            <a:endParaRPr lang="en-US" sz="3600" dirty="0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'T2 Case Validation'!$D$1</c:f>
              <c:strCache>
                <c:ptCount val="1"/>
                <c:pt idx="0">
                  <c:v>Simulation Altitude</c:v>
                </c:pt>
              </c:strCache>
            </c:strRef>
          </c:tx>
          <c:spPr>
            <a:ln w="28575">
              <a:noFill/>
            </a:ln>
          </c:spPr>
          <c:xVal>
            <c:numRef>
              <c:f>'T2 Case Validation'!$B$2:$B$12</c:f>
              <c:numCache>
                <c:formatCode>General</c:formatCode>
                <c:ptCount val="11"/>
                <c:pt idx="0">
                  <c:v>180</c:v>
                </c:pt>
                <c:pt idx="1">
                  <c:v>181</c:v>
                </c:pt>
                <c:pt idx="2">
                  <c:v>182</c:v>
                </c:pt>
                <c:pt idx="3">
                  <c:v>183</c:v>
                </c:pt>
                <c:pt idx="4">
                  <c:v>184</c:v>
                </c:pt>
                <c:pt idx="5">
                  <c:v>185</c:v>
                </c:pt>
                <c:pt idx="6">
                  <c:v>186</c:v>
                </c:pt>
                <c:pt idx="7">
                  <c:v>187</c:v>
                </c:pt>
                <c:pt idx="8">
                  <c:v>188</c:v>
                </c:pt>
                <c:pt idx="9">
                  <c:v>189</c:v>
                </c:pt>
                <c:pt idx="10">
                  <c:v>190</c:v>
                </c:pt>
              </c:numCache>
            </c:numRef>
          </c:xVal>
          <c:yVal>
            <c:numRef>
              <c:f>'T2 Case Validation'!$D$2:$D$12</c:f>
              <c:numCache>
                <c:formatCode>General</c:formatCode>
                <c:ptCount val="11"/>
                <c:pt idx="0">
                  <c:v>1740059</c:v>
                </c:pt>
                <c:pt idx="1">
                  <c:v>1740043</c:v>
                </c:pt>
                <c:pt idx="2">
                  <c:v>1740030</c:v>
                </c:pt>
                <c:pt idx="3">
                  <c:v>1740019</c:v>
                </c:pt>
                <c:pt idx="4">
                  <c:v>1740011</c:v>
                </c:pt>
                <c:pt idx="5">
                  <c:v>1740005</c:v>
                </c:pt>
                <c:pt idx="6">
                  <c:v>1740001</c:v>
                </c:pt>
                <c:pt idx="7">
                  <c:v>1740000</c:v>
                </c:pt>
                <c:pt idx="8">
                  <c:v>1740001</c:v>
                </c:pt>
                <c:pt idx="9">
                  <c:v>1740004</c:v>
                </c:pt>
                <c:pt idx="10">
                  <c:v>1740010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6079360"/>
        <c:axId val="196079752"/>
      </c:scatterChart>
      <c:valAx>
        <c:axId val="1960793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3600" b="1" i="0" u="none" strike="noStrike" baseline="0" dirty="0">
                    <a:effectLst/>
                  </a:rPr>
                  <a:t>Time, t, s</a:t>
                </a:r>
                <a:endParaRPr lang="en-US" sz="3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6079752"/>
        <c:crosses val="autoZero"/>
        <c:crossBetween val="midCat"/>
        <c:majorUnit val="1"/>
      </c:valAx>
      <c:valAx>
        <c:axId val="1960797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3600" dirty="0"/>
                  <a:t>Altitude, r, m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6079360"/>
        <c:crosses val="autoZero"/>
        <c:crossBetween val="midCat"/>
      </c:valAx>
    </c:plotArea>
    <c:plotVisOnly val="1"/>
    <c:dispBlanksAs val="gap"/>
    <c:showDLblsOverMax val="0"/>
  </c:chart>
  <c:spPr>
    <a:solidFill>
      <a:schemeClr val="accent3">
        <a:lumMod val="20000"/>
        <a:lumOff val="80000"/>
      </a:schemeClr>
    </a:solidFill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0C62CA23-F1C3-416C-99F4-54C4CFD7FA13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C9278D2B-2978-4E6E-A8BB-55DDEEFA4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56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78D2B-2978-4E6E-A8BB-55DDEEFA44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42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C523-1F7F-481C-8A07-837AC1450F24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ABB9-5640-4C41-B406-BB39551E9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5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C523-1F7F-481C-8A07-837AC1450F24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ABB9-5640-4C41-B406-BB39551E9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6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C523-1F7F-481C-8A07-837AC1450F24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ABB9-5640-4C41-B406-BB39551E9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0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C523-1F7F-481C-8A07-837AC1450F24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ABB9-5640-4C41-B406-BB39551E9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1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C523-1F7F-481C-8A07-837AC1450F24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ABB9-5640-4C41-B406-BB39551E9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C523-1F7F-481C-8A07-837AC1450F24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ABB9-5640-4C41-B406-BB39551E9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0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C523-1F7F-481C-8A07-837AC1450F24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ABB9-5640-4C41-B406-BB39551E9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3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C523-1F7F-481C-8A07-837AC1450F24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ABB9-5640-4C41-B406-BB39551E9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5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C523-1F7F-481C-8A07-837AC1450F24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ABB9-5640-4C41-B406-BB39551E9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0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C523-1F7F-481C-8A07-837AC1450F24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ABB9-5640-4C41-B406-BB39551E9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3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C523-1F7F-481C-8A07-837AC1450F24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ABB9-5640-4C41-B406-BB39551E9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0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7C523-1F7F-481C-8A07-837AC1450F24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FABB9-5640-4C41-B406-BB39551E9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6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13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chart" Target="../charts/chart2.xml"/><Relationship Id="rId12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11" Type="http://schemas.openxmlformats.org/officeDocument/2006/relationships/chart" Target="../charts/chart6.xml"/><Relationship Id="rId5" Type="http://schemas.openxmlformats.org/officeDocument/2006/relationships/image" Target="../media/image3.png"/><Relationship Id="rId15" Type="http://schemas.openxmlformats.org/officeDocument/2006/relationships/image" Target="../media/image7.png"/><Relationship Id="rId10" Type="http://schemas.openxmlformats.org/officeDocument/2006/relationships/chart" Target="../charts/chart5.xml"/><Relationship Id="rId4" Type="http://schemas.openxmlformats.org/officeDocument/2006/relationships/image" Target="../media/image2.png"/><Relationship Id="rId9" Type="http://schemas.openxmlformats.org/officeDocument/2006/relationships/chart" Target="../charts/chart4.xml"/><Relationship Id="rId1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960"/>
            <a:ext cx="43891200" cy="3297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3716000" y="4572000"/>
            <a:ext cx="12954000" cy="27432000"/>
          </a:xfrm>
          <a:prstGeom prst="rect">
            <a:avLst/>
          </a:prstGeom>
          <a:solidFill>
            <a:srgbClr val="D7E06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3944600" y="5486400"/>
            <a:ext cx="12496800" cy="14782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4030324" y="13686023"/>
                <a:ext cx="12458699" cy="7018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u="sng" dirty="0" smtClean="0">
                    <a:solidFill>
                      <a:srgbClr val="120D7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INITIAL CONDITIONS:</a:t>
                </a:r>
              </a:p>
              <a:p>
                <a:r>
                  <a:rPr lang="en-US" sz="3600" dirty="0">
                    <a:solidFill>
                      <a:srgbClr val="120D7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3600" dirty="0" smtClean="0">
                    <a:solidFill>
                      <a:srgbClr val="120D7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Initial time:                                x</a:t>
                </a:r>
                <a:r>
                  <a:rPr lang="en-US" sz="3600" baseline="-25000" dirty="0" smtClean="0">
                    <a:solidFill>
                      <a:srgbClr val="120D7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       </a:t>
                </a:r>
                <a:r>
                  <a:rPr lang="en-US" sz="3600" dirty="0" smtClean="0">
                    <a:solidFill>
                      <a:srgbClr val="120D7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= 0 s</a:t>
                </a:r>
              </a:p>
              <a:p>
                <a:pPr marL="0" lvl="1"/>
                <a:r>
                  <a:rPr lang="en-US" sz="3600" dirty="0" smtClean="0">
                    <a:solidFill>
                      <a:srgbClr val="120D7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Initial altitude:                          y</a:t>
                </a:r>
                <a:r>
                  <a:rPr lang="en-US" sz="3600" baseline="-25000" dirty="0" smtClean="0">
                    <a:solidFill>
                      <a:srgbClr val="120D7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  <a:r>
                  <a:rPr lang="en-US" sz="3600" dirty="0" smtClean="0">
                    <a:solidFill>
                      <a:srgbClr val="120D7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[0] = </a:t>
                </a:r>
                <a:r>
                  <a:rPr lang="en-US" sz="3600" dirty="0">
                    <a:solidFill>
                      <a:srgbClr val="120D7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1,781,870 m</a:t>
                </a:r>
              </a:p>
              <a:p>
                <a:r>
                  <a:rPr lang="en-US" sz="3600" dirty="0" smtClean="0">
                    <a:solidFill>
                      <a:srgbClr val="120D7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Initial velocity:                          y</a:t>
                </a:r>
                <a:r>
                  <a:rPr lang="en-US" sz="3600" baseline="-25000" dirty="0" smtClean="0">
                    <a:solidFill>
                      <a:srgbClr val="120D7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  <a:r>
                  <a:rPr lang="en-US" sz="3600" dirty="0" smtClean="0">
                    <a:solidFill>
                      <a:srgbClr val="120D7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[1] </a:t>
                </a:r>
                <a:r>
                  <a:rPr lang="en-US" sz="3600" dirty="0">
                    <a:solidFill>
                      <a:srgbClr val="120D7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= -450 </a:t>
                </a:r>
                <a:r>
                  <a:rPr lang="en-US" sz="3600" dirty="0" smtClean="0">
                    <a:solidFill>
                      <a:srgbClr val="120D7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m/s</a:t>
                </a:r>
              </a:p>
              <a:p>
                <a:pPr marL="0" lvl="1"/>
                <a:r>
                  <a:rPr lang="en-US" sz="3600" dirty="0" smtClean="0">
                    <a:solidFill>
                      <a:srgbClr val="120D7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Upper </a:t>
                </a:r>
                <a:r>
                  <a:rPr lang="en-US" sz="3600" dirty="0">
                    <a:solidFill>
                      <a:srgbClr val="120D7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limit of integration: </a:t>
                </a:r>
                <a:r>
                  <a:rPr lang="en-US" sz="3600" dirty="0" smtClean="0">
                    <a:solidFill>
                      <a:srgbClr val="120D7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x</a:t>
                </a:r>
                <a:r>
                  <a:rPr lang="en-US" sz="3600" baseline="-25000" dirty="0" smtClean="0">
                    <a:solidFill>
                      <a:srgbClr val="120D7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       </a:t>
                </a:r>
                <a:r>
                  <a:rPr lang="en-US" sz="3600" dirty="0" smtClean="0">
                    <a:solidFill>
                      <a:srgbClr val="120D7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3600" dirty="0">
                    <a:solidFill>
                      <a:srgbClr val="120D7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= 200 s</a:t>
                </a:r>
              </a:p>
              <a:p>
                <a:r>
                  <a:rPr lang="en-US" sz="3600" dirty="0" smtClean="0">
                    <a:solidFill>
                      <a:srgbClr val="120D7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Number of steps:                      n       = 200</a:t>
                </a:r>
              </a:p>
              <a:p>
                <a:r>
                  <a:rPr lang="en-US" sz="3600" u="sng" dirty="0" smtClean="0">
                    <a:solidFill>
                      <a:srgbClr val="120D7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CALCULATION:</a:t>
                </a:r>
              </a:p>
              <a:p>
                <a:r>
                  <a:rPr lang="en-US" sz="3600" dirty="0" smtClean="0">
                    <a:solidFill>
                      <a:srgbClr val="120D7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Step size:                                    h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srgbClr val="120D7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120D7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3600" b="0" i="0" baseline="-25000" dirty="0" smtClean="0">
                            <a:solidFill>
                              <a:srgbClr val="120D7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600" b="0" i="0" baseline="-25000" dirty="0" smtClean="0">
                            <a:solidFill>
                              <a:srgbClr val="120D7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120D7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3600" baseline="-25000" dirty="0">
                            <a:solidFill>
                              <a:srgbClr val="120D7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rPr>
                          <m:t>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120D7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rPr>
                          <m:t>n</m:t>
                        </m:r>
                      </m:den>
                    </m:f>
                  </m:oMath>
                </a14:m>
                <a:r>
                  <a:rPr lang="en-US" sz="3600" dirty="0" smtClean="0">
                    <a:solidFill>
                      <a:srgbClr val="120D7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= 1 s</a:t>
                </a:r>
              </a:p>
              <a:p>
                <a:r>
                  <a:rPr lang="en-US" sz="3600" u="sng" dirty="0" smtClean="0">
                    <a:solidFill>
                      <a:srgbClr val="120D7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RESULT: </a:t>
                </a:r>
              </a:p>
              <a:p>
                <a:r>
                  <a:rPr lang="en-US" sz="3600" dirty="0">
                    <a:solidFill>
                      <a:srgbClr val="120D7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3600" dirty="0" smtClean="0">
                    <a:solidFill>
                      <a:srgbClr val="120D7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The </a:t>
                </a:r>
                <a:r>
                  <a:rPr lang="en-US" sz="3600" dirty="0">
                    <a:solidFill>
                      <a:srgbClr val="120D7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output data from the program is an exact match to </a:t>
                </a:r>
                <a:r>
                  <a:rPr lang="en-US" sz="3600" dirty="0" smtClean="0">
                    <a:solidFill>
                      <a:srgbClr val="120D7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      provided </a:t>
                </a:r>
                <a:r>
                  <a:rPr lang="en-US" sz="3600" dirty="0">
                    <a:solidFill>
                      <a:srgbClr val="120D7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case study values.</a:t>
                </a:r>
              </a:p>
              <a:p>
                <a:endParaRPr lang="en-US" sz="3600" dirty="0">
                  <a:solidFill>
                    <a:srgbClr val="120D7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0324" y="13686023"/>
                <a:ext cx="12458699" cy="7018781"/>
              </a:xfrm>
              <a:prstGeom prst="rect">
                <a:avLst/>
              </a:prstGeom>
              <a:blipFill rotWithShape="1">
                <a:blip r:embed="rId4"/>
                <a:stretch>
                  <a:fillRect l="-1566" t="-1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-1" y="-60960"/>
            <a:ext cx="43891200" cy="3718560"/>
          </a:xfrm>
          <a:prstGeom prst="rect">
            <a:avLst/>
          </a:prstGeom>
          <a:solidFill>
            <a:srgbClr val="120D71"/>
          </a:solidFill>
          <a:ln>
            <a:solidFill>
              <a:srgbClr val="120D7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 descr="C:\Users\xhu1\Desktop\dmacclogo-whi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200" y="304799"/>
            <a:ext cx="3810000" cy="155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814180" y="1798319"/>
            <a:ext cx="7378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Department of Mathematics &amp; Physics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-1" y="2743200"/>
            <a:ext cx="43891200" cy="914400"/>
          </a:xfrm>
          <a:prstGeom prst="rect">
            <a:avLst/>
          </a:prstGeom>
          <a:solidFill>
            <a:srgbClr val="D7E062"/>
          </a:solidFill>
          <a:ln>
            <a:solidFill>
              <a:srgbClr val="D7E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Carl De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Vries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JJ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Xue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Hu</a:t>
            </a:r>
            <a:endParaRPr lang="en-US" sz="60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6166" y="-9406"/>
            <a:ext cx="25598867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Predicting Reliable Landing Time and Initial Velocity</a:t>
            </a:r>
          </a:p>
          <a:p>
            <a:pPr algn="ctr"/>
            <a:r>
              <a:rPr lang="en-US" sz="8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 a Lander in a Two-Body System</a:t>
            </a:r>
          </a:p>
          <a:p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914399" y="4571999"/>
            <a:ext cx="11887201" cy="27432000"/>
          </a:xfrm>
          <a:prstGeom prst="rect">
            <a:avLst/>
          </a:prstGeom>
          <a:solidFill>
            <a:srgbClr val="D7E06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 Same Side Corner Rectangle 17"/>
          <p:cNvSpPr/>
          <p:nvPr/>
        </p:nvSpPr>
        <p:spPr>
          <a:xfrm>
            <a:off x="13944600" y="4690872"/>
            <a:ext cx="4343400" cy="804672"/>
          </a:xfrm>
          <a:prstGeom prst="round2SameRect">
            <a:avLst/>
          </a:prstGeom>
          <a:solidFill>
            <a:srgbClr val="120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584400" y="4572000"/>
            <a:ext cx="15544800" cy="27432000"/>
          </a:xfrm>
          <a:prstGeom prst="rect">
            <a:avLst/>
          </a:prstGeom>
          <a:solidFill>
            <a:srgbClr val="D7E06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 Same Side Corner Rectangle 24"/>
          <p:cNvSpPr/>
          <p:nvPr/>
        </p:nvSpPr>
        <p:spPr>
          <a:xfrm>
            <a:off x="27837475" y="10598291"/>
            <a:ext cx="5486400" cy="804672"/>
          </a:xfrm>
          <a:prstGeom prst="round2SameRect">
            <a:avLst/>
          </a:prstGeom>
          <a:solidFill>
            <a:srgbClr val="120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INTERPOLATION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837475" y="11403832"/>
            <a:ext cx="15087600" cy="46786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7815502" y="17111386"/>
            <a:ext cx="15087600" cy="46817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 Same Side Corner Rectangle 29"/>
          <p:cNvSpPr/>
          <p:nvPr/>
        </p:nvSpPr>
        <p:spPr>
          <a:xfrm>
            <a:off x="27812454" y="16306714"/>
            <a:ext cx="5791200" cy="804672"/>
          </a:xfrm>
          <a:prstGeom prst="round2SameRect">
            <a:avLst/>
          </a:prstGeom>
          <a:solidFill>
            <a:srgbClr val="120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EXTRAPOLATION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1" name="Char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6576816"/>
              </p:ext>
            </p:extLst>
          </p:nvPr>
        </p:nvGraphicFramePr>
        <p:xfrm>
          <a:off x="28026451" y="11540994"/>
          <a:ext cx="7315200" cy="4389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2" name="Char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7392481"/>
              </p:ext>
            </p:extLst>
          </p:nvPr>
        </p:nvGraphicFramePr>
        <p:xfrm>
          <a:off x="35378227" y="11540994"/>
          <a:ext cx="7315200" cy="4389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8433737"/>
              </p:ext>
            </p:extLst>
          </p:nvPr>
        </p:nvGraphicFramePr>
        <p:xfrm>
          <a:off x="28002954" y="17253689"/>
          <a:ext cx="7315200" cy="4389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4" name="Char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0480866"/>
              </p:ext>
            </p:extLst>
          </p:nvPr>
        </p:nvGraphicFramePr>
        <p:xfrm>
          <a:off x="35359302" y="17253689"/>
          <a:ext cx="7315200" cy="4389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6" name="Round Same Side Corner Rectangle 35"/>
          <p:cNvSpPr/>
          <p:nvPr/>
        </p:nvSpPr>
        <p:spPr>
          <a:xfrm>
            <a:off x="27812454" y="22054759"/>
            <a:ext cx="4572000" cy="800098"/>
          </a:xfrm>
          <a:prstGeom prst="round2SameRect">
            <a:avLst/>
          </a:prstGeom>
          <a:solidFill>
            <a:srgbClr val="120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7812454" y="22854856"/>
            <a:ext cx="15087600" cy="89205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</a:t>
            </a:r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interpolations 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were </a:t>
            </a:r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within 0.3% 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RK4 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values, thus, confirming estimations are reliable within the domain of the data set. </a:t>
            </a:r>
            <a:endParaRPr lang="en-US" sz="3600" dirty="0">
              <a:solidFill>
                <a:srgbClr val="120D7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xtrapolations </a:t>
            </a:r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within 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±0.25 of </a:t>
            </a:r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were </a:t>
            </a:r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within 1% 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RK4 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values, showing the best-fit curve is reliable short distances beyond the domain.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vs. 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Deceleration </a:t>
            </a:r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Thrust curve has a 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minimum within the extrapolation domain at T=5.49. </a:t>
            </a:r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Points beyond 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minimum </a:t>
            </a:r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unreliable 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due to the divergence of the </a:t>
            </a:r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best-fit curve and 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true </a:t>
            </a:r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trend.</a:t>
            </a:r>
            <a:endParaRPr lang="en-US" sz="3600" dirty="0">
              <a:solidFill>
                <a:srgbClr val="120D7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cubic function improves </a:t>
            </a:r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accuracy for extrapolations within 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±1 of the data set. Higher order polynomials are unreliable due to changes </a:t>
            </a:r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concavity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Quadratic and cubic accuracy can be improved by widening the domain.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Further extrapolations suggest a power best-fit curve improves accuracy for Time vs. Deceleration from Thrust and a logarithmic curve is best suited for Initial Velocity vs. Deceleration from Thrust.</a:t>
            </a:r>
            <a:endParaRPr lang="en-US" sz="3600" dirty="0">
              <a:solidFill>
                <a:srgbClr val="120D7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u="sng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 SOURCE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Edwards</a:t>
            </a:r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C. Henry, and David E. Penney. </a:t>
            </a:r>
            <a:r>
              <a:rPr lang="en-US" sz="3600" i="1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Differential Equations &amp; Boundary Value Problems Computing and Modeling</a:t>
            </a:r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4th ed. Upper Saddle River: Pearson Custom, 2008. Print.</a:t>
            </a:r>
            <a:endParaRPr lang="en-US" sz="3600" dirty="0" smtClean="0">
              <a:solidFill>
                <a:srgbClr val="120D7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127361" y="13205315"/>
            <a:ext cx="11452860" cy="180398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86800" y="27222450"/>
            <a:ext cx="18473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74439" y="23655463"/>
            <a:ext cx="53150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RK4 </a:t>
            </a:r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requires 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initial condition </a:t>
            </a:r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altitude [</a:t>
            </a:r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3600" baseline="-250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and 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velocity </a:t>
            </a:r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[v</a:t>
            </a:r>
            <a:r>
              <a:rPr lang="en-US" sz="3600" baseline="-250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at ignition. 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solve for the values:</a:t>
            </a:r>
          </a:p>
        </p:txBody>
      </p:sp>
      <p:sp>
        <p:nvSpPr>
          <p:cNvPr id="45" name="Round Same Side Corner Rectangle 44"/>
          <p:cNvSpPr/>
          <p:nvPr/>
        </p:nvSpPr>
        <p:spPr>
          <a:xfrm>
            <a:off x="13944600" y="20378928"/>
            <a:ext cx="6867525" cy="804672"/>
          </a:xfrm>
          <a:prstGeom prst="round2SameRect">
            <a:avLst/>
          </a:prstGeom>
          <a:solidFill>
            <a:srgbClr val="120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STUDY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4030325" y="18497550"/>
            <a:ext cx="12496799" cy="1295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b="0" dirty="0" smtClean="0">
              <a:solidFill>
                <a:srgbClr val="120D7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944600" y="21183600"/>
            <a:ext cx="12496800" cy="10591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7816048" y="5654040"/>
            <a:ext cx="15087600" cy="4709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24712" y="5495544"/>
            <a:ext cx="11452860" cy="723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Analytically integrating an ordinary differential equation </a:t>
            </a:r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(ODE) 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an initial </a:t>
            </a:r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yields a function with solutions </a:t>
            </a:r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evaluated 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given points. However</a:t>
            </a:r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some ODEs cannot be solved 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analytically, </a:t>
            </a:r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 a numerical </a:t>
            </a:r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calculate an </a:t>
            </a:r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approximate solution. This parameter study 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investigates </a:t>
            </a:r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reliability of estimations 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made from best-fit curves that are based on a set of numerical </a:t>
            </a:r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approximations. The 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indicate </a:t>
            </a:r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interpolations 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consistently more accurate than extrapolations, and show decreasing reliability as </a:t>
            </a:r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distance from the 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grows.  Our 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</a:t>
            </a:r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suggests 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increasing the </a:t>
            </a:r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data </a:t>
            </a:r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points 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the size of the domain is the best technique for </a:t>
            </a:r>
            <a:r>
              <a:rPr lang="en-US" sz="360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improving estimations.</a:t>
            </a:r>
            <a:endParaRPr lang="en-US" sz="44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120D7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9" name="Chart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0465765"/>
              </p:ext>
            </p:extLst>
          </p:nvPr>
        </p:nvGraphicFramePr>
        <p:xfrm>
          <a:off x="35359848" y="5791200"/>
          <a:ext cx="7315200" cy="4389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48" name="Chart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9407887"/>
              </p:ext>
            </p:extLst>
          </p:nvPr>
        </p:nvGraphicFramePr>
        <p:xfrm>
          <a:off x="28003500" y="5791200"/>
          <a:ext cx="7315200" cy="4389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39" name="Rectangle 38"/>
          <p:cNvSpPr/>
          <p:nvPr/>
        </p:nvSpPr>
        <p:spPr>
          <a:xfrm>
            <a:off x="1173479" y="21281338"/>
            <a:ext cx="11395841" cy="2257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Where T, G, an M are constants.</a:t>
            </a:r>
            <a:endParaRPr lang="en-US" sz="3600" baseline="30000" dirty="0">
              <a:solidFill>
                <a:srgbClr val="120D7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The non-linear ODE can’t be solved analytically.  A numerical method, </a:t>
            </a:r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3600" baseline="300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Runge-Kutta (RK4), is utilized to approximate the landing time and the landing velocity.</a:t>
            </a:r>
          </a:p>
        </p:txBody>
      </p:sp>
      <p:sp>
        <p:nvSpPr>
          <p:cNvPr id="3" name="Round Same Side Corner Rectangle 2"/>
          <p:cNvSpPr/>
          <p:nvPr/>
        </p:nvSpPr>
        <p:spPr>
          <a:xfrm>
            <a:off x="1127760" y="4686300"/>
            <a:ext cx="3886200" cy="804672"/>
          </a:xfrm>
          <a:prstGeom prst="round2SameRect">
            <a:avLst/>
          </a:prstGeom>
          <a:solidFill>
            <a:srgbClr val="120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Round Same Side Corner Rectangle 52"/>
          <p:cNvSpPr/>
          <p:nvPr/>
        </p:nvSpPr>
        <p:spPr>
          <a:xfrm>
            <a:off x="1124712" y="12930882"/>
            <a:ext cx="3215640" cy="804672"/>
          </a:xfrm>
          <a:prstGeom prst="round2SameRect">
            <a:avLst/>
          </a:prstGeom>
          <a:solidFill>
            <a:srgbClr val="120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THEORY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73479" y="13822306"/>
            <a:ext cx="11404093" cy="4119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At an altitude of 1,793,000 m measured from the center of the moon, a lunar lander is accelerating downward at </a:t>
            </a:r>
            <a:endParaRPr lang="en-US" sz="3600" dirty="0" smtClean="0">
              <a:solidFill>
                <a:srgbClr val="120D7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410.28 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m/s.  A retrorocket must ignite to decelerate the lander to achieve a soft landing.  </a:t>
            </a:r>
          </a:p>
          <a:p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Using Newton’s second law and Newton’s law of gravitation to describe the lander’s net acceleration, the following system of equations is created to describe the lander’s decent.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9145" y="5611819"/>
            <a:ext cx="6239158" cy="80742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6713906" y="20249988"/>
                <a:ext cx="3190735" cy="9789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solidFill>
                              <a:srgbClr val="120D7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rgbClr val="120D7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4000" i="1">
                                <a:solidFill>
                                  <a:srgbClr val="120D7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120D7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120D7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4000" i="1">
                            <a:solidFill>
                              <a:srgbClr val="120D7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4000" i="1">
                        <a:solidFill>
                          <a:srgbClr val="120D7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4000" i="1">
                        <a:solidFill>
                          <a:srgbClr val="120D7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4000" i="1">
                        <a:solidFill>
                          <a:srgbClr val="120D7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4000" i="1">
                            <a:solidFill>
                              <a:srgbClr val="120D7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rgbClr val="120D7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𝐺𝑀</m:t>
                        </m:r>
                      </m:num>
                      <m:den>
                        <m:sSup>
                          <m:sSupPr>
                            <m:ctrlPr>
                              <a:rPr lang="en-US" sz="4000" i="1">
                                <a:solidFill>
                                  <a:srgbClr val="120D7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120D7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120D7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000" dirty="0" smtClean="0">
                    <a:solidFill>
                      <a:srgbClr val="120D7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:endParaRPr lang="en-US" sz="4000" dirty="0">
                  <a:solidFill>
                    <a:srgbClr val="120D7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906" y="20249988"/>
                <a:ext cx="3190735" cy="978922"/>
              </a:xfrm>
              <a:prstGeom prst="rect">
                <a:avLst/>
              </a:prstGeom>
              <a:blipFill rotWithShape="0">
                <a:blip r:embed="rId13"/>
                <a:stretch>
                  <a:fillRect b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ound Same Side Corner Rectangle 46"/>
          <p:cNvSpPr/>
          <p:nvPr/>
        </p:nvSpPr>
        <p:spPr>
          <a:xfrm>
            <a:off x="27816048" y="4843272"/>
            <a:ext cx="4343400" cy="804672"/>
          </a:xfrm>
          <a:prstGeom prst="round2SameRect">
            <a:avLst/>
          </a:prstGeom>
          <a:solidFill>
            <a:srgbClr val="120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04666" y="28968388"/>
            <a:ext cx="10820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u="sng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3600" u="sng" baseline="300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3600" u="sng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ORDER RUNGE-KUTTA: </a:t>
            </a:r>
          </a:p>
          <a:p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RK4 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highly 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accurate </a:t>
            </a:r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integrating along smooth curves.  The method was implemented as a C++ program to automate the approximation process. 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7163922" y="23735050"/>
            <a:ext cx="3619500" cy="10698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120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a chain rule substitution</a:t>
            </a:r>
            <a:endParaRPr lang="en-US" sz="3600" dirty="0">
              <a:solidFill>
                <a:srgbClr val="120D7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200214" y="25259433"/>
            <a:ext cx="3619500" cy="10698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120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Separate the variables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4387107" y="25850900"/>
            <a:ext cx="2797639" cy="899355"/>
          </a:xfrm>
          <a:prstGeom prst="straightConnector1">
            <a:avLst/>
          </a:prstGeom>
          <a:ln>
            <a:solidFill>
              <a:srgbClr val="120D7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7184746" y="26786481"/>
            <a:ext cx="3617726" cy="106688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120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Solve 1</a:t>
            </a:r>
            <a:r>
              <a:rPr lang="en-US" sz="3600" baseline="300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order ODE when T=4</a:t>
            </a:r>
            <a:endParaRPr lang="en-US" sz="3600" dirty="0">
              <a:solidFill>
                <a:srgbClr val="120D7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1331451" y="28305588"/>
            <a:ext cx="11048999" cy="5703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120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the equations equal to each other and 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solve</a:t>
            </a:r>
            <a:endParaRPr lang="en-US" sz="3600" dirty="0">
              <a:solidFill>
                <a:srgbClr val="120D7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2584187" y="26786481"/>
            <a:ext cx="3617726" cy="10523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120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Solve 1</a:t>
            </a:r>
            <a:r>
              <a:rPr lang="en-US" sz="3600" baseline="300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order ODE when T=0</a:t>
            </a:r>
            <a:endParaRPr lang="en-US" sz="3600" dirty="0">
              <a:solidFill>
                <a:srgbClr val="120D7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9002689" y="27848388"/>
            <a:ext cx="0" cy="457200"/>
          </a:xfrm>
          <a:prstGeom prst="straightConnector1">
            <a:avLst/>
          </a:prstGeom>
          <a:ln>
            <a:solidFill>
              <a:srgbClr val="120D7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13944600" y="21417823"/>
            <a:ext cx="12496800" cy="7683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The dependent variable is the deceleration from thrust. The data set consists of twenty-one points spaced in increments of 0.05 within the domain, T∈ [3.5,4.5]. The independent variables, time </a:t>
            </a:r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starting 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velocity, are approximated by running RK4 trials until a landing solution meets specified tolerances.</a:t>
            </a:r>
          </a:p>
          <a:p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Exact 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solutions </a:t>
            </a:r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unrealistic with an integer time step.</a:t>
            </a:r>
          </a:p>
          <a:p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tolerances for landing altitude and landing velocity </a:t>
            </a:r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within ±5 </a:t>
            </a:r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 of the lunar surface 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±1 m/s of a complete stop.  Tolerances were chosen based on their negligible size compared to initial altitude and initial velocity values.</a:t>
            </a:r>
          </a:p>
          <a:p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The data set is fit to a 2</a:t>
            </a:r>
            <a:r>
              <a:rPr lang="en-US" sz="3600" baseline="300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order polynomial curve using Microsoft Excel. To examine the accuracy of the best-fit curves, 6 </a:t>
            </a:r>
            <a:r>
              <a:rPr lang="en-US" sz="36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interpolations and 8 extrapolations </a:t>
            </a:r>
            <a:r>
              <a:rPr lang="en-US" sz="36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were compared with RK4 solutions.  The equations for the best-fit curves are as follow.</a:t>
            </a:r>
            <a:endParaRPr lang="en-US" sz="3600" dirty="0">
              <a:solidFill>
                <a:srgbClr val="120D7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5775089" y="30206990"/>
            <a:ext cx="8739350" cy="784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Velocity vs. Deceleration from Thrust:</a:t>
            </a:r>
            <a:endParaRPr lang="en-US" sz="3600" b="1" dirty="0">
              <a:solidFill>
                <a:srgbClr val="120D7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6116300" y="28987790"/>
            <a:ext cx="7114490" cy="851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vs. Deceleration from Thrust:</a:t>
            </a:r>
            <a:endParaRPr lang="en-US" sz="3600" b="1" dirty="0">
              <a:solidFill>
                <a:srgbClr val="120D7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6410333" y="29673590"/>
            <a:ext cx="7176819" cy="592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i="1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= 13.32x</a:t>
            </a:r>
            <a:r>
              <a:rPr lang="en-US" sz="4400" i="1" baseline="300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4400" i="1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- 146.27x + </a:t>
            </a:r>
            <a:r>
              <a:rPr lang="en-US" sz="4400" i="1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558.9</a:t>
            </a:r>
            <a:endParaRPr lang="en-US" sz="4400" i="1" dirty="0">
              <a:solidFill>
                <a:srgbClr val="120D7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6264665" y="30968990"/>
            <a:ext cx="8028117" cy="50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0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4400" i="1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= 9.6619x</a:t>
            </a:r>
            <a:r>
              <a:rPr lang="en-US" sz="4400" i="1" baseline="300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4400" i="1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- 170.64x + </a:t>
            </a:r>
            <a:r>
              <a:rPr lang="en-US" sz="4400" i="1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77.986</a:t>
            </a:r>
            <a:endParaRPr lang="en-US" sz="4400" i="1" dirty="0">
              <a:solidFill>
                <a:srgbClr val="120D7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393050" y="27848388"/>
            <a:ext cx="0" cy="457200"/>
          </a:xfrm>
          <a:prstGeom prst="straightConnector1">
            <a:avLst/>
          </a:prstGeom>
          <a:ln>
            <a:solidFill>
              <a:srgbClr val="120D7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9004052" y="26329281"/>
            <a:ext cx="0" cy="457200"/>
          </a:xfrm>
          <a:prstGeom prst="straightConnector1">
            <a:avLst/>
          </a:prstGeom>
          <a:ln>
            <a:solidFill>
              <a:srgbClr val="120D7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8993609" y="24802233"/>
            <a:ext cx="0" cy="457200"/>
          </a:xfrm>
          <a:prstGeom prst="straightConnector1">
            <a:avLst/>
          </a:prstGeom>
          <a:ln>
            <a:solidFill>
              <a:srgbClr val="120D7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5" name="Picture 64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8" y="304800"/>
            <a:ext cx="3200402" cy="19812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559248" y="2692568"/>
            <a:ext cx="125699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60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Sponsored By DMACC </a:t>
            </a:r>
            <a:r>
              <a:rPr lang="en-US" sz="6000" dirty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Honors Program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405324" y="18779878"/>
                <a:ext cx="2438399" cy="1261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solidFill>
                                <a:srgbClr val="120D7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solidFill>
                                <a:srgbClr val="120D7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120D7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120D7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120D7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4000" i="1">
                              <a:solidFill>
                                <a:srgbClr val="120D7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4000" i="1">
                          <a:solidFill>
                            <a:srgbClr val="120D7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=</m:t>
                      </m:r>
                      <m:r>
                        <a:rPr lang="en-US" sz="4000" i="1">
                          <a:solidFill>
                            <a:srgbClr val="120D7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sz="3600" dirty="0">
                  <a:solidFill>
                    <a:srgbClr val="120D7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324" y="18779878"/>
                <a:ext cx="2438399" cy="1261114"/>
              </a:xfrm>
              <a:prstGeom prst="rect">
                <a:avLst/>
              </a:prstGeom>
              <a:blipFill rotWithShape="0">
                <a:blip r:embed="rId15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/>
              <p:cNvSpPr/>
              <p:nvPr/>
            </p:nvSpPr>
            <p:spPr>
              <a:xfrm>
                <a:off x="6475641" y="17995499"/>
                <a:ext cx="152399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120D7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𝑟</m:t>
                      </m:r>
                      <m:r>
                        <a:rPr lang="en-US" sz="4000" b="0" i="1" smtClean="0">
                          <a:solidFill>
                            <a:srgbClr val="120D7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(</m:t>
                      </m:r>
                      <m:r>
                        <a:rPr lang="en-US" sz="4000" b="0" i="1" smtClean="0">
                          <a:solidFill>
                            <a:srgbClr val="120D7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𝑡</m:t>
                      </m:r>
                      <m:r>
                        <a:rPr lang="en-US" sz="4000" b="0" i="1" smtClean="0">
                          <a:solidFill>
                            <a:srgbClr val="120D7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>
                  <a:solidFill>
                    <a:srgbClr val="120D7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41" y="17995499"/>
                <a:ext cx="1523997" cy="70788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3202193" y="18002252"/>
            <a:ext cx="1987082" cy="7011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Altitude: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230870" y="19079977"/>
            <a:ext cx="1987082" cy="7011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Velocity: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122841" y="20388882"/>
            <a:ext cx="2977683" cy="7011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>
                <a:solidFill>
                  <a:srgbClr val="120D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Acceleration:</a:t>
            </a:r>
          </a:p>
        </p:txBody>
      </p:sp>
    </p:spTree>
    <p:extLst>
      <p:ext uri="{BB962C8B-B14F-4D97-AF65-F5344CB8AC3E}">
        <p14:creationId xmlns:p14="http://schemas.microsoft.com/office/powerpoint/2010/main" val="173194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963</TotalTime>
  <Words>890</Words>
  <Application>Microsoft Office PowerPoint</Application>
  <PresentationFormat>Custom</PresentationFormat>
  <Paragraphs>77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Presentation</vt:lpstr>
    </vt:vector>
  </TitlesOfParts>
  <Company>Des Moines Area Community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Hu, Xue</dc:creator>
  <cp:lastModifiedBy>Hu, Xue</cp:lastModifiedBy>
  <cp:revision>105</cp:revision>
  <cp:lastPrinted>2014-04-16T14:06:01Z</cp:lastPrinted>
  <dcterms:created xsi:type="dcterms:W3CDTF">2014-04-15T07:54:01Z</dcterms:created>
  <dcterms:modified xsi:type="dcterms:W3CDTF">2014-04-22T01:09:51Z</dcterms:modified>
</cp:coreProperties>
</file>