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6.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7.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0"/>
  </p:notesMasterIdLst>
  <p:sldIdLst>
    <p:sldId id="256" r:id="rId2"/>
    <p:sldId id="257" r:id="rId3"/>
    <p:sldId id="265" r:id="rId4"/>
    <p:sldId id="259" r:id="rId5"/>
    <p:sldId id="264" r:id="rId6"/>
    <p:sldId id="261" r:id="rId7"/>
    <p:sldId id="262" r:id="rId8"/>
    <p:sldId id="263" r:id="rId9"/>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75" autoAdjust="0"/>
  </p:normalViewPr>
  <p:slideViewPr>
    <p:cSldViewPr>
      <p:cViewPr varScale="1">
        <p:scale>
          <a:sx n="83" d="100"/>
          <a:sy n="83" d="100"/>
        </p:scale>
        <p:origin x="-77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anfp01\students\cjdevries\ParameterStudy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anfp01\students\cjdevries\ParameterStudy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anfp01\students\cjdevries\ParameterStudy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anfp01\students\cjdevries\ParameterStudy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anfp01\students\cjdevries\ParameterStudy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anfp01\students\cjdevries\ParameterStudy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dirty="0">
                <a:effectLst/>
              </a:rPr>
              <a:t>Altitude Vs. </a:t>
            </a:r>
            <a:r>
              <a:rPr lang="en-US" sz="1800" b="1" i="0" baseline="0" dirty="0" smtClean="0">
                <a:effectLst/>
              </a:rPr>
              <a:t>Landing Time</a:t>
            </a:r>
            <a:endParaRPr lang="en-US" dirty="0">
              <a:effectLst/>
            </a:endParaRPr>
          </a:p>
        </c:rich>
      </c:tx>
      <c:layout/>
      <c:overlay val="0"/>
    </c:title>
    <c:autoTitleDeleted val="0"/>
    <c:plotArea>
      <c:layout/>
      <c:scatterChart>
        <c:scatterStyle val="lineMarker"/>
        <c:varyColors val="0"/>
        <c:ser>
          <c:idx val="0"/>
          <c:order val="0"/>
          <c:tx>
            <c:strRef>
              <c:f>'T2 Case Validation'!$D$1</c:f>
              <c:strCache>
                <c:ptCount val="1"/>
                <c:pt idx="0">
                  <c:v>Simulation Altitude</c:v>
                </c:pt>
              </c:strCache>
            </c:strRef>
          </c:tx>
          <c:spPr>
            <a:ln w="28575">
              <a:noFill/>
            </a:ln>
          </c:spPr>
          <c:xVal>
            <c:numRef>
              <c:f>'T2 Case Validation'!$B$2:$B$12</c:f>
              <c:numCache>
                <c:formatCode>General</c:formatCode>
                <c:ptCount val="11"/>
                <c:pt idx="0">
                  <c:v>180</c:v>
                </c:pt>
                <c:pt idx="1">
                  <c:v>181</c:v>
                </c:pt>
                <c:pt idx="2">
                  <c:v>182</c:v>
                </c:pt>
                <c:pt idx="3">
                  <c:v>183</c:v>
                </c:pt>
                <c:pt idx="4">
                  <c:v>184</c:v>
                </c:pt>
                <c:pt idx="5">
                  <c:v>185</c:v>
                </c:pt>
                <c:pt idx="6">
                  <c:v>186</c:v>
                </c:pt>
                <c:pt idx="7">
                  <c:v>187</c:v>
                </c:pt>
                <c:pt idx="8">
                  <c:v>188</c:v>
                </c:pt>
                <c:pt idx="9">
                  <c:v>189</c:v>
                </c:pt>
                <c:pt idx="10">
                  <c:v>190</c:v>
                </c:pt>
              </c:numCache>
            </c:numRef>
          </c:xVal>
          <c:yVal>
            <c:numRef>
              <c:f>'T2 Case Validation'!$D$2:$D$12</c:f>
              <c:numCache>
                <c:formatCode>General</c:formatCode>
                <c:ptCount val="11"/>
                <c:pt idx="0">
                  <c:v>1740059</c:v>
                </c:pt>
                <c:pt idx="1">
                  <c:v>1740043</c:v>
                </c:pt>
                <c:pt idx="2">
                  <c:v>1740030</c:v>
                </c:pt>
                <c:pt idx="3">
                  <c:v>1740019</c:v>
                </c:pt>
                <c:pt idx="4">
                  <c:v>1740011</c:v>
                </c:pt>
                <c:pt idx="5">
                  <c:v>1740005</c:v>
                </c:pt>
                <c:pt idx="6">
                  <c:v>1740001</c:v>
                </c:pt>
                <c:pt idx="7">
                  <c:v>1740000</c:v>
                </c:pt>
                <c:pt idx="8">
                  <c:v>1740001</c:v>
                </c:pt>
                <c:pt idx="9">
                  <c:v>1740004</c:v>
                </c:pt>
                <c:pt idx="10">
                  <c:v>1740010</c:v>
                </c:pt>
              </c:numCache>
            </c:numRef>
          </c:yVal>
          <c:smooth val="0"/>
        </c:ser>
        <c:dLbls>
          <c:showLegendKey val="0"/>
          <c:showVal val="0"/>
          <c:showCatName val="0"/>
          <c:showSerName val="0"/>
          <c:showPercent val="0"/>
          <c:showBubbleSize val="0"/>
        </c:dLbls>
        <c:axId val="124775040"/>
        <c:axId val="125129472"/>
      </c:scatterChart>
      <c:valAx>
        <c:axId val="124775040"/>
        <c:scaling>
          <c:orientation val="minMax"/>
          <c:min val="180"/>
        </c:scaling>
        <c:delete val="0"/>
        <c:axPos val="b"/>
        <c:title>
          <c:tx>
            <c:rich>
              <a:bodyPr/>
              <a:lstStyle/>
              <a:p>
                <a:pPr>
                  <a:defRPr/>
                </a:pPr>
                <a:r>
                  <a:rPr lang="en-US" sz="1000" b="1" i="0" u="none" strike="noStrike" baseline="0">
                    <a:effectLst/>
                  </a:rPr>
                  <a:t>Time, t, s</a:t>
                </a:r>
                <a:endParaRPr lang="en-US"/>
              </a:p>
            </c:rich>
          </c:tx>
          <c:layout/>
          <c:overlay val="0"/>
        </c:title>
        <c:numFmt formatCode="General" sourceLinked="1"/>
        <c:majorTickMark val="out"/>
        <c:minorTickMark val="none"/>
        <c:tickLblPos val="nextTo"/>
        <c:crossAx val="125129472"/>
        <c:crosses val="autoZero"/>
        <c:crossBetween val="midCat"/>
        <c:majorUnit val="1"/>
      </c:valAx>
      <c:valAx>
        <c:axId val="125129472"/>
        <c:scaling>
          <c:orientation val="minMax"/>
        </c:scaling>
        <c:delete val="0"/>
        <c:axPos val="l"/>
        <c:majorGridlines/>
        <c:title>
          <c:tx>
            <c:rich>
              <a:bodyPr rot="-5400000" vert="horz"/>
              <a:lstStyle/>
              <a:p>
                <a:pPr>
                  <a:defRPr/>
                </a:pPr>
                <a:r>
                  <a:rPr lang="en-US"/>
                  <a:t>Altitude, r, m</a:t>
                </a:r>
              </a:p>
            </c:rich>
          </c:tx>
          <c:layout/>
          <c:overlay val="0"/>
        </c:title>
        <c:numFmt formatCode="General" sourceLinked="1"/>
        <c:majorTickMark val="out"/>
        <c:minorTickMark val="none"/>
        <c:tickLblPos val="nextTo"/>
        <c:crossAx val="124775040"/>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0" dirty="0"/>
              <a:t>Velocity Vs. </a:t>
            </a:r>
            <a:r>
              <a:rPr lang="en-US" baseline="0" dirty="0" smtClean="0"/>
              <a:t>Landing Time</a:t>
            </a:r>
            <a:endParaRPr lang="en-US" dirty="0"/>
          </a:p>
        </c:rich>
      </c:tx>
      <c:layout/>
      <c:overlay val="0"/>
    </c:title>
    <c:autoTitleDeleted val="0"/>
    <c:plotArea>
      <c:layout/>
      <c:scatterChart>
        <c:scatterStyle val="lineMarker"/>
        <c:varyColors val="0"/>
        <c:ser>
          <c:idx val="0"/>
          <c:order val="0"/>
          <c:tx>
            <c:strRef>
              <c:f>'T2 Case Validation'!$F$1</c:f>
              <c:strCache>
                <c:ptCount val="1"/>
                <c:pt idx="0">
                  <c:v>Simulation Velocity</c:v>
                </c:pt>
              </c:strCache>
            </c:strRef>
          </c:tx>
          <c:spPr>
            <a:ln w="28575">
              <a:noFill/>
            </a:ln>
          </c:spPr>
          <c:xVal>
            <c:numRef>
              <c:f>'T2 Case Validation'!$B$2:$B$12</c:f>
              <c:numCache>
                <c:formatCode>General</c:formatCode>
                <c:ptCount val="11"/>
                <c:pt idx="0">
                  <c:v>180</c:v>
                </c:pt>
                <c:pt idx="1">
                  <c:v>181</c:v>
                </c:pt>
                <c:pt idx="2">
                  <c:v>182</c:v>
                </c:pt>
                <c:pt idx="3">
                  <c:v>183</c:v>
                </c:pt>
                <c:pt idx="4">
                  <c:v>184</c:v>
                </c:pt>
                <c:pt idx="5">
                  <c:v>185</c:v>
                </c:pt>
                <c:pt idx="6">
                  <c:v>186</c:v>
                </c:pt>
                <c:pt idx="7">
                  <c:v>187</c:v>
                </c:pt>
                <c:pt idx="8">
                  <c:v>188</c:v>
                </c:pt>
                <c:pt idx="9">
                  <c:v>189</c:v>
                </c:pt>
                <c:pt idx="10">
                  <c:v>190</c:v>
                </c:pt>
              </c:numCache>
            </c:numRef>
          </c:xVal>
          <c:yVal>
            <c:numRef>
              <c:f>'T2 Case Validation'!$F$2:$F$12</c:f>
              <c:numCache>
                <c:formatCode>General</c:formatCode>
                <c:ptCount val="11"/>
                <c:pt idx="0">
                  <c:v>-16.829999999999998</c:v>
                </c:pt>
                <c:pt idx="1">
                  <c:v>-14.45</c:v>
                </c:pt>
                <c:pt idx="2">
                  <c:v>-12.07</c:v>
                </c:pt>
                <c:pt idx="3">
                  <c:v>-9.69</c:v>
                </c:pt>
                <c:pt idx="4">
                  <c:v>-7.31</c:v>
                </c:pt>
                <c:pt idx="5">
                  <c:v>-4.93</c:v>
                </c:pt>
                <c:pt idx="6">
                  <c:v>-2.5499999999999998</c:v>
                </c:pt>
                <c:pt idx="7">
                  <c:v>-0.17</c:v>
                </c:pt>
                <c:pt idx="8">
                  <c:v>2.21</c:v>
                </c:pt>
                <c:pt idx="9">
                  <c:v>4.59</c:v>
                </c:pt>
                <c:pt idx="10">
                  <c:v>6.97</c:v>
                </c:pt>
              </c:numCache>
            </c:numRef>
          </c:yVal>
          <c:smooth val="0"/>
        </c:ser>
        <c:dLbls>
          <c:showLegendKey val="0"/>
          <c:showVal val="0"/>
          <c:showCatName val="0"/>
          <c:showSerName val="0"/>
          <c:showPercent val="0"/>
          <c:showBubbleSize val="0"/>
        </c:dLbls>
        <c:axId val="125158144"/>
        <c:axId val="125160064"/>
      </c:scatterChart>
      <c:valAx>
        <c:axId val="125158144"/>
        <c:scaling>
          <c:orientation val="minMax"/>
          <c:min val="180"/>
        </c:scaling>
        <c:delete val="0"/>
        <c:axPos val="b"/>
        <c:title>
          <c:tx>
            <c:rich>
              <a:bodyPr/>
              <a:lstStyle/>
              <a:p>
                <a:pPr>
                  <a:defRPr/>
                </a:pPr>
                <a:r>
                  <a:rPr lang="en-US" sz="1000" b="1" i="0" u="none" strike="noStrike" baseline="0">
                    <a:effectLst/>
                  </a:rPr>
                  <a:t>Time, t, s</a:t>
                </a:r>
                <a:endParaRPr lang="en-US"/>
              </a:p>
            </c:rich>
          </c:tx>
          <c:layout/>
          <c:overlay val="0"/>
        </c:title>
        <c:numFmt formatCode="General" sourceLinked="1"/>
        <c:majorTickMark val="out"/>
        <c:minorTickMark val="none"/>
        <c:tickLblPos val="nextTo"/>
        <c:crossAx val="125160064"/>
        <c:crosses val="autoZero"/>
        <c:crossBetween val="midCat"/>
        <c:majorUnit val="1"/>
      </c:valAx>
      <c:valAx>
        <c:axId val="125160064"/>
        <c:scaling>
          <c:orientation val="minMax"/>
        </c:scaling>
        <c:delete val="0"/>
        <c:axPos val="l"/>
        <c:majorGridlines/>
        <c:title>
          <c:tx>
            <c:rich>
              <a:bodyPr rot="-5400000" vert="horz"/>
              <a:lstStyle/>
              <a:p>
                <a:pPr>
                  <a:defRPr/>
                </a:pPr>
                <a:r>
                  <a:rPr lang="en-US" sz="1000" b="1" i="0" baseline="0">
                    <a:effectLst/>
                  </a:rPr>
                  <a:t>Velocity, v, m/s</a:t>
                </a:r>
                <a:endParaRPr lang="en-US" sz="1000">
                  <a:effectLst/>
                </a:endParaRPr>
              </a:p>
            </c:rich>
          </c:tx>
          <c:layout/>
          <c:overlay val="0"/>
        </c:title>
        <c:numFmt formatCode="General" sourceLinked="1"/>
        <c:majorTickMark val="out"/>
        <c:minorTickMark val="none"/>
        <c:tickLblPos val="nextTo"/>
        <c:crossAx val="125158144"/>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dirty="0" smtClean="0">
                <a:effectLst/>
              </a:rPr>
              <a:t>Landing Time </a:t>
            </a:r>
            <a:r>
              <a:rPr lang="en-US" sz="1800" b="1" i="0" baseline="0" dirty="0">
                <a:effectLst/>
              </a:rPr>
              <a:t>Vs. </a:t>
            </a:r>
            <a:r>
              <a:rPr lang="en-US" sz="1800" b="1" i="0" baseline="0" dirty="0" smtClean="0">
                <a:effectLst/>
              </a:rPr>
              <a:t>Rocket Deceleration</a:t>
            </a:r>
            <a:endParaRPr lang="en-US" dirty="0">
              <a:effectLst/>
            </a:endParaRPr>
          </a:p>
        </c:rich>
      </c:tx>
      <c:layout/>
      <c:overlay val="0"/>
    </c:title>
    <c:autoTitleDeleted val="0"/>
    <c:plotArea>
      <c:layout/>
      <c:scatterChart>
        <c:scatterStyle val="lineMarker"/>
        <c:varyColors val="0"/>
        <c:ser>
          <c:idx val="0"/>
          <c:order val="0"/>
          <c:tx>
            <c:strRef>
              <c:f>'Interpolation Overlays'!$B$1</c:f>
              <c:strCache>
                <c:ptCount val="1"/>
                <c:pt idx="0">
                  <c:v>Time Points</c:v>
                </c:pt>
              </c:strCache>
            </c:strRef>
          </c:tx>
          <c:spPr>
            <a:ln w="28575">
              <a:noFill/>
            </a:ln>
          </c:spPr>
          <c:trendline>
            <c:trendlineType val="poly"/>
            <c:order val="2"/>
            <c:dispRSqr val="0"/>
            <c:dispEq val="0"/>
          </c:trendline>
          <c:xVal>
            <c:numRef>
              <c:f>'Interpolation Overlays'!$A$2:$A$28</c:f>
              <c:numCache>
                <c:formatCode>General</c:formatCode>
                <c:ptCount val="27"/>
                <c:pt idx="0">
                  <c:v>3.5</c:v>
                </c:pt>
                <c:pt idx="1">
                  <c:v>3.55</c:v>
                </c:pt>
                <c:pt idx="2">
                  <c:v>3.57</c:v>
                </c:pt>
                <c:pt idx="3">
                  <c:v>3.6</c:v>
                </c:pt>
                <c:pt idx="4">
                  <c:v>3.65</c:v>
                </c:pt>
                <c:pt idx="5">
                  <c:v>3.7</c:v>
                </c:pt>
                <c:pt idx="6">
                  <c:v>3.75</c:v>
                </c:pt>
                <c:pt idx="7">
                  <c:v>3.77</c:v>
                </c:pt>
                <c:pt idx="8">
                  <c:v>3.8</c:v>
                </c:pt>
                <c:pt idx="9">
                  <c:v>3.85</c:v>
                </c:pt>
                <c:pt idx="10">
                  <c:v>3.9</c:v>
                </c:pt>
                <c:pt idx="11">
                  <c:v>3.95</c:v>
                </c:pt>
                <c:pt idx="12">
                  <c:v>3.97</c:v>
                </c:pt>
                <c:pt idx="13">
                  <c:v>4</c:v>
                </c:pt>
                <c:pt idx="14">
                  <c:v>4.03</c:v>
                </c:pt>
                <c:pt idx="15">
                  <c:v>4.05</c:v>
                </c:pt>
                <c:pt idx="16">
                  <c:v>4.0999999999999996</c:v>
                </c:pt>
                <c:pt idx="17">
                  <c:v>4.1500000000000004</c:v>
                </c:pt>
                <c:pt idx="18">
                  <c:v>4.2</c:v>
                </c:pt>
                <c:pt idx="19">
                  <c:v>4.2300000000000004</c:v>
                </c:pt>
                <c:pt idx="20">
                  <c:v>4.25</c:v>
                </c:pt>
                <c:pt idx="21">
                  <c:v>4.3</c:v>
                </c:pt>
                <c:pt idx="22">
                  <c:v>4.3499999999999996</c:v>
                </c:pt>
                <c:pt idx="23">
                  <c:v>4.4000000000000004</c:v>
                </c:pt>
                <c:pt idx="24">
                  <c:v>4.43</c:v>
                </c:pt>
                <c:pt idx="25">
                  <c:v>4.45</c:v>
                </c:pt>
                <c:pt idx="26">
                  <c:v>4.5</c:v>
                </c:pt>
              </c:numCache>
            </c:numRef>
          </c:xVal>
          <c:yVal>
            <c:numRef>
              <c:f>'Interpolation Overlays'!$B$2:$B$28</c:f>
              <c:numCache>
                <c:formatCode>General</c:formatCode>
                <c:ptCount val="27"/>
                <c:pt idx="0">
                  <c:v>210</c:v>
                </c:pt>
                <c:pt idx="1">
                  <c:v>208</c:v>
                </c:pt>
                <c:pt idx="3">
                  <c:v>205</c:v>
                </c:pt>
                <c:pt idx="4">
                  <c:v>202</c:v>
                </c:pt>
                <c:pt idx="5">
                  <c:v>200</c:v>
                </c:pt>
                <c:pt idx="6">
                  <c:v>198</c:v>
                </c:pt>
                <c:pt idx="8">
                  <c:v>195</c:v>
                </c:pt>
                <c:pt idx="9">
                  <c:v>193</c:v>
                </c:pt>
                <c:pt idx="10">
                  <c:v>191</c:v>
                </c:pt>
                <c:pt idx="11">
                  <c:v>189</c:v>
                </c:pt>
                <c:pt idx="13">
                  <c:v>187</c:v>
                </c:pt>
                <c:pt idx="15">
                  <c:v>185</c:v>
                </c:pt>
                <c:pt idx="16">
                  <c:v>183</c:v>
                </c:pt>
                <c:pt idx="17">
                  <c:v>181</c:v>
                </c:pt>
                <c:pt idx="18">
                  <c:v>180</c:v>
                </c:pt>
                <c:pt idx="20">
                  <c:v>178</c:v>
                </c:pt>
                <c:pt idx="21">
                  <c:v>176</c:v>
                </c:pt>
                <c:pt idx="22">
                  <c:v>175</c:v>
                </c:pt>
                <c:pt idx="23">
                  <c:v>173</c:v>
                </c:pt>
                <c:pt idx="25">
                  <c:v>172</c:v>
                </c:pt>
                <c:pt idx="26">
                  <c:v>170</c:v>
                </c:pt>
              </c:numCache>
            </c:numRef>
          </c:yVal>
          <c:smooth val="0"/>
        </c:ser>
        <c:ser>
          <c:idx val="1"/>
          <c:order val="1"/>
          <c:tx>
            <c:strRef>
              <c:f>'Interpolation Overlays'!$C$1</c:f>
              <c:strCache>
                <c:ptCount val="1"/>
                <c:pt idx="0">
                  <c:v>Time Interpolations</c:v>
                </c:pt>
              </c:strCache>
            </c:strRef>
          </c:tx>
          <c:spPr>
            <a:ln w="28575">
              <a:noFill/>
            </a:ln>
          </c:spPr>
          <c:xVal>
            <c:numRef>
              <c:f>'Interpolation Overlays'!$A$2:$A$28</c:f>
              <c:numCache>
                <c:formatCode>General</c:formatCode>
                <c:ptCount val="27"/>
                <c:pt idx="0">
                  <c:v>3.5</c:v>
                </c:pt>
                <c:pt idx="1">
                  <c:v>3.55</c:v>
                </c:pt>
                <c:pt idx="2">
                  <c:v>3.57</c:v>
                </c:pt>
                <c:pt idx="3">
                  <c:v>3.6</c:v>
                </c:pt>
                <c:pt idx="4">
                  <c:v>3.65</c:v>
                </c:pt>
                <c:pt idx="5">
                  <c:v>3.7</c:v>
                </c:pt>
                <c:pt idx="6">
                  <c:v>3.75</c:v>
                </c:pt>
                <c:pt idx="7">
                  <c:v>3.77</c:v>
                </c:pt>
                <c:pt idx="8">
                  <c:v>3.8</c:v>
                </c:pt>
                <c:pt idx="9">
                  <c:v>3.85</c:v>
                </c:pt>
                <c:pt idx="10">
                  <c:v>3.9</c:v>
                </c:pt>
                <c:pt idx="11">
                  <c:v>3.95</c:v>
                </c:pt>
                <c:pt idx="12">
                  <c:v>3.97</c:v>
                </c:pt>
                <c:pt idx="13">
                  <c:v>4</c:v>
                </c:pt>
                <c:pt idx="14">
                  <c:v>4.03</c:v>
                </c:pt>
                <c:pt idx="15">
                  <c:v>4.05</c:v>
                </c:pt>
                <c:pt idx="16">
                  <c:v>4.0999999999999996</c:v>
                </c:pt>
                <c:pt idx="17">
                  <c:v>4.1500000000000004</c:v>
                </c:pt>
                <c:pt idx="18">
                  <c:v>4.2</c:v>
                </c:pt>
                <c:pt idx="19">
                  <c:v>4.2300000000000004</c:v>
                </c:pt>
                <c:pt idx="20">
                  <c:v>4.25</c:v>
                </c:pt>
                <c:pt idx="21">
                  <c:v>4.3</c:v>
                </c:pt>
                <c:pt idx="22">
                  <c:v>4.3499999999999996</c:v>
                </c:pt>
                <c:pt idx="23">
                  <c:v>4.4000000000000004</c:v>
                </c:pt>
                <c:pt idx="24">
                  <c:v>4.43</c:v>
                </c:pt>
                <c:pt idx="25">
                  <c:v>4.45</c:v>
                </c:pt>
                <c:pt idx="26">
                  <c:v>4.5</c:v>
                </c:pt>
              </c:numCache>
            </c:numRef>
          </c:xVal>
          <c:yVal>
            <c:numRef>
              <c:f>'Interpolation Overlays'!$C$2:$C$28</c:f>
              <c:numCache>
                <c:formatCode>General</c:formatCode>
                <c:ptCount val="27"/>
                <c:pt idx="2">
                  <c:v>207</c:v>
                </c:pt>
                <c:pt idx="7">
                  <c:v>197</c:v>
                </c:pt>
                <c:pt idx="12">
                  <c:v>188</c:v>
                </c:pt>
                <c:pt idx="14">
                  <c:v>186</c:v>
                </c:pt>
                <c:pt idx="19">
                  <c:v>179</c:v>
                </c:pt>
                <c:pt idx="24">
                  <c:v>172</c:v>
                </c:pt>
              </c:numCache>
            </c:numRef>
          </c:yVal>
          <c:smooth val="0"/>
        </c:ser>
        <c:dLbls>
          <c:showLegendKey val="0"/>
          <c:showVal val="0"/>
          <c:showCatName val="0"/>
          <c:showSerName val="0"/>
          <c:showPercent val="0"/>
          <c:showBubbleSize val="0"/>
        </c:dLbls>
        <c:axId val="124893440"/>
        <c:axId val="124899712"/>
      </c:scatterChart>
      <c:valAx>
        <c:axId val="124893440"/>
        <c:scaling>
          <c:orientation val="minMax"/>
          <c:max val="4.5"/>
          <c:min val="3.5"/>
        </c:scaling>
        <c:delete val="0"/>
        <c:axPos val="b"/>
        <c:title>
          <c:tx>
            <c:rich>
              <a:bodyPr/>
              <a:lstStyle/>
              <a:p>
                <a:pPr>
                  <a:defRPr/>
                </a:pPr>
                <a:r>
                  <a:rPr lang="en-US" dirty="0" smtClean="0"/>
                  <a:t>Deceleration</a:t>
                </a:r>
                <a:r>
                  <a:rPr lang="en-US" baseline="0" dirty="0" smtClean="0"/>
                  <a:t> </a:t>
                </a:r>
                <a:r>
                  <a:rPr lang="en-US" baseline="0" dirty="0"/>
                  <a:t>from Thrust, T, m/s</a:t>
                </a:r>
                <a:r>
                  <a:rPr lang="en-US" baseline="30000" dirty="0"/>
                  <a:t>2</a:t>
                </a:r>
              </a:p>
            </c:rich>
          </c:tx>
          <c:layout/>
          <c:overlay val="0"/>
        </c:title>
        <c:numFmt formatCode="General" sourceLinked="1"/>
        <c:majorTickMark val="out"/>
        <c:minorTickMark val="none"/>
        <c:tickLblPos val="nextTo"/>
        <c:crossAx val="124899712"/>
        <c:crosses val="autoZero"/>
        <c:crossBetween val="midCat"/>
      </c:valAx>
      <c:valAx>
        <c:axId val="124899712"/>
        <c:scaling>
          <c:orientation val="minMax"/>
          <c:min val="150"/>
        </c:scaling>
        <c:delete val="0"/>
        <c:axPos val="l"/>
        <c:majorGridlines/>
        <c:title>
          <c:tx>
            <c:rich>
              <a:bodyPr rot="-5400000" vert="horz"/>
              <a:lstStyle/>
              <a:p>
                <a:pPr>
                  <a:defRPr/>
                </a:pPr>
                <a:r>
                  <a:rPr lang="en-US" sz="1000" b="1" i="0" baseline="0">
                    <a:effectLst/>
                  </a:rPr>
                  <a:t>Landing Time, t, s</a:t>
                </a:r>
                <a:endParaRPr lang="en-US" sz="1000">
                  <a:effectLst/>
                </a:endParaRPr>
              </a:p>
            </c:rich>
          </c:tx>
          <c:layout/>
          <c:overlay val="0"/>
        </c:title>
        <c:numFmt formatCode="General" sourceLinked="1"/>
        <c:majorTickMark val="out"/>
        <c:minorTickMark val="none"/>
        <c:tickLblPos val="nextTo"/>
        <c:crossAx val="124893440"/>
        <c:crosses val="autoZero"/>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dirty="0">
                <a:effectLst/>
              </a:rPr>
              <a:t>Initial Velocity Vs. </a:t>
            </a:r>
            <a:r>
              <a:rPr lang="en-US" sz="1800" b="1" i="0" baseline="0" dirty="0" smtClean="0">
                <a:effectLst/>
              </a:rPr>
              <a:t>Rocket Deceleration</a:t>
            </a:r>
            <a:endParaRPr lang="en-US" dirty="0">
              <a:effectLst/>
            </a:endParaRPr>
          </a:p>
        </c:rich>
      </c:tx>
      <c:layout/>
      <c:overlay val="0"/>
    </c:title>
    <c:autoTitleDeleted val="0"/>
    <c:plotArea>
      <c:layout/>
      <c:scatterChart>
        <c:scatterStyle val="lineMarker"/>
        <c:varyColors val="0"/>
        <c:ser>
          <c:idx val="0"/>
          <c:order val="0"/>
          <c:tx>
            <c:strRef>
              <c:f>'Interpolation Overlays'!$D$1</c:f>
              <c:strCache>
                <c:ptCount val="1"/>
                <c:pt idx="0">
                  <c:v>Velocity Points</c:v>
                </c:pt>
              </c:strCache>
            </c:strRef>
          </c:tx>
          <c:spPr>
            <a:ln w="28575">
              <a:noFill/>
            </a:ln>
          </c:spPr>
          <c:trendline>
            <c:trendlineType val="poly"/>
            <c:order val="2"/>
            <c:dispRSqr val="0"/>
            <c:dispEq val="0"/>
          </c:trendline>
          <c:xVal>
            <c:numRef>
              <c:f>'Interpolation Overlays'!$A$2:$A$28</c:f>
              <c:numCache>
                <c:formatCode>General</c:formatCode>
                <c:ptCount val="27"/>
                <c:pt idx="0">
                  <c:v>3.5</c:v>
                </c:pt>
                <c:pt idx="1">
                  <c:v>3.55</c:v>
                </c:pt>
                <c:pt idx="2">
                  <c:v>3.57</c:v>
                </c:pt>
                <c:pt idx="3">
                  <c:v>3.6</c:v>
                </c:pt>
                <c:pt idx="4">
                  <c:v>3.65</c:v>
                </c:pt>
                <c:pt idx="5">
                  <c:v>3.7</c:v>
                </c:pt>
                <c:pt idx="6">
                  <c:v>3.75</c:v>
                </c:pt>
                <c:pt idx="7">
                  <c:v>3.77</c:v>
                </c:pt>
                <c:pt idx="8">
                  <c:v>3.8</c:v>
                </c:pt>
                <c:pt idx="9">
                  <c:v>3.85</c:v>
                </c:pt>
                <c:pt idx="10">
                  <c:v>3.9</c:v>
                </c:pt>
                <c:pt idx="11">
                  <c:v>3.95</c:v>
                </c:pt>
                <c:pt idx="12">
                  <c:v>3.97</c:v>
                </c:pt>
                <c:pt idx="13">
                  <c:v>4</c:v>
                </c:pt>
                <c:pt idx="14">
                  <c:v>4.03</c:v>
                </c:pt>
                <c:pt idx="15">
                  <c:v>4.05</c:v>
                </c:pt>
                <c:pt idx="16">
                  <c:v>4.0999999999999996</c:v>
                </c:pt>
                <c:pt idx="17">
                  <c:v>4.1500000000000004</c:v>
                </c:pt>
                <c:pt idx="18">
                  <c:v>4.2</c:v>
                </c:pt>
                <c:pt idx="19">
                  <c:v>4.2300000000000004</c:v>
                </c:pt>
                <c:pt idx="20">
                  <c:v>4.25</c:v>
                </c:pt>
                <c:pt idx="21">
                  <c:v>4.3</c:v>
                </c:pt>
                <c:pt idx="22">
                  <c:v>4.3499999999999996</c:v>
                </c:pt>
                <c:pt idx="23">
                  <c:v>4.4000000000000004</c:v>
                </c:pt>
                <c:pt idx="24">
                  <c:v>4.43</c:v>
                </c:pt>
                <c:pt idx="25">
                  <c:v>4.45</c:v>
                </c:pt>
                <c:pt idx="26">
                  <c:v>4.5</c:v>
                </c:pt>
              </c:numCache>
            </c:numRef>
          </c:xVal>
          <c:yVal>
            <c:numRef>
              <c:f>'Interpolation Overlays'!$D$2:$D$28</c:f>
              <c:numCache>
                <c:formatCode>General</c:formatCode>
                <c:ptCount val="27"/>
                <c:pt idx="0">
                  <c:v>-400.8</c:v>
                </c:pt>
                <c:pt idx="1">
                  <c:v>-406</c:v>
                </c:pt>
                <c:pt idx="3">
                  <c:v>-411.12</c:v>
                </c:pt>
                <c:pt idx="4">
                  <c:v>-416.18</c:v>
                </c:pt>
                <c:pt idx="5">
                  <c:v>-421.18</c:v>
                </c:pt>
                <c:pt idx="6">
                  <c:v>-426.1</c:v>
                </c:pt>
                <c:pt idx="8">
                  <c:v>-431</c:v>
                </c:pt>
                <c:pt idx="9">
                  <c:v>-435.8</c:v>
                </c:pt>
                <c:pt idx="10">
                  <c:v>-440.6</c:v>
                </c:pt>
                <c:pt idx="11">
                  <c:v>-445.3</c:v>
                </c:pt>
                <c:pt idx="13">
                  <c:v>-450</c:v>
                </c:pt>
                <c:pt idx="15">
                  <c:v>-454.6</c:v>
                </c:pt>
                <c:pt idx="16">
                  <c:v>-459.2</c:v>
                </c:pt>
                <c:pt idx="17">
                  <c:v>-463.72</c:v>
                </c:pt>
                <c:pt idx="18">
                  <c:v>-468.26</c:v>
                </c:pt>
                <c:pt idx="20">
                  <c:v>-472.66</c:v>
                </c:pt>
                <c:pt idx="21">
                  <c:v>-477.1</c:v>
                </c:pt>
                <c:pt idx="22">
                  <c:v>-481.44</c:v>
                </c:pt>
                <c:pt idx="23">
                  <c:v>-485.8</c:v>
                </c:pt>
                <c:pt idx="25">
                  <c:v>-490.1</c:v>
                </c:pt>
                <c:pt idx="26">
                  <c:v>-494.31</c:v>
                </c:pt>
              </c:numCache>
            </c:numRef>
          </c:yVal>
          <c:smooth val="0"/>
        </c:ser>
        <c:ser>
          <c:idx val="1"/>
          <c:order val="1"/>
          <c:tx>
            <c:strRef>
              <c:f>'Interpolation Overlays'!$E$1</c:f>
              <c:strCache>
                <c:ptCount val="1"/>
                <c:pt idx="0">
                  <c:v>Velocity Interpolations</c:v>
                </c:pt>
              </c:strCache>
            </c:strRef>
          </c:tx>
          <c:spPr>
            <a:ln w="28575">
              <a:noFill/>
            </a:ln>
          </c:spPr>
          <c:xVal>
            <c:numRef>
              <c:f>'Interpolation Overlays'!$A$2:$A$28</c:f>
              <c:numCache>
                <c:formatCode>General</c:formatCode>
                <c:ptCount val="27"/>
                <c:pt idx="0">
                  <c:v>3.5</c:v>
                </c:pt>
                <c:pt idx="1">
                  <c:v>3.55</c:v>
                </c:pt>
                <c:pt idx="2">
                  <c:v>3.57</c:v>
                </c:pt>
                <c:pt idx="3">
                  <c:v>3.6</c:v>
                </c:pt>
                <c:pt idx="4">
                  <c:v>3.65</c:v>
                </c:pt>
                <c:pt idx="5">
                  <c:v>3.7</c:v>
                </c:pt>
                <c:pt idx="6">
                  <c:v>3.75</c:v>
                </c:pt>
                <c:pt idx="7">
                  <c:v>3.77</c:v>
                </c:pt>
                <c:pt idx="8">
                  <c:v>3.8</c:v>
                </c:pt>
                <c:pt idx="9">
                  <c:v>3.85</c:v>
                </c:pt>
                <c:pt idx="10">
                  <c:v>3.9</c:v>
                </c:pt>
                <c:pt idx="11">
                  <c:v>3.95</c:v>
                </c:pt>
                <c:pt idx="12">
                  <c:v>3.97</c:v>
                </c:pt>
                <c:pt idx="13">
                  <c:v>4</c:v>
                </c:pt>
                <c:pt idx="14">
                  <c:v>4.03</c:v>
                </c:pt>
                <c:pt idx="15">
                  <c:v>4.05</c:v>
                </c:pt>
                <c:pt idx="16">
                  <c:v>4.0999999999999996</c:v>
                </c:pt>
                <c:pt idx="17">
                  <c:v>4.1500000000000004</c:v>
                </c:pt>
                <c:pt idx="18">
                  <c:v>4.2</c:v>
                </c:pt>
                <c:pt idx="19">
                  <c:v>4.2300000000000004</c:v>
                </c:pt>
                <c:pt idx="20">
                  <c:v>4.25</c:v>
                </c:pt>
                <c:pt idx="21">
                  <c:v>4.3</c:v>
                </c:pt>
                <c:pt idx="22">
                  <c:v>4.3499999999999996</c:v>
                </c:pt>
                <c:pt idx="23">
                  <c:v>4.4000000000000004</c:v>
                </c:pt>
                <c:pt idx="24">
                  <c:v>4.43</c:v>
                </c:pt>
                <c:pt idx="25">
                  <c:v>4.45</c:v>
                </c:pt>
                <c:pt idx="26">
                  <c:v>4.5</c:v>
                </c:pt>
              </c:numCache>
            </c:numRef>
          </c:xVal>
          <c:yVal>
            <c:numRef>
              <c:f>'Interpolation Overlays'!$E$2:$E$28</c:f>
              <c:numCache>
                <c:formatCode>General</c:formatCode>
                <c:ptCount val="27"/>
                <c:pt idx="2">
                  <c:v>-408.05</c:v>
                </c:pt>
                <c:pt idx="7">
                  <c:v>-428.08</c:v>
                </c:pt>
                <c:pt idx="12">
                  <c:v>-447.22</c:v>
                </c:pt>
                <c:pt idx="14">
                  <c:v>-452.76</c:v>
                </c:pt>
                <c:pt idx="19">
                  <c:v>-470.89</c:v>
                </c:pt>
                <c:pt idx="24">
                  <c:v>-488.35</c:v>
                </c:pt>
              </c:numCache>
            </c:numRef>
          </c:yVal>
          <c:smooth val="0"/>
        </c:ser>
        <c:dLbls>
          <c:showLegendKey val="0"/>
          <c:showVal val="0"/>
          <c:showCatName val="0"/>
          <c:showSerName val="0"/>
          <c:showPercent val="0"/>
          <c:showBubbleSize val="0"/>
        </c:dLbls>
        <c:axId val="131544960"/>
        <c:axId val="131567616"/>
      </c:scatterChart>
      <c:valAx>
        <c:axId val="131544960"/>
        <c:scaling>
          <c:orientation val="minMax"/>
          <c:max val="4.5"/>
          <c:min val="3.5"/>
        </c:scaling>
        <c:delete val="0"/>
        <c:axPos val="b"/>
        <c:title>
          <c:tx>
            <c:rich>
              <a:bodyPr/>
              <a:lstStyle/>
              <a:p>
                <a:pPr>
                  <a:defRPr/>
                </a:pPr>
                <a:r>
                  <a:rPr lang="en-US" sz="1000" b="1" i="0" baseline="0" dirty="0" smtClean="0">
                    <a:effectLst/>
                  </a:rPr>
                  <a:t>Deceleration </a:t>
                </a:r>
                <a:r>
                  <a:rPr lang="en-US" sz="1000" b="1" i="0" baseline="0" dirty="0">
                    <a:effectLst/>
                  </a:rPr>
                  <a:t>From Thrust, T, m/s</a:t>
                </a:r>
                <a:r>
                  <a:rPr lang="en-US" sz="1000" b="1" i="0" baseline="30000" dirty="0">
                    <a:effectLst/>
                  </a:rPr>
                  <a:t>2</a:t>
                </a:r>
                <a:endParaRPr lang="en-US" sz="1000" dirty="0">
                  <a:effectLst/>
                </a:endParaRPr>
              </a:p>
            </c:rich>
          </c:tx>
          <c:layout/>
          <c:overlay val="0"/>
        </c:title>
        <c:numFmt formatCode="General" sourceLinked="1"/>
        <c:majorTickMark val="out"/>
        <c:minorTickMark val="none"/>
        <c:tickLblPos val="nextTo"/>
        <c:crossAx val="131567616"/>
        <c:crosses val="autoZero"/>
        <c:crossBetween val="midCat"/>
      </c:valAx>
      <c:valAx>
        <c:axId val="131567616"/>
        <c:scaling>
          <c:orientation val="minMax"/>
          <c:max val="-350"/>
          <c:min val="-550"/>
        </c:scaling>
        <c:delete val="0"/>
        <c:axPos val="l"/>
        <c:majorGridlines/>
        <c:title>
          <c:tx>
            <c:rich>
              <a:bodyPr rot="-5400000" vert="horz"/>
              <a:lstStyle/>
              <a:p>
                <a:pPr>
                  <a:defRPr/>
                </a:pPr>
                <a:r>
                  <a:rPr lang="en-US" sz="1000" b="1" i="0" baseline="0">
                    <a:effectLst/>
                  </a:rPr>
                  <a:t>Initial Velocity, v</a:t>
                </a:r>
                <a:r>
                  <a:rPr lang="en-US" sz="1000" b="1" i="0" baseline="-25000">
                    <a:effectLst/>
                  </a:rPr>
                  <a:t>0</a:t>
                </a:r>
                <a:r>
                  <a:rPr lang="en-US" sz="1000" b="1" i="0" baseline="0">
                    <a:effectLst/>
                  </a:rPr>
                  <a:t>, m/s</a:t>
                </a:r>
                <a:endParaRPr lang="en-US" sz="1000">
                  <a:effectLst/>
                </a:endParaRPr>
              </a:p>
            </c:rich>
          </c:tx>
          <c:layout/>
          <c:overlay val="0"/>
        </c:title>
        <c:numFmt formatCode="General" sourceLinked="1"/>
        <c:majorTickMark val="out"/>
        <c:minorTickMark val="none"/>
        <c:tickLblPos val="nextTo"/>
        <c:crossAx val="131544960"/>
        <c:crosses val="autoZero"/>
        <c:crossBetween val="midCat"/>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Landing Time </a:t>
            </a:r>
            <a:r>
              <a:rPr lang="en-US" dirty="0"/>
              <a:t>Vs.</a:t>
            </a:r>
            <a:r>
              <a:rPr lang="en-US" baseline="0" dirty="0"/>
              <a:t> </a:t>
            </a:r>
            <a:r>
              <a:rPr lang="en-US" baseline="0" dirty="0" smtClean="0"/>
              <a:t>Rocket Deceleration</a:t>
            </a:r>
            <a:endParaRPr lang="en-US" dirty="0"/>
          </a:p>
        </c:rich>
      </c:tx>
      <c:layout/>
      <c:overlay val="0"/>
    </c:title>
    <c:autoTitleDeleted val="0"/>
    <c:plotArea>
      <c:layout/>
      <c:scatterChart>
        <c:scatterStyle val="lineMarker"/>
        <c:varyColors val="0"/>
        <c:ser>
          <c:idx val="1"/>
          <c:order val="1"/>
          <c:spPr>
            <a:ln w="28575">
              <a:noFill/>
            </a:ln>
          </c:spPr>
          <c:xVal>
            <c:numRef>
              <c:f>'Extrapolation Overlays'!$A$2:$A$30</c:f>
              <c:numCache>
                <c:formatCode>General</c:formatCode>
                <c:ptCount val="29"/>
                <c:pt idx="0">
                  <c:v>2.5</c:v>
                </c:pt>
                <c:pt idx="1">
                  <c:v>2.75</c:v>
                </c:pt>
                <c:pt idx="2">
                  <c:v>3</c:v>
                </c:pt>
                <c:pt idx="3">
                  <c:v>3.25</c:v>
                </c:pt>
                <c:pt idx="4">
                  <c:v>3.5</c:v>
                </c:pt>
                <c:pt idx="5">
                  <c:v>3.55</c:v>
                </c:pt>
                <c:pt idx="6">
                  <c:v>3.6</c:v>
                </c:pt>
                <c:pt idx="7">
                  <c:v>3.65</c:v>
                </c:pt>
                <c:pt idx="8">
                  <c:v>3.7</c:v>
                </c:pt>
                <c:pt idx="9">
                  <c:v>3.75</c:v>
                </c:pt>
                <c:pt idx="10">
                  <c:v>3.8</c:v>
                </c:pt>
                <c:pt idx="11">
                  <c:v>3.85</c:v>
                </c:pt>
                <c:pt idx="12">
                  <c:v>3.9</c:v>
                </c:pt>
                <c:pt idx="13">
                  <c:v>3.95</c:v>
                </c:pt>
                <c:pt idx="14">
                  <c:v>4</c:v>
                </c:pt>
                <c:pt idx="15">
                  <c:v>4.05</c:v>
                </c:pt>
                <c:pt idx="16">
                  <c:v>4.0999999999999996</c:v>
                </c:pt>
                <c:pt idx="17">
                  <c:v>4.1500000000000004</c:v>
                </c:pt>
                <c:pt idx="18">
                  <c:v>4.2</c:v>
                </c:pt>
                <c:pt idx="19">
                  <c:v>4.25</c:v>
                </c:pt>
                <c:pt idx="20">
                  <c:v>4.3</c:v>
                </c:pt>
                <c:pt idx="21">
                  <c:v>4.3499999999999996</c:v>
                </c:pt>
                <c:pt idx="22">
                  <c:v>4.4000000000000004</c:v>
                </c:pt>
                <c:pt idx="23">
                  <c:v>4.45</c:v>
                </c:pt>
                <c:pt idx="24">
                  <c:v>4.5</c:v>
                </c:pt>
                <c:pt idx="25">
                  <c:v>4.75</c:v>
                </c:pt>
                <c:pt idx="26">
                  <c:v>5</c:v>
                </c:pt>
                <c:pt idx="27">
                  <c:v>5.25</c:v>
                </c:pt>
                <c:pt idx="28">
                  <c:v>5.5</c:v>
                </c:pt>
              </c:numCache>
            </c:numRef>
          </c:xVal>
          <c:yVal>
            <c:numRef>
              <c:f>'Extrapolation Overlays'!$C$2:$C$30</c:f>
              <c:numCache>
                <c:formatCode>General</c:formatCode>
                <c:ptCount val="29"/>
                <c:pt idx="0">
                  <c:v>306</c:v>
                </c:pt>
                <c:pt idx="1">
                  <c:v>270</c:v>
                </c:pt>
                <c:pt idx="2">
                  <c:v>245</c:v>
                </c:pt>
                <c:pt idx="3">
                  <c:v>226</c:v>
                </c:pt>
                <c:pt idx="25">
                  <c:v>163</c:v>
                </c:pt>
                <c:pt idx="26">
                  <c:v>157</c:v>
                </c:pt>
                <c:pt idx="27">
                  <c:v>152</c:v>
                </c:pt>
                <c:pt idx="28">
                  <c:v>147</c:v>
                </c:pt>
              </c:numCache>
            </c:numRef>
          </c:yVal>
          <c:smooth val="0"/>
        </c:ser>
        <c:dLbls>
          <c:showLegendKey val="0"/>
          <c:showVal val="0"/>
          <c:showCatName val="0"/>
          <c:showSerName val="0"/>
          <c:showPercent val="0"/>
          <c:showBubbleSize val="0"/>
        </c:dLbls>
        <c:axId val="47420160"/>
        <c:axId val="47422080"/>
      </c:scatterChart>
      <c:scatterChart>
        <c:scatterStyle val="smoothMarker"/>
        <c:varyColors val="0"/>
        <c:ser>
          <c:idx val="0"/>
          <c:order val="0"/>
          <c:trendline>
            <c:trendlineType val="poly"/>
            <c:order val="2"/>
            <c:dispRSqr val="0"/>
            <c:dispEq val="0"/>
          </c:trendline>
          <c:xVal>
            <c:numRef>
              <c:f>'Extrapolation Overlays'!$A$2:$A$30</c:f>
              <c:numCache>
                <c:formatCode>General</c:formatCode>
                <c:ptCount val="29"/>
                <c:pt idx="0">
                  <c:v>2.5</c:v>
                </c:pt>
                <c:pt idx="1">
                  <c:v>2.75</c:v>
                </c:pt>
                <c:pt idx="2">
                  <c:v>3</c:v>
                </c:pt>
                <c:pt idx="3">
                  <c:v>3.25</c:v>
                </c:pt>
                <c:pt idx="4">
                  <c:v>3.5</c:v>
                </c:pt>
                <c:pt idx="5">
                  <c:v>3.55</c:v>
                </c:pt>
                <c:pt idx="6">
                  <c:v>3.6</c:v>
                </c:pt>
                <c:pt idx="7">
                  <c:v>3.65</c:v>
                </c:pt>
                <c:pt idx="8">
                  <c:v>3.7</c:v>
                </c:pt>
                <c:pt idx="9">
                  <c:v>3.75</c:v>
                </c:pt>
                <c:pt idx="10">
                  <c:v>3.8</c:v>
                </c:pt>
                <c:pt idx="11">
                  <c:v>3.85</c:v>
                </c:pt>
                <c:pt idx="12">
                  <c:v>3.9</c:v>
                </c:pt>
                <c:pt idx="13">
                  <c:v>3.95</c:v>
                </c:pt>
                <c:pt idx="14">
                  <c:v>4</c:v>
                </c:pt>
                <c:pt idx="15">
                  <c:v>4.05</c:v>
                </c:pt>
                <c:pt idx="16">
                  <c:v>4.0999999999999996</c:v>
                </c:pt>
                <c:pt idx="17">
                  <c:v>4.1500000000000004</c:v>
                </c:pt>
                <c:pt idx="18">
                  <c:v>4.2</c:v>
                </c:pt>
                <c:pt idx="19">
                  <c:v>4.25</c:v>
                </c:pt>
                <c:pt idx="20">
                  <c:v>4.3</c:v>
                </c:pt>
                <c:pt idx="21">
                  <c:v>4.3499999999999996</c:v>
                </c:pt>
                <c:pt idx="22">
                  <c:v>4.4000000000000004</c:v>
                </c:pt>
                <c:pt idx="23">
                  <c:v>4.45</c:v>
                </c:pt>
                <c:pt idx="24">
                  <c:v>4.5</c:v>
                </c:pt>
                <c:pt idx="25">
                  <c:v>4.75</c:v>
                </c:pt>
                <c:pt idx="26">
                  <c:v>5</c:v>
                </c:pt>
                <c:pt idx="27">
                  <c:v>5.25</c:v>
                </c:pt>
                <c:pt idx="28">
                  <c:v>5.5</c:v>
                </c:pt>
              </c:numCache>
            </c:numRef>
          </c:xVal>
          <c:yVal>
            <c:numRef>
              <c:f>'Extrapolation Overlays'!$B$2:$B$30</c:f>
              <c:numCache>
                <c:formatCode>General</c:formatCode>
                <c:ptCount val="29"/>
                <c:pt idx="4">
                  <c:v>210</c:v>
                </c:pt>
                <c:pt idx="5">
                  <c:v>208</c:v>
                </c:pt>
                <c:pt idx="6">
                  <c:v>205</c:v>
                </c:pt>
                <c:pt idx="7">
                  <c:v>202</c:v>
                </c:pt>
                <c:pt idx="8">
                  <c:v>200</c:v>
                </c:pt>
                <c:pt idx="9">
                  <c:v>198</c:v>
                </c:pt>
                <c:pt idx="10">
                  <c:v>195</c:v>
                </c:pt>
                <c:pt idx="11">
                  <c:v>193</c:v>
                </c:pt>
                <c:pt idx="12">
                  <c:v>191</c:v>
                </c:pt>
                <c:pt idx="13">
                  <c:v>189</c:v>
                </c:pt>
                <c:pt idx="14">
                  <c:v>187</c:v>
                </c:pt>
                <c:pt idx="15">
                  <c:v>185</c:v>
                </c:pt>
                <c:pt idx="16">
                  <c:v>183</c:v>
                </c:pt>
                <c:pt idx="17">
                  <c:v>181</c:v>
                </c:pt>
                <c:pt idx="18">
                  <c:v>180</c:v>
                </c:pt>
                <c:pt idx="19">
                  <c:v>178</c:v>
                </c:pt>
                <c:pt idx="20">
                  <c:v>176</c:v>
                </c:pt>
                <c:pt idx="21">
                  <c:v>175</c:v>
                </c:pt>
                <c:pt idx="22">
                  <c:v>173</c:v>
                </c:pt>
                <c:pt idx="23">
                  <c:v>172</c:v>
                </c:pt>
                <c:pt idx="24">
                  <c:v>170</c:v>
                </c:pt>
              </c:numCache>
            </c:numRef>
          </c:yVal>
          <c:smooth val="1"/>
        </c:ser>
        <c:dLbls>
          <c:showLegendKey val="0"/>
          <c:showVal val="0"/>
          <c:showCatName val="0"/>
          <c:showSerName val="0"/>
          <c:showPercent val="0"/>
          <c:showBubbleSize val="0"/>
        </c:dLbls>
        <c:axId val="47420160"/>
        <c:axId val="47422080"/>
      </c:scatterChart>
      <c:valAx>
        <c:axId val="47420160"/>
        <c:scaling>
          <c:orientation val="minMax"/>
          <c:min val="2"/>
        </c:scaling>
        <c:delete val="0"/>
        <c:axPos val="b"/>
        <c:title>
          <c:tx>
            <c:rich>
              <a:bodyPr/>
              <a:lstStyle/>
              <a:p>
                <a:pPr>
                  <a:defRPr/>
                </a:pPr>
                <a:r>
                  <a:rPr lang="en-US" sz="1000" b="1" i="0" baseline="0" dirty="0" smtClean="0">
                    <a:effectLst/>
                  </a:rPr>
                  <a:t>Deceleration. </a:t>
                </a:r>
                <a:r>
                  <a:rPr lang="en-US" sz="1000" b="1" i="0" baseline="0" dirty="0">
                    <a:effectLst/>
                  </a:rPr>
                  <a:t>from Thrust, T, m/s</a:t>
                </a:r>
                <a:r>
                  <a:rPr lang="en-US" sz="1000" b="1" i="0" baseline="30000" dirty="0">
                    <a:effectLst/>
                  </a:rPr>
                  <a:t>2</a:t>
                </a:r>
                <a:endParaRPr lang="en-US" sz="400" dirty="0">
                  <a:effectLst/>
                </a:endParaRPr>
              </a:p>
            </c:rich>
          </c:tx>
          <c:layout/>
          <c:overlay val="0"/>
        </c:title>
        <c:numFmt formatCode="General" sourceLinked="1"/>
        <c:majorTickMark val="out"/>
        <c:minorTickMark val="in"/>
        <c:tickLblPos val="nextTo"/>
        <c:crossAx val="47422080"/>
        <c:crosses val="autoZero"/>
        <c:crossBetween val="midCat"/>
        <c:minorUnit val="0.5"/>
      </c:valAx>
      <c:valAx>
        <c:axId val="47422080"/>
        <c:scaling>
          <c:orientation val="minMax"/>
          <c:min val="100"/>
        </c:scaling>
        <c:delete val="0"/>
        <c:axPos val="l"/>
        <c:majorGridlines/>
        <c:title>
          <c:tx>
            <c:rich>
              <a:bodyPr rot="-5400000" vert="horz"/>
              <a:lstStyle/>
              <a:p>
                <a:pPr>
                  <a:defRPr/>
                </a:pPr>
                <a:r>
                  <a:rPr lang="en-US" sz="1000" b="1" i="0" u="none" strike="noStrike" baseline="0">
                    <a:effectLst/>
                  </a:rPr>
                  <a:t>Landing Time, t, s</a:t>
                </a:r>
                <a:endParaRPr lang="en-US"/>
              </a:p>
            </c:rich>
          </c:tx>
          <c:layout/>
          <c:overlay val="0"/>
        </c:title>
        <c:numFmt formatCode="General" sourceLinked="1"/>
        <c:majorTickMark val="out"/>
        <c:minorTickMark val="none"/>
        <c:tickLblPos val="nextTo"/>
        <c:crossAx val="47420160"/>
        <c:crosses val="autoZero"/>
        <c:crossBetween val="midCat"/>
      </c:valAx>
      <c:spPr>
        <a:noFill/>
        <a:ln w="25400">
          <a:noFill/>
        </a:ln>
      </c:spPr>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Initial Velocity Vs. </a:t>
            </a:r>
            <a:r>
              <a:rPr lang="en-US" dirty="0" smtClean="0"/>
              <a:t>Rocket</a:t>
            </a:r>
            <a:r>
              <a:rPr lang="en-US" baseline="0" dirty="0" smtClean="0"/>
              <a:t> Deceleration</a:t>
            </a:r>
            <a:endParaRPr lang="en-US" dirty="0"/>
          </a:p>
        </c:rich>
      </c:tx>
      <c:layout/>
      <c:overlay val="0"/>
    </c:title>
    <c:autoTitleDeleted val="0"/>
    <c:plotArea>
      <c:layout/>
      <c:scatterChart>
        <c:scatterStyle val="lineMarker"/>
        <c:varyColors val="0"/>
        <c:ser>
          <c:idx val="0"/>
          <c:order val="0"/>
          <c:tx>
            <c:strRef>
              <c:f>'Extrapolation Overlays'!$D$1</c:f>
              <c:strCache>
                <c:ptCount val="1"/>
                <c:pt idx="0">
                  <c:v>Velocity Points</c:v>
                </c:pt>
              </c:strCache>
            </c:strRef>
          </c:tx>
          <c:spPr>
            <a:ln w="28575">
              <a:noFill/>
            </a:ln>
          </c:spPr>
          <c:trendline>
            <c:trendlineType val="poly"/>
            <c:order val="2"/>
            <c:dispRSqr val="0"/>
            <c:dispEq val="0"/>
          </c:trendline>
          <c:xVal>
            <c:numRef>
              <c:f>'Extrapolation Overlays'!$A$2:$A$30</c:f>
              <c:numCache>
                <c:formatCode>General</c:formatCode>
                <c:ptCount val="29"/>
                <c:pt idx="0">
                  <c:v>2.5</c:v>
                </c:pt>
                <c:pt idx="1">
                  <c:v>2.75</c:v>
                </c:pt>
                <c:pt idx="2">
                  <c:v>3</c:v>
                </c:pt>
                <c:pt idx="3">
                  <c:v>3.25</c:v>
                </c:pt>
                <c:pt idx="4">
                  <c:v>3.5</c:v>
                </c:pt>
                <c:pt idx="5">
                  <c:v>3.55</c:v>
                </c:pt>
                <c:pt idx="6">
                  <c:v>3.6</c:v>
                </c:pt>
                <c:pt idx="7">
                  <c:v>3.65</c:v>
                </c:pt>
                <c:pt idx="8">
                  <c:v>3.7</c:v>
                </c:pt>
                <c:pt idx="9">
                  <c:v>3.75</c:v>
                </c:pt>
                <c:pt idx="10">
                  <c:v>3.8</c:v>
                </c:pt>
                <c:pt idx="11">
                  <c:v>3.85</c:v>
                </c:pt>
                <c:pt idx="12">
                  <c:v>3.9</c:v>
                </c:pt>
                <c:pt idx="13">
                  <c:v>3.95</c:v>
                </c:pt>
                <c:pt idx="14">
                  <c:v>4</c:v>
                </c:pt>
                <c:pt idx="15">
                  <c:v>4.05</c:v>
                </c:pt>
                <c:pt idx="16">
                  <c:v>4.0999999999999996</c:v>
                </c:pt>
                <c:pt idx="17">
                  <c:v>4.1500000000000004</c:v>
                </c:pt>
                <c:pt idx="18">
                  <c:v>4.2</c:v>
                </c:pt>
                <c:pt idx="19">
                  <c:v>4.25</c:v>
                </c:pt>
                <c:pt idx="20">
                  <c:v>4.3</c:v>
                </c:pt>
                <c:pt idx="21">
                  <c:v>4.3499999999999996</c:v>
                </c:pt>
                <c:pt idx="22">
                  <c:v>4.4000000000000004</c:v>
                </c:pt>
                <c:pt idx="23">
                  <c:v>4.45</c:v>
                </c:pt>
                <c:pt idx="24">
                  <c:v>4.5</c:v>
                </c:pt>
                <c:pt idx="25">
                  <c:v>4.75</c:v>
                </c:pt>
                <c:pt idx="26">
                  <c:v>5</c:v>
                </c:pt>
                <c:pt idx="27">
                  <c:v>5.25</c:v>
                </c:pt>
                <c:pt idx="28">
                  <c:v>5.5</c:v>
                </c:pt>
              </c:numCache>
            </c:numRef>
          </c:xVal>
          <c:yVal>
            <c:numRef>
              <c:f>'Extrapolation Overlays'!$D$2:$D$30</c:f>
              <c:numCache>
                <c:formatCode>General</c:formatCode>
                <c:ptCount val="29"/>
                <c:pt idx="4">
                  <c:v>-400.8</c:v>
                </c:pt>
                <c:pt idx="5">
                  <c:v>-406</c:v>
                </c:pt>
                <c:pt idx="6">
                  <c:v>-411.12</c:v>
                </c:pt>
                <c:pt idx="7">
                  <c:v>-416.18</c:v>
                </c:pt>
                <c:pt idx="8">
                  <c:v>-421.18</c:v>
                </c:pt>
                <c:pt idx="9">
                  <c:v>-426.1</c:v>
                </c:pt>
                <c:pt idx="10">
                  <c:v>-431</c:v>
                </c:pt>
                <c:pt idx="11">
                  <c:v>-435.8</c:v>
                </c:pt>
                <c:pt idx="12">
                  <c:v>-440.6</c:v>
                </c:pt>
                <c:pt idx="13">
                  <c:v>-445.3</c:v>
                </c:pt>
                <c:pt idx="14">
                  <c:v>-450</c:v>
                </c:pt>
                <c:pt idx="15">
                  <c:v>-454.6</c:v>
                </c:pt>
                <c:pt idx="16">
                  <c:v>-459.2</c:v>
                </c:pt>
                <c:pt idx="17">
                  <c:v>-463.72</c:v>
                </c:pt>
                <c:pt idx="18">
                  <c:v>-468.26</c:v>
                </c:pt>
                <c:pt idx="19">
                  <c:v>-472.66</c:v>
                </c:pt>
                <c:pt idx="20">
                  <c:v>-477.1</c:v>
                </c:pt>
                <c:pt idx="21">
                  <c:v>-481.44</c:v>
                </c:pt>
                <c:pt idx="22">
                  <c:v>-485.8</c:v>
                </c:pt>
                <c:pt idx="23">
                  <c:v>-490.1</c:v>
                </c:pt>
                <c:pt idx="24">
                  <c:v>-494.31</c:v>
                </c:pt>
              </c:numCache>
            </c:numRef>
          </c:yVal>
          <c:smooth val="0"/>
        </c:ser>
        <c:ser>
          <c:idx val="1"/>
          <c:order val="1"/>
          <c:tx>
            <c:strRef>
              <c:f>'Extrapolation Overlays'!$E$1</c:f>
              <c:strCache>
                <c:ptCount val="1"/>
                <c:pt idx="0">
                  <c:v>Velocity Extrapolations</c:v>
                </c:pt>
              </c:strCache>
            </c:strRef>
          </c:tx>
          <c:spPr>
            <a:ln w="28575">
              <a:noFill/>
            </a:ln>
          </c:spPr>
          <c:xVal>
            <c:numRef>
              <c:f>'Extrapolation Overlays'!$A$2:$A$30</c:f>
              <c:numCache>
                <c:formatCode>General</c:formatCode>
                <c:ptCount val="29"/>
                <c:pt idx="0">
                  <c:v>2.5</c:v>
                </c:pt>
                <c:pt idx="1">
                  <c:v>2.75</c:v>
                </c:pt>
                <c:pt idx="2">
                  <c:v>3</c:v>
                </c:pt>
                <c:pt idx="3">
                  <c:v>3.25</c:v>
                </c:pt>
                <c:pt idx="4">
                  <c:v>3.5</c:v>
                </c:pt>
                <c:pt idx="5">
                  <c:v>3.55</c:v>
                </c:pt>
                <c:pt idx="6">
                  <c:v>3.6</c:v>
                </c:pt>
                <c:pt idx="7">
                  <c:v>3.65</c:v>
                </c:pt>
                <c:pt idx="8">
                  <c:v>3.7</c:v>
                </c:pt>
                <c:pt idx="9">
                  <c:v>3.75</c:v>
                </c:pt>
                <c:pt idx="10">
                  <c:v>3.8</c:v>
                </c:pt>
                <c:pt idx="11">
                  <c:v>3.85</c:v>
                </c:pt>
                <c:pt idx="12">
                  <c:v>3.9</c:v>
                </c:pt>
                <c:pt idx="13">
                  <c:v>3.95</c:v>
                </c:pt>
                <c:pt idx="14">
                  <c:v>4</c:v>
                </c:pt>
                <c:pt idx="15">
                  <c:v>4.05</c:v>
                </c:pt>
                <c:pt idx="16">
                  <c:v>4.0999999999999996</c:v>
                </c:pt>
                <c:pt idx="17">
                  <c:v>4.1500000000000004</c:v>
                </c:pt>
                <c:pt idx="18">
                  <c:v>4.2</c:v>
                </c:pt>
                <c:pt idx="19">
                  <c:v>4.25</c:v>
                </c:pt>
                <c:pt idx="20">
                  <c:v>4.3</c:v>
                </c:pt>
                <c:pt idx="21">
                  <c:v>4.3499999999999996</c:v>
                </c:pt>
                <c:pt idx="22">
                  <c:v>4.4000000000000004</c:v>
                </c:pt>
                <c:pt idx="23">
                  <c:v>4.45</c:v>
                </c:pt>
                <c:pt idx="24">
                  <c:v>4.5</c:v>
                </c:pt>
                <c:pt idx="25">
                  <c:v>4.75</c:v>
                </c:pt>
                <c:pt idx="26">
                  <c:v>5</c:v>
                </c:pt>
                <c:pt idx="27">
                  <c:v>5.25</c:v>
                </c:pt>
                <c:pt idx="28">
                  <c:v>5.5</c:v>
                </c:pt>
              </c:numCache>
            </c:numRef>
          </c:xVal>
          <c:yVal>
            <c:numRef>
              <c:f>'Extrapolation Overlays'!$E$2:$E$30</c:f>
              <c:numCache>
                <c:formatCode>General</c:formatCode>
                <c:ptCount val="29"/>
                <c:pt idx="0">
                  <c:v>-277.3</c:v>
                </c:pt>
                <c:pt idx="1">
                  <c:v>-312.77999999999997</c:v>
                </c:pt>
                <c:pt idx="2">
                  <c:v>-344.63</c:v>
                </c:pt>
                <c:pt idx="3">
                  <c:v>-373.78</c:v>
                </c:pt>
                <c:pt idx="25">
                  <c:v>-515.04999999999995</c:v>
                </c:pt>
                <c:pt idx="26">
                  <c:v>-535.98</c:v>
                </c:pt>
                <c:pt idx="27">
                  <c:v>-554.20000000000005</c:v>
                </c:pt>
                <c:pt idx="28">
                  <c:v>-572.78</c:v>
                </c:pt>
              </c:numCache>
            </c:numRef>
          </c:yVal>
          <c:smooth val="0"/>
        </c:ser>
        <c:dLbls>
          <c:showLegendKey val="0"/>
          <c:showVal val="0"/>
          <c:showCatName val="0"/>
          <c:showSerName val="0"/>
          <c:showPercent val="0"/>
          <c:showBubbleSize val="0"/>
        </c:dLbls>
        <c:axId val="131600768"/>
        <c:axId val="131602688"/>
      </c:scatterChart>
      <c:valAx>
        <c:axId val="131600768"/>
        <c:scaling>
          <c:orientation val="minMax"/>
          <c:min val="2"/>
        </c:scaling>
        <c:delete val="0"/>
        <c:axPos val="b"/>
        <c:title>
          <c:tx>
            <c:rich>
              <a:bodyPr/>
              <a:lstStyle/>
              <a:p>
                <a:pPr>
                  <a:defRPr/>
                </a:pPr>
                <a:r>
                  <a:rPr lang="en-US" baseline="0" dirty="0" smtClean="0"/>
                  <a:t>Deceleration </a:t>
                </a:r>
                <a:r>
                  <a:rPr lang="en-US" baseline="0" dirty="0"/>
                  <a:t>From </a:t>
                </a:r>
                <a:r>
                  <a:rPr lang="en-US" dirty="0"/>
                  <a:t>Thrust</a:t>
                </a:r>
                <a:r>
                  <a:rPr lang="en-US" baseline="0" dirty="0"/>
                  <a:t>, T, m/s</a:t>
                </a:r>
                <a:r>
                  <a:rPr lang="en-US" baseline="30000" dirty="0"/>
                  <a:t>2</a:t>
                </a:r>
              </a:p>
            </c:rich>
          </c:tx>
          <c:layout/>
          <c:overlay val="0"/>
        </c:title>
        <c:numFmt formatCode="General" sourceLinked="1"/>
        <c:majorTickMark val="out"/>
        <c:minorTickMark val="out"/>
        <c:tickLblPos val="nextTo"/>
        <c:crossAx val="131602688"/>
        <c:crosses val="autoZero"/>
        <c:crossBetween val="midCat"/>
        <c:minorUnit val="0.5"/>
      </c:valAx>
      <c:valAx>
        <c:axId val="131602688"/>
        <c:scaling>
          <c:orientation val="minMax"/>
          <c:max val="-200"/>
          <c:min val="-600"/>
        </c:scaling>
        <c:delete val="0"/>
        <c:axPos val="l"/>
        <c:majorGridlines/>
        <c:title>
          <c:tx>
            <c:rich>
              <a:bodyPr rot="-5400000" vert="horz"/>
              <a:lstStyle/>
              <a:p>
                <a:pPr>
                  <a:defRPr/>
                </a:pPr>
                <a:r>
                  <a:rPr lang="en-US" baseline="0"/>
                  <a:t>Initial Velocity, v</a:t>
                </a:r>
                <a:r>
                  <a:rPr lang="en-US" baseline="-25000"/>
                  <a:t>0</a:t>
                </a:r>
                <a:r>
                  <a:rPr lang="en-US" baseline="0"/>
                  <a:t>, m/s</a:t>
                </a:r>
                <a:endParaRPr lang="en-US"/>
              </a:p>
            </c:rich>
          </c:tx>
          <c:layout/>
          <c:overlay val="0"/>
        </c:title>
        <c:numFmt formatCode="General" sourceLinked="1"/>
        <c:majorTickMark val="out"/>
        <c:minorTickMark val="none"/>
        <c:tickLblPos val="nextTo"/>
        <c:crossAx val="131600768"/>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6C3508B2-4E90-4342-BD02-BF59954040B1}" type="datetimeFigureOut">
              <a:rPr lang="en-US" smtClean="0"/>
              <a:t>4/24/2014</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698EB2AF-CDD7-4A0E-8C01-7220CDCF00C9}" type="slidenum">
              <a:rPr lang="en-US" smtClean="0"/>
              <a:t>‹#›</a:t>
            </a:fld>
            <a:endParaRPr lang="en-US"/>
          </a:p>
        </p:txBody>
      </p:sp>
    </p:spTree>
    <p:extLst>
      <p:ext uri="{BB962C8B-B14F-4D97-AF65-F5344CB8AC3E}">
        <p14:creationId xmlns:p14="http://schemas.microsoft.com/office/powerpoint/2010/main" val="900435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8EB2AF-CDD7-4A0E-8C01-7220CDCF00C9}" type="slidenum">
              <a:rPr lang="en-US" smtClean="0"/>
              <a:t>1</a:t>
            </a:fld>
            <a:endParaRPr lang="en-US"/>
          </a:p>
        </p:txBody>
      </p:sp>
    </p:spTree>
    <p:extLst>
      <p:ext uri="{BB962C8B-B14F-4D97-AF65-F5344CB8AC3E}">
        <p14:creationId xmlns:p14="http://schemas.microsoft.com/office/powerpoint/2010/main" val="358032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Analytical</a:t>
            </a:r>
            <a:r>
              <a:rPr lang="en-US" baseline="0" dirty="0" smtClean="0"/>
              <a:t> integration yields a function y=f(x)+c where we can enter x values and return y values.  Can we directly approximate parameters  for landing solutions using data points obtained using a numerical method to form a reliable best-fit curve?</a:t>
            </a:r>
          </a:p>
          <a:p>
            <a:pPr marL="228600" indent="-228600">
              <a:buAutoNum type="arabicPeriod"/>
            </a:pPr>
            <a:r>
              <a:rPr lang="en-US" baseline="0" dirty="0" smtClean="0"/>
              <a:t>Non-linear ODEs cannot be solved analytically, this approximation &amp; curve fitting technique may provide an alternative solution.  This investigation examines the reliability of this approximation technique. </a:t>
            </a:r>
          </a:p>
          <a:p>
            <a:pPr marL="228600" indent="-228600">
              <a:buAutoNum type="arabicPeriod"/>
            </a:pPr>
            <a:r>
              <a:rPr lang="en-US" baseline="0" dirty="0" smtClean="0"/>
              <a:t>If the best-fit curves are reliable, it will be easier to obtain landing solutions using this technique rather than running many numerical method trials.</a:t>
            </a:r>
          </a:p>
          <a:p>
            <a:pPr marL="228600" indent="-228600">
              <a:buAutoNum type="arabicPeriod"/>
            </a:pPr>
            <a:r>
              <a:rPr lang="en-US" dirty="0" smtClean="0"/>
              <a:t>Starting from a case study provided two advantages:</a:t>
            </a:r>
          </a:p>
          <a:p>
            <a:pPr lvl="1"/>
            <a:r>
              <a:rPr lang="en-US" dirty="0" smtClean="0"/>
              <a:t>1. Allowed us to validate our numerical ODE solver (C++).</a:t>
            </a:r>
          </a:p>
          <a:p>
            <a:pPr lvl="1"/>
            <a:r>
              <a:rPr lang="en-US" dirty="0" smtClean="0"/>
              <a:t>2. Gave us an initial landing solution we could base our data off of.</a:t>
            </a:r>
          </a:p>
          <a:p>
            <a:pPr lvl="0"/>
            <a:endParaRPr lang="en-US" dirty="0" smtClean="0"/>
          </a:p>
          <a:p>
            <a:endParaRPr lang="en-US" dirty="0"/>
          </a:p>
        </p:txBody>
      </p:sp>
      <p:sp>
        <p:nvSpPr>
          <p:cNvPr id="4" name="Slide Number Placeholder 3"/>
          <p:cNvSpPr>
            <a:spLocks noGrp="1"/>
          </p:cNvSpPr>
          <p:nvPr>
            <p:ph type="sldNum" sz="quarter" idx="10"/>
          </p:nvPr>
        </p:nvSpPr>
        <p:spPr/>
        <p:txBody>
          <a:bodyPr/>
          <a:lstStyle/>
          <a:p>
            <a:fld id="{698EB2AF-CDD7-4A0E-8C01-7220CDCF00C9}" type="slidenum">
              <a:rPr lang="en-US" smtClean="0"/>
              <a:t>2</a:t>
            </a:fld>
            <a:endParaRPr lang="en-US"/>
          </a:p>
        </p:txBody>
      </p:sp>
    </p:spTree>
    <p:extLst>
      <p:ext uri="{BB962C8B-B14F-4D97-AF65-F5344CB8AC3E}">
        <p14:creationId xmlns:p14="http://schemas.microsoft.com/office/powerpoint/2010/main" val="25041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data points we used in this projects are obtained using the 4</a:t>
            </a:r>
            <a:r>
              <a:rPr lang="en-US" baseline="30000" dirty="0" smtClean="0"/>
              <a:t>th</a:t>
            </a:r>
            <a:r>
              <a:rPr lang="en-US" baseline="0" dirty="0" smtClean="0"/>
              <a:t> Order Runge-Kutta numerical method.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4</a:t>
            </a:r>
            <a:r>
              <a:rPr lang="en-US" baseline="30000" dirty="0" smtClean="0"/>
              <a:t>th</a:t>
            </a:r>
            <a:r>
              <a:rPr lang="en-US" dirty="0" smtClean="0"/>
              <a:t> order Runge-Kutta</a:t>
            </a:r>
            <a:r>
              <a:rPr lang="en-US" baseline="0" dirty="0" smtClean="0"/>
              <a:t> provides accurate approximations, especially for smooth curves.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weighted average of 4 slopes is used to reach the final approximation (k</a:t>
            </a:r>
            <a:r>
              <a:rPr lang="en-US" baseline="-25000" dirty="0" smtClean="0"/>
              <a:t>1</a:t>
            </a:r>
            <a:r>
              <a:rPr lang="en-US" baseline="0" dirty="0" smtClean="0"/>
              <a:t>-k</a:t>
            </a:r>
            <a:r>
              <a:rPr lang="en-US" baseline="-25000" dirty="0" smtClean="0"/>
              <a:t>4</a:t>
            </a:r>
            <a:r>
              <a:rPr lang="en-US" baseline="0" dirty="0" smtClean="0"/>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k</a:t>
            </a:r>
            <a:r>
              <a:rPr lang="en-US" baseline="-25000" dirty="0" smtClean="0"/>
              <a:t>1</a:t>
            </a:r>
            <a:r>
              <a:rPr lang="en-US" dirty="0" smtClean="0"/>
              <a:t> is calculated at the beginning of the interval.</a:t>
            </a:r>
            <a:r>
              <a:rPr lang="en-US" baseline="0" dirty="0" smtClean="0"/>
              <a:t> </a:t>
            </a:r>
            <a:r>
              <a:rPr lang="en-US" dirty="0" smtClean="0"/>
              <a:t>k</a:t>
            </a:r>
            <a:r>
              <a:rPr lang="en-US" baseline="-25000" dirty="0" smtClean="0"/>
              <a:t>2</a:t>
            </a:r>
            <a:r>
              <a:rPr lang="en-US" dirty="0" smtClean="0"/>
              <a:t> and k</a:t>
            </a:r>
            <a:r>
              <a:rPr lang="en-US" baseline="-25000" dirty="0" smtClean="0"/>
              <a:t>3 </a:t>
            </a:r>
            <a:r>
              <a:rPr lang="en-US" dirty="0" smtClean="0"/>
              <a:t>are calculated</a:t>
            </a:r>
            <a:r>
              <a:rPr lang="en-US" baseline="0" dirty="0" smtClean="0"/>
              <a:t> at the mid-mid point of the current interval. k</a:t>
            </a:r>
            <a:r>
              <a:rPr lang="en-US" baseline="-25000" dirty="0" smtClean="0"/>
              <a:t>4 </a:t>
            </a:r>
            <a:r>
              <a:rPr lang="en-US" baseline="0" dirty="0" smtClean="0"/>
              <a:t>is calculated at the end of the interval.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k</a:t>
            </a:r>
            <a:r>
              <a:rPr lang="en-US" baseline="-25000" dirty="0" smtClean="0"/>
              <a:t>1</a:t>
            </a:r>
            <a:r>
              <a:rPr lang="en-US" baseline="0" dirty="0" smtClean="0"/>
              <a:t> &amp; k</a:t>
            </a:r>
            <a:r>
              <a:rPr lang="en-US" baseline="-25000" dirty="0" smtClean="0"/>
              <a:t>2</a:t>
            </a:r>
            <a:r>
              <a:rPr lang="en-US" baseline="0" dirty="0" smtClean="0"/>
              <a:t> are given a larger weight, because they are typically better representations of the slope across the entire interval.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To approximate the Y value at the next point, add the Y value at the current point to the a weighted slope times the interval’s step size.</a:t>
            </a:r>
            <a:endParaRPr lang="en-US" dirty="0"/>
          </a:p>
        </p:txBody>
      </p:sp>
      <p:sp>
        <p:nvSpPr>
          <p:cNvPr id="4" name="Slide Number Placeholder 3"/>
          <p:cNvSpPr>
            <a:spLocks noGrp="1"/>
          </p:cNvSpPr>
          <p:nvPr>
            <p:ph type="sldNum" sz="quarter" idx="10"/>
          </p:nvPr>
        </p:nvSpPr>
        <p:spPr/>
        <p:txBody>
          <a:bodyPr/>
          <a:lstStyle/>
          <a:p>
            <a:fld id="{698EB2AF-CDD7-4A0E-8C01-7220CDCF00C9}" type="slidenum">
              <a:rPr lang="en-US" smtClean="0"/>
              <a:t>3</a:t>
            </a:fld>
            <a:endParaRPr lang="en-US"/>
          </a:p>
        </p:txBody>
      </p:sp>
    </p:spTree>
    <p:extLst>
      <p:ext uri="{BB962C8B-B14F-4D97-AF65-F5344CB8AC3E}">
        <p14:creationId xmlns:p14="http://schemas.microsoft.com/office/powerpoint/2010/main" val="33675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US" sz="1200" dirty="0" smtClean="0">
                <a:solidFill>
                  <a:schemeClr val="tx1"/>
                </a:solidFill>
                <a:latin typeface="+mn-lt"/>
                <a:cs typeface="Times New Roman" panose="02020603050405020304" pitchFamily="18" charset="0"/>
              </a:rPr>
              <a:t>The system</a:t>
            </a:r>
            <a:r>
              <a:rPr lang="en-US" sz="1200" baseline="0" dirty="0" smtClean="0">
                <a:solidFill>
                  <a:schemeClr val="tx1"/>
                </a:solidFill>
                <a:latin typeface="+mn-lt"/>
                <a:cs typeface="Times New Roman" panose="02020603050405020304" pitchFamily="18" charset="0"/>
              </a:rPr>
              <a:t> of 1</a:t>
            </a:r>
            <a:r>
              <a:rPr lang="en-US" sz="1200" baseline="30000" dirty="0" smtClean="0">
                <a:solidFill>
                  <a:schemeClr val="tx1"/>
                </a:solidFill>
                <a:latin typeface="+mn-lt"/>
                <a:cs typeface="Times New Roman" panose="02020603050405020304" pitchFamily="18" charset="0"/>
              </a:rPr>
              <a:t>st</a:t>
            </a:r>
            <a:r>
              <a:rPr lang="en-US" sz="1200" baseline="0" dirty="0" smtClean="0">
                <a:solidFill>
                  <a:schemeClr val="tx1"/>
                </a:solidFill>
                <a:latin typeface="+mn-lt"/>
                <a:cs typeface="Times New Roman" panose="02020603050405020304" pitchFamily="18" charset="0"/>
              </a:rPr>
              <a:t> order differential equations is needed to use a numerical ODE solver.</a:t>
            </a:r>
            <a:endParaRPr lang="en-US" sz="1200" dirty="0" smtClean="0">
              <a:solidFill>
                <a:schemeClr val="tx1"/>
              </a:solidFill>
              <a:latin typeface="+mn-lt"/>
              <a:cs typeface="Times New Roman" panose="02020603050405020304" pitchFamily="18" charset="0"/>
            </a:endParaRPr>
          </a:p>
          <a:p>
            <a:pPr marL="457200" indent="-457200">
              <a:buAutoNum type="arabicPeriod"/>
            </a:pPr>
            <a:r>
              <a:rPr lang="en-US" sz="1200" dirty="0" smtClean="0">
                <a:solidFill>
                  <a:schemeClr val="tx1"/>
                </a:solidFill>
                <a:latin typeface="+mn-lt"/>
                <a:cs typeface="Times New Roman" panose="02020603050405020304" pitchFamily="18" charset="0"/>
              </a:rPr>
              <a:t>Altitude</a:t>
            </a:r>
            <a:r>
              <a:rPr lang="en-US" sz="1200" baseline="0" dirty="0" smtClean="0">
                <a:solidFill>
                  <a:schemeClr val="tx1"/>
                </a:solidFill>
                <a:latin typeface="+mn-lt"/>
                <a:cs typeface="Times New Roman" panose="02020603050405020304" pitchFamily="18" charset="0"/>
              </a:rPr>
              <a:t> is measured from the center of the moon</a:t>
            </a:r>
            <a:endParaRPr lang="en-US" sz="1200" dirty="0" smtClean="0">
              <a:solidFill>
                <a:schemeClr val="tx1"/>
              </a:solidFill>
              <a:latin typeface="+mn-lt"/>
              <a:cs typeface="Times New Roman" panose="02020603050405020304" pitchFamily="18" charset="0"/>
            </a:endParaRPr>
          </a:p>
          <a:p>
            <a:pPr marL="457200" indent="-457200">
              <a:buAutoNum type="arabicPeriod"/>
            </a:pPr>
            <a:r>
              <a:rPr lang="en-US" sz="1200" dirty="0" smtClean="0">
                <a:solidFill>
                  <a:schemeClr val="tx1"/>
                </a:solidFill>
                <a:latin typeface="+mn-lt"/>
                <a:cs typeface="Times New Roman" panose="02020603050405020304" pitchFamily="18" charset="0"/>
              </a:rPr>
              <a:t>Calculate initial conditions analytically</a:t>
            </a:r>
          </a:p>
          <a:p>
            <a:pPr marL="914400" lvl="1" indent="-457200">
              <a:buAutoNum type="arabicPeriod"/>
            </a:pPr>
            <a:r>
              <a:rPr lang="en-US" sz="1200" dirty="0" smtClean="0">
                <a:solidFill>
                  <a:schemeClr val="tx1"/>
                </a:solidFill>
                <a:latin typeface="+mn-lt"/>
                <a:cs typeface="Times New Roman" panose="02020603050405020304" pitchFamily="18" charset="0"/>
              </a:rPr>
              <a:t>Use a chain rule substitution.</a:t>
            </a:r>
          </a:p>
          <a:p>
            <a:pPr marL="914400" lvl="1" indent="-457200">
              <a:buAutoNum type="arabicPeriod"/>
            </a:pPr>
            <a:r>
              <a:rPr lang="en-US" sz="1200" dirty="0" smtClean="0">
                <a:solidFill>
                  <a:schemeClr val="tx1"/>
                </a:solidFill>
                <a:latin typeface="+mn-lt"/>
                <a:cs typeface="Times New Roman" panose="02020603050405020304" pitchFamily="18" charset="0"/>
              </a:rPr>
              <a:t>Integrate using separation of variables.</a:t>
            </a:r>
          </a:p>
          <a:p>
            <a:pPr marL="914400" lvl="1" indent="-457200">
              <a:buAutoNum type="arabicPeriod"/>
            </a:pPr>
            <a:r>
              <a:rPr lang="en-US" sz="1200" dirty="0" smtClean="0">
                <a:solidFill>
                  <a:schemeClr val="tx1"/>
                </a:solidFill>
                <a:latin typeface="+mn-lt"/>
                <a:cs typeface="Times New Roman" panose="02020603050405020304" pitchFamily="18" charset="0"/>
              </a:rPr>
              <a:t>Evaluate at T=0 and T=4.</a:t>
            </a:r>
          </a:p>
          <a:p>
            <a:pPr marL="914400" lvl="1" indent="-457200">
              <a:buAutoNum type="arabicPeriod"/>
            </a:pPr>
            <a:r>
              <a:rPr lang="en-US" sz="1200" dirty="0" smtClean="0">
                <a:solidFill>
                  <a:schemeClr val="tx1"/>
                </a:solidFill>
                <a:latin typeface="+mn-lt"/>
                <a:cs typeface="Times New Roman" panose="02020603050405020304" pitchFamily="18" charset="0"/>
              </a:rPr>
              <a:t>Set the equations equal and solve. </a:t>
            </a:r>
          </a:p>
          <a:p>
            <a:endParaRPr lang="en-US" dirty="0"/>
          </a:p>
        </p:txBody>
      </p:sp>
      <p:sp>
        <p:nvSpPr>
          <p:cNvPr id="4" name="Slide Number Placeholder 3"/>
          <p:cNvSpPr>
            <a:spLocks noGrp="1"/>
          </p:cNvSpPr>
          <p:nvPr>
            <p:ph type="sldNum" sz="quarter" idx="10"/>
          </p:nvPr>
        </p:nvSpPr>
        <p:spPr/>
        <p:txBody>
          <a:bodyPr/>
          <a:lstStyle/>
          <a:p>
            <a:fld id="{698EB2AF-CDD7-4A0E-8C01-7220CDCF00C9}" type="slidenum">
              <a:rPr lang="en-US" smtClean="0"/>
              <a:t>4</a:t>
            </a:fld>
            <a:endParaRPr lang="en-US"/>
          </a:p>
        </p:txBody>
      </p:sp>
    </p:spTree>
    <p:extLst>
      <p:ext uri="{BB962C8B-B14F-4D97-AF65-F5344CB8AC3E}">
        <p14:creationId xmlns:p14="http://schemas.microsoft.com/office/powerpoint/2010/main" val="1329751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a:t>
            </a:r>
            <a:r>
              <a:rPr lang="en-US" baseline="0" dirty="0" smtClean="0"/>
              <a:t> table and graphs on the current slide show the data within a reduced domain.</a:t>
            </a:r>
          </a:p>
          <a:p>
            <a:pPr marL="228600" indent="-228600">
              <a:buAutoNum type="arabicPeriod"/>
            </a:pPr>
            <a:r>
              <a:rPr lang="en-US" dirty="0" smtClean="0"/>
              <a:t>The </a:t>
            </a:r>
            <a:r>
              <a:rPr lang="en-US" dirty="0" smtClean="0"/>
              <a:t>LT is </a:t>
            </a:r>
            <a:r>
              <a:rPr lang="en-US" dirty="0" smtClean="0"/>
              <a:t>highlighted at 187 seconds.</a:t>
            </a:r>
          </a:p>
          <a:p>
            <a:pPr marL="228600" indent="-228600">
              <a:buAutoNum type="arabicPeriod"/>
            </a:pPr>
            <a:r>
              <a:rPr lang="en-US" dirty="0" smtClean="0"/>
              <a:t>LA perfectly matches</a:t>
            </a:r>
            <a:r>
              <a:rPr lang="en-US" baseline="0" dirty="0" smtClean="0"/>
              <a:t> R</a:t>
            </a:r>
            <a:r>
              <a:rPr lang="en-US" dirty="0" smtClean="0"/>
              <a:t>,</a:t>
            </a:r>
            <a:r>
              <a:rPr lang="en-US" baseline="0" dirty="0" smtClean="0"/>
              <a:t> but LV is just with a tolerance deemed reasonable by the authors.  Remember these are approximations.</a:t>
            </a:r>
          </a:p>
          <a:p>
            <a:pPr marL="228600" indent="-228600">
              <a:buAutoNum type="arabicPeriod"/>
            </a:pPr>
            <a:r>
              <a:rPr lang="en-US" baseline="0" dirty="0" smtClean="0"/>
              <a:t>The altitude at t=181 is off by 1.  However, the following approximations return to match the expected solutions for the entire data set.</a:t>
            </a:r>
          </a:p>
          <a:p>
            <a:pPr marL="228600" indent="-228600">
              <a:buAutoNum type="arabicPeriod"/>
            </a:pPr>
            <a:r>
              <a:rPr lang="en-US" baseline="0" dirty="0" smtClean="0"/>
              <a:t>The validation showed us our RK4 method is reliable for integrating while using different parameters.</a:t>
            </a:r>
          </a:p>
        </p:txBody>
      </p:sp>
      <p:sp>
        <p:nvSpPr>
          <p:cNvPr id="4" name="Slide Number Placeholder 3"/>
          <p:cNvSpPr>
            <a:spLocks noGrp="1"/>
          </p:cNvSpPr>
          <p:nvPr>
            <p:ph type="sldNum" sz="quarter" idx="10"/>
          </p:nvPr>
        </p:nvSpPr>
        <p:spPr/>
        <p:txBody>
          <a:bodyPr/>
          <a:lstStyle/>
          <a:p>
            <a:fld id="{698EB2AF-CDD7-4A0E-8C01-7220CDCF00C9}" type="slidenum">
              <a:rPr lang="en-US" smtClean="0"/>
              <a:t>5</a:t>
            </a:fld>
            <a:endParaRPr lang="en-US"/>
          </a:p>
        </p:txBody>
      </p:sp>
    </p:spTree>
    <p:extLst>
      <p:ext uri="{BB962C8B-B14F-4D97-AF65-F5344CB8AC3E}">
        <p14:creationId xmlns:p14="http://schemas.microsoft.com/office/powerpoint/2010/main" val="625500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Independent</a:t>
            </a:r>
            <a:r>
              <a:rPr lang="en-US" baseline="0" dirty="0" smtClean="0"/>
              <a:t> variable is acceleration from thrust.  Domain 3.5 to 4.5.</a:t>
            </a:r>
            <a:endParaRPr lang="en-US" dirty="0" smtClean="0"/>
          </a:p>
          <a:p>
            <a:r>
              <a:rPr lang="en-US" dirty="0" smtClean="0"/>
              <a:t>2. Landing</a:t>
            </a:r>
            <a:r>
              <a:rPr lang="en-US" baseline="0" dirty="0" smtClean="0"/>
              <a:t> solutions were found by running trials similar to the previous slide and identifying the time when [r] and [v] are both within a given 	tolerance.  Tolerances were chosen because they are negligible compared to the initial values.</a:t>
            </a:r>
          </a:p>
          <a:p>
            <a:r>
              <a:rPr lang="en-US" baseline="0" dirty="0" smtClean="0"/>
              <a:t>	1. Altitude tolerance is ±5m.  Las are 0.00028% or less of the initial fixed altitude.</a:t>
            </a:r>
          </a:p>
          <a:p>
            <a:r>
              <a:rPr lang="en-US" baseline="0" dirty="0" smtClean="0"/>
              <a:t>	2. Velocity tolerance is ±1m/s.  LVs are within 0.25% or less of the initial velocity.</a:t>
            </a:r>
          </a:p>
          <a:p>
            <a:pPr algn="l"/>
            <a:r>
              <a:rPr lang="en-US" dirty="0" smtClean="0"/>
              <a:t>3. The curves are approximated with</a:t>
            </a:r>
            <a:r>
              <a:rPr lang="en-US" baseline="0" dirty="0" smtClean="0"/>
              <a:t> </a:t>
            </a:r>
            <a:r>
              <a:rPr lang="en-US" dirty="0" smtClean="0"/>
              <a:t>Microsoft Excel.  All curves fit</a:t>
            </a:r>
            <a:r>
              <a:rPr lang="en-US" baseline="0" dirty="0" smtClean="0"/>
              <a:t> with </a:t>
            </a:r>
            <a:r>
              <a:rPr lang="en-US" dirty="0" smtClean="0"/>
              <a:t>2</a:t>
            </a:r>
            <a:r>
              <a:rPr lang="en-US" baseline="30000" dirty="0" smtClean="0"/>
              <a:t>nd</a:t>
            </a:r>
            <a:r>
              <a:rPr lang="en-US" dirty="0" smtClean="0"/>
              <a:t> order</a:t>
            </a:r>
            <a:r>
              <a:rPr lang="en-US" baseline="0" dirty="0" smtClean="0"/>
              <a:t> polynomials.</a:t>
            </a:r>
          </a:p>
          <a:p>
            <a:pPr algn="l"/>
            <a:r>
              <a:rPr lang="en-US" baseline="0" dirty="0" smtClean="0"/>
              <a:t>	1. </a:t>
            </a:r>
            <a:r>
              <a:rPr lang="en-US" baseline="0" dirty="0" err="1" smtClean="0"/>
              <a:t>IVvsRD</a:t>
            </a:r>
            <a:r>
              <a:rPr lang="en-US" baseline="0" dirty="0" smtClean="0"/>
              <a:t> coefficient of determination, R</a:t>
            </a:r>
            <a:r>
              <a:rPr lang="en-US" baseline="30000" dirty="0" smtClean="0"/>
              <a:t>2 </a:t>
            </a:r>
            <a:r>
              <a:rPr lang="en-US" baseline="0" dirty="0" smtClean="0"/>
              <a:t>=1.</a:t>
            </a:r>
          </a:p>
          <a:p>
            <a:pPr algn="l"/>
            <a:r>
              <a:rPr lang="en-US" baseline="0" dirty="0" smtClean="0"/>
              <a:t>	2. </a:t>
            </a:r>
            <a:r>
              <a:rPr lang="en-US" baseline="0" dirty="0" err="1" smtClean="0"/>
              <a:t>LTvsRD</a:t>
            </a:r>
            <a:r>
              <a:rPr lang="en-US" baseline="0" dirty="0" smtClean="0"/>
              <a:t> coefficient of determinationR</a:t>
            </a:r>
            <a:r>
              <a:rPr lang="en-US" baseline="30000" dirty="0" smtClean="0"/>
              <a:t>2</a:t>
            </a:r>
            <a:r>
              <a:rPr lang="en-US" baseline="0" dirty="0" smtClean="0"/>
              <a:t> = 0.9995.</a:t>
            </a:r>
          </a:p>
          <a:p>
            <a:pPr algn="l"/>
            <a:r>
              <a:rPr lang="en-US" baseline="0" dirty="0" smtClean="0"/>
              <a:t>INTERPOLATION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Interpolations for </a:t>
            </a:r>
            <a:r>
              <a:rPr lang="en-US" baseline="0" dirty="0" err="1" smtClean="0"/>
              <a:t>LTvsRD</a:t>
            </a:r>
            <a:r>
              <a:rPr lang="en-US" baseline="0" dirty="0" smtClean="0"/>
              <a:t> are within 0.30% of the numerical solutions.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Interpolations for </a:t>
            </a:r>
            <a:r>
              <a:rPr lang="en-US" baseline="0" dirty="0" err="1" smtClean="0"/>
              <a:t>IVvsRD</a:t>
            </a:r>
            <a:r>
              <a:rPr lang="en-US" baseline="0" dirty="0" smtClean="0"/>
              <a:t> are within 0.001% of the numerical solutions. </a:t>
            </a:r>
          </a:p>
          <a:p>
            <a:pPr algn="l"/>
            <a:endParaRPr lang="en-US" baseline="0" dirty="0" smtClean="0"/>
          </a:p>
        </p:txBody>
      </p:sp>
      <p:sp>
        <p:nvSpPr>
          <p:cNvPr id="4" name="Slide Number Placeholder 3"/>
          <p:cNvSpPr>
            <a:spLocks noGrp="1"/>
          </p:cNvSpPr>
          <p:nvPr>
            <p:ph type="sldNum" sz="quarter" idx="10"/>
          </p:nvPr>
        </p:nvSpPr>
        <p:spPr/>
        <p:txBody>
          <a:bodyPr/>
          <a:lstStyle/>
          <a:p>
            <a:fld id="{698EB2AF-CDD7-4A0E-8C01-7220CDCF00C9}" type="slidenum">
              <a:rPr lang="en-US" smtClean="0"/>
              <a:t>6</a:t>
            </a:fld>
            <a:endParaRPr lang="en-US"/>
          </a:p>
        </p:txBody>
      </p:sp>
    </p:spTree>
    <p:extLst>
      <p:ext uri="{BB962C8B-B14F-4D97-AF65-F5344CB8AC3E}">
        <p14:creationId xmlns:p14="http://schemas.microsoft.com/office/powerpoint/2010/main" val="887352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Extrapolations within ±0.25 of the edges of the data set are within 1% of their numerical solutions.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3. Landing T vs. Rocket Deceleration has a minimum located at T=5.49.  The unexpected change in concavity decreases the accuracy of the estimation beyond that point. </a:t>
                </a:r>
                <a:r>
                  <a:rPr lang="en-US" baseline="0" dirty="0" err="1" smtClean="0"/>
                  <a:t>IVvsRD</a:t>
                </a:r>
                <a:r>
                  <a:rPr lang="en-US" baseline="0" dirty="0" smtClean="0"/>
                  <a:t> will eventually encounter a minimum.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No</a:t>
                </a:r>
                <a:r>
                  <a:rPr lang="en-US" baseline="0" dirty="0" smtClean="0"/>
                  <a:t> conclusive data sets yet, but: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1. </a:t>
                </a:r>
                <a:r>
                  <a:rPr lang="en-US" sz="1200" dirty="0" smtClean="0">
                    <a:solidFill>
                      <a:srgbClr val="120D71"/>
                    </a:solidFill>
                    <a:effectLst>
                      <a:outerShdw blurRad="38100" dist="38100" dir="2700000" algn="tl">
                        <a:srgbClr val="000000">
                          <a:alpha val="43137"/>
                        </a:srgbClr>
                      </a:outerShdw>
                    </a:effectLst>
                  </a:rPr>
                  <a:t>Preliminary trials suggest a power fit improves extrapolations for </a:t>
                </a:r>
                <a:r>
                  <a:rPr lang="en-US" sz="1200" dirty="0" err="1" smtClean="0">
                    <a:solidFill>
                      <a:srgbClr val="120D71"/>
                    </a:solidFill>
                    <a:effectLst>
                      <a:outerShdw blurRad="38100" dist="38100" dir="2700000" algn="tl">
                        <a:srgbClr val="000000">
                          <a:alpha val="43137"/>
                        </a:srgbClr>
                      </a:outerShdw>
                    </a:effectLst>
                  </a:rPr>
                  <a:t>LTvsRD</a:t>
                </a:r>
                <a:r>
                  <a:rPr lang="en-US" sz="1200" dirty="0" smtClean="0">
                    <a:solidFill>
                      <a:srgbClr val="120D71"/>
                    </a:solidFill>
                    <a:effectLst>
                      <a:outerShdw blurRad="38100" dist="38100" dir="2700000" algn="tl">
                        <a:srgbClr val="000000">
                          <a:alpha val="43137"/>
                        </a:srgbClr>
                      </a:outerShdw>
                    </a:effectLst>
                  </a:rPr>
                  <a:t>.</a:t>
                </a:r>
                <a14:m>
                  <m:oMath xmlns:m="http://schemas.openxmlformats.org/officeDocument/2006/math">
                    <m:r>
                      <a:rPr lang="en-US" b="0" i="1" smtClean="0">
                        <a:latin typeface="Cambria Math"/>
                      </a:rPr>
                      <m:t>𝑡</m:t>
                    </m:r>
                    <m:r>
                      <a:rPr lang="en-US" b="0" i="1" smtClean="0">
                        <a:latin typeface="Cambria Math"/>
                      </a:rPr>
                      <m:t>=600.14</m:t>
                    </m:r>
                    <m:sSup>
                      <m:sSupPr>
                        <m:ctrlPr>
                          <a:rPr lang="en-US" b="0" i="1" smtClean="0">
                            <a:latin typeface="Cambria Math"/>
                          </a:rPr>
                        </m:ctrlPr>
                      </m:sSupPr>
                      <m:e>
                        <m:r>
                          <a:rPr lang="en-US" b="0" i="1" smtClean="0">
                            <a:latin typeface="Cambria Math"/>
                          </a:rPr>
                          <m:t>𝑥</m:t>
                        </m:r>
                      </m:e>
                      <m:sup>
                        <m:r>
                          <a:rPr lang="en-US" b="0" i="1" smtClean="0">
                            <a:latin typeface="Cambria Math"/>
                          </a:rPr>
                          <m:t>−0.84</m:t>
                        </m:r>
                      </m:sup>
                    </m:sSup>
                  </m:oMath>
                </a14:m>
                <a:endParaRPr lang="en-US" sz="1200" dirty="0" smtClean="0">
                  <a:solidFill>
                    <a:srgbClr val="120D71"/>
                  </a:solidFill>
                  <a:effectLst>
                    <a:outerShdw blurRad="38100" dist="38100" dir="2700000" algn="tl">
                      <a:srgbClr val="000000">
                        <a:alpha val="43137"/>
                      </a:srgbClr>
                    </a:outerShdw>
                  </a:effectLst>
                </a:endParaRPr>
              </a:p>
              <a:p>
                <a:pPr marL="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aseline="0" dirty="0" smtClean="0">
                    <a:solidFill>
                      <a:srgbClr val="120D71"/>
                    </a:solidFill>
                    <a:effectLst>
                      <a:outerShdw blurRad="38100" dist="38100" dir="2700000" algn="tl">
                        <a:srgbClr val="000000">
                          <a:alpha val="43137"/>
                        </a:srgbClr>
                      </a:outerShdw>
                    </a:effectLst>
                  </a:rPr>
                  <a:t>	2. Preliminary trials suggest a</a:t>
                </a:r>
                <a:r>
                  <a:rPr lang="en-US" sz="1200" dirty="0" smtClean="0">
                    <a:solidFill>
                      <a:srgbClr val="120D71"/>
                    </a:solidFill>
                    <a:effectLst>
                      <a:outerShdw blurRad="38100" dist="38100" dir="2700000" algn="tl">
                        <a:srgbClr val="000000">
                          <a:alpha val="43137"/>
                        </a:srgbClr>
                      </a:outerShdw>
                    </a:effectLst>
                  </a:rPr>
                  <a:t> logarithmic curve is best suited for </a:t>
                </a:r>
                <a:r>
                  <a:rPr lang="en-US" sz="1200" dirty="0" err="1" smtClean="0">
                    <a:solidFill>
                      <a:srgbClr val="120D71"/>
                    </a:solidFill>
                    <a:effectLst>
                      <a:outerShdw blurRad="38100" dist="38100" dir="2700000" algn="tl">
                        <a:srgbClr val="000000">
                          <a:alpha val="43137"/>
                        </a:srgbClr>
                      </a:outerShdw>
                    </a:effectLst>
                  </a:rPr>
                  <a:t>IVvs</a:t>
                </a:r>
                <a:r>
                  <a:rPr lang="en-US" sz="1200" dirty="0" smtClean="0">
                    <a:solidFill>
                      <a:srgbClr val="120D71"/>
                    </a:solidFill>
                    <a:effectLst>
                      <a:outerShdw blurRad="38100" dist="38100" dir="2700000" algn="tl">
                        <a:srgbClr val="000000">
                          <a:alpha val="43137"/>
                        </a:srgbClr>
                      </a:outerShdw>
                    </a:effectLst>
                  </a:rPr>
                  <a:t> RD. </a:t>
                </a:r>
                <a14:m>
                  <m:oMath xmlns:m="http://schemas.openxmlformats.org/officeDocument/2006/math">
                    <m:r>
                      <a:rPr lang="en-US" b="0" i="1" smtClean="0">
                        <a:latin typeface="Cambria Math"/>
                      </a:rPr>
                      <m:t>𝑣</m:t>
                    </m:r>
                    <m:r>
                      <a:rPr lang="en-US" b="0" i="1" smtClean="0">
                        <a:latin typeface="Cambria Math"/>
                      </a:rPr>
                      <m:t>=−372</m:t>
                    </m:r>
                    <m:func>
                      <m:funcPr>
                        <m:ctrlPr>
                          <a:rPr lang="en-US" b="0" i="1" smtClean="0">
                            <a:latin typeface="Cambria Math"/>
                          </a:rPr>
                        </m:ctrlPr>
                      </m:funcPr>
                      <m:fName>
                        <m:r>
                          <m:rPr>
                            <m:sty m:val="p"/>
                          </m:rPr>
                          <a:rPr lang="en-US" b="0" i="0" smtClean="0">
                            <a:latin typeface="Cambria Math"/>
                          </a:rPr>
                          <m:t>ln</m:t>
                        </m:r>
                      </m:fName>
                      <m:e>
                        <m:d>
                          <m:dPr>
                            <m:ctrlPr>
                              <a:rPr lang="en-US" b="0" i="1" smtClean="0">
                                <a:latin typeface="Cambria Math"/>
                              </a:rPr>
                            </m:ctrlPr>
                          </m:dPr>
                          <m:e>
                            <m:r>
                              <a:rPr lang="en-US" b="0" i="1" smtClean="0">
                                <a:latin typeface="Cambria Math"/>
                              </a:rPr>
                              <m:t>𝑥</m:t>
                            </m:r>
                          </m:e>
                        </m:d>
                      </m:e>
                    </m:func>
                    <m:r>
                      <a:rPr lang="en-US" b="0" i="1" smtClean="0">
                        <a:latin typeface="Cambria Math"/>
                      </a:rPr>
                      <m:t>+75.565</m:t>
                    </m:r>
                  </m:oMath>
                </a14:m>
                <a:endParaRPr lang="en-US" sz="1200" dirty="0" smtClean="0">
                  <a:solidFill>
                    <a:srgbClr val="120D71"/>
                  </a:solidFill>
                  <a:effectLst>
                    <a:outerShdw blurRad="38100" dist="38100" dir="2700000" algn="tl">
                      <a:srgbClr val="000000">
                        <a:alpha val="43137"/>
                      </a:srgbClr>
                    </a:outerShdw>
                  </a:effectLst>
                </a:endParaRPr>
              </a:p>
              <a:p>
                <a:endParaRPr lang="en-US" dirty="0"/>
              </a:p>
            </p:txBody>
          </p:sp>
        </mc:Choice>
        <mc:Fallback xmlns="">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Estimations for extrapolations within ±0.25 of the edges of the domain are within 1% of their numerical solutions.  Therefore, extrapolations made near the data set can be made reliably.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Extrapolations are spaced at intervals of 0.25.</a:t>
                </a:r>
              </a:p>
              <a:p>
                <a:r>
                  <a:rPr lang="en-US" baseline="0" dirty="0" smtClean="0"/>
                  <a:t>3. Landing T vs. Rocket Deceleration has </a:t>
                </a:r>
                <a:r>
                  <a:rPr lang="en-US" baseline="0" dirty="0" smtClean="0"/>
                  <a:t>a minimum located at T=5.49.  The change in concavity decreases the accuracy of the estimation beyond that point</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Don’t necessarily need the same curve</a:t>
                </a:r>
                <a:r>
                  <a:rPr lang="en-US" baseline="0" dirty="0" smtClean="0"/>
                  <a:t> fit for each graph.</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1. Using different curves: </a:t>
                </a:r>
                <a:r>
                  <a:rPr lang="en-US" sz="1200" dirty="0" smtClean="0">
                    <a:solidFill>
                      <a:srgbClr val="120D71"/>
                    </a:solidFill>
                    <a:effectLst>
                      <a:outerShdw blurRad="38100" dist="38100" dir="2700000" algn="tl">
                        <a:srgbClr val="000000">
                          <a:alpha val="43137"/>
                        </a:srgbClr>
                      </a:outerShdw>
                    </a:effectLst>
                  </a:rPr>
                  <a:t>Further extrapolations suggest a power best-fit curve improves accuracy for Time vs. Rocket Deceleration. </a:t>
                </a:r>
                <a:r>
                  <a:rPr lang="en-US" sz="1200" dirty="0" smtClean="0">
                    <a:solidFill>
                      <a:srgbClr val="120D71"/>
                    </a:solidFill>
                    <a:effectLst>
                      <a:outerShdw blurRad="38100" dist="38100" dir="2700000" algn="tl">
                        <a:srgbClr val="000000">
                          <a:alpha val="43137"/>
                        </a:srgbClr>
                      </a:outerShdw>
                    </a:effectLst>
                  </a:rPr>
                  <a:t>	</a:t>
                </a:r>
                <a:r>
                  <a:rPr lang="en-US" b="0" i="0" smtClean="0">
                    <a:latin typeface="Cambria Math"/>
                  </a:rPr>
                  <a:t>𝑡=600.14𝑥^(−0.84)</a:t>
                </a:r>
                <a:endParaRPr lang="en-US" sz="1200" dirty="0" smtClean="0">
                  <a:solidFill>
                    <a:srgbClr val="120D71"/>
                  </a:solidFill>
                  <a:effectLst>
                    <a:outerShdw blurRad="38100" dist="38100" dir="2700000" algn="tl">
                      <a:srgbClr val="000000">
                        <a:alpha val="43137"/>
                      </a:srgbClr>
                    </a:outerShdw>
                  </a:effectLst>
                </a:endParaRPr>
              </a:p>
              <a:p>
                <a:pPr marL="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aseline="0" dirty="0" smtClean="0">
                    <a:solidFill>
                      <a:srgbClr val="120D71"/>
                    </a:solidFill>
                    <a:effectLst>
                      <a:outerShdw blurRad="38100" dist="38100" dir="2700000" algn="tl">
                        <a:srgbClr val="000000">
                          <a:alpha val="43137"/>
                        </a:srgbClr>
                      </a:outerShdw>
                    </a:effectLst>
                  </a:rPr>
                  <a:t>	2. </a:t>
                </a:r>
                <a:r>
                  <a:rPr lang="en-US" baseline="0" dirty="0" smtClean="0"/>
                  <a:t>Using </a:t>
                </a:r>
                <a:r>
                  <a:rPr lang="en-US" baseline="0" dirty="0" smtClean="0"/>
                  <a:t>different curves: </a:t>
                </a:r>
                <a:r>
                  <a:rPr lang="en-US" sz="1200" baseline="0" dirty="0" smtClean="0">
                    <a:solidFill>
                      <a:srgbClr val="120D71"/>
                    </a:solidFill>
                    <a:effectLst>
                      <a:outerShdw blurRad="38100" dist="38100" dir="2700000" algn="tl">
                        <a:srgbClr val="000000">
                          <a:alpha val="43137"/>
                        </a:srgbClr>
                      </a:outerShdw>
                    </a:effectLst>
                  </a:rPr>
                  <a:t>Further extrapolations suggest a</a:t>
                </a:r>
                <a:r>
                  <a:rPr lang="en-US" sz="1200" dirty="0" smtClean="0">
                    <a:solidFill>
                      <a:srgbClr val="120D71"/>
                    </a:solidFill>
                    <a:effectLst>
                      <a:outerShdw blurRad="38100" dist="38100" dir="2700000" algn="tl">
                        <a:srgbClr val="000000">
                          <a:alpha val="43137"/>
                        </a:srgbClr>
                      </a:outerShdw>
                    </a:effectLst>
                  </a:rPr>
                  <a:t> logarithmic curve is best suited for Initial Velocity vs. Deceleration from </a:t>
                </a:r>
                <a:r>
                  <a:rPr lang="en-US" sz="1200" dirty="0" smtClean="0">
                    <a:solidFill>
                      <a:srgbClr val="120D71"/>
                    </a:solidFill>
                    <a:effectLst>
                      <a:outerShdw blurRad="38100" dist="38100" dir="2700000" algn="tl">
                        <a:srgbClr val="000000">
                          <a:alpha val="43137"/>
                        </a:srgbClr>
                      </a:outerShdw>
                    </a:effectLst>
                  </a:rPr>
                  <a:t>	Thrust</a:t>
                </a:r>
                <a:r>
                  <a:rPr lang="en-US" sz="1200" dirty="0" smtClean="0">
                    <a:solidFill>
                      <a:srgbClr val="120D71"/>
                    </a:solidFill>
                    <a:effectLst>
                      <a:outerShdw blurRad="38100" dist="38100" dir="2700000" algn="tl">
                        <a:srgbClr val="000000">
                          <a:alpha val="43137"/>
                        </a:srgbClr>
                      </a:outerShdw>
                    </a:effectLst>
                  </a:rPr>
                  <a:t>. </a:t>
                </a:r>
                <a:r>
                  <a:rPr lang="en-US" b="0" i="0" smtClean="0">
                    <a:latin typeface="Cambria Math"/>
                  </a:rPr>
                  <a:t>𝑣=−372 ln⁡(𝑥)+75.565</a:t>
                </a:r>
                <a:endParaRPr lang="en-US" sz="1200" dirty="0" smtClean="0">
                  <a:solidFill>
                    <a:srgbClr val="120D71"/>
                  </a:solidFill>
                  <a:effectLst>
                    <a:outerShdw blurRad="38100" dist="38100" dir="2700000" algn="tl">
                      <a:srgbClr val="000000">
                        <a:alpha val="43137"/>
                      </a:srgbClr>
                    </a:outerShdw>
                  </a:effectLst>
                </a:endParaRPr>
              </a:p>
              <a:p>
                <a:endParaRPr lang="en-US" dirty="0"/>
              </a:p>
            </p:txBody>
          </p:sp>
        </mc:Fallback>
      </mc:AlternateContent>
      <p:sp>
        <p:nvSpPr>
          <p:cNvPr id="4" name="Slide Number Placeholder 3"/>
          <p:cNvSpPr>
            <a:spLocks noGrp="1"/>
          </p:cNvSpPr>
          <p:nvPr>
            <p:ph type="sldNum" sz="quarter" idx="10"/>
          </p:nvPr>
        </p:nvSpPr>
        <p:spPr/>
        <p:txBody>
          <a:bodyPr/>
          <a:lstStyle/>
          <a:p>
            <a:fld id="{698EB2AF-CDD7-4A0E-8C01-7220CDCF00C9}" type="slidenum">
              <a:rPr lang="en-US" smtClean="0"/>
              <a:t>7</a:t>
            </a:fld>
            <a:endParaRPr lang="en-US"/>
          </a:p>
        </p:txBody>
      </p:sp>
    </p:spTree>
    <p:extLst>
      <p:ext uri="{BB962C8B-B14F-4D97-AF65-F5344CB8AC3E}">
        <p14:creationId xmlns:p14="http://schemas.microsoft.com/office/powerpoint/2010/main" val="3273492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a:t>
                </a:r>
                <a:r>
                  <a:rPr lang="en-US" baseline="0" dirty="0" smtClean="0"/>
                  <a:t> To make reliable predictions, choose a domain containing all points we wish to estimate.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 Curve fits with many </a:t>
                </a:r>
                <a:r>
                  <a:rPr lang="en-US" baseline="0" dirty="0" smtClean="0"/>
                  <a:t>changes in concavity (high-order polynomials) aren’t good fits for this particular set of data. </a:t>
                </a:r>
                <a:r>
                  <a:rPr lang="en-US" sz="1200" baseline="0" dirty="0" smtClean="0">
                    <a:solidFill>
                      <a:srgbClr val="120D71"/>
                    </a:solidFill>
                    <a:effectLst>
                      <a:outerShdw blurRad="38100" dist="38100" dir="2700000" algn="tl">
                        <a:srgbClr val="000000">
                          <a:alpha val="43137"/>
                        </a:srgbClr>
                      </a:outerShdw>
                    </a:effectLst>
                  </a:rPr>
                  <a:t>3. </a:t>
                </a:r>
                <a:r>
                  <a:rPr lang="en-US" sz="1200" dirty="0" smtClean="0"/>
                  <a:t>Non-polynomial curve fits show a possibility for increased accuracy for extrapolations.</a:t>
                </a:r>
                <a:r>
                  <a:rPr lang="en-US" sz="1200" baseline="0" dirty="0" smtClean="0"/>
                  <a:t> Power fit for </a:t>
                </a:r>
                <a:r>
                  <a:rPr lang="en-US" sz="1200" baseline="0" dirty="0" err="1" smtClean="0"/>
                  <a:t>LTvsRD</a:t>
                </a:r>
                <a:r>
                  <a:rPr lang="en-US" sz="1200" baseline="0" dirty="0" smtClean="0"/>
                  <a:t> and Logarithmic fit for </a:t>
                </a:r>
                <a:r>
                  <a:rPr lang="en-US" sz="1200" baseline="0" dirty="0" err="1" smtClean="0"/>
                  <a:t>IVvsRD</a:t>
                </a:r>
                <a:r>
                  <a:rPr lang="en-US" sz="1200" baseline="0" dirty="0" smtClean="0"/>
                  <a:t>.</a:t>
                </a:r>
                <a:endParaRPr lang="en-US" baseline="0" dirty="0" smtClean="0"/>
              </a:p>
              <a:p>
                <a:pPr marL="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smtClean="0"/>
                  <a:t>Change the independent variable </a:t>
                </a:r>
                <a:r>
                  <a:rPr lang="en-US" baseline="0" dirty="0" smtClean="0"/>
                  <a:t>to view the relationships from a different perspective.</a:t>
                </a:r>
              </a:p>
              <a:p>
                <a:pPr marL="685800" lvl="1" indent="-228600">
                  <a:buAutoNum type="arabicPeriod"/>
                </a:pPr>
                <a:r>
                  <a:rPr lang="en-US" baseline="0" dirty="0" smtClean="0"/>
                  <a:t>Choose the variable which is the primary constraint so it’s easier to keep the estimations within the constraint.  </a:t>
                </a:r>
              </a:p>
              <a:p>
                <a:pPr marL="685800" lvl="1" indent="-228600">
                  <a:buAutoNum type="arabicPeriod"/>
                </a:pPr>
                <a:r>
                  <a:rPr lang="en-US" baseline="0" dirty="0" smtClean="0"/>
                  <a:t>The points may be easier to fit.</a:t>
                </a:r>
              </a:p>
              <a:p>
                <a:pPr marL="0" lvl="0" indent="0">
                  <a:buNone/>
                </a:pPr>
                <a:r>
                  <a:rPr lang="en-US" sz="1200" baseline="0" dirty="0" smtClean="0">
                    <a:solidFill>
                      <a:srgbClr val="120D71"/>
                    </a:solidFill>
                    <a:effectLst>
                      <a:outerShdw blurRad="38100" dist="38100" dir="2700000" algn="tl">
                        <a:srgbClr val="000000">
                          <a:alpha val="43137"/>
                        </a:srgbClr>
                      </a:outerShdw>
                    </a:effectLst>
                  </a:rPr>
                  <a:t>2. Adding drag from standard atmosphere, mass from burning fuel, mass from staging. We can look for relationships between a larger number of parameters.</a:t>
                </a:r>
              </a:p>
              <a:p>
                <a:pPr marL="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p:txBody>
          </p:sp>
        </mc:Choice>
        <mc:Fallback xmlns="">
          <p:sp>
            <p:nvSpPr>
              <p:cNvPr id="3" name="Notes Placeholder 2"/>
              <p:cNvSpPr>
                <a:spLocks noGrp="1"/>
              </p:cNvSpPr>
              <p:nvPr>
                <p:ph type="body" idx="1"/>
              </p:nvPr>
            </p:nvSpPr>
            <p:spPr/>
            <p:txBody>
              <a:bodyPr/>
              <a:lstStyle/>
              <a:p>
                <a:pPr marL="228600" indent="-228600">
                  <a:buAutoNum type="arabicPeriod"/>
                </a:pPr>
                <a:r>
                  <a:rPr lang="en-US" baseline="0" dirty="0" smtClean="0"/>
                  <a:t>Estimations for interpolations were all within 0.30% of their numerical solutions.  Therefore, interpolations can be made reliably.</a:t>
                </a:r>
              </a:p>
              <a:p>
                <a:pPr marL="228600" indent="-228600">
                  <a:buAutoNum type="arabicPeriod"/>
                </a:pPr>
                <a:r>
                  <a:rPr lang="en-US" baseline="0" dirty="0" smtClean="0"/>
                  <a:t>Estimations for extrapolations within ±0.25 of the edges of the domain are within 1% of their numerical solutions.  Therefore, extrapolations made near the data set can be made reliably.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 Curve fits with many </a:t>
                </a:r>
                <a:r>
                  <a:rPr lang="en-US" baseline="0" dirty="0" smtClean="0"/>
                  <a:t>changes in concavity (high-order polynomials) aren’t good fits for this particular set of data. Q</a:t>
                </a:r>
                <a:r>
                  <a:rPr lang="en-US" sz="1200" dirty="0" smtClean="0">
                    <a:solidFill>
                      <a:srgbClr val="120D71"/>
                    </a:solidFill>
                    <a:effectLst>
                      <a:outerShdw blurRad="38100" dist="38100" dir="2700000" algn="tl">
                        <a:srgbClr val="000000">
                          <a:alpha val="43137"/>
                        </a:srgbClr>
                      </a:outerShdw>
                    </a:effectLst>
                  </a:rPr>
                  <a:t>uadratic and cubic extrapolations can be</a:t>
                </a:r>
                <a:r>
                  <a:rPr lang="en-US" sz="1200" baseline="0" dirty="0" smtClean="0">
                    <a:solidFill>
                      <a:srgbClr val="120D71"/>
                    </a:solidFill>
                    <a:effectLst>
                      <a:outerShdw blurRad="38100" dist="38100" dir="2700000" algn="tl">
                        <a:srgbClr val="000000">
                          <a:alpha val="43137"/>
                        </a:srgbClr>
                      </a:outerShdw>
                    </a:effectLst>
                  </a:rPr>
                  <a:t> improved by widening the domain.</a:t>
                </a:r>
                <a:endParaRPr lang="en-US" baseline="0" dirty="0" smtClean="0"/>
              </a:p>
              <a:p>
                <a:r>
                  <a:rPr lang="en-US" baseline="0" dirty="0" smtClean="0"/>
                  <a:t>4. Using different curves:</a:t>
                </a:r>
              </a:p>
              <a:p>
                <a:pPr marL="0" indent="0">
                  <a:buFont typeface="Arial" panose="020B0604020202020204" pitchFamily="34" charset="0"/>
                  <a:buNone/>
                </a:pPr>
                <a:r>
                  <a:rPr lang="en-US" baseline="0" dirty="0" smtClean="0"/>
                  <a:t>	1. </a:t>
                </a:r>
                <a:r>
                  <a:rPr lang="en-US" sz="1200" dirty="0" smtClean="0">
                    <a:solidFill>
                      <a:srgbClr val="120D71"/>
                    </a:solidFill>
                    <a:effectLst>
                      <a:outerShdw blurRad="38100" dist="38100" dir="2700000" algn="tl">
                        <a:srgbClr val="000000">
                          <a:alpha val="43137"/>
                        </a:srgbClr>
                      </a:outerShdw>
                    </a:effectLst>
                  </a:rPr>
                  <a:t>Further extrapolations suggest a power best-fit curve improves accuracy for Time vs. Rocket Deceleration. </a:t>
                </a:r>
                <a:r>
                  <a:rPr lang="en-US" b="0" i="0" smtClean="0">
                    <a:latin typeface="Cambria Math"/>
                  </a:rPr>
                  <a:t>𝑡=600.14</a:t>
                </a:r>
                <a:r>
                  <a:rPr lang="en-US" b="0" i="0" smtClean="0">
                    <a:latin typeface="Cambria Math"/>
                  </a:rPr>
                  <a:t>𝑥^(−0.84)</a:t>
                </a:r>
                <a:endParaRPr lang="en-US" sz="1200" dirty="0" smtClean="0">
                  <a:solidFill>
                    <a:srgbClr val="120D71"/>
                  </a:solidFill>
                  <a:effectLst>
                    <a:outerShdw blurRad="38100" dist="38100" dir="2700000" algn="tl">
                      <a:srgbClr val="000000">
                        <a:alpha val="43137"/>
                      </a:srgbClr>
                    </a:outerShdw>
                  </a:effectLst>
                </a:endParaRPr>
              </a:p>
              <a:p>
                <a:pPr marL="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solidFill>
                      <a:srgbClr val="120D71"/>
                    </a:solidFill>
                    <a:effectLst>
                      <a:outerShdw blurRad="38100" dist="38100" dir="2700000" algn="tl">
                        <a:srgbClr val="000000">
                          <a:alpha val="43137"/>
                        </a:srgbClr>
                      </a:outerShdw>
                    </a:effectLst>
                  </a:rPr>
                  <a:t>	2.</a:t>
                </a:r>
                <a:r>
                  <a:rPr lang="en-US" sz="1200" baseline="0" dirty="0" smtClean="0">
                    <a:solidFill>
                      <a:srgbClr val="120D71"/>
                    </a:solidFill>
                    <a:effectLst>
                      <a:outerShdw blurRad="38100" dist="38100" dir="2700000" algn="tl">
                        <a:srgbClr val="000000">
                          <a:alpha val="43137"/>
                        </a:srgbClr>
                      </a:outerShdw>
                    </a:effectLst>
                  </a:rPr>
                  <a:t> Further extrapolations suggest a</a:t>
                </a:r>
                <a:r>
                  <a:rPr lang="en-US" sz="1200" dirty="0" smtClean="0">
                    <a:solidFill>
                      <a:srgbClr val="120D71"/>
                    </a:solidFill>
                    <a:effectLst>
                      <a:outerShdw blurRad="38100" dist="38100" dir="2700000" algn="tl">
                        <a:srgbClr val="000000">
                          <a:alpha val="43137"/>
                        </a:srgbClr>
                      </a:outerShdw>
                    </a:effectLst>
                  </a:rPr>
                  <a:t> logarithmic curve is best suited for Initial Velocity vs. Deceleration from Thrust. </a:t>
                </a:r>
                <a:r>
                  <a:rPr lang="en-US" b="0" i="0" smtClean="0">
                    <a:latin typeface="Cambria Math"/>
                  </a:rPr>
                  <a:t>𝑣=−372</a:t>
                </a:r>
                <a:r>
                  <a:rPr lang="en-US" b="0" i="0" smtClean="0">
                    <a:latin typeface="Cambria Math"/>
                  </a:rPr>
                  <a:t> ln⁡(𝑥)+75.565</a:t>
                </a:r>
                <a:endParaRPr lang="en-US" sz="1200" dirty="0" smtClean="0">
                  <a:solidFill>
                    <a:srgbClr val="120D71"/>
                  </a:solidFill>
                  <a:effectLst>
                    <a:outerShdw blurRad="38100" dist="38100" dir="2700000" algn="tl">
                      <a:srgbClr val="000000">
                        <a:alpha val="43137"/>
                      </a:srgbClr>
                    </a:outerShdw>
                  </a:effectLst>
                </a:endParaRPr>
              </a:p>
              <a:p>
                <a:pPr marL="228600" marR="0" lvl="2"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startAt="5"/>
                  <a:tabLst/>
                  <a:defRPr/>
                </a:pPr>
                <a:r>
                  <a:rPr lang="en-US" sz="1200" dirty="0" smtClean="0">
                    <a:solidFill>
                      <a:srgbClr val="120D71"/>
                    </a:solidFill>
                    <a:effectLst>
                      <a:outerShdw blurRad="38100" dist="38100" dir="2700000" algn="tl">
                        <a:srgbClr val="000000">
                          <a:alpha val="43137"/>
                        </a:srgbClr>
                      </a:outerShdw>
                    </a:effectLst>
                  </a:rPr>
                  <a:t>The non-linear equation from</a:t>
                </a:r>
                <a:r>
                  <a:rPr lang="en-US" sz="1200" baseline="0" dirty="0" smtClean="0">
                    <a:solidFill>
                      <a:srgbClr val="120D71"/>
                    </a:solidFill>
                    <a:effectLst>
                      <a:outerShdw blurRad="38100" dist="38100" dir="2700000" algn="tl">
                        <a:srgbClr val="000000">
                          <a:alpha val="43137"/>
                        </a:srgbClr>
                      </a:outerShdw>
                    </a:effectLst>
                  </a:rPr>
                  <a:t> the case study is smooth.  Stiff equations increase the difficulty of obtaining a reliable curve fit.</a:t>
                </a:r>
              </a:p>
              <a:p>
                <a:pPr marL="228600" marR="0" lvl="2"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startAt="5"/>
                  <a:tabLst/>
                  <a:defRPr/>
                </a:pPr>
                <a:r>
                  <a:rPr lang="en-US" sz="1200" baseline="0" dirty="0" smtClean="0">
                    <a:solidFill>
                      <a:srgbClr val="120D71"/>
                    </a:solidFill>
                    <a:effectLst>
                      <a:outerShdw blurRad="38100" dist="38100" dir="2700000" algn="tl">
                        <a:srgbClr val="000000">
                          <a:alpha val="43137"/>
                        </a:srgbClr>
                      </a:outerShdw>
                    </a:effectLst>
                  </a:rPr>
                  <a:t>Future investigations:</a:t>
                </a:r>
              </a:p>
              <a:p>
                <a:pPr marL="45720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aseline="0" dirty="0" smtClean="0">
                    <a:solidFill>
                      <a:srgbClr val="120D71"/>
                    </a:solidFill>
                    <a:effectLst>
                      <a:outerShdw blurRad="38100" dist="38100" dir="2700000" algn="tl">
                        <a:srgbClr val="000000">
                          <a:alpha val="43137"/>
                        </a:srgbClr>
                      </a:outerShdw>
                    </a:effectLst>
                  </a:rPr>
                  <a:t>	1. Adding drag from standard atmosphere, mass from burning fuel, mass from staging.  If the equation turns out to be smooth we can obtain curve fits 	    estimating landing solutions for more advanced models.</a:t>
                </a:r>
                <a:endParaRPr lang="en-US" sz="1200" dirty="0" smtClean="0">
                  <a:solidFill>
                    <a:srgbClr val="120D71"/>
                  </a:solidFill>
                  <a:effectLst>
                    <a:outerShdw blurRad="38100" dist="38100" dir="2700000" algn="tl">
                      <a:srgbClr val="000000">
                        <a:alpha val="43137"/>
                      </a:srgbClr>
                    </a:outerShdw>
                  </a:effectLst>
                </a:endParaRPr>
              </a:p>
              <a:p>
                <a:endParaRPr lang="en-US" dirty="0"/>
              </a:p>
            </p:txBody>
          </p:sp>
        </mc:Fallback>
      </mc:AlternateContent>
      <p:sp>
        <p:nvSpPr>
          <p:cNvPr id="4" name="Slide Number Placeholder 3"/>
          <p:cNvSpPr>
            <a:spLocks noGrp="1"/>
          </p:cNvSpPr>
          <p:nvPr>
            <p:ph type="sldNum" sz="quarter" idx="10"/>
          </p:nvPr>
        </p:nvSpPr>
        <p:spPr/>
        <p:txBody>
          <a:bodyPr/>
          <a:lstStyle/>
          <a:p>
            <a:fld id="{698EB2AF-CDD7-4A0E-8C01-7220CDCF00C9}" type="slidenum">
              <a:rPr lang="en-US" smtClean="0"/>
              <a:t>8</a:t>
            </a:fld>
            <a:endParaRPr lang="en-US"/>
          </a:p>
        </p:txBody>
      </p:sp>
    </p:spTree>
    <p:extLst>
      <p:ext uri="{BB962C8B-B14F-4D97-AF65-F5344CB8AC3E}">
        <p14:creationId xmlns:p14="http://schemas.microsoft.com/office/powerpoint/2010/main" val="4194290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0BCEA7F-62AB-4961-A201-E9B9136F22F2}" type="datetimeFigureOut">
              <a:rPr lang="en-US" smtClean="0"/>
              <a:t>4/24/2014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4EFF44E-543E-404A-AAC8-4C648F4DFA4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BCEA7F-62AB-4961-A201-E9B9136F22F2}" type="datetimeFigureOut">
              <a:rPr lang="en-US" smtClean="0"/>
              <a:t>4/24/2014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EFF44E-543E-404A-AAC8-4C648F4DFA4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0BCEA7F-62AB-4961-A201-E9B9136F22F2}" type="datetimeFigureOut">
              <a:rPr lang="en-US" smtClean="0"/>
              <a:t>4/24/2014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4EFF44E-543E-404A-AAC8-4C648F4DFA4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0BCEA7F-62AB-4961-A201-E9B9136F22F2}" type="datetimeFigureOut">
              <a:rPr lang="en-US" smtClean="0"/>
              <a:t>4/24/2014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4EFF44E-543E-404A-AAC8-4C648F4DFA48}"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0BCEA7F-62AB-4961-A201-E9B9136F22F2}" type="datetimeFigureOut">
              <a:rPr lang="en-US" smtClean="0"/>
              <a:t>4/24/2014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4EFF44E-543E-404A-AAC8-4C648F4DFA4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0BCEA7F-62AB-4961-A201-E9B9136F22F2}" type="datetimeFigureOut">
              <a:rPr lang="en-US" smtClean="0"/>
              <a:t>4/24/2014</a:t>
            </a:fld>
            <a:endParaRPr lang="en-US"/>
          </a:p>
        </p:txBody>
      </p:sp>
      <p:sp>
        <p:nvSpPr>
          <p:cNvPr id="10" name="Slide Number Placeholder 9"/>
          <p:cNvSpPr>
            <a:spLocks noGrp="1"/>
          </p:cNvSpPr>
          <p:nvPr>
            <p:ph type="sldNum" sz="quarter" idx="16"/>
          </p:nvPr>
        </p:nvSpPr>
        <p:spPr/>
        <p:txBody>
          <a:bodyPr rtlCol="0"/>
          <a:lstStyle/>
          <a:p>
            <a:fld id="{94EFF44E-543E-404A-AAC8-4C648F4DFA4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0BCEA7F-62AB-4961-A201-E9B9136F22F2}" type="datetimeFigureOut">
              <a:rPr lang="en-US" smtClean="0"/>
              <a:t>4/24/2014</a:t>
            </a:fld>
            <a:endParaRPr lang="en-US"/>
          </a:p>
        </p:txBody>
      </p:sp>
      <p:sp>
        <p:nvSpPr>
          <p:cNvPr id="12" name="Slide Number Placeholder 11"/>
          <p:cNvSpPr>
            <a:spLocks noGrp="1"/>
          </p:cNvSpPr>
          <p:nvPr>
            <p:ph type="sldNum" sz="quarter" idx="16"/>
          </p:nvPr>
        </p:nvSpPr>
        <p:spPr/>
        <p:txBody>
          <a:bodyPr rtlCol="0"/>
          <a:lstStyle/>
          <a:p>
            <a:fld id="{94EFF44E-543E-404A-AAC8-4C648F4DFA4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0BCEA7F-62AB-4961-A201-E9B9136F22F2}" type="datetimeFigureOut">
              <a:rPr lang="en-US" smtClean="0"/>
              <a:t>4/24/2014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4EFF44E-543E-404A-AAC8-4C648F4DFA4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BCEA7F-62AB-4961-A201-E9B9136F22F2}" type="datetimeFigureOut">
              <a:rPr lang="en-US" smtClean="0"/>
              <a:t>4/24/2014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4EFF44E-543E-404A-AAC8-4C648F4DFA4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0BCEA7F-62AB-4961-A201-E9B9136F22F2}" type="datetimeFigureOut">
              <a:rPr lang="en-US" smtClean="0"/>
              <a:t>4/24/2014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4EFF44E-543E-404A-AAC8-4C648F4DFA48}"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0BCEA7F-62AB-4961-A201-E9B9136F22F2}" type="datetimeFigureOut">
              <a:rPr lang="en-US" smtClean="0"/>
              <a:t>4/24/2014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4EFF44E-543E-404A-AAC8-4C648F4DFA48}"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0BCEA7F-62AB-4961-A201-E9B9136F22F2}" type="datetimeFigureOut">
              <a:rPr lang="en-US" smtClean="0"/>
              <a:t>4/24/2014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4EFF44E-543E-404A-AAC8-4C648F4DFA4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mn-lt"/>
              </a:rPr>
              <a:t>Predicting Landing Solutions for a Rocket in a Two-Body System</a:t>
            </a:r>
            <a:endParaRPr lang="en-US" dirty="0">
              <a:latin typeface="+mn-lt"/>
            </a:endParaRPr>
          </a:p>
        </p:txBody>
      </p:sp>
      <p:sp>
        <p:nvSpPr>
          <p:cNvPr id="3" name="Subtitle 2"/>
          <p:cNvSpPr>
            <a:spLocks noGrp="1"/>
          </p:cNvSpPr>
          <p:nvPr>
            <p:ph type="subTitle" idx="1"/>
          </p:nvPr>
        </p:nvSpPr>
        <p:spPr/>
        <p:txBody>
          <a:bodyPr/>
          <a:lstStyle/>
          <a:p>
            <a:r>
              <a:rPr lang="en-US" dirty="0" smtClean="0"/>
              <a:t>Carl De </a:t>
            </a:r>
            <a:r>
              <a:rPr lang="en-US" dirty="0" err="1" smtClean="0"/>
              <a:t>Vries</a:t>
            </a:r>
            <a:r>
              <a:rPr lang="en-US" dirty="0" smtClean="0"/>
              <a:t> &amp; JJ </a:t>
            </a:r>
            <a:r>
              <a:rPr lang="en-US" dirty="0" err="1" smtClean="0"/>
              <a:t>Xue</a:t>
            </a:r>
            <a:r>
              <a:rPr lang="en-US" dirty="0" smtClean="0"/>
              <a:t> Hu</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28600"/>
            <a:ext cx="1635370" cy="6858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4800" y="228600"/>
            <a:ext cx="1103353" cy="685800"/>
          </a:xfrm>
          <a:prstGeom prst="rect">
            <a:avLst/>
          </a:prstGeom>
        </p:spPr>
      </p:pic>
    </p:spTree>
    <p:extLst>
      <p:ext uri="{BB962C8B-B14F-4D97-AF65-F5344CB8AC3E}">
        <p14:creationId xmlns:p14="http://schemas.microsoft.com/office/powerpoint/2010/main" val="1440887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mn-lt"/>
              </a:rPr>
              <a:t>Motivation for Research</a:t>
            </a:r>
            <a:endParaRPr lang="en-US" dirty="0">
              <a:solidFill>
                <a:schemeClr val="tx1"/>
              </a:solidFill>
              <a:latin typeface="+mn-lt"/>
            </a:endParaRPr>
          </a:p>
        </p:txBody>
      </p:sp>
      <p:sp>
        <p:nvSpPr>
          <p:cNvPr id="3" name="Content Placeholder 2"/>
          <p:cNvSpPr>
            <a:spLocks noGrp="1"/>
          </p:cNvSpPr>
          <p:nvPr>
            <p:ph sz="quarter" idx="1"/>
          </p:nvPr>
        </p:nvSpPr>
        <p:spPr/>
        <p:txBody>
          <a:bodyPr>
            <a:normAutofit/>
          </a:bodyPr>
          <a:lstStyle/>
          <a:p>
            <a:r>
              <a:rPr lang="en-US" sz="2400" dirty="0" smtClean="0"/>
              <a:t>Can we obtain a reliable curve fit to show direct relationships between parameters for a model?</a:t>
            </a:r>
          </a:p>
          <a:p>
            <a:r>
              <a:rPr lang="en-US" sz="2400" dirty="0" smtClean="0"/>
              <a:t>Expanded upon a case study for landing a rocket on the lunar surface.</a:t>
            </a:r>
          </a:p>
          <a:p>
            <a:endParaRPr lang="en-US" dirty="0"/>
          </a:p>
          <a:p>
            <a:endParaRPr lang="en-US" dirty="0" smtClean="0"/>
          </a:p>
          <a:p>
            <a:endParaRPr lang="en-US" dirty="0" smtClean="0"/>
          </a:p>
          <a:p>
            <a:pPr marL="0" indent="-457200">
              <a:buNone/>
            </a:pPr>
            <a:r>
              <a:rPr lang="en-US" sz="1800" dirty="0">
                <a:effectLst>
                  <a:outerShdw blurRad="38100" dist="38100" dir="2700000" algn="tl">
                    <a:srgbClr val="000000">
                      <a:alpha val="43137"/>
                    </a:srgbClr>
                  </a:outerShdw>
                </a:effectLst>
              </a:rPr>
              <a:t>Edwards, C. Henry, and David E. Penney. </a:t>
            </a:r>
            <a:r>
              <a:rPr lang="en-US" sz="1800" i="1" dirty="0">
                <a:effectLst>
                  <a:outerShdw blurRad="38100" dist="38100" dir="2700000" algn="tl">
                    <a:srgbClr val="000000">
                      <a:alpha val="43137"/>
                    </a:srgbClr>
                  </a:outerShdw>
                </a:effectLst>
              </a:rPr>
              <a:t>Differential Equations &amp; Boundary Value </a:t>
            </a:r>
            <a:r>
              <a:rPr lang="en-US" sz="1800" i="1" dirty="0" smtClean="0">
                <a:effectLst>
                  <a:outerShdw blurRad="38100" dist="38100" dir="2700000" algn="tl">
                    <a:srgbClr val="000000">
                      <a:alpha val="43137"/>
                    </a:srgbClr>
                  </a:outerShdw>
                </a:effectLst>
              </a:rPr>
              <a:t>	Problems </a:t>
            </a:r>
            <a:r>
              <a:rPr lang="en-US" sz="1800" i="1" dirty="0">
                <a:effectLst>
                  <a:outerShdw blurRad="38100" dist="38100" dir="2700000" algn="tl">
                    <a:srgbClr val="000000">
                      <a:alpha val="43137"/>
                    </a:srgbClr>
                  </a:outerShdw>
                </a:effectLst>
              </a:rPr>
              <a:t>Computing and Modeling</a:t>
            </a:r>
            <a:r>
              <a:rPr lang="en-US" sz="1800" dirty="0">
                <a:effectLst>
                  <a:outerShdw blurRad="38100" dist="38100" dir="2700000" algn="tl">
                    <a:srgbClr val="000000">
                      <a:alpha val="43137"/>
                    </a:srgbClr>
                  </a:outerShdw>
                </a:effectLst>
              </a:rPr>
              <a:t>. 4th ed. Upper Saddle River: Pearson </a:t>
            </a:r>
            <a:r>
              <a:rPr lang="en-US" sz="1800" dirty="0" smtClean="0">
                <a:effectLst>
                  <a:outerShdw blurRad="38100" dist="38100" dir="2700000" algn="tl">
                    <a:srgbClr val="000000">
                      <a:alpha val="43137"/>
                    </a:srgbClr>
                  </a:outerShdw>
                </a:effectLst>
              </a:rPr>
              <a:t>	Custom</a:t>
            </a:r>
            <a:r>
              <a:rPr lang="en-US" sz="1800" dirty="0">
                <a:effectLst>
                  <a:outerShdw blurRad="38100" dist="38100" dir="2700000" algn="tl">
                    <a:srgbClr val="000000">
                      <a:alpha val="43137"/>
                    </a:srgbClr>
                  </a:outerShdw>
                </a:effectLst>
              </a:rPr>
              <a:t>, 2008. Print.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28600"/>
            <a:ext cx="1635370" cy="6858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4800" y="228600"/>
            <a:ext cx="1103353" cy="685800"/>
          </a:xfrm>
          <a:prstGeom prst="rect">
            <a:avLst/>
          </a:prstGeom>
        </p:spPr>
      </p:pic>
    </p:spTree>
    <p:extLst>
      <p:ext uri="{BB962C8B-B14F-4D97-AF65-F5344CB8AC3E}">
        <p14:creationId xmlns:p14="http://schemas.microsoft.com/office/powerpoint/2010/main" val="3777032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mn-lt"/>
              </a:rPr>
              <a:t>Tools</a:t>
            </a:r>
            <a:endParaRPr lang="en-US" dirty="0">
              <a:solidFill>
                <a:schemeClr val="tx1"/>
              </a:solidFill>
              <a:latin typeface="+mn-lt"/>
            </a:endParaRPr>
          </a:p>
        </p:txBody>
      </p:sp>
      <p:sp>
        <p:nvSpPr>
          <p:cNvPr id="3" name="Content Placeholder 2"/>
          <p:cNvSpPr>
            <a:spLocks noGrp="1"/>
          </p:cNvSpPr>
          <p:nvPr>
            <p:ph sz="quarter" idx="1"/>
          </p:nvPr>
        </p:nvSpPr>
        <p:spPr/>
        <p:txBody>
          <a:bodyPr>
            <a:normAutofit/>
          </a:bodyPr>
          <a:lstStyle/>
          <a:p>
            <a:r>
              <a:rPr lang="en-US" sz="2400" dirty="0" smtClean="0"/>
              <a:t>Numerical method: 4</a:t>
            </a:r>
            <a:r>
              <a:rPr lang="en-US" sz="2400" baseline="30000" dirty="0" smtClean="0"/>
              <a:t>th</a:t>
            </a:r>
            <a:r>
              <a:rPr lang="en-US" sz="2400" dirty="0" smtClean="0"/>
              <a:t> order Runge-Kutta (RK4)</a:t>
            </a:r>
          </a:p>
          <a:p>
            <a:pPr lvl="1"/>
            <a:r>
              <a:rPr lang="en-US" sz="2400" dirty="0" smtClean="0"/>
              <a:t>Considered an accurate method for integrating differential equations.</a:t>
            </a:r>
          </a:p>
          <a:p>
            <a:pPr lvl="1"/>
            <a:r>
              <a:rPr lang="en-US" sz="2400" dirty="0" smtClean="0"/>
              <a:t> RK4 calculates a weighted average slope from four points.</a:t>
            </a:r>
          </a:p>
          <a:p>
            <a:r>
              <a:rPr lang="en-US" sz="2400" dirty="0" smtClean="0"/>
              <a:t>Programming language: C++ </a:t>
            </a:r>
          </a:p>
          <a:p>
            <a:pPr lvl="1"/>
            <a:r>
              <a:rPr lang="en-US" sz="2400" dirty="0" smtClean="0"/>
              <a:t>C++ automated the RK4 process.</a:t>
            </a:r>
          </a:p>
          <a:p>
            <a:r>
              <a:rPr lang="en-US" sz="2400" dirty="0" smtClean="0"/>
              <a:t>Plots &amp; Graphs: Microsoft Excel</a:t>
            </a:r>
          </a:p>
          <a:p>
            <a:pPr lvl="1"/>
            <a:r>
              <a:rPr lang="en-US" sz="2400" dirty="0" smtClean="0"/>
              <a:t>Excel used to apply the best-fit curves.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28600"/>
            <a:ext cx="1635370" cy="6858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4800" y="228600"/>
            <a:ext cx="1103353" cy="685800"/>
          </a:xfrm>
          <a:prstGeom prst="rect">
            <a:avLst/>
          </a:prstGeom>
        </p:spPr>
      </p:pic>
    </p:spTree>
    <p:extLst>
      <p:ext uri="{BB962C8B-B14F-4D97-AF65-F5344CB8AC3E}">
        <p14:creationId xmlns:p14="http://schemas.microsoft.com/office/powerpoint/2010/main" val="3232633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solidFill>
                <a:latin typeface="+mn-lt"/>
              </a:rPr>
              <a:t>Scenario</a:t>
            </a:r>
            <a:endParaRPr lang="en-US" dirty="0">
              <a:solidFill>
                <a:schemeClr val="tx1"/>
              </a:solidFill>
              <a:latin typeface="+mn-lt"/>
            </a:endParaRPr>
          </a:p>
        </p:txBody>
      </p:sp>
      <mc:AlternateContent xmlns:mc="http://schemas.openxmlformats.org/markup-compatibility/2006">
        <mc:Choice xmlns:a14="http://schemas.microsoft.com/office/drawing/2010/main" Requires="a14">
          <p:sp>
            <p:nvSpPr>
              <p:cNvPr id="6" name="Text Placeholder 5"/>
              <p:cNvSpPr>
                <a:spLocks noGrp="1"/>
              </p:cNvSpPr>
              <p:nvPr>
                <p:ph type="body" idx="2"/>
              </p:nvPr>
            </p:nvSpPr>
            <p:spPr>
              <a:xfrm>
                <a:off x="152400" y="1785937"/>
                <a:ext cx="5181600" cy="4691063"/>
              </a:xfrm>
              <a:noFill/>
              <a:ln>
                <a:noFill/>
              </a:ln>
            </p:spPr>
            <p:txBody>
              <a:bodyPr>
                <a:noAutofit/>
              </a:bodyPr>
              <a:lstStyle/>
              <a:p>
                <a:pPr>
                  <a:spcBef>
                    <a:spcPts val="0"/>
                  </a:spcBef>
                  <a:spcAft>
                    <a:spcPts val="0"/>
                  </a:spcAft>
                </a:pPr>
                <a:r>
                  <a:rPr lang="en-US" sz="2400" dirty="0" smtClean="0">
                    <a:solidFill>
                      <a:schemeClr val="tx1"/>
                    </a:solidFill>
                  </a:rPr>
                  <a:t>System of Equations:</a:t>
                </a:r>
              </a:p>
              <a:p>
                <a:pPr>
                  <a:spcBef>
                    <a:spcPts val="0"/>
                  </a:spcBef>
                  <a:spcAft>
                    <a:spcPts val="0"/>
                  </a:spcAft>
                </a:pPr>
                <a:r>
                  <a:rPr lang="en-US" dirty="0" smtClean="0">
                    <a:solidFill>
                      <a:schemeClr val="tx1"/>
                    </a:solidFill>
                  </a:rPr>
                  <a:t>Position:   </a:t>
                </a:r>
                <a14:m>
                  <m:oMath xmlns:m="http://schemas.openxmlformats.org/officeDocument/2006/math">
                    <m:r>
                      <a:rPr lang="en-US" i="1">
                        <a:solidFill>
                          <a:schemeClr val="tx1"/>
                        </a:solidFill>
                        <a:latin typeface="Cambria Math"/>
                      </a:rPr>
                      <m:t>𝑟</m:t>
                    </m:r>
                    <m:r>
                      <a:rPr lang="en-US" i="1">
                        <a:solidFill>
                          <a:schemeClr val="tx1"/>
                        </a:solidFill>
                        <a:latin typeface="Cambria Math"/>
                      </a:rPr>
                      <m:t>(</m:t>
                    </m:r>
                    <m:r>
                      <a:rPr lang="en-US" i="1">
                        <a:solidFill>
                          <a:schemeClr val="tx1"/>
                        </a:solidFill>
                        <a:latin typeface="Cambria Math"/>
                      </a:rPr>
                      <m:t>𝑡</m:t>
                    </m:r>
                    <m:r>
                      <a:rPr lang="en-US" i="1">
                        <a:solidFill>
                          <a:schemeClr val="tx1"/>
                        </a:solidFill>
                        <a:latin typeface="Cambria Math"/>
                      </a:rPr>
                      <m:t>)</m:t>
                    </m:r>
                  </m:oMath>
                </a14:m>
                <a:r>
                  <a:rPr lang="en-US" dirty="0" smtClean="0">
                    <a:solidFill>
                      <a:schemeClr val="tx1"/>
                    </a:solidFill>
                  </a:rPr>
                  <a:t>                         for  </a:t>
                </a:r>
                <a14:m>
                  <m:oMath xmlns:m="http://schemas.openxmlformats.org/officeDocument/2006/math">
                    <m:r>
                      <a:rPr lang="en-US" i="1">
                        <a:solidFill>
                          <a:schemeClr val="tx1"/>
                        </a:solidFill>
                        <a:latin typeface="Cambria Math"/>
                      </a:rPr>
                      <m:t>𝑟</m:t>
                    </m:r>
                    <m:d>
                      <m:dPr>
                        <m:ctrlPr>
                          <a:rPr lang="en-US" i="1">
                            <a:solidFill>
                              <a:schemeClr val="tx1"/>
                            </a:solidFill>
                            <a:latin typeface="Cambria Math"/>
                          </a:rPr>
                        </m:ctrlPr>
                      </m:dPr>
                      <m:e>
                        <m:r>
                          <a:rPr lang="en-US" i="1">
                            <a:solidFill>
                              <a:schemeClr val="tx1"/>
                            </a:solidFill>
                            <a:latin typeface="Cambria Math"/>
                          </a:rPr>
                          <m:t>0</m:t>
                        </m:r>
                      </m:e>
                    </m:d>
                    <m:r>
                      <a:rPr lang="en-US" i="1">
                        <a:solidFill>
                          <a:schemeClr val="tx1"/>
                        </a:solidFill>
                        <a:latin typeface="Cambria Math"/>
                      </a:rPr>
                      <m:t>=1,781,870</m:t>
                    </m:r>
                  </m:oMath>
                </a14:m>
                <a:endParaRPr lang="en-US" dirty="0" smtClean="0">
                  <a:solidFill>
                    <a:schemeClr val="tx1"/>
                  </a:solidFill>
                </a:endParaRPr>
              </a:p>
              <a:p>
                <a:pPr>
                  <a:spcBef>
                    <a:spcPts val="0"/>
                  </a:spcBef>
                  <a:spcAft>
                    <a:spcPts val="0"/>
                  </a:spcAft>
                </a:pPr>
                <a:endParaRPr lang="en-US" dirty="0" smtClean="0">
                  <a:solidFill>
                    <a:schemeClr val="tx1"/>
                  </a:solidFill>
                </a:endParaRPr>
              </a:p>
              <a:p>
                <a:pPr>
                  <a:spcBef>
                    <a:spcPts val="0"/>
                  </a:spcBef>
                  <a:spcAft>
                    <a:spcPts val="0"/>
                  </a:spcAft>
                </a:pPr>
                <a:r>
                  <a:rPr lang="en-US" dirty="0">
                    <a:solidFill>
                      <a:schemeClr val="tx1"/>
                    </a:solidFill>
                  </a:rPr>
                  <a:t>Velocity: </a:t>
                </a:r>
                <a:r>
                  <a:rPr lang="en-US" dirty="0" smtClean="0">
                    <a:solidFill>
                      <a:schemeClr val="tx1"/>
                    </a:solidFill>
                  </a:rPr>
                  <a:t> </a:t>
                </a:r>
                <a14:m>
                  <m:oMath xmlns:m="http://schemas.openxmlformats.org/officeDocument/2006/math">
                    <m:f>
                      <m:fPr>
                        <m:ctrlPr>
                          <a:rPr lang="en-US" i="1">
                            <a:solidFill>
                              <a:schemeClr val="tx1"/>
                            </a:solidFill>
                            <a:latin typeface="Cambria Math"/>
                          </a:rPr>
                        </m:ctrlPr>
                      </m:fPr>
                      <m:num>
                        <m:r>
                          <a:rPr lang="en-US" i="1">
                            <a:solidFill>
                              <a:schemeClr val="tx1"/>
                            </a:solidFill>
                            <a:latin typeface="Cambria Math"/>
                          </a:rPr>
                          <m:t>𝑑</m:t>
                        </m:r>
                        <m:sSub>
                          <m:sSubPr>
                            <m:ctrlPr>
                              <a:rPr lang="en-US" i="1">
                                <a:solidFill>
                                  <a:schemeClr val="tx1"/>
                                </a:solidFill>
                                <a:latin typeface="Cambria Math"/>
                              </a:rPr>
                            </m:ctrlPr>
                          </m:sSubPr>
                          <m:e>
                            <m:r>
                              <a:rPr lang="en-US" i="1">
                                <a:solidFill>
                                  <a:schemeClr val="tx1"/>
                                </a:solidFill>
                                <a:latin typeface="Cambria Math"/>
                              </a:rPr>
                              <m:t>𝑟</m:t>
                            </m:r>
                          </m:e>
                          <m:sub>
                            <m:r>
                              <a:rPr lang="en-US" i="1">
                                <a:solidFill>
                                  <a:schemeClr val="tx1"/>
                                </a:solidFill>
                                <a:latin typeface="Cambria Math"/>
                              </a:rPr>
                              <m:t>1</m:t>
                            </m:r>
                          </m:sub>
                        </m:sSub>
                      </m:num>
                      <m:den>
                        <m:r>
                          <a:rPr lang="en-US" i="1">
                            <a:solidFill>
                              <a:schemeClr val="tx1"/>
                            </a:solidFill>
                            <a:latin typeface="Cambria Math"/>
                          </a:rPr>
                          <m:t>𝑑𝑡</m:t>
                        </m:r>
                      </m:den>
                    </m:f>
                    <m:r>
                      <a:rPr lang="en-US" i="1">
                        <a:solidFill>
                          <a:schemeClr val="tx1"/>
                        </a:solidFill>
                        <a:latin typeface="Cambria Math"/>
                      </a:rPr>
                      <m:t>=</m:t>
                    </m:r>
                    <m:r>
                      <a:rPr lang="en-US" i="1">
                        <a:solidFill>
                          <a:schemeClr val="tx1"/>
                        </a:solidFill>
                        <a:latin typeface="Cambria Math"/>
                      </a:rPr>
                      <m:t>𝑣</m:t>
                    </m:r>
                    <m:r>
                      <a:rPr lang="en-US" i="1">
                        <a:solidFill>
                          <a:schemeClr val="tx1"/>
                        </a:solidFill>
                        <a:latin typeface="Cambria Math"/>
                      </a:rPr>
                      <m:t>(</m:t>
                    </m:r>
                    <m:r>
                      <a:rPr lang="en-US" i="1">
                        <a:solidFill>
                          <a:schemeClr val="tx1"/>
                        </a:solidFill>
                        <a:latin typeface="Cambria Math"/>
                      </a:rPr>
                      <m:t>𝑡</m:t>
                    </m:r>
                    <m:r>
                      <a:rPr lang="en-US" i="1">
                        <a:solidFill>
                          <a:schemeClr val="tx1"/>
                        </a:solidFill>
                        <a:latin typeface="Cambria Math"/>
                      </a:rPr>
                      <m:t>)</m:t>
                    </m:r>
                  </m:oMath>
                </a14:m>
                <a:r>
                  <a:rPr lang="en-US" dirty="0">
                    <a:solidFill>
                      <a:schemeClr val="tx1"/>
                    </a:solidFill>
                  </a:rPr>
                  <a:t> </a:t>
                </a:r>
                <a:r>
                  <a:rPr lang="en-US" dirty="0" smtClean="0">
                    <a:solidFill>
                      <a:schemeClr val="tx1"/>
                    </a:solidFill>
                  </a:rPr>
                  <a:t>               for  </a:t>
                </a:r>
                <a14:m>
                  <m:oMath xmlns:m="http://schemas.openxmlformats.org/officeDocument/2006/math">
                    <m:r>
                      <a:rPr lang="en-US" i="1">
                        <a:solidFill>
                          <a:schemeClr val="tx1"/>
                        </a:solidFill>
                        <a:latin typeface="Cambria Math"/>
                      </a:rPr>
                      <m:t>𝑣</m:t>
                    </m:r>
                    <m:d>
                      <m:dPr>
                        <m:ctrlPr>
                          <a:rPr lang="en-US" i="1">
                            <a:solidFill>
                              <a:schemeClr val="tx1"/>
                            </a:solidFill>
                            <a:latin typeface="Cambria Math"/>
                          </a:rPr>
                        </m:ctrlPr>
                      </m:dPr>
                      <m:e>
                        <m:r>
                          <a:rPr lang="en-US" i="1">
                            <a:solidFill>
                              <a:schemeClr val="tx1"/>
                            </a:solidFill>
                            <a:latin typeface="Cambria Math"/>
                          </a:rPr>
                          <m:t>0</m:t>
                        </m:r>
                      </m:e>
                    </m:d>
                    <m:r>
                      <a:rPr lang="en-US" b="0" i="1" smtClean="0">
                        <a:solidFill>
                          <a:schemeClr val="tx1"/>
                        </a:solidFill>
                        <a:latin typeface="Cambria Math"/>
                      </a:rPr>
                      <m:t>=</m:t>
                    </m:r>
                    <m:r>
                      <a:rPr lang="en-US" i="1">
                        <a:solidFill>
                          <a:schemeClr val="tx1"/>
                        </a:solidFill>
                        <a:latin typeface="Cambria Math"/>
                      </a:rPr>
                      <m:t>−450</m:t>
                    </m:r>
                  </m:oMath>
                </a14:m>
                <a:endParaRPr lang="en-US" dirty="0" smtClean="0">
                  <a:solidFill>
                    <a:schemeClr val="tx1"/>
                  </a:solidFill>
                </a:endParaRPr>
              </a:p>
              <a:p>
                <a:pPr>
                  <a:spcBef>
                    <a:spcPts val="0"/>
                  </a:spcBef>
                  <a:spcAft>
                    <a:spcPts val="0"/>
                  </a:spcAft>
                </a:pPr>
                <a:endParaRPr lang="en-US" dirty="0" smtClean="0">
                  <a:solidFill>
                    <a:schemeClr val="tx1"/>
                  </a:solidFill>
                </a:endParaRPr>
              </a:p>
              <a:p>
                <a:pPr>
                  <a:spcBef>
                    <a:spcPts val="0"/>
                  </a:spcBef>
                  <a:spcAft>
                    <a:spcPts val="0"/>
                  </a:spcAft>
                </a:pPr>
                <a:r>
                  <a:rPr lang="en-US" dirty="0">
                    <a:solidFill>
                      <a:schemeClr val="tx1"/>
                    </a:solidFill>
                  </a:rPr>
                  <a:t>Acceleration:    </a:t>
                </a:r>
                <a14:m>
                  <m:oMath xmlns:m="http://schemas.openxmlformats.org/officeDocument/2006/math">
                    <m:f>
                      <m:fPr>
                        <m:ctrlPr>
                          <a:rPr lang="en-US" i="1">
                            <a:solidFill>
                              <a:schemeClr val="tx1"/>
                            </a:solidFill>
                            <a:latin typeface="Cambria Math"/>
                          </a:rPr>
                        </m:ctrlPr>
                      </m:fPr>
                      <m:num>
                        <m:r>
                          <a:rPr lang="en-US" i="1">
                            <a:solidFill>
                              <a:schemeClr val="tx1"/>
                            </a:solidFill>
                            <a:latin typeface="Cambria Math"/>
                          </a:rPr>
                          <m:t>𝑑</m:t>
                        </m:r>
                        <m:sSub>
                          <m:sSubPr>
                            <m:ctrlPr>
                              <a:rPr lang="en-US" i="1">
                                <a:solidFill>
                                  <a:schemeClr val="tx1"/>
                                </a:solidFill>
                                <a:latin typeface="Cambria Math"/>
                              </a:rPr>
                            </m:ctrlPr>
                          </m:sSubPr>
                          <m:e>
                            <m:r>
                              <a:rPr lang="en-US" i="1">
                                <a:solidFill>
                                  <a:schemeClr val="tx1"/>
                                </a:solidFill>
                                <a:latin typeface="Cambria Math"/>
                              </a:rPr>
                              <m:t>𝑟</m:t>
                            </m:r>
                          </m:e>
                          <m:sub>
                            <m:r>
                              <a:rPr lang="en-US" i="1">
                                <a:solidFill>
                                  <a:schemeClr val="tx1"/>
                                </a:solidFill>
                                <a:latin typeface="Cambria Math"/>
                              </a:rPr>
                              <m:t>2</m:t>
                            </m:r>
                          </m:sub>
                        </m:sSub>
                      </m:num>
                      <m:den>
                        <m:r>
                          <a:rPr lang="en-US" i="1">
                            <a:solidFill>
                              <a:schemeClr val="tx1"/>
                            </a:solidFill>
                            <a:latin typeface="Cambria Math"/>
                          </a:rPr>
                          <m:t>𝑑𝑡</m:t>
                        </m:r>
                      </m:den>
                    </m:f>
                    <m:r>
                      <a:rPr lang="en-US" i="1">
                        <a:solidFill>
                          <a:schemeClr val="tx1"/>
                        </a:solidFill>
                        <a:latin typeface="Cambria Math"/>
                      </a:rPr>
                      <m:t>=</m:t>
                    </m:r>
                    <m:f>
                      <m:fPr>
                        <m:ctrlPr>
                          <a:rPr lang="en-US" i="1">
                            <a:solidFill>
                              <a:schemeClr val="tx1"/>
                            </a:solidFill>
                            <a:latin typeface="Cambria Math"/>
                          </a:rPr>
                        </m:ctrlPr>
                      </m:fPr>
                      <m:num>
                        <m:r>
                          <a:rPr lang="en-US" i="1">
                            <a:solidFill>
                              <a:schemeClr val="tx1"/>
                            </a:solidFill>
                            <a:latin typeface="Cambria Math"/>
                          </a:rPr>
                          <m:t>𝑑𝑣</m:t>
                        </m:r>
                      </m:num>
                      <m:den>
                        <m:r>
                          <a:rPr lang="en-US" i="1">
                            <a:solidFill>
                              <a:schemeClr val="tx1"/>
                            </a:solidFill>
                            <a:latin typeface="Cambria Math"/>
                          </a:rPr>
                          <m:t>𝑑𝑡</m:t>
                        </m:r>
                      </m:den>
                    </m:f>
                    <m:r>
                      <a:rPr lang="en-US" i="1">
                        <a:solidFill>
                          <a:schemeClr val="tx1"/>
                        </a:solidFill>
                        <a:latin typeface="Cambria Math"/>
                      </a:rPr>
                      <m:t>=</m:t>
                    </m:r>
                    <m:r>
                      <a:rPr lang="en-US" i="1">
                        <a:solidFill>
                          <a:schemeClr val="tx1"/>
                        </a:solidFill>
                        <a:latin typeface="Cambria Math"/>
                      </a:rPr>
                      <m:t>𝑇</m:t>
                    </m:r>
                    <m:r>
                      <a:rPr lang="en-US" i="1">
                        <a:solidFill>
                          <a:schemeClr val="tx1"/>
                        </a:solidFill>
                        <a:latin typeface="Cambria Math"/>
                      </a:rPr>
                      <m:t>−</m:t>
                    </m:r>
                    <m:f>
                      <m:fPr>
                        <m:ctrlPr>
                          <a:rPr lang="en-US" i="1">
                            <a:solidFill>
                              <a:schemeClr val="tx1"/>
                            </a:solidFill>
                            <a:latin typeface="Cambria Math"/>
                          </a:rPr>
                        </m:ctrlPr>
                      </m:fPr>
                      <m:num>
                        <m:r>
                          <a:rPr lang="en-US" i="1">
                            <a:solidFill>
                              <a:schemeClr val="tx1"/>
                            </a:solidFill>
                            <a:latin typeface="Cambria Math"/>
                          </a:rPr>
                          <m:t>𝐺𝑀</m:t>
                        </m:r>
                      </m:num>
                      <m:den>
                        <m:sSup>
                          <m:sSupPr>
                            <m:ctrlPr>
                              <a:rPr lang="en-US" i="1">
                                <a:solidFill>
                                  <a:schemeClr val="tx1"/>
                                </a:solidFill>
                                <a:latin typeface="Cambria Math"/>
                              </a:rPr>
                            </m:ctrlPr>
                          </m:sSupPr>
                          <m:e>
                            <m:r>
                              <a:rPr lang="en-US" i="1">
                                <a:solidFill>
                                  <a:schemeClr val="tx1"/>
                                </a:solidFill>
                                <a:latin typeface="Cambria Math"/>
                              </a:rPr>
                              <m:t>𝑟</m:t>
                            </m:r>
                          </m:e>
                          <m:sup>
                            <m:r>
                              <a:rPr lang="en-US" i="1">
                                <a:solidFill>
                                  <a:schemeClr val="tx1"/>
                                </a:solidFill>
                                <a:latin typeface="Cambria Math"/>
                              </a:rPr>
                              <m:t>2</m:t>
                            </m:r>
                          </m:sup>
                        </m:sSup>
                      </m:den>
                    </m:f>
                  </m:oMath>
                </a14:m>
                <a:endParaRPr lang="en-US" sz="2600" dirty="0">
                  <a:solidFill>
                    <a:schemeClr val="tx1"/>
                  </a:solidFill>
                </a:endParaRPr>
              </a:p>
              <a:p>
                <a:pPr>
                  <a:spcBef>
                    <a:spcPts val="0"/>
                  </a:spcBef>
                  <a:spcAft>
                    <a:spcPts val="0"/>
                  </a:spcAft>
                </a:pPr>
                <a:endParaRPr lang="en-US" sz="1600" dirty="0" smtClean="0">
                  <a:solidFill>
                    <a:schemeClr val="tx1"/>
                  </a:solidFill>
                </a:endParaRPr>
              </a:p>
              <a:p>
                <a:pPr>
                  <a:spcBef>
                    <a:spcPts val="0"/>
                  </a:spcBef>
                  <a:spcAft>
                    <a:spcPts val="0"/>
                  </a:spcAft>
                </a:pPr>
                <a:r>
                  <a:rPr lang="en-US" sz="2400" dirty="0" smtClean="0">
                    <a:solidFill>
                      <a:schemeClr val="tx1"/>
                    </a:solidFill>
                  </a:rPr>
                  <a:t>Constants</a:t>
                </a:r>
                <a:r>
                  <a:rPr lang="en-US" sz="2400" dirty="0" smtClean="0">
                    <a:solidFill>
                      <a:schemeClr val="tx1"/>
                    </a:solidFill>
                  </a:rPr>
                  <a:t>:</a:t>
                </a:r>
                <a:endParaRPr lang="en-US" sz="2400" dirty="0" smtClean="0">
                  <a:solidFill>
                    <a:schemeClr val="tx1"/>
                  </a:solidFill>
                </a:endParaRPr>
              </a:p>
              <a:p>
                <a:pPr>
                  <a:spcBef>
                    <a:spcPts val="0"/>
                  </a:spcBef>
                  <a:spcAft>
                    <a:spcPts val="0"/>
                  </a:spcAft>
                </a:pPr>
                <a:r>
                  <a:rPr lang="en-US" dirty="0" smtClean="0">
                    <a:solidFill>
                      <a:schemeClr val="tx1"/>
                    </a:solidFill>
                    <a:latin typeface="Times New Roman" panose="02020603050405020304" pitchFamily="18" charset="0"/>
                    <a:cs typeface="Times New Roman" panose="02020603050405020304" pitchFamily="18" charset="0"/>
                  </a:rPr>
                  <a:t>Deceleration </a:t>
                </a:r>
                <a:r>
                  <a:rPr lang="en-US" dirty="0" smtClean="0">
                    <a:solidFill>
                      <a:schemeClr val="tx1"/>
                    </a:solidFill>
                    <a:latin typeface="Times New Roman" panose="02020603050405020304" pitchFamily="18" charset="0"/>
                    <a:cs typeface="Times New Roman" panose="02020603050405020304" pitchFamily="18" charset="0"/>
                  </a:rPr>
                  <a:t>from thrust: T = 4 m/s</a:t>
                </a:r>
                <a:r>
                  <a:rPr lang="en-US" baseline="30000" dirty="0" smtClean="0">
                    <a:solidFill>
                      <a:schemeClr val="tx1"/>
                    </a:solidFill>
                    <a:latin typeface="Times New Roman" panose="02020603050405020304" pitchFamily="18" charset="0"/>
                    <a:cs typeface="Times New Roman" panose="02020603050405020304" pitchFamily="18" charset="0"/>
                  </a:rPr>
                  <a:t>2</a:t>
                </a:r>
              </a:p>
              <a:p>
                <a:pPr>
                  <a:spcBef>
                    <a:spcPts val="0"/>
                  </a:spcBef>
                  <a:spcAft>
                    <a:spcPts val="0"/>
                  </a:spcAft>
                </a:pPr>
                <a:r>
                  <a:rPr lang="en-US" dirty="0" smtClean="0">
                    <a:solidFill>
                      <a:schemeClr val="tx1"/>
                    </a:solidFill>
                    <a:latin typeface="Times New Roman" panose="02020603050405020304" pitchFamily="18" charset="0"/>
                    <a:cs typeface="Times New Roman" panose="02020603050405020304" pitchFamily="18" charset="0"/>
                  </a:rPr>
                  <a:t>Gravitational </a:t>
                </a:r>
                <a:r>
                  <a:rPr lang="en-US" dirty="0" smtClean="0">
                    <a:solidFill>
                      <a:schemeClr val="tx1"/>
                    </a:solidFill>
                    <a:latin typeface="Times New Roman" panose="02020603050405020304" pitchFamily="18" charset="0"/>
                    <a:cs typeface="Times New Roman" panose="02020603050405020304" pitchFamily="18" charset="0"/>
                  </a:rPr>
                  <a:t>constant: </a:t>
                </a:r>
                <a:r>
                  <a:rPr lang="en-US" dirty="0" smtClean="0">
                    <a:solidFill>
                      <a:schemeClr val="tx1"/>
                    </a:solidFill>
                    <a:latin typeface="Times New Roman" panose="02020603050405020304" pitchFamily="18" charset="0"/>
                    <a:cs typeface="Times New Roman" panose="02020603050405020304" pitchFamily="18" charset="0"/>
                  </a:rPr>
                  <a:t>G = 6.6726 x 10</a:t>
                </a:r>
                <a:r>
                  <a:rPr lang="en-US" baseline="30000" dirty="0" smtClean="0">
                    <a:solidFill>
                      <a:schemeClr val="tx1"/>
                    </a:solidFill>
                    <a:latin typeface="Times New Roman" panose="02020603050405020304" pitchFamily="18" charset="0"/>
                    <a:cs typeface="Times New Roman" panose="02020603050405020304" pitchFamily="18" charset="0"/>
                  </a:rPr>
                  <a:t>-11 </a:t>
                </a:r>
                <a:r>
                  <a:rPr lang="en-US" dirty="0" smtClean="0">
                    <a:solidFill>
                      <a:schemeClr val="tx1"/>
                    </a:solidFill>
                    <a:latin typeface="Times New Roman" panose="02020603050405020304" pitchFamily="18" charset="0"/>
                    <a:cs typeface="Times New Roman" panose="02020603050405020304" pitchFamily="18" charset="0"/>
                  </a:rPr>
                  <a:t>N*m</a:t>
                </a:r>
                <a:r>
                  <a:rPr lang="en-US" baseline="30000" dirty="0" smtClean="0">
                    <a:solidFill>
                      <a:schemeClr val="tx1"/>
                    </a:solidFill>
                    <a:latin typeface="Times New Roman" panose="02020603050405020304" pitchFamily="18" charset="0"/>
                    <a:cs typeface="Times New Roman" panose="02020603050405020304" pitchFamily="18" charset="0"/>
                  </a:rPr>
                  <a:t>2</a:t>
                </a:r>
                <a:r>
                  <a:rPr lang="en-US" dirty="0" smtClean="0">
                    <a:solidFill>
                      <a:schemeClr val="tx1"/>
                    </a:solidFill>
                    <a:latin typeface="Times New Roman" panose="02020603050405020304" pitchFamily="18" charset="0"/>
                    <a:cs typeface="Times New Roman" panose="02020603050405020304" pitchFamily="18" charset="0"/>
                  </a:rPr>
                  <a:t>/kg</a:t>
                </a:r>
                <a:r>
                  <a:rPr lang="en-US" baseline="30000" dirty="0" smtClean="0">
                    <a:solidFill>
                      <a:schemeClr val="tx1"/>
                    </a:solidFill>
                    <a:latin typeface="Times New Roman" panose="02020603050405020304" pitchFamily="18" charset="0"/>
                    <a:cs typeface="Times New Roman" panose="02020603050405020304" pitchFamily="18" charset="0"/>
                  </a:rPr>
                  <a:t>2</a:t>
                </a:r>
              </a:p>
              <a:p>
                <a:pPr>
                  <a:spcBef>
                    <a:spcPts val="0"/>
                  </a:spcBef>
                  <a:spcAft>
                    <a:spcPts val="0"/>
                  </a:spcAft>
                </a:pPr>
                <a:r>
                  <a:rPr lang="en-US" dirty="0" smtClean="0">
                    <a:solidFill>
                      <a:schemeClr val="tx1"/>
                    </a:solidFill>
                    <a:latin typeface="Times New Roman" panose="02020603050405020304" pitchFamily="18" charset="0"/>
                    <a:cs typeface="Times New Roman" panose="02020603050405020304" pitchFamily="18" charset="0"/>
                  </a:rPr>
                  <a:t>Lunar mass: M = 7.35 x 10</a:t>
                </a:r>
                <a:r>
                  <a:rPr lang="en-US" baseline="30000" dirty="0" smtClean="0">
                    <a:solidFill>
                      <a:schemeClr val="tx1"/>
                    </a:solidFill>
                    <a:latin typeface="Times New Roman" panose="02020603050405020304" pitchFamily="18" charset="0"/>
                    <a:cs typeface="Times New Roman" panose="02020603050405020304" pitchFamily="18" charset="0"/>
                  </a:rPr>
                  <a:t>22 </a:t>
                </a:r>
                <a:r>
                  <a:rPr lang="en-US" dirty="0" smtClean="0">
                    <a:solidFill>
                      <a:schemeClr val="tx1"/>
                    </a:solidFill>
                    <a:latin typeface="Times New Roman" panose="02020603050405020304" pitchFamily="18" charset="0"/>
                    <a:cs typeface="Times New Roman" panose="02020603050405020304" pitchFamily="18" charset="0"/>
                  </a:rPr>
                  <a:t>kg</a:t>
                </a:r>
              </a:p>
              <a:p>
                <a:pPr>
                  <a:spcBef>
                    <a:spcPts val="0"/>
                  </a:spcBef>
                  <a:spcAft>
                    <a:spcPts val="0"/>
                  </a:spcAft>
                </a:pPr>
                <a:r>
                  <a:rPr lang="en-US" sz="2400" dirty="0" smtClean="0">
                    <a:solidFill>
                      <a:schemeClr val="tx1"/>
                    </a:solidFill>
                  </a:rPr>
                  <a:t>Additional Inputs:</a:t>
                </a:r>
                <a:endParaRPr lang="en-US" sz="2400" baseline="30000" dirty="0" smtClean="0">
                  <a:solidFill>
                    <a:schemeClr val="tx1"/>
                  </a:solidFill>
                  <a:latin typeface="Times New Roman" panose="02020603050405020304" pitchFamily="18" charset="0"/>
                  <a:cs typeface="Times New Roman" panose="02020603050405020304" pitchFamily="18" charset="0"/>
                </a:endParaRPr>
              </a:p>
              <a:p>
                <a:pPr marL="0" lvl="1">
                  <a:spcBef>
                    <a:spcPts val="0"/>
                  </a:spcBef>
                </a:pPr>
                <a:r>
                  <a:rPr lang="en-US" sz="1800" dirty="0" smtClean="0">
                    <a:solidFill>
                      <a:schemeClr val="tx1"/>
                    </a:solidFill>
                    <a:latin typeface="Times New Roman" panose="02020603050405020304" pitchFamily="18" charset="0"/>
                    <a:cs typeface="Times New Roman" panose="02020603050405020304" pitchFamily="18" charset="0"/>
                  </a:rPr>
                  <a:t>Upper limit of integration: </a:t>
                </a:r>
                <a:r>
                  <a:rPr lang="en-US" sz="1800" dirty="0" err="1" smtClean="0">
                    <a:solidFill>
                      <a:schemeClr val="tx1"/>
                    </a:solidFill>
                    <a:latin typeface="Times New Roman" panose="02020603050405020304" pitchFamily="18" charset="0"/>
                    <a:cs typeface="Times New Roman" panose="02020603050405020304" pitchFamily="18" charset="0"/>
                  </a:rPr>
                  <a:t>t</a:t>
                </a:r>
                <a:r>
                  <a:rPr lang="en-US" sz="1800" baseline="-25000" dirty="0" err="1" smtClean="0">
                    <a:solidFill>
                      <a:schemeClr val="tx1"/>
                    </a:solidFill>
                    <a:latin typeface="Times New Roman" panose="02020603050405020304" pitchFamily="18" charset="0"/>
                    <a:cs typeface="Times New Roman" panose="02020603050405020304" pitchFamily="18" charset="0"/>
                  </a:rPr>
                  <a:t>n</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 200 s</a:t>
                </a:r>
              </a:p>
              <a:p>
                <a:pPr marL="0" lvl="1">
                  <a:spcBef>
                    <a:spcPts val="0"/>
                  </a:spcBef>
                </a:pPr>
                <a:r>
                  <a:rPr lang="en-US" sz="1800" dirty="0" smtClean="0">
                    <a:solidFill>
                      <a:schemeClr val="tx1"/>
                    </a:solidFill>
                    <a:latin typeface="Times New Roman" panose="02020603050405020304" pitchFamily="18" charset="0"/>
                    <a:cs typeface="Times New Roman" panose="02020603050405020304" pitchFamily="18" charset="0"/>
                  </a:rPr>
                  <a:t>Number of steps: n </a:t>
                </a:r>
                <a:r>
                  <a:rPr lang="en-US" sz="1800" dirty="0" smtClean="0">
                    <a:solidFill>
                      <a:schemeClr val="tx1"/>
                    </a:solidFill>
                    <a:latin typeface="Times New Roman" panose="02020603050405020304" pitchFamily="18" charset="0"/>
                    <a:cs typeface="Times New Roman" panose="02020603050405020304" pitchFamily="18" charset="0"/>
                  </a:rPr>
                  <a:t>= 200</a:t>
                </a:r>
              </a:p>
              <a:p>
                <a:pPr marL="0" lvl="1">
                  <a:spcBef>
                    <a:spcPts val="0"/>
                  </a:spcBef>
                </a:pPr>
                <a:r>
                  <a:rPr lang="en-US" sz="1800" dirty="0" smtClean="0">
                    <a:solidFill>
                      <a:schemeClr val="tx1"/>
                    </a:solidFill>
                    <a:latin typeface="Times New Roman" panose="02020603050405020304" pitchFamily="18" charset="0"/>
                    <a:cs typeface="Times New Roman" panose="02020603050405020304" pitchFamily="18" charset="0"/>
                  </a:rPr>
                  <a:t>Step size: h </a:t>
                </a:r>
                <a:r>
                  <a:rPr lang="en-US" sz="1800" dirty="0" smtClean="0">
                    <a:solidFill>
                      <a:schemeClr val="tx1"/>
                    </a:solidFill>
                    <a:latin typeface="Times New Roman" panose="02020603050405020304" pitchFamily="18" charset="0"/>
                    <a:cs typeface="Times New Roman" panose="02020603050405020304" pitchFamily="18" charset="0"/>
                  </a:rPr>
                  <a:t>= 1 s</a:t>
                </a:r>
              </a:p>
              <a:p>
                <a:endParaRPr lang="en-US" sz="200" dirty="0"/>
              </a:p>
            </p:txBody>
          </p:sp>
        </mc:Choice>
        <mc:Fallback>
          <p:sp>
            <p:nvSpPr>
              <p:cNvPr id="6" name="Text Placeholder 5"/>
              <p:cNvSpPr>
                <a:spLocks noGrp="1" noRot="1" noChangeAspect="1" noMove="1" noResize="1" noEditPoints="1" noAdjustHandles="1" noChangeArrowheads="1" noChangeShapeType="1" noTextEdit="1"/>
              </p:cNvSpPr>
              <p:nvPr>
                <p:ph type="body" idx="2"/>
              </p:nvPr>
            </p:nvSpPr>
            <p:spPr>
              <a:xfrm>
                <a:off x="152400" y="1785937"/>
                <a:ext cx="5181600" cy="4691063"/>
              </a:xfrm>
              <a:blipFill rotWithShape="1">
                <a:blip r:embed="rId3"/>
                <a:stretch>
                  <a:fillRect l="-941" b="-4935"/>
                </a:stretch>
              </a:blipFill>
              <a:ln>
                <a:noFill/>
              </a:ln>
            </p:spPr>
            <p:txBody>
              <a:bodyPr/>
              <a:lstStyle/>
              <a:p>
                <a:r>
                  <a:rPr lang="en-US">
                    <a:noFill/>
                  </a:rPr>
                  <a:t> </a:t>
                </a:r>
              </a:p>
            </p:txBody>
          </p:sp>
        </mc:Fallback>
      </mc:AlternateContent>
      <p:pic>
        <p:nvPicPr>
          <p:cNvPr id="9" name="Content Placeholder 8"/>
          <p:cNvPicPr>
            <a:picLocks noGrp="1" noChangeAspect="1"/>
          </p:cNvPicPr>
          <p:nvPr>
            <p:ph sz="quarter" idx="1"/>
          </p:nvPr>
        </p:nvPicPr>
        <p:blipFill>
          <a:blip r:embed="rId4" cstate="print">
            <a:extLst>
              <a:ext uri="{28A0092B-C50C-407E-A947-70E740481C1C}">
                <a14:useLocalDpi xmlns:a14="http://schemas.microsoft.com/office/drawing/2010/main" val="0"/>
              </a:ext>
            </a:extLst>
          </a:blip>
          <a:stretch>
            <a:fillRect/>
          </a:stretch>
        </p:blipFill>
        <p:spPr>
          <a:xfrm>
            <a:off x="5365173" y="1828800"/>
            <a:ext cx="3626427" cy="4693024"/>
          </a:xfrm>
          <a:ln>
            <a:solidFill>
              <a:schemeClr val="accent1"/>
            </a:solidFill>
          </a:ln>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200" y="228600"/>
            <a:ext cx="1635370" cy="6858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800" y="228600"/>
            <a:ext cx="1103353" cy="685800"/>
          </a:xfrm>
          <a:prstGeom prst="rect">
            <a:avLst/>
          </a:prstGeom>
        </p:spPr>
      </p:pic>
    </p:spTree>
    <p:extLst>
      <p:ext uri="{BB962C8B-B14F-4D97-AF65-F5344CB8AC3E}">
        <p14:creationId xmlns:p14="http://schemas.microsoft.com/office/powerpoint/2010/main" val="3418356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mn-lt"/>
              </a:rPr>
              <a:t>Case Study Results</a:t>
            </a:r>
            <a:endParaRPr lang="en-US" dirty="0">
              <a:solidFill>
                <a:schemeClr val="tx1"/>
              </a:solidFill>
              <a:latin typeface="+mn-lt"/>
            </a:endParaRPr>
          </a:p>
        </p:txBody>
      </p:sp>
      <p:graphicFrame>
        <p:nvGraphicFramePr>
          <p:cNvPr id="7" name="Content Placeholder 8"/>
          <p:cNvGraphicFramePr>
            <a:graphicFrameLocks noGrp="1"/>
          </p:cNvGraphicFramePr>
          <p:nvPr>
            <p:ph sz="quarter" idx="1"/>
            <p:extLst>
              <p:ext uri="{D42A27DB-BD31-4B8C-83A1-F6EECF244321}">
                <p14:modId xmlns:p14="http://schemas.microsoft.com/office/powerpoint/2010/main" val="1160661636"/>
              </p:ext>
            </p:extLst>
          </p:nvPr>
        </p:nvGraphicFramePr>
        <p:xfrm>
          <a:off x="0" y="4131297"/>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2627731296"/>
              </p:ext>
            </p:extLst>
          </p:nvPr>
        </p:nvGraphicFramePr>
        <p:xfrm>
          <a:off x="4572000" y="4130511"/>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41172286"/>
              </p:ext>
            </p:extLst>
          </p:nvPr>
        </p:nvGraphicFramePr>
        <p:xfrm>
          <a:off x="1524000" y="1752600"/>
          <a:ext cx="5315248" cy="2272665"/>
        </p:xfrm>
        <a:graphic>
          <a:graphicData uri="http://schemas.openxmlformats.org/drawingml/2006/table">
            <a:tbl>
              <a:tblPr>
                <a:tableStyleId>{5C22544A-7EE6-4342-B048-85BDC9FD1C3A}</a:tableStyleId>
              </a:tblPr>
              <a:tblGrid>
                <a:gridCol w="360363"/>
                <a:gridCol w="1244600"/>
                <a:gridCol w="1222375"/>
                <a:gridCol w="1244600"/>
                <a:gridCol w="1243310"/>
              </a:tblGrid>
              <a:tr h="38100">
                <a:tc>
                  <a:txBody>
                    <a:bodyPr/>
                    <a:lstStyle/>
                    <a:p>
                      <a:pPr algn="l" fontAlgn="b"/>
                      <a:r>
                        <a:rPr lang="en-US" sz="1100" b="1" u="none" strike="noStrike" dirty="0">
                          <a:effectLst/>
                        </a:rPr>
                        <a:t>Time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Case Study Altitude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Simulation Altitude</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Case Study Velocity</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b="1" u="none" strike="noStrike" dirty="0">
                          <a:effectLst/>
                        </a:rPr>
                        <a:t>Simulation Velocity</a:t>
                      </a:r>
                      <a:endParaRPr lang="en-US" sz="1100" b="1"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180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1740059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1740059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-16.83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-16.83</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181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1740044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1740043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-14.45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-14.45</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182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1740030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1740030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-12.07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-12.07</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183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1740019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1740019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-9.69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-9.69</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184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1740011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1740011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-7.31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-7.31</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dirty="0">
                          <a:effectLst/>
                        </a:rPr>
                        <a:t>185</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1740005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1740005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-4.93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-4.93</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dirty="0">
                          <a:effectLst/>
                        </a:rPr>
                        <a:t>186</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1740001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1740001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-2.55</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dirty="0">
                          <a:effectLst/>
                        </a:rPr>
                        <a:t>187</a:t>
                      </a:r>
                      <a:endParaRPr lang="en-US" sz="1100" b="0" i="0" u="none" strike="noStrike" dirty="0">
                        <a:solidFill>
                          <a:srgbClr val="000000"/>
                        </a:solidFill>
                        <a:effectLst/>
                        <a:latin typeface="Calibri"/>
                      </a:endParaRPr>
                    </a:p>
                  </a:txBody>
                  <a:tcPr marL="9525" marR="9525" marT="9525" marB="0" anchor="b">
                    <a:solidFill>
                      <a:schemeClr val="accent2">
                        <a:lumMod val="60000"/>
                        <a:lumOff val="40000"/>
                      </a:schemeClr>
                    </a:solidFill>
                  </a:tcPr>
                </a:tc>
                <a:tc>
                  <a:txBody>
                    <a:bodyPr/>
                    <a:lstStyle/>
                    <a:p>
                      <a:pPr algn="r" fontAlgn="b"/>
                      <a:r>
                        <a:rPr lang="en-US" sz="1100" u="none" strike="noStrike" dirty="0">
                          <a:effectLst/>
                        </a:rPr>
                        <a:t>1740000</a:t>
                      </a:r>
                      <a:endParaRPr lang="en-US" sz="1100" b="0" i="0" u="none" strike="noStrike" dirty="0">
                        <a:solidFill>
                          <a:srgbClr val="000000"/>
                        </a:solidFill>
                        <a:effectLst/>
                        <a:latin typeface="Calibri"/>
                      </a:endParaRPr>
                    </a:p>
                  </a:txBody>
                  <a:tcPr marL="9525" marR="9525" marT="9525" marB="0" anchor="b">
                    <a:solidFill>
                      <a:schemeClr val="accent2">
                        <a:lumMod val="60000"/>
                        <a:lumOff val="40000"/>
                      </a:schemeClr>
                    </a:solidFill>
                  </a:tcPr>
                </a:tc>
                <a:tc>
                  <a:txBody>
                    <a:bodyPr/>
                    <a:lstStyle/>
                    <a:p>
                      <a:pPr algn="r" fontAlgn="b"/>
                      <a:r>
                        <a:rPr lang="en-US" sz="1100" u="none" strike="noStrike" dirty="0">
                          <a:effectLst/>
                        </a:rPr>
                        <a:t>1740000</a:t>
                      </a:r>
                      <a:endParaRPr lang="en-US" sz="1100" b="0" i="0" u="none" strike="noStrike" dirty="0">
                        <a:solidFill>
                          <a:srgbClr val="000000"/>
                        </a:solidFill>
                        <a:effectLst/>
                        <a:latin typeface="Calibri"/>
                      </a:endParaRPr>
                    </a:p>
                  </a:txBody>
                  <a:tcPr marL="9525" marR="9525" marT="9525" marB="0" anchor="b">
                    <a:solidFill>
                      <a:schemeClr val="accent2">
                        <a:lumMod val="60000"/>
                        <a:lumOff val="40000"/>
                      </a:schemeClr>
                    </a:solidFill>
                  </a:tcPr>
                </a:tc>
                <a:tc>
                  <a:txBody>
                    <a:bodyPr/>
                    <a:lstStyle/>
                    <a:p>
                      <a:pPr algn="r" fontAlgn="b"/>
                      <a:r>
                        <a:rPr lang="en-US" sz="1100" u="none" strike="noStrike" dirty="0">
                          <a:effectLst/>
                        </a:rPr>
                        <a:t>-0.17</a:t>
                      </a:r>
                      <a:endParaRPr lang="en-US" sz="1100" b="0" i="0" u="none" strike="noStrike" dirty="0">
                        <a:solidFill>
                          <a:srgbClr val="000000"/>
                        </a:solidFill>
                        <a:effectLst/>
                        <a:latin typeface="Calibri"/>
                      </a:endParaRPr>
                    </a:p>
                  </a:txBody>
                  <a:tcPr marL="9525" marR="9525" marT="9525" marB="0" anchor="b">
                    <a:solidFill>
                      <a:schemeClr val="accent2">
                        <a:lumMod val="60000"/>
                        <a:lumOff val="40000"/>
                      </a:schemeClr>
                    </a:solidFill>
                  </a:tcPr>
                </a:tc>
                <a:tc>
                  <a:txBody>
                    <a:bodyPr/>
                    <a:lstStyle/>
                    <a:p>
                      <a:pPr algn="r" fontAlgn="b"/>
                      <a:r>
                        <a:rPr lang="en-US" sz="1100" u="none" strike="noStrike" dirty="0">
                          <a:effectLst/>
                        </a:rPr>
                        <a:t>-0.17</a:t>
                      </a:r>
                      <a:endParaRPr lang="en-US" sz="1100" b="0" i="0" u="none" strike="noStrike" dirty="0">
                        <a:solidFill>
                          <a:srgbClr val="000000"/>
                        </a:solidFill>
                        <a:effectLst/>
                        <a:latin typeface="Calibri"/>
                      </a:endParaRPr>
                    </a:p>
                  </a:txBody>
                  <a:tcPr marL="9525" marR="9525" marT="9525" marB="0" anchor="b">
                    <a:solidFill>
                      <a:schemeClr val="accent2">
                        <a:lumMod val="60000"/>
                        <a:lumOff val="40000"/>
                      </a:schemeClr>
                    </a:solidFill>
                  </a:tcPr>
                </a:tc>
              </a:tr>
              <a:tr h="190500">
                <a:tc>
                  <a:txBody>
                    <a:bodyPr/>
                    <a:lstStyle/>
                    <a:p>
                      <a:pPr algn="r" fontAlgn="b"/>
                      <a:r>
                        <a:rPr lang="en-US" sz="1100" u="none" strike="noStrike" dirty="0">
                          <a:effectLst/>
                        </a:rPr>
                        <a:t>188</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1740001</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1740001</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2.21</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2.21</a:t>
                      </a:r>
                      <a:endParaRPr lang="en-US" sz="1100" b="0" i="0" u="none" strike="noStrike" dirty="0">
                        <a:solidFill>
                          <a:srgbClr val="000000"/>
                        </a:solidFill>
                        <a:effectLst/>
                        <a:latin typeface="Calibri"/>
                      </a:endParaRPr>
                    </a:p>
                  </a:txBody>
                  <a:tcPr marL="9525" marR="9525" marT="9525" marB="0" anchor="b"/>
                </a:tc>
              </a:tr>
              <a:tr h="190500">
                <a:tc>
                  <a:txBody>
                    <a:bodyPr/>
                    <a:lstStyle/>
                    <a:p>
                      <a:pPr algn="r" fontAlgn="b"/>
                      <a:r>
                        <a:rPr lang="en-US" sz="1100" u="none" strike="noStrike" dirty="0">
                          <a:effectLst/>
                        </a:rPr>
                        <a:t>189</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1740004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1740004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4.59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4.59</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190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1740010</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1740010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6.97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6.97</a:t>
                      </a:r>
                      <a:endParaRPr lang="en-US" sz="1100" b="0" i="0" u="none" strike="noStrike" dirty="0">
                        <a:solidFill>
                          <a:srgbClr val="000000"/>
                        </a:solidFill>
                        <a:effectLst/>
                        <a:latin typeface="Calibri"/>
                      </a:endParaRPr>
                    </a:p>
                  </a:txBody>
                  <a:tcPr marL="9525" marR="9525" marT="9525" marB="0" anchor="b"/>
                </a:tc>
              </a:tr>
            </a:tbl>
          </a:graphicData>
        </a:graphic>
      </p:graphicFrame>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200" y="228600"/>
            <a:ext cx="1635370" cy="68580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800" y="228600"/>
            <a:ext cx="1103353" cy="685800"/>
          </a:xfrm>
          <a:prstGeom prst="rect">
            <a:avLst/>
          </a:prstGeom>
        </p:spPr>
      </p:pic>
    </p:spTree>
    <p:extLst>
      <p:ext uri="{BB962C8B-B14F-4D97-AF65-F5344CB8AC3E}">
        <p14:creationId xmlns:p14="http://schemas.microsoft.com/office/powerpoint/2010/main" val="2593593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mn-lt"/>
              </a:rPr>
              <a:t>Interpolation</a:t>
            </a:r>
            <a:endParaRPr lang="en-US" dirty="0">
              <a:solidFill>
                <a:schemeClr val="tx1"/>
              </a:solidFill>
              <a:latin typeface="+mn-lt"/>
            </a:endParaRPr>
          </a:p>
        </p:txBody>
      </p:sp>
      <p:graphicFrame>
        <p:nvGraphicFramePr>
          <p:cNvPr id="4" name="Chart 3"/>
          <p:cNvGraphicFramePr>
            <a:graphicFrameLocks/>
          </p:cNvGraphicFramePr>
          <p:nvPr>
            <p:extLst>
              <p:ext uri="{D42A27DB-BD31-4B8C-83A1-F6EECF244321}">
                <p14:modId xmlns:p14="http://schemas.microsoft.com/office/powerpoint/2010/main" val="2843798115"/>
              </p:ext>
            </p:extLst>
          </p:nvPr>
        </p:nvGraphicFramePr>
        <p:xfrm>
          <a:off x="2341685" y="1600200"/>
          <a:ext cx="466344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3609614972"/>
              </p:ext>
            </p:extLst>
          </p:nvPr>
        </p:nvGraphicFramePr>
        <p:xfrm>
          <a:off x="2438400" y="4091940"/>
          <a:ext cx="4663440" cy="2743200"/>
        </p:xfrm>
        <a:graphic>
          <a:graphicData uri="http://schemas.openxmlformats.org/drawingml/2006/chart">
            <c:chart xmlns:c="http://schemas.openxmlformats.org/drawingml/2006/chart" xmlns:r="http://schemas.openxmlformats.org/officeDocument/2006/relationships" r:id="rId4"/>
          </a:graphicData>
        </a:graphic>
      </p:graphicFrame>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200" y="228600"/>
            <a:ext cx="1635370" cy="6858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800" y="228600"/>
            <a:ext cx="1103353" cy="685800"/>
          </a:xfrm>
          <a:prstGeom prst="rect">
            <a:avLst/>
          </a:prstGeom>
        </p:spPr>
      </p:pic>
    </p:spTree>
    <p:extLst>
      <p:ext uri="{BB962C8B-B14F-4D97-AF65-F5344CB8AC3E}">
        <p14:creationId xmlns:p14="http://schemas.microsoft.com/office/powerpoint/2010/main" val="2444473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mn-lt"/>
              </a:rPr>
              <a:t>Extrapolation</a:t>
            </a:r>
            <a:endParaRPr lang="en-US" dirty="0">
              <a:solidFill>
                <a:schemeClr val="tx1"/>
              </a:solidFill>
              <a:latin typeface="+mn-lt"/>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85178505"/>
              </p:ext>
            </p:extLst>
          </p:nvPr>
        </p:nvGraphicFramePr>
        <p:xfrm>
          <a:off x="1905000" y="1524000"/>
          <a:ext cx="466344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3816555704"/>
              </p:ext>
            </p:extLst>
          </p:nvPr>
        </p:nvGraphicFramePr>
        <p:xfrm>
          <a:off x="1981200" y="4080510"/>
          <a:ext cx="4663440" cy="2743200"/>
        </p:xfrm>
        <a:graphic>
          <a:graphicData uri="http://schemas.openxmlformats.org/drawingml/2006/chart">
            <c:chart xmlns:c="http://schemas.openxmlformats.org/drawingml/2006/chart" xmlns:r="http://schemas.openxmlformats.org/officeDocument/2006/relationships" r:id="rId4"/>
          </a:graphicData>
        </a:graphic>
      </p:graphicFrame>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200" y="228600"/>
            <a:ext cx="1635370" cy="6858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800" y="228600"/>
            <a:ext cx="1103353" cy="685800"/>
          </a:xfrm>
          <a:prstGeom prst="rect">
            <a:avLst/>
          </a:prstGeom>
        </p:spPr>
      </p:pic>
    </p:spTree>
    <p:extLst>
      <p:ext uri="{BB962C8B-B14F-4D97-AF65-F5344CB8AC3E}">
        <p14:creationId xmlns:p14="http://schemas.microsoft.com/office/powerpoint/2010/main" val="2900474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mn-lt"/>
              </a:rPr>
              <a:t>Results</a:t>
            </a:r>
            <a:endParaRPr lang="en-US" dirty="0">
              <a:solidFill>
                <a:schemeClr val="tx1"/>
              </a:solidFill>
              <a:latin typeface="+mn-lt"/>
            </a:endParaRPr>
          </a:p>
        </p:txBody>
      </p:sp>
      <p:sp>
        <p:nvSpPr>
          <p:cNvPr id="3" name="Content Placeholder 2"/>
          <p:cNvSpPr>
            <a:spLocks noGrp="1"/>
          </p:cNvSpPr>
          <p:nvPr>
            <p:ph sz="quarter" idx="1"/>
          </p:nvPr>
        </p:nvSpPr>
        <p:spPr/>
        <p:txBody>
          <a:bodyPr>
            <a:normAutofit fontScale="92500" lnSpcReduction="10000"/>
          </a:bodyPr>
          <a:lstStyle/>
          <a:p>
            <a:r>
              <a:rPr lang="en-US" sz="3100" dirty="0" smtClean="0"/>
              <a:t>Choose a domain so all the estimations are interpolations.</a:t>
            </a:r>
          </a:p>
          <a:p>
            <a:r>
              <a:rPr lang="en-US" sz="3100" dirty="0" smtClean="0"/>
              <a:t>Avoid curve fits with changes in concavity.</a:t>
            </a:r>
          </a:p>
          <a:p>
            <a:endParaRPr lang="en-US" sz="2200" dirty="0" smtClean="0"/>
          </a:p>
          <a:p>
            <a:pPr marL="0" indent="0">
              <a:buNone/>
            </a:pPr>
            <a:r>
              <a:rPr lang="en-US" sz="3900" dirty="0" smtClean="0"/>
              <a:t>Future Investigations: </a:t>
            </a:r>
          </a:p>
          <a:p>
            <a:r>
              <a:rPr lang="en-US" sz="3100" dirty="0" smtClean="0"/>
              <a:t>Examine data </a:t>
            </a:r>
            <a:r>
              <a:rPr lang="en-US" sz="3100" dirty="0"/>
              <a:t>using a different independent </a:t>
            </a:r>
            <a:r>
              <a:rPr lang="en-US" sz="3100" dirty="0" smtClean="0"/>
              <a:t>variable.</a:t>
            </a:r>
          </a:p>
          <a:p>
            <a:r>
              <a:rPr lang="en-US" sz="3100" dirty="0"/>
              <a:t>Increase the </a:t>
            </a:r>
            <a:r>
              <a:rPr lang="en-US" sz="3100" dirty="0" smtClean="0"/>
              <a:t>model’s complexity to </a:t>
            </a:r>
            <a:r>
              <a:rPr lang="en-US" sz="3100" dirty="0"/>
              <a:t>investigate the relationships between a larger number of parameters</a:t>
            </a:r>
            <a:r>
              <a:rPr lang="en-US" sz="3100" dirty="0" smtClean="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28600"/>
            <a:ext cx="1635370" cy="6858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4800" y="228600"/>
            <a:ext cx="1103353" cy="685800"/>
          </a:xfrm>
          <a:prstGeom prst="rect">
            <a:avLst/>
          </a:prstGeom>
        </p:spPr>
      </p:pic>
    </p:spTree>
    <p:extLst>
      <p:ext uri="{BB962C8B-B14F-4D97-AF65-F5344CB8AC3E}">
        <p14:creationId xmlns:p14="http://schemas.microsoft.com/office/powerpoint/2010/main" val="18890560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599</TotalTime>
  <Words>1139</Words>
  <Application>Microsoft Office PowerPoint</Application>
  <PresentationFormat>On-screen Show (4:3)</PresentationFormat>
  <Paragraphs>174</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Median</vt:lpstr>
      <vt:lpstr>Predicting Landing Solutions for a Rocket in a Two-Body System</vt:lpstr>
      <vt:lpstr>Motivation for Research</vt:lpstr>
      <vt:lpstr>Tools</vt:lpstr>
      <vt:lpstr>Scenario</vt:lpstr>
      <vt:lpstr>Case Study Results</vt:lpstr>
      <vt:lpstr>Interpolation</vt:lpstr>
      <vt:lpstr>Extrapolation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Landing Solutions for a Rocket in a Two-Body System</dc:title>
  <dc:creator>Carl De Vries</dc:creator>
  <cp:lastModifiedBy>DeVries, Carl J</cp:lastModifiedBy>
  <cp:revision>136</cp:revision>
  <dcterms:created xsi:type="dcterms:W3CDTF">2014-04-22T00:41:25Z</dcterms:created>
  <dcterms:modified xsi:type="dcterms:W3CDTF">2014-04-25T03:26:04Z</dcterms:modified>
</cp:coreProperties>
</file>