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7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71" r:id="rId4"/>
    <p:sldId id="263" r:id="rId5"/>
    <p:sldId id="259" r:id="rId6"/>
    <p:sldId id="260" r:id="rId7"/>
    <p:sldId id="264" r:id="rId8"/>
    <p:sldId id="261" r:id="rId9"/>
    <p:sldId id="262" r:id="rId10"/>
    <p:sldId id="275" r:id="rId11"/>
    <p:sldId id="273" r:id="rId12"/>
    <p:sldId id="274" r:id="rId13"/>
    <p:sldId id="266" r:id="rId14"/>
    <p:sldId id="267" r:id="rId15"/>
    <p:sldId id="269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84892" autoAdjust="0"/>
  </p:normalViewPr>
  <p:slideViewPr>
    <p:cSldViewPr>
      <p:cViewPr>
        <p:scale>
          <a:sx n="100" d="100"/>
          <a:sy n="100" d="100"/>
        </p:scale>
        <p:origin x="-96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arl\Dropbox\Bisection%20Graph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Carl\Dropbox\Bisection%20Graph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Carl\Dropbox\Bisection%20Graph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Carl\Dropbox\School\DMACC\Classes\Analysis%20Graph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Carl\Dropbox\School\DMACC\Classes\Analysis%20Graph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Carl\Dropbox\School\DMACC\Classes\Analysis%20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\Dropbox\School\DMACC\Classes\Analysis%20Graphs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Carl\Dropbox\School\DMACC\Classes\Analysis%20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\Dropbox\School\DMACC\Classes\Analysis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'Bi Half'!$A$1:$A$11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'Bi Half'!$B$1:$B$11</c:f>
              <c:numCache>
                <c:formatCode>General</c:formatCode>
                <c:ptCount val="11"/>
                <c:pt idx="0">
                  <c:v>-6</c:v>
                </c:pt>
                <c:pt idx="1">
                  <c:v>-5.6</c:v>
                </c:pt>
                <c:pt idx="2">
                  <c:v>-4.8</c:v>
                </c:pt>
                <c:pt idx="3">
                  <c:v>-3.6</c:v>
                </c:pt>
                <c:pt idx="4">
                  <c:v>-2</c:v>
                </c:pt>
                <c:pt idx="5">
                  <c:v>0</c:v>
                </c:pt>
                <c:pt idx="6">
                  <c:v>2.4</c:v>
                </c:pt>
                <c:pt idx="7">
                  <c:v>5.2</c:v>
                </c:pt>
                <c:pt idx="8">
                  <c:v>8.4</c:v>
                </c:pt>
                <c:pt idx="9">
                  <c:v>12</c:v>
                </c:pt>
                <c:pt idx="10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48992"/>
        <c:axId val="79291520"/>
      </c:scatterChart>
      <c:valAx>
        <c:axId val="73348992"/>
        <c:scaling>
          <c:orientation val="minMax"/>
          <c:max val="10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79291520"/>
        <c:crosses val="autoZero"/>
        <c:crossBetween val="midCat"/>
        <c:majorUnit val="1"/>
      </c:valAx>
      <c:valAx>
        <c:axId val="79291520"/>
        <c:scaling>
          <c:orientation val="minMax"/>
          <c:max val="1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7334899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'Bi Half'!$A$1:$A$11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'Bi Half'!$B$1:$B$11</c:f>
              <c:numCache>
                <c:formatCode>General</c:formatCode>
                <c:ptCount val="11"/>
                <c:pt idx="0">
                  <c:v>-6</c:v>
                </c:pt>
                <c:pt idx="1">
                  <c:v>-5.6</c:v>
                </c:pt>
                <c:pt idx="2">
                  <c:v>-4.8</c:v>
                </c:pt>
                <c:pt idx="3">
                  <c:v>-3.6</c:v>
                </c:pt>
                <c:pt idx="4">
                  <c:v>-2</c:v>
                </c:pt>
                <c:pt idx="5">
                  <c:v>0</c:v>
                </c:pt>
                <c:pt idx="6">
                  <c:v>2.4</c:v>
                </c:pt>
                <c:pt idx="7">
                  <c:v>5.2</c:v>
                </c:pt>
                <c:pt idx="8">
                  <c:v>8.4</c:v>
                </c:pt>
                <c:pt idx="9">
                  <c:v>12</c:v>
                </c:pt>
                <c:pt idx="10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97728"/>
        <c:axId val="85499264"/>
      </c:scatterChart>
      <c:valAx>
        <c:axId val="85497728"/>
        <c:scaling>
          <c:orientation val="minMax"/>
          <c:max val="10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85499264"/>
        <c:crosses val="autoZero"/>
        <c:crossBetween val="midCat"/>
        <c:majorUnit val="1"/>
      </c:valAx>
      <c:valAx>
        <c:axId val="85499264"/>
        <c:scaling>
          <c:orientation val="minMax"/>
          <c:max val="1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54977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'Bi Half'!$A$1:$A$11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'Bi Half'!$B$1:$B$11</c:f>
              <c:numCache>
                <c:formatCode>General</c:formatCode>
                <c:ptCount val="11"/>
                <c:pt idx="0">
                  <c:v>-6</c:v>
                </c:pt>
                <c:pt idx="1">
                  <c:v>-5.6</c:v>
                </c:pt>
                <c:pt idx="2">
                  <c:v>-4.8</c:v>
                </c:pt>
                <c:pt idx="3">
                  <c:v>-3.6</c:v>
                </c:pt>
                <c:pt idx="4">
                  <c:v>-2</c:v>
                </c:pt>
                <c:pt idx="5">
                  <c:v>0</c:v>
                </c:pt>
                <c:pt idx="6">
                  <c:v>2.4</c:v>
                </c:pt>
                <c:pt idx="7">
                  <c:v>5.2</c:v>
                </c:pt>
                <c:pt idx="8">
                  <c:v>8.4</c:v>
                </c:pt>
                <c:pt idx="9">
                  <c:v>12</c:v>
                </c:pt>
                <c:pt idx="10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1088"/>
        <c:axId val="81082624"/>
      </c:scatterChart>
      <c:valAx>
        <c:axId val="81081088"/>
        <c:scaling>
          <c:orientation val="minMax"/>
          <c:max val="10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81082624"/>
        <c:crosses val="autoZero"/>
        <c:crossBetween val="midCat"/>
        <c:majorUnit val="1"/>
      </c:valAx>
      <c:valAx>
        <c:axId val="81082624"/>
        <c:scaling>
          <c:orientation val="minMax"/>
          <c:max val="1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108108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'Bi Half'!$A$1:$A$11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'Bi Half'!$B$1:$B$11</c:f>
              <c:numCache>
                <c:formatCode>General</c:formatCode>
                <c:ptCount val="11"/>
                <c:pt idx="0">
                  <c:v>-6</c:v>
                </c:pt>
                <c:pt idx="1">
                  <c:v>-5.6</c:v>
                </c:pt>
                <c:pt idx="2">
                  <c:v>-4.8</c:v>
                </c:pt>
                <c:pt idx="3">
                  <c:v>-3.6</c:v>
                </c:pt>
                <c:pt idx="4">
                  <c:v>-2</c:v>
                </c:pt>
                <c:pt idx="5">
                  <c:v>0</c:v>
                </c:pt>
                <c:pt idx="6">
                  <c:v>2.4</c:v>
                </c:pt>
                <c:pt idx="7">
                  <c:v>5.2</c:v>
                </c:pt>
                <c:pt idx="8">
                  <c:v>8.4</c:v>
                </c:pt>
                <c:pt idx="9">
                  <c:v>12</c:v>
                </c:pt>
                <c:pt idx="10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99328"/>
        <c:axId val="40900864"/>
      </c:scatterChart>
      <c:valAx>
        <c:axId val="40899328"/>
        <c:scaling>
          <c:orientation val="minMax"/>
          <c:max val="10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40900864"/>
        <c:crosses val="autoZero"/>
        <c:crossBetween val="midCat"/>
        <c:majorUnit val="1"/>
      </c:valAx>
      <c:valAx>
        <c:axId val="40900864"/>
        <c:scaling>
          <c:orientation val="minMax"/>
          <c:max val="1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40899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'Bi Half'!$A$1:$A$11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'Bi Half'!$B$1:$B$11</c:f>
              <c:numCache>
                <c:formatCode>General</c:formatCode>
                <c:ptCount val="11"/>
                <c:pt idx="0">
                  <c:v>-6</c:v>
                </c:pt>
                <c:pt idx="1">
                  <c:v>-5.6</c:v>
                </c:pt>
                <c:pt idx="2">
                  <c:v>-4.8</c:v>
                </c:pt>
                <c:pt idx="3">
                  <c:v>-3.6</c:v>
                </c:pt>
                <c:pt idx="4">
                  <c:v>-2</c:v>
                </c:pt>
                <c:pt idx="5">
                  <c:v>0</c:v>
                </c:pt>
                <c:pt idx="6">
                  <c:v>2.4</c:v>
                </c:pt>
                <c:pt idx="7">
                  <c:v>5.2</c:v>
                </c:pt>
                <c:pt idx="8">
                  <c:v>8.4</c:v>
                </c:pt>
                <c:pt idx="9">
                  <c:v>12</c:v>
                </c:pt>
                <c:pt idx="10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59328"/>
        <c:axId val="89060864"/>
      </c:scatterChart>
      <c:valAx>
        <c:axId val="89059328"/>
        <c:scaling>
          <c:orientation val="minMax"/>
          <c:max val="10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89060864"/>
        <c:crosses val="autoZero"/>
        <c:crossBetween val="midCat"/>
        <c:majorUnit val="1"/>
      </c:valAx>
      <c:valAx>
        <c:axId val="89060864"/>
        <c:scaling>
          <c:orientation val="minMax"/>
          <c:max val="1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9059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38100"/>
            </c:spPr>
            <c:trendlineType val="poly"/>
            <c:order val="3"/>
            <c:dispRSqr val="0"/>
            <c:dispEq val="0"/>
          </c:trendline>
          <c:xVal>
            <c:numRef>
              <c:f>Sheet1!$A$1:$A$7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185</c:v>
                </c:pt>
                <c:pt idx="1">
                  <c:v>61</c:v>
                </c:pt>
                <c:pt idx="2">
                  <c:v>9</c:v>
                </c:pt>
                <c:pt idx="3">
                  <c:v>-1</c:v>
                </c:pt>
                <c:pt idx="4">
                  <c:v>1</c:v>
                </c:pt>
                <c:pt idx="5">
                  <c:v>-15</c:v>
                </c:pt>
                <c:pt idx="6">
                  <c:v>-79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90304"/>
        <c:axId val="89092096"/>
      </c:scatterChart>
      <c:valAx>
        <c:axId val="89090304"/>
        <c:scaling>
          <c:orientation val="minMax"/>
          <c:max val="3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crossAx val="89092096"/>
        <c:crosses val="autoZero"/>
        <c:crossBetween val="midCat"/>
        <c:majorUnit val="1"/>
      </c:valAx>
      <c:valAx>
        <c:axId val="89092096"/>
        <c:scaling>
          <c:orientation val="minMax"/>
          <c:max val="5"/>
          <c:min val="-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090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175"/>
          </c:spPr>
          <c:marker>
            <c:symbol val="none"/>
          </c:marker>
          <c:trendline>
            <c:spPr>
              <a:ln w="25400"/>
            </c:spPr>
            <c:trendlineType val="power"/>
            <c:forward val="5"/>
            <c:backward val="1"/>
            <c:dispRSqr val="0"/>
            <c:dispEq val="0"/>
          </c:trendline>
          <c:xVal>
            <c:numRef>
              <c:f>Sheet2!$A$2:$A$16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Sheet2!$B$2:$B$16</c:f>
              <c:numCache>
                <c:formatCode>General</c:formatCode>
                <c:ptCount val="15"/>
                <c:pt idx="0">
                  <c:v>1</c:v>
                </c:pt>
                <c:pt idx="1">
                  <c:v>0.5</c:v>
                </c:pt>
                <c:pt idx="2">
                  <c:v>0.33333333333333331</c:v>
                </c:pt>
                <c:pt idx="3">
                  <c:v>0.25</c:v>
                </c:pt>
                <c:pt idx="4">
                  <c:v>0.2</c:v>
                </c:pt>
                <c:pt idx="5">
                  <c:v>0.16666666666666666</c:v>
                </c:pt>
                <c:pt idx="6">
                  <c:v>0.14285714285714285</c:v>
                </c:pt>
                <c:pt idx="7">
                  <c:v>0.125</c:v>
                </c:pt>
                <c:pt idx="8">
                  <c:v>0.1111111111111111</c:v>
                </c:pt>
                <c:pt idx="9">
                  <c:v>0.1</c:v>
                </c:pt>
                <c:pt idx="10">
                  <c:v>9.0909090909090912E-2</c:v>
                </c:pt>
                <c:pt idx="11">
                  <c:v>8.3333333333333329E-2</c:v>
                </c:pt>
                <c:pt idx="12">
                  <c:v>7.6923076923076927E-2</c:v>
                </c:pt>
                <c:pt idx="13">
                  <c:v>7.1428571428571425E-2</c:v>
                </c:pt>
                <c:pt idx="14">
                  <c:v>6.6666666666666666E-2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Sheet2!$A$1:$A$21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Sheet2!$C$1:$C$21</c:f>
              <c:numCache>
                <c:formatCode>General</c:formatCode>
                <c:ptCount val="2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344384"/>
        <c:axId val="79345920"/>
      </c:scatterChart>
      <c:valAx>
        <c:axId val="7934438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79345920"/>
        <c:crosses val="autoZero"/>
        <c:crossBetween val="midCat"/>
      </c:valAx>
      <c:valAx>
        <c:axId val="79345920"/>
        <c:scaling>
          <c:orientation val="minMax"/>
          <c:max val="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344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'Bi Ea'!$A$2:$A$15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'Bi Ea'!$B$2:$B$15</c:f>
              <c:numCache>
                <c:formatCode>General</c:formatCode>
                <c:ptCount val="14"/>
                <c:pt idx="0">
                  <c:v>0</c:v>
                </c:pt>
                <c:pt idx="1">
                  <c:v>21.739130434782609</c:v>
                </c:pt>
                <c:pt idx="2">
                  <c:v>12.195121951219512</c:v>
                </c:pt>
                <c:pt idx="3">
                  <c:v>6.4935064935064926</c:v>
                </c:pt>
                <c:pt idx="4">
                  <c:v>3.1446540880503147</c:v>
                </c:pt>
                <c:pt idx="5">
                  <c:v>1.5479876160990713</c:v>
                </c:pt>
                <c:pt idx="6">
                  <c:v>0.78003120124804992</c:v>
                </c:pt>
                <c:pt idx="7">
                  <c:v>0.39154267815191857</c:v>
                </c:pt>
                <c:pt idx="8">
                  <c:v>0.19538882375928096</c:v>
                </c:pt>
                <c:pt idx="9">
                  <c:v>9.7599073033385414E-2</c:v>
                </c:pt>
                <c:pt idx="10">
                  <c:v>4.882337209501126E-2</c:v>
                </c:pt>
                <c:pt idx="11">
                  <c:v>2.4417639299999998E-2</c:v>
                </c:pt>
                <c:pt idx="12">
                  <c:v>1.220732928E-2</c:v>
                </c:pt>
                <c:pt idx="13" formatCode="0.000000000">
                  <c:v>6.1032764920000001E-3</c:v>
                </c:pt>
              </c:numCache>
            </c:numRef>
          </c:yVal>
          <c:smooth val="1"/>
        </c:ser>
        <c:ser>
          <c:idx val="1"/>
          <c:order val="1"/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'Bi Ea'!$A$2:$A$15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'Bi Ea'!$C$2:$C$15</c:f>
              <c:numCache>
                <c:formatCode>General</c:formatCode>
                <c:ptCount val="14"/>
                <c:pt idx="0">
                  <c:v>10</c:v>
                </c:pt>
                <c:pt idx="1">
                  <c:v>15</c:v>
                </c:pt>
                <c:pt idx="2">
                  <c:v>2.5</c:v>
                </c:pt>
                <c:pt idx="3">
                  <c:v>3.75</c:v>
                </c:pt>
                <c:pt idx="4">
                  <c:v>0.625</c:v>
                </c:pt>
                <c:pt idx="5">
                  <c:v>0.9375</c:v>
                </c:pt>
                <c:pt idx="6">
                  <c:v>0.15625</c:v>
                </c:pt>
                <c:pt idx="7">
                  <c:v>0.234375</c:v>
                </c:pt>
                <c:pt idx="8">
                  <c:v>3.90625E-2</c:v>
                </c:pt>
                <c:pt idx="9">
                  <c:v>5.8593760000000827E-2</c:v>
                </c:pt>
                <c:pt idx="10">
                  <c:v>9.7656199999995863E-3</c:v>
                </c:pt>
                <c:pt idx="11">
                  <c:v>1.464844E-2</c:v>
                </c:pt>
                <c:pt idx="12">
                  <c:v>2.4413999999999998E-3</c:v>
                </c:pt>
                <c:pt idx="13">
                  <c:v>3.6621000000000002E-3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777792"/>
        <c:axId val="85784448"/>
      </c:scatterChart>
      <c:valAx>
        <c:axId val="85777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Iterations, I</a:t>
                </a:r>
              </a:p>
            </c:rich>
          </c:tx>
          <c:layout>
            <c:manualLayout>
              <c:xMode val="edge"/>
              <c:yMode val="edge"/>
              <c:x val="0.45573031496062999"/>
              <c:y val="0.887939632545931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5784448"/>
        <c:crosses val="autoZero"/>
        <c:crossBetween val="midCat"/>
        <c:majorUnit val="1"/>
      </c:valAx>
      <c:valAx>
        <c:axId val="85784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Percent</a:t>
                </a:r>
                <a:r>
                  <a:rPr lang="en-US" baseline="0" dirty="0"/>
                  <a:t> Error, </a:t>
                </a:r>
                <a:r>
                  <a:rPr lang="en-US" baseline="0" dirty="0" smtClean="0">
                    <a:latin typeface="Calibri"/>
                  </a:rPr>
                  <a:t>Ɛ</a:t>
                </a:r>
                <a:endParaRPr lang="en-US" baseline="-25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777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'Case 6.3 Graph'!$A$1:$A$9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numCache>
            </c:numRef>
          </c:xVal>
          <c:yVal>
            <c:numRef>
              <c:f>'Case 6.3 Graph'!$B$1:$B$9</c:f>
              <c:numCache>
                <c:formatCode>General</c:formatCode>
                <c:ptCount val="9"/>
                <c:pt idx="0">
                  <c:v>-0.62727287645716667</c:v>
                </c:pt>
                <c:pt idx="1">
                  <c:v>-0.4820956773340076</c:v>
                </c:pt>
                <c:pt idx="2">
                  <c:v>-0.35679178582092647</c:v>
                </c:pt>
                <c:pt idx="3">
                  <c:v>-0.25113294975122308</c:v>
                </c:pt>
                <c:pt idx="4">
                  <c:v>-0.16309186567422632</c:v>
                </c:pt>
                <c:pt idx="5">
                  <c:v>-9.0072583360463129E-2</c:v>
                </c:pt>
                <c:pt idx="6">
                  <c:v>-2.9502556874427086E-2</c:v>
                </c:pt>
                <c:pt idx="7">
                  <c:v>2.0914938463210769E-2</c:v>
                </c:pt>
                <c:pt idx="8">
                  <c:v>6.3121965598059646E-2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22976"/>
        <c:axId val="79424896"/>
      </c:scatterChart>
      <c:valAx>
        <c:axId val="79422976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Resistance,</a:t>
                </a:r>
                <a:r>
                  <a:rPr lang="en-US" baseline="0"/>
                  <a:t> R, Ohms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424896"/>
        <c:crosses val="autoZero"/>
        <c:crossBetween val="midCat"/>
        <c:majorUnit val="100"/>
      </c:valAx>
      <c:valAx>
        <c:axId val="79424896"/>
        <c:scaling>
          <c:orientation val="minMax"/>
          <c:min val="-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f(R)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4229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0.03888</cdr:x>
      <cdr:y>0.54701</cdr:y>
    </cdr:from>
    <cdr:to>
      <cdr:x>0.9697</cdr:x>
      <cdr:y>0.54701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71080" y="1646432"/>
          <a:ext cx="40961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0.05346</cdr:x>
      <cdr:y>0.02931</cdr:y>
    </cdr:from>
    <cdr:to>
      <cdr:x>0.05346</cdr:x>
      <cdr:y>0.96731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23850" y="123825"/>
          <a:ext cx="0" cy="396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0.21383</cdr:x>
      <cdr:y>0.54282</cdr:y>
    </cdr:from>
    <cdr:to>
      <cdr:x>0.22461</cdr:x>
      <cdr:y>0.55938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907148" y="1561456"/>
          <a:ext cx="45736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0.21437</cdr:x>
      <cdr:y>0.7824</cdr:y>
    </cdr:from>
    <cdr:to>
      <cdr:x>0.22515</cdr:x>
      <cdr:y>0.79896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907967" y="2250621"/>
          <a:ext cx="45662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0.68023</cdr:x>
      <cdr:y>0.54273</cdr:y>
    </cdr:from>
    <cdr:to>
      <cdr:x>0.69103</cdr:x>
      <cdr:y>0.55929</cdr:y>
    </cdr:to>
    <cdr:sp macro="" textlink="">
      <cdr:nvSpPr>
        <cdr:cNvPr id="15" name="Oval 14"/>
        <cdr:cNvSpPr/>
      </cdr:nvSpPr>
      <cdr:spPr>
        <a:xfrm xmlns:a="http://schemas.openxmlformats.org/drawingml/2006/main">
          <a:off x="2881086" y="1561192"/>
          <a:ext cx="45736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0.6813</cdr:x>
      <cdr:y>0.28098</cdr:y>
    </cdr:from>
    <cdr:to>
      <cdr:x>0.6921</cdr:x>
      <cdr:y>0.29754</cdr:y>
    </cdr:to>
    <cdr:sp macro="" textlink="">
      <cdr:nvSpPr>
        <cdr:cNvPr id="16" name="Oval 15"/>
        <cdr:cNvSpPr/>
      </cdr:nvSpPr>
      <cdr:spPr>
        <a:xfrm xmlns:a="http://schemas.openxmlformats.org/drawingml/2006/main">
          <a:off x="2885621" y="808264"/>
          <a:ext cx="45736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0.68614</cdr:x>
      <cdr:y>0.30169</cdr:y>
    </cdr:from>
    <cdr:to>
      <cdr:x>0.68614</cdr:x>
      <cdr:y>0.54067</cdr:y>
    </cdr:to>
    <cdr:cxnSp macro="">
      <cdr:nvCxnSpPr>
        <cdr:cNvPr id="17" name="Straight Connector 16"/>
        <cdr:cNvCxnSpPr/>
      </cdr:nvCxnSpPr>
      <cdr:spPr>
        <a:xfrm xmlns:a="http://schemas.openxmlformats.org/drawingml/2006/main">
          <a:off x="2906131" y="867820"/>
          <a:ext cx="0" cy="687457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0.44678</cdr:x>
      <cdr:y>0.54115</cdr:y>
    </cdr:from>
    <cdr:to>
      <cdr:x>0.45756</cdr:x>
      <cdr:y>0.55771</cdr:y>
    </cdr:to>
    <cdr:sp macro="" textlink="">
      <cdr:nvSpPr>
        <cdr:cNvPr id="18" name="Oval 17"/>
        <cdr:cNvSpPr/>
      </cdr:nvSpPr>
      <cdr:spPr>
        <a:xfrm xmlns:a="http://schemas.openxmlformats.org/drawingml/2006/main">
          <a:off x="1892300" y="1556657"/>
          <a:ext cx="45662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0.45162</cdr:x>
      <cdr:y>0.55431</cdr:y>
    </cdr:from>
    <cdr:to>
      <cdr:x>0.45162</cdr:x>
      <cdr:y>0.58609</cdr:y>
    </cdr:to>
    <cdr:cxnSp macro="">
      <cdr:nvCxnSpPr>
        <cdr:cNvPr id="19" name="Straight Connector 18"/>
        <cdr:cNvCxnSpPr/>
      </cdr:nvCxnSpPr>
      <cdr:spPr>
        <a:xfrm xmlns:a="http://schemas.openxmlformats.org/drawingml/2006/main">
          <a:off x="1924886" y="1594489"/>
          <a:ext cx="0" cy="91440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0.44678</cdr:x>
      <cdr:y>0.59476</cdr:y>
    </cdr:from>
    <cdr:to>
      <cdr:x>0.45756</cdr:x>
      <cdr:y>0.61132</cdr:y>
    </cdr:to>
    <cdr:sp macro="" textlink="">
      <cdr:nvSpPr>
        <cdr:cNvPr id="27" name="Oval 26"/>
        <cdr:cNvSpPr/>
      </cdr:nvSpPr>
      <cdr:spPr>
        <a:xfrm xmlns:a="http://schemas.openxmlformats.org/drawingml/2006/main">
          <a:off x="1892300" y="1710871"/>
          <a:ext cx="45662" cy="4762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0.37035</cdr:x>
      <cdr:y>0.17219</cdr:y>
    </cdr:from>
    <cdr:to>
      <cdr:x>0.58597</cdr:x>
      <cdr:y>0.49007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570567" y="495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0.15448</cdr:x>
      <cdr:y>0.46836</cdr:y>
    </cdr:from>
    <cdr:to>
      <cdr:x>0.21313</cdr:x>
      <cdr:y>0.54378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655109" y="1347258"/>
          <a:ext cx="248708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X</a:t>
          </a:r>
          <a:r>
            <a:rPr lang="en-US" sz="1100" baseline="-25000"/>
            <a:t>l</a:t>
          </a:r>
        </a:p>
      </cdr:txBody>
    </cdr:sp>
  </cdr:relSizeAnchor>
  <cdr:relSizeAnchor xmlns:cdr="http://schemas.openxmlformats.org/drawingml/2006/chartDrawing">
    <cdr:from>
      <cdr:x>0.62341</cdr:x>
      <cdr:y>0.4702</cdr:y>
    </cdr:from>
    <cdr:to>
      <cdr:x>0.68206</cdr:x>
      <cdr:y>0.54562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2643716" y="1352550"/>
          <a:ext cx="248708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u</a:t>
          </a:r>
        </a:p>
      </cdr:txBody>
    </cdr:sp>
  </cdr:relSizeAnchor>
  <cdr:relSizeAnchor xmlns:cdr="http://schemas.openxmlformats.org/drawingml/2006/chartDrawing">
    <cdr:from>
      <cdr:x>0.38757</cdr:x>
      <cdr:y>0.46836</cdr:y>
    </cdr:from>
    <cdr:to>
      <cdr:x>0.44622</cdr:x>
      <cdr:y>0.54378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643592" y="1347258"/>
          <a:ext cx="248708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</a:t>
          </a:r>
        </a:p>
      </cdr:txBody>
    </cdr:sp>
  </cdr:relSizeAnchor>
  <cdr:relSizeAnchor xmlns:cdr="http://schemas.openxmlformats.org/drawingml/2006/chartDrawing">
    <cdr:from>
      <cdr:x>0.20414</cdr:x>
      <cdr:y>0.77373</cdr:y>
    </cdr:from>
    <cdr:to>
      <cdr:x>0.27926</cdr:x>
      <cdr:y>0.84915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865717" y="2225674"/>
          <a:ext cx="318558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l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0.59471</cdr:x>
      <cdr:y>0.22921</cdr:y>
    </cdr:from>
    <cdr:to>
      <cdr:x>0.66983</cdr:x>
      <cdr:y>0.30464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2522008" y="659342"/>
          <a:ext cx="318558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u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0.41799</cdr:x>
      <cdr:y>0.63102</cdr:y>
    </cdr:from>
    <cdr:to>
      <cdr:x>0.49311</cdr:x>
      <cdr:y>0.70644</cdr:y>
    </cdr:to>
    <cdr:sp macro="" textlink="">
      <cdr:nvSpPr>
        <cdr:cNvPr id="36" name="TextBox 1"/>
        <cdr:cNvSpPr txBox="1"/>
      </cdr:nvSpPr>
      <cdr:spPr>
        <a:xfrm xmlns:a="http://schemas.openxmlformats.org/drawingml/2006/main">
          <a:off x="1781553" y="1815154"/>
          <a:ext cx="320169" cy="21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0.21935</cdr:x>
      <cdr:y>0.55811</cdr:y>
    </cdr:from>
    <cdr:to>
      <cdr:x>0.21935</cdr:x>
      <cdr:y>0.79709</cdr:y>
    </cdr:to>
    <cdr:cxnSp macro="">
      <cdr:nvCxnSpPr>
        <cdr:cNvPr id="37" name="Straight Connector 36"/>
        <cdr:cNvCxnSpPr/>
      </cdr:nvCxnSpPr>
      <cdr:spPr>
        <a:xfrm xmlns:a="http://schemas.openxmlformats.org/drawingml/2006/main">
          <a:off x="934920" y="1605423"/>
          <a:ext cx="0" cy="687457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0.04717</cdr:x>
      <cdr:y>0.55017</cdr:y>
    </cdr:from>
    <cdr:to>
      <cdr:x>0.97799</cdr:x>
      <cdr:y>0.55017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85750" y="2324100"/>
          <a:ext cx="563880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0.05346</cdr:x>
      <cdr:y>0.02931</cdr:y>
    </cdr:from>
    <cdr:to>
      <cdr:x>0.05346</cdr:x>
      <cdr:y>0.96731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23850" y="123825"/>
          <a:ext cx="0" cy="396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0.22018</cdr:x>
      <cdr:y>0.84995</cdr:y>
    </cdr:from>
    <cdr:to>
      <cdr:x>0.68713</cdr:x>
      <cdr:y>0.84995</cdr:y>
    </cdr:to>
    <cdr:cxnSp macro="">
      <cdr:nvCxnSpPr>
        <cdr:cNvPr id="20" name="Straight Connector 19"/>
        <cdr:cNvCxnSpPr/>
      </cdr:nvCxnSpPr>
      <cdr:spPr>
        <a:xfrm xmlns:a="http://schemas.openxmlformats.org/drawingml/2006/main">
          <a:off x="938464" y="2444916"/>
          <a:ext cx="1990224" cy="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0.44797</cdr:x>
      <cdr:y>0.79698</cdr:y>
    </cdr:from>
    <cdr:to>
      <cdr:x>0.68797</cdr:x>
      <cdr:y>0.79698</cdr:y>
    </cdr:to>
    <cdr:cxnSp macro="">
      <cdr:nvCxnSpPr>
        <cdr:cNvPr id="21" name="Straight Connector 20"/>
        <cdr:cNvCxnSpPr/>
      </cdr:nvCxnSpPr>
      <cdr:spPr>
        <a:xfrm xmlns:a="http://schemas.openxmlformats.org/drawingml/2006/main">
          <a:off x="1903034" y="2292544"/>
          <a:ext cx="1019556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0.44956</cdr:x>
      <cdr:y>0.74692</cdr:y>
    </cdr:from>
    <cdr:to>
      <cdr:x>0.57031</cdr:x>
      <cdr:y>0.74692</cdr:y>
    </cdr:to>
    <cdr:cxnSp macro="">
      <cdr:nvCxnSpPr>
        <cdr:cNvPr id="22" name="Straight Connector 21"/>
        <cdr:cNvCxnSpPr/>
      </cdr:nvCxnSpPr>
      <cdr:spPr>
        <a:xfrm xmlns:a="http://schemas.openxmlformats.org/drawingml/2006/main">
          <a:off x="1916099" y="2148566"/>
          <a:ext cx="514679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0.45243</cdr:x>
      <cdr:y>0.69827</cdr:y>
    </cdr:from>
    <cdr:to>
      <cdr:x>0.51281</cdr:x>
      <cdr:y>0.69827</cdr:y>
    </cdr:to>
    <cdr:cxnSp macro="">
      <cdr:nvCxnSpPr>
        <cdr:cNvPr id="23" name="Straight Connector 22"/>
        <cdr:cNvCxnSpPr/>
      </cdr:nvCxnSpPr>
      <cdr:spPr>
        <a:xfrm xmlns:a="http://schemas.openxmlformats.org/drawingml/2006/main">
          <a:off x="1928359" y="2008599"/>
          <a:ext cx="257339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0.48166</cdr:x>
      <cdr:y>0.64941</cdr:y>
    </cdr:from>
    <cdr:to>
      <cdr:x>0.51184</cdr:x>
      <cdr:y>0.64941</cdr:y>
    </cdr:to>
    <cdr:cxnSp macro="">
      <cdr:nvCxnSpPr>
        <cdr:cNvPr id="24" name="Straight Connector 23"/>
        <cdr:cNvCxnSpPr/>
      </cdr:nvCxnSpPr>
      <cdr:spPr>
        <a:xfrm xmlns:a="http://schemas.openxmlformats.org/drawingml/2006/main">
          <a:off x="2052909" y="1868068"/>
          <a:ext cx="12867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0.49476</cdr:x>
      <cdr:y>0.60353</cdr:y>
    </cdr:from>
    <cdr:to>
      <cdr:x>0.50985</cdr:x>
      <cdr:y>0.60353</cdr:y>
    </cdr:to>
    <cdr:cxnSp macro="">
      <cdr:nvCxnSpPr>
        <cdr:cNvPr id="25" name="Straight Connector 24"/>
        <cdr:cNvCxnSpPr/>
      </cdr:nvCxnSpPr>
      <cdr:spPr>
        <a:xfrm xmlns:a="http://schemas.openxmlformats.org/drawingml/2006/main">
          <a:off x="2997200" y="2549525"/>
          <a:ext cx="9144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0.49686</cdr:x>
      <cdr:y>0.55919</cdr:y>
    </cdr:from>
    <cdr:to>
      <cdr:x>0.5044</cdr:x>
      <cdr:y>0.55919</cdr:y>
    </cdr:to>
    <cdr:cxnSp macro="">
      <cdr:nvCxnSpPr>
        <cdr:cNvPr id="26" name="Straight Connector 25"/>
        <cdr:cNvCxnSpPr/>
      </cdr:nvCxnSpPr>
      <cdr:spPr>
        <a:xfrm xmlns:a="http://schemas.openxmlformats.org/drawingml/2006/main">
          <a:off x="3009900" y="2362200"/>
          <a:ext cx="457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0.54672</cdr:y>
    </cdr:from>
    <cdr:to>
      <cdr:x>0.5</cdr:x>
      <cdr:y>0.95364</cdr:y>
    </cdr:to>
    <cdr:cxnSp macro="">
      <cdr:nvCxnSpPr>
        <cdr:cNvPr id="28" name="Straight Connector 27"/>
        <cdr:cNvCxnSpPr/>
      </cdr:nvCxnSpPr>
      <cdr:spPr>
        <a:xfrm xmlns:a="http://schemas.openxmlformats.org/drawingml/2006/main">
          <a:off x="2124076" y="1572656"/>
          <a:ext cx="0" cy="117054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0.4424</cdr:x>
      <cdr:y>0.841</cdr:y>
    </cdr:from>
    <cdr:to>
      <cdr:x>0.45315</cdr:x>
      <cdr:y>0.85755</cdr:y>
    </cdr:to>
    <cdr:sp macro="" textlink="">
      <cdr:nvSpPr>
        <cdr:cNvPr id="12" name="Oval 11"/>
        <cdr:cNvSpPr/>
      </cdr:nvSpPr>
      <cdr:spPr>
        <a:xfrm xmlns:a="http://schemas.openxmlformats.org/drawingml/2006/main">
          <a:off x="1879370" y="2419186"/>
          <a:ext cx="45668" cy="47607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0.5656</cdr:x>
      <cdr:y>0.78886</cdr:y>
    </cdr:from>
    <cdr:to>
      <cdr:x>0.5764</cdr:x>
      <cdr:y>0.80475</cdr:y>
    </cdr:to>
    <cdr:sp macro="" textlink="">
      <cdr:nvSpPr>
        <cdr:cNvPr id="13" name="Oval 12"/>
        <cdr:cNvSpPr/>
      </cdr:nvSpPr>
      <cdr:spPr>
        <a:xfrm xmlns:a="http://schemas.openxmlformats.org/drawingml/2006/main">
          <a:off x="2402743" y="2269191"/>
          <a:ext cx="45880" cy="45709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0.50736</cdr:x>
      <cdr:y>0.73922</cdr:y>
    </cdr:from>
    <cdr:to>
      <cdr:x>0.51816</cdr:x>
      <cdr:y>0.75578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2155341" y="2126402"/>
          <a:ext cx="45880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0.47657</cdr:x>
      <cdr:y>0.69012</cdr:y>
    </cdr:from>
    <cdr:to>
      <cdr:x>0.48737</cdr:x>
      <cdr:y>0.70668</cdr:y>
    </cdr:to>
    <cdr:sp macro="" textlink="">
      <cdr:nvSpPr>
        <cdr:cNvPr id="15" name="Oval 14"/>
        <cdr:cNvSpPr/>
      </cdr:nvSpPr>
      <cdr:spPr>
        <a:xfrm xmlns:a="http://schemas.openxmlformats.org/drawingml/2006/main">
          <a:off x="2024551" y="1985170"/>
          <a:ext cx="45880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0.48991</cdr:x>
      <cdr:y>0.64042</cdr:y>
    </cdr:from>
    <cdr:to>
      <cdr:x>0.50071</cdr:x>
      <cdr:y>0.65698</cdr:y>
    </cdr:to>
    <cdr:sp macro="" textlink="">
      <cdr:nvSpPr>
        <cdr:cNvPr id="16" name="Oval 15"/>
        <cdr:cNvSpPr/>
      </cdr:nvSpPr>
      <cdr:spPr>
        <a:xfrm xmlns:a="http://schemas.openxmlformats.org/drawingml/2006/main">
          <a:off x="2081222" y="1842204"/>
          <a:ext cx="45880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0.49659</cdr:x>
      <cdr:y>0.59316</cdr:y>
    </cdr:from>
    <cdr:to>
      <cdr:x>0.50739</cdr:x>
      <cdr:y>0.60972</cdr:y>
    </cdr:to>
    <cdr:sp macro="" textlink="">
      <cdr:nvSpPr>
        <cdr:cNvPr id="17" name="Oval 16"/>
        <cdr:cNvSpPr/>
      </cdr:nvSpPr>
      <cdr:spPr>
        <a:xfrm xmlns:a="http://schemas.openxmlformats.org/drawingml/2006/main">
          <a:off x="2109589" y="1706265"/>
          <a:ext cx="45880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0.49515</cdr:x>
      <cdr:y>0.54527</cdr:y>
    </cdr:from>
    <cdr:to>
      <cdr:x>0.50595</cdr:x>
      <cdr:y>0.56183</cdr:y>
    </cdr:to>
    <cdr:sp macro="" textlink="">
      <cdr:nvSpPr>
        <cdr:cNvPr id="18" name="Oval 17"/>
        <cdr:cNvSpPr/>
      </cdr:nvSpPr>
      <cdr:spPr>
        <a:xfrm xmlns:a="http://schemas.openxmlformats.org/drawingml/2006/main">
          <a:off x="2103462" y="1568493"/>
          <a:ext cx="45880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0.02699</cdr:x>
      <cdr:y>0.54967</cdr:y>
    </cdr:from>
    <cdr:to>
      <cdr:x>0.97085</cdr:x>
      <cdr:y>0.55017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14660" y="1581150"/>
          <a:ext cx="4009665" cy="144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0.05346</cdr:x>
      <cdr:y>0.02931</cdr:y>
    </cdr:from>
    <cdr:to>
      <cdr:x>0.05346</cdr:x>
      <cdr:y>0.96731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23850" y="123825"/>
          <a:ext cx="0" cy="396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0.12013</cdr:x>
      <cdr:y>0.54282</cdr:y>
    </cdr:from>
    <cdr:to>
      <cdr:x>0.13091</cdr:x>
      <cdr:y>0.55938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509754" y="1561449"/>
          <a:ext cx="45742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0.1197</cdr:x>
      <cdr:y>0.82415</cdr:y>
    </cdr:from>
    <cdr:to>
      <cdr:x>0.13048</cdr:x>
      <cdr:y>0.84071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507905" y="2370711"/>
          <a:ext cx="45741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0.77443</cdr:x>
      <cdr:y>0.54273</cdr:y>
    </cdr:from>
    <cdr:to>
      <cdr:x>0.78523</cdr:x>
      <cdr:y>0.55929</cdr:y>
    </cdr:to>
    <cdr:sp macro="" textlink="">
      <cdr:nvSpPr>
        <cdr:cNvPr id="15" name="Oval 14"/>
        <cdr:cNvSpPr/>
      </cdr:nvSpPr>
      <cdr:spPr>
        <a:xfrm xmlns:a="http://schemas.openxmlformats.org/drawingml/2006/main">
          <a:off x="3281458" y="1561190"/>
          <a:ext cx="45762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0.77443</cdr:x>
      <cdr:y>0.12172</cdr:y>
    </cdr:from>
    <cdr:to>
      <cdr:x>0.78523</cdr:x>
      <cdr:y>0.13828</cdr:y>
    </cdr:to>
    <cdr:sp macro="" textlink="">
      <cdr:nvSpPr>
        <cdr:cNvPr id="16" name="Oval 15"/>
        <cdr:cNvSpPr/>
      </cdr:nvSpPr>
      <cdr:spPr>
        <a:xfrm xmlns:a="http://schemas.openxmlformats.org/drawingml/2006/main">
          <a:off x="3281456" y="350146"/>
          <a:ext cx="45762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0.77983</cdr:x>
      <cdr:y>0.13928</cdr:y>
    </cdr:from>
    <cdr:to>
      <cdr:x>0.78034</cdr:x>
      <cdr:y>0.55929</cdr:y>
    </cdr:to>
    <cdr:cxnSp macro="">
      <cdr:nvCxnSpPr>
        <cdr:cNvPr id="17" name="Straight Connector 16"/>
        <cdr:cNvCxnSpPr>
          <a:endCxn xmlns:a="http://schemas.openxmlformats.org/drawingml/2006/main" id="15" idx="4"/>
        </cdr:cNvCxnSpPr>
      </cdr:nvCxnSpPr>
      <cdr:spPr>
        <a:xfrm xmlns:a="http://schemas.openxmlformats.org/drawingml/2006/main" flipH="1">
          <a:off x="3304339" y="400648"/>
          <a:ext cx="2161" cy="1208178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0.38224</cdr:x>
      <cdr:y>0.54286</cdr:y>
    </cdr:from>
    <cdr:to>
      <cdr:x>0.39302</cdr:x>
      <cdr:y>0.55942</cdr:y>
    </cdr:to>
    <cdr:sp macro="" textlink="">
      <cdr:nvSpPr>
        <cdr:cNvPr id="18" name="Oval 17"/>
        <cdr:cNvSpPr/>
      </cdr:nvSpPr>
      <cdr:spPr>
        <a:xfrm xmlns:a="http://schemas.openxmlformats.org/drawingml/2006/main">
          <a:off x="1619648" y="1561574"/>
          <a:ext cx="45678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0.38643</cdr:x>
      <cdr:y>0.55431</cdr:y>
    </cdr:from>
    <cdr:to>
      <cdr:x>0.38742</cdr:x>
      <cdr:y>0.67014</cdr:y>
    </cdr:to>
    <cdr:cxnSp macro="">
      <cdr:nvCxnSpPr>
        <cdr:cNvPr id="19" name="Straight Connector 18"/>
        <cdr:cNvCxnSpPr/>
      </cdr:nvCxnSpPr>
      <cdr:spPr>
        <a:xfrm xmlns:a="http://schemas.openxmlformats.org/drawingml/2006/main" flipH="1">
          <a:off x="1637393" y="1594500"/>
          <a:ext cx="4225" cy="333179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0.38205</cdr:x>
      <cdr:y>0.66057</cdr:y>
    </cdr:from>
    <cdr:to>
      <cdr:x>0.39283</cdr:x>
      <cdr:y>0.67713</cdr:y>
    </cdr:to>
    <cdr:sp macro="" textlink="">
      <cdr:nvSpPr>
        <cdr:cNvPr id="27" name="Oval 26"/>
        <cdr:cNvSpPr/>
      </cdr:nvSpPr>
      <cdr:spPr>
        <a:xfrm xmlns:a="http://schemas.openxmlformats.org/drawingml/2006/main">
          <a:off x="1618847" y="1900174"/>
          <a:ext cx="45679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0.37035</cdr:x>
      <cdr:y>0.17219</cdr:y>
    </cdr:from>
    <cdr:to>
      <cdr:x>0.58597</cdr:x>
      <cdr:y>0.49007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570567" y="495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0.07527</cdr:x>
      <cdr:y>0.47151</cdr:y>
    </cdr:from>
    <cdr:to>
      <cdr:x>0.13392</cdr:x>
      <cdr:y>0.54693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8930" y="1356332"/>
          <a:ext cx="248515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X</a:t>
          </a:r>
          <a:r>
            <a:rPr lang="en-US" sz="1100" baseline="-25000"/>
            <a:t>l</a:t>
          </a:r>
        </a:p>
      </cdr:txBody>
    </cdr:sp>
  </cdr:relSizeAnchor>
  <cdr:relSizeAnchor xmlns:cdr="http://schemas.openxmlformats.org/drawingml/2006/chartDrawing">
    <cdr:from>
      <cdr:x>0.71975</cdr:x>
      <cdr:y>0.46232</cdr:y>
    </cdr:from>
    <cdr:to>
      <cdr:x>0.7784</cdr:x>
      <cdr:y>0.53774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3049767" y="1329875"/>
          <a:ext cx="248516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u</a:t>
          </a:r>
        </a:p>
      </cdr:txBody>
    </cdr:sp>
  </cdr:relSizeAnchor>
  <cdr:relSizeAnchor xmlns:cdr="http://schemas.openxmlformats.org/drawingml/2006/chartDrawing">
    <cdr:from>
      <cdr:x>0.32334</cdr:x>
      <cdr:y>0.46521</cdr:y>
    </cdr:from>
    <cdr:to>
      <cdr:x>0.38199</cdr:x>
      <cdr:y>0.54063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370095" y="1338190"/>
          <a:ext cx="248515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</a:t>
          </a:r>
        </a:p>
      </cdr:txBody>
    </cdr:sp>
  </cdr:relSizeAnchor>
  <cdr:relSizeAnchor xmlns:cdr="http://schemas.openxmlformats.org/drawingml/2006/chartDrawing">
    <cdr:from>
      <cdr:x>0.1078</cdr:x>
      <cdr:y>0.83207</cdr:y>
    </cdr:from>
    <cdr:to>
      <cdr:x>0.18292</cdr:x>
      <cdr:y>0.90749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456780" y="2393494"/>
          <a:ext cx="318304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l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0.68891</cdr:x>
      <cdr:y>0.0668</cdr:y>
    </cdr:from>
    <cdr:to>
      <cdr:x>0.76403</cdr:x>
      <cdr:y>0.14223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2919086" y="192156"/>
          <a:ext cx="318303" cy="2169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u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0.38588</cdr:x>
      <cdr:y>0.64363</cdr:y>
    </cdr:from>
    <cdr:to>
      <cdr:x>0.461</cdr:x>
      <cdr:y>0.71905</cdr:y>
    </cdr:to>
    <cdr:sp macro="" textlink="">
      <cdr:nvSpPr>
        <cdr:cNvPr id="36" name="TextBox 1"/>
        <cdr:cNvSpPr txBox="1"/>
      </cdr:nvSpPr>
      <cdr:spPr>
        <a:xfrm xmlns:a="http://schemas.openxmlformats.org/drawingml/2006/main">
          <a:off x="1635062" y="1851447"/>
          <a:ext cx="318304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0.12509</cdr:x>
      <cdr:y>0.55955</cdr:y>
    </cdr:from>
    <cdr:to>
      <cdr:x>0.12566</cdr:x>
      <cdr:y>0.82415</cdr:y>
    </cdr:to>
    <cdr:cxnSp macro="">
      <cdr:nvCxnSpPr>
        <cdr:cNvPr id="37" name="Straight Connector 36"/>
        <cdr:cNvCxnSpPr>
          <a:endCxn xmlns:a="http://schemas.openxmlformats.org/drawingml/2006/main" id="14" idx="0"/>
        </cdr:cNvCxnSpPr>
      </cdr:nvCxnSpPr>
      <cdr:spPr>
        <a:xfrm xmlns:a="http://schemas.openxmlformats.org/drawingml/2006/main" flipH="1">
          <a:off x="530776" y="1609573"/>
          <a:ext cx="2401" cy="761138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0.12128</cdr:x>
      <cdr:y>0.12527</cdr:y>
    </cdr:from>
    <cdr:to>
      <cdr:x>0.7863</cdr:x>
      <cdr:y>0.83829</cdr:y>
    </cdr:to>
    <cdr:cxnSp macro="">
      <cdr:nvCxnSpPr>
        <cdr:cNvPr id="6" name="Straight Connector 5"/>
        <cdr:cNvCxnSpPr>
          <a:stCxn xmlns:a="http://schemas.openxmlformats.org/drawingml/2006/main" id="14" idx="3"/>
        </cdr:cNvCxnSpPr>
      </cdr:nvCxnSpPr>
      <cdr:spPr>
        <a:xfrm xmlns:a="http://schemas.openxmlformats.org/drawingml/2006/main" flipV="1">
          <a:off x="513886" y="360357"/>
          <a:ext cx="2817869" cy="2051013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0.39125</cdr:x>
      <cdr:y>0.12646</cdr:y>
    </cdr:from>
    <cdr:to>
      <cdr:x>0.78191</cdr:x>
      <cdr:y>0.663</cdr:y>
    </cdr:to>
    <cdr:cxnSp macro="">
      <cdr:nvCxnSpPr>
        <cdr:cNvPr id="28" name="Straight Connector 27"/>
        <cdr:cNvCxnSpPr>
          <a:stCxn xmlns:a="http://schemas.openxmlformats.org/drawingml/2006/main" id="27" idx="7"/>
        </cdr:cNvCxnSpPr>
      </cdr:nvCxnSpPr>
      <cdr:spPr>
        <a:xfrm xmlns:a="http://schemas.openxmlformats.org/drawingml/2006/main" flipV="1">
          <a:off x="1657836" y="363766"/>
          <a:ext cx="1655333" cy="1543384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0.46799</cdr:x>
      <cdr:y>0.54273</cdr:y>
    </cdr:from>
    <cdr:to>
      <cdr:x>0.47877</cdr:x>
      <cdr:y>0.55929</cdr:y>
    </cdr:to>
    <cdr:sp macro="" textlink="">
      <cdr:nvSpPr>
        <cdr:cNvPr id="33" name="Oval 32"/>
        <cdr:cNvSpPr/>
      </cdr:nvSpPr>
      <cdr:spPr>
        <a:xfrm xmlns:a="http://schemas.openxmlformats.org/drawingml/2006/main">
          <a:off x="1983015" y="1561193"/>
          <a:ext cx="45679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0.48084</cdr:x>
      <cdr:y>0.53642</cdr:y>
    </cdr:from>
    <cdr:to>
      <cdr:x>0.55663</cdr:x>
      <cdr:y>0.61184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2037443" y="1543051"/>
          <a:ext cx="321128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n+1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0.04717</cdr:x>
      <cdr:y>0.55017</cdr:y>
    </cdr:from>
    <cdr:to>
      <cdr:x>0.97799</cdr:x>
      <cdr:y>0.55017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00385" y="1582592"/>
          <a:ext cx="3954264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0.05346</cdr:x>
      <cdr:y>0.02931</cdr:y>
    </cdr:from>
    <cdr:to>
      <cdr:x>0.05346</cdr:x>
      <cdr:y>0.96731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23850" y="123825"/>
          <a:ext cx="0" cy="396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0.57977</cdr:x>
      <cdr:y>0.43421</cdr:y>
    </cdr:from>
    <cdr:to>
      <cdr:x>0.59053</cdr:x>
      <cdr:y>0.45011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462955" y="1249041"/>
          <a:ext cx="45719" cy="45719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0.81228</cdr:x>
      <cdr:y>0.05408</cdr:y>
    </cdr:from>
    <cdr:to>
      <cdr:x>0.82308</cdr:x>
      <cdr:y>0.07064</cdr:y>
    </cdr:to>
    <cdr:sp macro="" textlink="">
      <cdr:nvSpPr>
        <cdr:cNvPr id="16" name="Oval 15"/>
        <cdr:cNvSpPr/>
      </cdr:nvSpPr>
      <cdr:spPr>
        <a:xfrm xmlns:a="http://schemas.openxmlformats.org/drawingml/2006/main">
          <a:off x="3447378" y="155551"/>
          <a:ext cx="45837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0.81498</cdr:x>
      <cdr:y>0.53458</cdr:y>
    </cdr:from>
    <cdr:to>
      <cdr:x>0.82576</cdr:x>
      <cdr:y>0.55114</cdr:y>
    </cdr:to>
    <cdr:sp macro="" textlink="">
      <cdr:nvSpPr>
        <cdr:cNvPr id="18" name="Oval 17"/>
        <cdr:cNvSpPr/>
      </cdr:nvSpPr>
      <cdr:spPr>
        <a:xfrm xmlns:a="http://schemas.openxmlformats.org/drawingml/2006/main">
          <a:off x="3462137" y="1537752"/>
          <a:ext cx="45795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0.37035</cdr:x>
      <cdr:y>0.17219</cdr:y>
    </cdr:from>
    <cdr:to>
      <cdr:x>0.58597</cdr:x>
      <cdr:y>0.49007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570567" y="495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0.75168</cdr:x>
      <cdr:y>0.45033</cdr:y>
    </cdr:from>
    <cdr:to>
      <cdr:x>0.81033</cdr:x>
      <cdr:y>0.52575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3200400" y="1295400"/>
          <a:ext cx="249712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/>
            <a:t>X</a:t>
          </a:r>
          <a:r>
            <a:rPr lang="en-US" sz="1100" baseline="-25000" dirty="0" err="1"/>
            <a:t>n</a:t>
          </a:r>
          <a:endParaRPr lang="en-US" sz="1100" baseline="-25000" dirty="0"/>
        </a:p>
      </cdr:txBody>
    </cdr:sp>
  </cdr:relSizeAnchor>
  <cdr:relSizeAnchor xmlns:cdr="http://schemas.openxmlformats.org/drawingml/2006/chartDrawing">
    <cdr:from>
      <cdr:x>0.57997</cdr:x>
      <cdr:y>0.53696</cdr:y>
    </cdr:from>
    <cdr:to>
      <cdr:x>0.63862</cdr:x>
      <cdr:y>0.61238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2463807" y="1544578"/>
          <a:ext cx="249154" cy="216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n+1</a:t>
          </a:r>
        </a:p>
      </cdr:txBody>
    </cdr:sp>
  </cdr:relSizeAnchor>
  <cdr:relSizeAnchor xmlns:cdr="http://schemas.openxmlformats.org/drawingml/2006/chartDrawing">
    <cdr:from>
      <cdr:x>0.699</cdr:x>
      <cdr:y>0.04197</cdr:y>
    </cdr:from>
    <cdr:to>
      <cdr:x>0.77412</cdr:x>
      <cdr:y>0.1174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2969456" y="120717"/>
          <a:ext cx="319121" cy="2169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0.58473</cdr:x>
      <cdr:y>0.44868</cdr:y>
    </cdr:from>
    <cdr:to>
      <cdr:x>0.5852</cdr:x>
      <cdr:y>0.53276</cdr:y>
    </cdr:to>
    <cdr:cxnSp macro="">
      <cdr:nvCxnSpPr>
        <cdr:cNvPr id="37" name="Straight Connector 36"/>
        <cdr:cNvCxnSpPr/>
      </cdr:nvCxnSpPr>
      <cdr:spPr>
        <a:xfrm xmlns:a="http://schemas.openxmlformats.org/drawingml/2006/main" flipH="1">
          <a:off x="2484027" y="1290638"/>
          <a:ext cx="1998" cy="241871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0.58157</cdr:x>
      <cdr:y>0.06821</cdr:y>
    </cdr:from>
    <cdr:to>
      <cdr:x>0.81386</cdr:x>
      <cdr:y>0.55487</cdr:y>
    </cdr:to>
    <cdr:cxnSp macro="">
      <cdr:nvCxnSpPr>
        <cdr:cNvPr id="21" name="Straight Connector 20"/>
        <cdr:cNvCxnSpPr>
          <a:endCxn xmlns:a="http://schemas.openxmlformats.org/drawingml/2006/main" id="16" idx="3"/>
        </cdr:cNvCxnSpPr>
      </cdr:nvCxnSpPr>
      <cdr:spPr>
        <a:xfrm xmlns:a="http://schemas.openxmlformats.org/drawingml/2006/main" flipV="1">
          <a:off x="2468237" y="196210"/>
          <a:ext cx="985854" cy="1399908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0.8186</cdr:x>
      <cdr:y>0.06354</cdr:y>
    </cdr:from>
    <cdr:to>
      <cdr:x>0.81907</cdr:x>
      <cdr:y>0.53619</cdr:y>
    </cdr:to>
    <cdr:cxnSp macro="">
      <cdr:nvCxnSpPr>
        <cdr:cNvPr id="25" name="Straight Connector 24"/>
        <cdr:cNvCxnSpPr/>
      </cdr:nvCxnSpPr>
      <cdr:spPr>
        <a:xfrm xmlns:a="http://schemas.openxmlformats.org/drawingml/2006/main" flipH="1">
          <a:off x="3474182" y="182771"/>
          <a:ext cx="2024" cy="1359599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0.57922</cdr:x>
      <cdr:y>0.53587</cdr:y>
    </cdr:from>
    <cdr:to>
      <cdr:x>0.59</cdr:x>
      <cdr:y>0.55243</cdr:y>
    </cdr:to>
    <cdr:sp macro="" textlink="">
      <cdr:nvSpPr>
        <cdr:cNvPr id="29" name="Oval 28"/>
        <cdr:cNvSpPr/>
      </cdr:nvSpPr>
      <cdr:spPr>
        <a:xfrm xmlns:a="http://schemas.openxmlformats.org/drawingml/2006/main">
          <a:off x="2460625" y="1541462"/>
          <a:ext cx="45795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0.48617</cdr:x>
      <cdr:y>0.35706</cdr:y>
    </cdr:from>
    <cdr:to>
      <cdr:x>0.54482</cdr:x>
      <cdr:y>0.43248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2065338" y="1027113"/>
          <a:ext cx="249154" cy="216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n+1</a:t>
          </a:r>
          <a:r>
            <a:rPr lang="en-US" sz="1100">
              <a:effectLst/>
              <a:latin typeface="+mn-lt"/>
              <a:ea typeface="+mn-ea"/>
              <a:cs typeface="+mn-cs"/>
            </a:rPr>
            <a:t>)</a:t>
          </a:r>
          <a:endParaRPr lang="en-US" sz="1100" baseline="-25000"/>
        </a:p>
      </cdr:txBody>
    </cdr:sp>
  </cdr:relSizeAnchor>
  <cdr:relSizeAnchor xmlns:cdr="http://schemas.openxmlformats.org/drawingml/2006/chartDrawing">
    <cdr:from>
      <cdr:x>0.52466</cdr:x>
      <cdr:y>0.44536</cdr:y>
    </cdr:from>
    <cdr:to>
      <cdr:x>0.5852</cdr:x>
      <cdr:y>0.54636</cdr:y>
    </cdr:to>
    <cdr:cxnSp macro="">
      <cdr:nvCxnSpPr>
        <cdr:cNvPr id="36" name="Straight Connector 35"/>
        <cdr:cNvCxnSpPr/>
      </cdr:nvCxnSpPr>
      <cdr:spPr>
        <a:xfrm xmlns:a="http://schemas.openxmlformats.org/drawingml/2006/main" flipV="1">
          <a:off x="2228850" y="1281114"/>
          <a:ext cx="257175" cy="290511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0.52205</cdr:x>
      <cdr:y>0.53753</cdr:y>
    </cdr:from>
    <cdr:to>
      <cdr:x>0.53283</cdr:x>
      <cdr:y>0.55409</cdr:y>
    </cdr:to>
    <cdr:sp macro="" textlink="">
      <cdr:nvSpPr>
        <cdr:cNvPr id="46" name="Oval 45"/>
        <cdr:cNvSpPr/>
      </cdr:nvSpPr>
      <cdr:spPr>
        <a:xfrm xmlns:a="http://schemas.openxmlformats.org/drawingml/2006/main">
          <a:off x="2217738" y="1546225"/>
          <a:ext cx="45795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0.52653</cdr:x>
      <cdr:y>0.51325</cdr:y>
    </cdr:from>
    <cdr:to>
      <cdr:x>0.52691</cdr:x>
      <cdr:y>0.54711</cdr:y>
    </cdr:to>
    <cdr:cxnSp macro="">
      <cdr:nvCxnSpPr>
        <cdr:cNvPr id="47" name="Straight Connector 46"/>
        <cdr:cNvCxnSpPr/>
      </cdr:nvCxnSpPr>
      <cdr:spPr>
        <a:xfrm xmlns:a="http://schemas.openxmlformats.org/drawingml/2006/main" flipH="1">
          <a:off x="2236788" y="1476375"/>
          <a:ext cx="1587" cy="97409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0.49963</cdr:x>
      <cdr:y>0.54249</cdr:y>
    </cdr:from>
    <cdr:to>
      <cdr:x>0.55828</cdr:x>
      <cdr:y>0.61791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2122487" y="1560513"/>
          <a:ext cx="249154" cy="216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n+2</a:t>
          </a:r>
        </a:p>
      </cdr:txBody>
    </cdr:sp>
  </cdr:relSizeAnchor>
  <cdr:relSizeAnchor xmlns:cdr="http://schemas.openxmlformats.org/drawingml/2006/chartDrawing">
    <cdr:from>
      <cdr:x>0.39649</cdr:x>
      <cdr:y>0.44316</cdr:y>
    </cdr:from>
    <cdr:to>
      <cdr:x>0.45514</cdr:x>
      <cdr:y>0.51858</cdr:y>
    </cdr:to>
    <cdr:sp macro="" textlink="">
      <cdr:nvSpPr>
        <cdr:cNvPr id="50" name="TextBox 1"/>
        <cdr:cNvSpPr txBox="1"/>
      </cdr:nvSpPr>
      <cdr:spPr>
        <a:xfrm xmlns:a="http://schemas.openxmlformats.org/drawingml/2006/main">
          <a:off x="1684337" y="1274762"/>
          <a:ext cx="249154" cy="216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n+2</a:t>
          </a:r>
          <a:r>
            <a:rPr lang="en-US" sz="1100">
              <a:effectLst/>
              <a:latin typeface="+mn-lt"/>
              <a:ea typeface="+mn-ea"/>
              <a:cs typeface="+mn-cs"/>
            </a:rPr>
            <a:t>)</a:t>
          </a:r>
          <a:endParaRPr lang="en-US" sz="1100" baseline="-25000"/>
        </a:p>
      </cdr:txBody>
    </cdr:sp>
  </cdr:relSizeAnchor>
  <cdr:relSizeAnchor xmlns:cdr="http://schemas.openxmlformats.org/drawingml/2006/chartDrawing">
    <cdr:from>
      <cdr:x>0.51981</cdr:x>
      <cdr:y>0.50442</cdr:y>
    </cdr:from>
    <cdr:to>
      <cdr:x>0.53059</cdr:x>
      <cdr:y>0.52098</cdr:y>
    </cdr:to>
    <cdr:sp macro="" textlink="">
      <cdr:nvSpPr>
        <cdr:cNvPr id="51" name="Oval 50"/>
        <cdr:cNvSpPr/>
      </cdr:nvSpPr>
      <cdr:spPr>
        <a:xfrm xmlns:a="http://schemas.openxmlformats.org/drawingml/2006/main">
          <a:off x="2208212" y="1450975"/>
          <a:ext cx="45795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0.04717</cdr:x>
      <cdr:y>0.55017</cdr:y>
    </cdr:from>
    <cdr:to>
      <cdr:x>0.97799</cdr:x>
      <cdr:y>0.55017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00385" y="1582592"/>
          <a:ext cx="3954264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0.05346</cdr:x>
      <cdr:y>0.02931</cdr:y>
    </cdr:from>
    <cdr:to>
      <cdr:x>0.05346</cdr:x>
      <cdr:y>0.96731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323850" y="123825"/>
          <a:ext cx="0" cy="396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0.12643</cdr:x>
      <cdr:y>0.82084</cdr:y>
    </cdr:from>
    <cdr:to>
      <cdr:x>0.13721</cdr:x>
      <cdr:y>0.8374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537079" y="2361184"/>
          <a:ext cx="45795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0.64028</cdr:x>
      <cdr:y>0.54237</cdr:y>
    </cdr:from>
    <cdr:to>
      <cdr:x>0.65106</cdr:x>
      <cdr:y>0.55893</cdr:y>
    </cdr:to>
    <cdr:sp macro="" textlink="">
      <cdr:nvSpPr>
        <cdr:cNvPr id="18" name="Oval 17"/>
        <cdr:cNvSpPr/>
      </cdr:nvSpPr>
      <cdr:spPr>
        <a:xfrm xmlns:a="http://schemas.openxmlformats.org/drawingml/2006/main">
          <a:off x="2731122" y="1560157"/>
          <a:ext cx="45983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0.37035</cdr:x>
      <cdr:y>0.17219</cdr:y>
    </cdr:from>
    <cdr:to>
      <cdr:x>0.58597</cdr:x>
      <cdr:y>0.49007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570567" y="495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0.57997</cdr:x>
      <cdr:y>0.53696</cdr:y>
    </cdr:from>
    <cdr:to>
      <cdr:x>0.63862</cdr:x>
      <cdr:y>0.61238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2463807" y="1544578"/>
          <a:ext cx="249154" cy="216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n+1</a:t>
          </a:r>
        </a:p>
      </cdr:txBody>
    </cdr:sp>
  </cdr:relSizeAnchor>
  <cdr:relSizeAnchor xmlns:cdr="http://schemas.openxmlformats.org/drawingml/2006/chartDrawing">
    <cdr:from>
      <cdr:x>0.1078</cdr:x>
      <cdr:y>0.83207</cdr:y>
    </cdr:from>
    <cdr:to>
      <cdr:x>0.18292</cdr:x>
      <cdr:y>0.90749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456780" y="2393494"/>
          <a:ext cx="318304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n-1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0.1278</cdr:x>
      <cdr:y>0.55123</cdr:y>
    </cdr:from>
    <cdr:to>
      <cdr:x>0.64797</cdr:x>
      <cdr:y>0.82947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544131" y="1585641"/>
          <a:ext cx="2214715" cy="800371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0.64403</cdr:x>
      <cdr:y>0.35645</cdr:y>
    </cdr:from>
    <cdr:to>
      <cdr:x>0.64521</cdr:x>
      <cdr:y>0.55567</cdr:y>
    </cdr:to>
    <cdr:cxnSp macro="">
      <cdr:nvCxnSpPr>
        <cdr:cNvPr id="25" name="Straight Connector 24"/>
        <cdr:cNvCxnSpPr/>
      </cdr:nvCxnSpPr>
      <cdr:spPr>
        <a:xfrm xmlns:a="http://schemas.openxmlformats.org/drawingml/2006/main">
          <a:off x="2747122" y="1025338"/>
          <a:ext cx="5045" cy="573068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0.48748</cdr:x>
      <cdr:y>0.27136</cdr:y>
    </cdr:from>
    <cdr:to>
      <cdr:x>0.54613</cdr:x>
      <cdr:y>0.34678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2079372" y="780572"/>
          <a:ext cx="250173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n+1</a:t>
          </a:r>
          <a:r>
            <a:rPr lang="en-US" sz="1100">
              <a:effectLst/>
              <a:latin typeface="+mn-lt"/>
              <a:ea typeface="+mn-ea"/>
              <a:cs typeface="+mn-cs"/>
            </a:rPr>
            <a:t>)</a:t>
          </a:r>
          <a:endParaRPr lang="en-US" sz="1100" baseline="-25000"/>
        </a:p>
      </cdr:txBody>
    </cdr:sp>
  </cdr:relSizeAnchor>
  <cdr:relSizeAnchor xmlns:cdr="http://schemas.openxmlformats.org/drawingml/2006/chartDrawing">
    <cdr:from>
      <cdr:x>0.13167</cdr:x>
      <cdr:y>0.55188</cdr:y>
    </cdr:from>
    <cdr:to>
      <cdr:x>0.13224</cdr:x>
      <cdr:y>0.84075</cdr:y>
    </cdr:to>
    <cdr:cxnSp macro="">
      <cdr:nvCxnSpPr>
        <cdr:cNvPr id="52" name="Straight Connector 51"/>
        <cdr:cNvCxnSpPr/>
      </cdr:nvCxnSpPr>
      <cdr:spPr>
        <a:xfrm xmlns:a="http://schemas.openxmlformats.org/drawingml/2006/main" flipH="1">
          <a:off x="558516" y="1587500"/>
          <a:ext cx="2401" cy="830957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0.13279</cdr:x>
      <cdr:y>0.45114</cdr:y>
    </cdr:from>
    <cdr:to>
      <cdr:x>0.20791</cdr:x>
      <cdr:y>0.52656</cdr:y>
    </cdr:to>
    <cdr:sp macro="" textlink="">
      <cdr:nvSpPr>
        <cdr:cNvPr id="56" name="TextBox 1"/>
        <cdr:cNvSpPr txBox="1"/>
      </cdr:nvSpPr>
      <cdr:spPr>
        <a:xfrm xmlns:a="http://schemas.openxmlformats.org/drawingml/2006/main">
          <a:off x="563685" y="1310115"/>
          <a:ext cx="318874" cy="219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n-1</a:t>
          </a:r>
          <a:endParaRPr lang="en-US" sz="1100" baseline="0"/>
        </a:p>
      </cdr:txBody>
    </cdr:sp>
  </cdr:relSizeAnchor>
  <cdr:relSizeAnchor xmlns:cdr="http://schemas.openxmlformats.org/drawingml/2006/chartDrawing">
    <cdr:from>
      <cdr:x>0.12632</cdr:x>
      <cdr:y>0.53787</cdr:y>
    </cdr:from>
    <cdr:to>
      <cdr:x>0.1371</cdr:x>
      <cdr:y>0.55443</cdr:y>
    </cdr:to>
    <cdr:sp macro="" textlink="">
      <cdr:nvSpPr>
        <cdr:cNvPr id="57" name="Oval 56"/>
        <cdr:cNvSpPr/>
      </cdr:nvSpPr>
      <cdr:spPr>
        <a:xfrm xmlns:a="http://schemas.openxmlformats.org/drawingml/2006/main">
          <a:off x="536209" y="1561977"/>
          <a:ext cx="45759" cy="48091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0.28907</cdr:x>
      <cdr:y>0.73055</cdr:y>
    </cdr:from>
    <cdr:to>
      <cdr:x>0.29987</cdr:x>
      <cdr:y>0.74711</cdr:y>
    </cdr:to>
    <cdr:sp macro="" textlink="">
      <cdr:nvSpPr>
        <cdr:cNvPr id="28" name="Oval 27"/>
        <cdr:cNvSpPr/>
      </cdr:nvSpPr>
      <cdr:spPr>
        <a:xfrm xmlns:a="http://schemas.openxmlformats.org/drawingml/2006/main">
          <a:off x="1233021" y="2101477"/>
          <a:ext cx="46067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0.63716</cdr:x>
      <cdr:y>0.35073</cdr:y>
    </cdr:from>
    <cdr:to>
      <cdr:x>0.64796</cdr:x>
      <cdr:y>0.36729</cdr:y>
    </cdr:to>
    <cdr:sp macro="" textlink="">
      <cdr:nvSpPr>
        <cdr:cNvPr id="33" name="Oval 32"/>
        <cdr:cNvSpPr/>
      </cdr:nvSpPr>
      <cdr:spPr>
        <a:xfrm xmlns:a="http://schemas.openxmlformats.org/drawingml/2006/main">
          <a:off x="2717800" y="1008903"/>
          <a:ext cx="46067" cy="4763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0.31534</cdr:x>
      <cdr:y>0.75198</cdr:y>
    </cdr:from>
    <cdr:to>
      <cdr:x>0.39046</cdr:x>
      <cdr:y>0.8274</cdr:y>
    </cdr:to>
    <cdr:sp macro="" textlink="">
      <cdr:nvSpPr>
        <cdr:cNvPr id="38" name="TextBox 1"/>
        <cdr:cNvSpPr txBox="1"/>
      </cdr:nvSpPr>
      <cdr:spPr>
        <a:xfrm xmlns:a="http://schemas.openxmlformats.org/drawingml/2006/main">
          <a:off x="1345079" y="2163108"/>
          <a:ext cx="320426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f(x</a:t>
          </a:r>
          <a:r>
            <a:rPr lang="en-US" sz="1100" baseline="-25000"/>
            <a:t>n</a:t>
          </a:r>
          <a:r>
            <a:rPr lang="en-US" sz="1100" baseline="0"/>
            <a:t>)</a:t>
          </a:r>
        </a:p>
      </cdr:txBody>
    </cdr:sp>
  </cdr:relSizeAnchor>
  <cdr:relSizeAnchor xmlns:cdr="http://schemas.openxmlformats.org/drawingml/2006/chartDrawing">
    <cdr:from>
      <cdr:x>0.23521</cdr:x>
      <cdr:y>0.46176</cdr:y>
    </cdr:from>
    <cdr:to>
      <cdr:x>0.31033</cdr:x>
      <cdr:y>0.53718</cdr:y>
    </cdr:to>
    <cdr:sp macro="" textlink="">
      <cdr:nvSpPr>
        <cdr:cNvPr id="39" name="TextBox 1"/>
        <cdr:cNvSpPr txBox="1"/>
      </cdr:nvSpPr>
      <cdr:spPr>
        <a:xfrm xmlns:a="http://schemas.openxmlformats.org/drawingml/2006/main">
          <a:off x="1003300" y="1328270"/>
          <a:ext cx="320426" cy="216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X</a:t>
          </a:r>
          <a:r>
            <a:rPr lang="en-US" sz="1100" baseline="-25000"/>
            <a:t>n</a:t>
          </a:r>
          <a:endParaRPr lang="en-US" sz="1100" baseline="0"/>
        </a:p>
      </cdr:txBody>
    </cdr:sp>
  </cdr:relSizeAnchor>
  <cdr:relSizeAnchor xmlns:cdr="http://schemas.openxmlformats.org/drawingml/2006/chartDrawing">
    <cdr:from>
      <cdr:x>0.29563</cdr:x>
      <cdr:y>0.55123</cdr:y>
    </cdr:from>
    <cdr:to>
      <cdr:x>0.29594</cdr:x>
      <cdr:y>0.74478</cdr:y>
    </cdr:to>
    <cdr:cxnSp macro="">
      <cdr:nvCxnSpPr>
        <cdr:cNvPr id="40" name="Straight Connector 39"/>
        <cdr:cNvCxnSpPr/>
      </cdr:nvCxnSpPr>
      <cdr:spPr>
        <a:xfrm xmlns:a="http://schemas.openxmlformats.org/drawingml/2006/main" flipH="1">
          <a:off x="1261036" y="1585632"/>
          <a:ext cx="1307" cy="556779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0.28907</cdr:x>
      <cdr:y>0.53967</cdr:y>
    </cdr:from>
    <cdr:to>
      <cdr:x>0.29985</cdr:x>
      <cdr:y>0.55623</cdr:y>
    </cdr:to>
    <cdr:sp macro="" textlink="">
      <cdr:nvSpPr>
        <cdr:cNvPr id="41" name="Oval 40"/>
        <cdr:cNvSpPr/>
      </cdr:nvSpPr>
      <cdr:spPr>
        <a:xfrm xmlns:a="http://schemas.openxmlformats.org/drawingml/2006/main">
          <a:off x="1233021" y="1552388"/>
          <a:ext cx="45983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0.50085</cdr:x>
      <cdr:y>0.40904</cdr:y>
    </cdr:from>
    <cdr:to>
      <cdr:x>0.50085</cdr:x>
      <cdr:y>0.50178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819400" y="1638300"/>
          <a:ext cx="0" cy="37147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0.61985</cdr:x>
      <cdr:y>0.49544</cdr:y>
    </cdr:from>
    <cdr:to>
      <cdr:x>0.62267</cdr:x>
      <cdr:y>0.78478</cdr:y>
    </cdr:to>
    <cdr:cxnSp macro="">
      <cdr:nvCxnSpPr>
        <cdr:cNvPr id="4" name="Straight Connector 3"/>
        <cdr:cNvCxnSpPr/>
      </cdr:nvCxnSpPr>
      <cdr:spPr>
        <a:xfrm xmlns:a="http://schemas.openxmlformats.org/drawingml/2006/main" flipH="1" flipV="1">
          <a:off x="3489325" y="1984375"/>
          <a:ext cx="15875" cy="115887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0.26817</cdr:x>
      <cdr:y>0.50142</cdr:y>
    </cdr:from>
    <cdr:to>
      <cdr:x>0.50046</cdr:x>
      <cdr:y>0.59471</cdr:y>
    </cdr:to>
    <cdr:cxnSp macro="">
      <cdr:nvCxnSpPr>
        <cdr:cNvPr id="5" name="Straight Connector 4"/>
        <cdr:cNvCxnSpPr/>
      </cdr:nvCxnSpPr>
      <cdr:spPr>
        <a:xfrm xmlns:a="http://schemas.openxmlformats.org/drawingml/2006/main" flipV="1">
          <a:off x="1505682" y="2008311"/>
          <a:ext cx="1304193" cy="37367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0.50046</cdr:x>
      <cdr:y>0.40446</cdr:y>
    </cdr:from>
    <cdr:to>
      <cdr:x>0.62051</cdr:x>
      <cdr:y>0.49959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2809875" y="1619983"/>
          <a:ext cx="674077" cy="3810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0.57223</cdr:x>
      <cdr:y>0.49959</cdr:y>
    </cdr:from>
    <cdr:to>
      <cdr:x>0.62182</cdr:x>
      <cdr:y>0.78862</cdr:y>
    </cdr:to>
    <cdr:cxnSp macro="">
      <cdr:nvCxnSpPr>
        <cdr:cNvPr id="10" name="Straight Connector 9"/>
        <cdr:cNvCxnSpPr/>
      </cdr:nvCxnSpPr>
      <cdr:spPr>
        <a:xfrm xmlns:a="http://schemas.openxmlformats.org/drawingml/2006/main" flipH="1" flipV="1">
          <a:off x="3212855" y="2000983"/>
          <a:ext cx="278424" cy="115765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0.5728</cdr:x>
      <cdr:y>0.49197</cdr:y>
    </cdr:from>
    <cdr:to>
      <cdr:x>0.57562</cdr:x>
      <cdr:y>0.56046</cdr:y>
    </cdr:to>
    <cdr:cxnSp macro="">
      <cdr:nvCxnSpPr>
        <cdr:cNvPr id="11" name="Straight Connector 10"/>
        <cdr:cNvCxnSpPr/>
      </cdr:nvCxnSpPr>
      <cdr:spPr>
        <a:xfrm xmlns:a="http://schemas.openxmlformats.org/drawingml/2006/main" flipH="1" flipV="1">
          <a:off x="3216030" y="1970454"/>
          <a:ext cx="15833" cy="27432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0.16564</cdr:x>
      <cdr:y>0.4938</cdr:y>
    </cdr:from>
    <cdr:to>
      <cdr:x>0.17383</cdr:x>
      <cdr:y>0.50569</cdr:y>
    </cdr:to>
    <cdr:sp macro="" textlink="">
      <cdr:nvSpPr>
        <cdr:cNvPr id="12" name="Oval 11"/>
        <cdr:cNvSpPr/>
      </cdr:nvSpPr>
      <cdr:spPr>
        <a:xfrm xmlns:a="http://schemas.openxmlformats.org/drawingml/2006/main">
          <a:off x="930031" y="1977781"/>
          <a:ext cx="45983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0070C0"/>
        </a:solidFill>
        <a:ln xmlns:a="http://schemas.openxmlformats.org/drawingml/2006/main">
          <a:solidFill>
            <a:srgbClr val="0070C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0.35356</cdr:x>
      <cdr:y>0.4938</cdr:y>
    </cdr:from>
    <cdr:to>
      <cdr:x>0.36175</cdr:x>
      <cdr:y>0.50569</cdr:y>
    </cdr:to>
    <cdr:sp macro="" textlink="">
      <cdr:nvSpPr>
        <cdr:cNvPr id="13" name="Oval 12"/>
        <cdr:cNvSpPr/>
      </cdr:nvSpPr>
      <cdr:spPr>
        <a:xfrm xmlns:a="http://schemas.openxmlformats.org/drawingml/2006/main">
          <a:off x="1985108" y="1977781"/>
          <a:ext cx="45983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0070C0"/>
        </a:solidFill>
        <a:ln xmlns:a="http://schemas.openxmlformats.org/drawingml/2006/main">
          <a:solidFill>
            <a:srgbClr val="0070C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0.54931</cdr:x>
      <cdr:y>0.4938</cdr:y>
    </cdr:from>
    <cdr:to>
      <cdr:x>0.5575</cdr:x>
      <cdr:y>0.50569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3084147" y="1977781"/>
          <a:ext cx="45983" cy="47636"/>
        </a:xfrm>
        <a:prstGeom xmlns:a="http://schemas.openxmlformats.org/drawingml/2006/main" prst="ellipse">
          <a:avLst/>
        </a:prstGeom>
        <a:solidFill xmlns:a="http://schemas.openxmlformats.org/drawingml/2006/main">
          <a:srgbClr val="0070C0"/>
        </a:solidFill>
        <a:ln xmlns:a="http://schemas.openxmlformats.org/drawingml/2006/main">
          <a:solidFill>
            <a:srgbClr val="0070C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0.25</cdr:x>
      <cdr:y>0.38889</cdr:y>
    </cdr:from>
    <cdr:to>
      <cdr:x>0.37</cdr:x>
      <cdr:y>0.38889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>
          <a:off x="1143000" y="1066800"/>
          <a:ext cx="54864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0.28333</cdr:x>
      <cdr:y>0.25</cdr:y>
    </cdr:from>
    <cdr:to>
      <cdr:x>0.40347</cdr:x>
      <cdr:y>0.25116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1295400" y="685800"/>
          <a:ext cx="549280" cy="31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0.36667</cdr:x>
      <cdr:y>0.33333</cdr:y>
    </cdr:from>
    <cdr:to>
      <cdr:x>0.56667</cdr:x>
      <cdr:y>0.42708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676400" y="914400"/>
          <a:ext cx="914400" cy="2571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True</a:t>
          </a:r>
          <a:r>
            <a:rPr lang="en-US" sz="1100" baseline="0" dirty="0">
              <a:solidFill>
                <a:srgbClr val="FF0000"/>
              </a:solidFill>
            </a:rPr>
            <a:t> Error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</cdr:x>
      <cdr:y>0.19444</cdr:y>
    </cdr:from>
    <cdr:to>
      <cdr:x>0.66598</cdr:x>
      <cdr:y>0.28819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828800" y="533400"/>
          <a:ext cx="1216060" cy="2571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aseline="0" dirty="0">
              <a:solidFill>
                <a:schemeClr val="accent1"/>
              </a:solidFill>
            </a:rPr>
            <a:t>Approximate Error</a:t>
          </a:r>
          <a:endParaRPr lang="en-US" sz="1100" dirty="0">
            <a:solidFill>
              <a:schemeClr val="accent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BEE42-2870-4621-94E2-9A85CCD78575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472D-0178-4189-8E3F-75B7C0A2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Analytical</a:t>
            </a:r>
            <a:r>
              <a:rPr lang="en-US" baseline="0" dirty="0" smtClean="0"/>
              <a:t> methods</a:t>
            </a:r>
          </a:p>
          <a:p>
            <a:r>
              <a:rPr lang="en-US" baseline="0" dirty="0" smtClean="0"/>
              <a:t>	Polynomial Inequalities, Quadratic Equation, Graphing</a:t>
            </a:r>
          </a:p>
          <a:p>
            <a:r>
              <a:rPr lang="en-US" baseline="0" dirty="0" smtClean="0"/>
              <a:t>Numerical Methods </a:t>
            </a:r>
          </a:p>
          <a:p>
            <a:r>
              <a:rPr lang="en-US" baseline="0" dirty="0" smtClean="0"/>
              <a:t>	Definition – algorithm, iterative, arithmetic operations, initial guess</a:t>
            </a:r>
          </a:p>
          <a:p>
            <a:r>
              <a:rPr lang="en-US" baseline="0" dirty="0" smtClean="0"/>
              <a:t>	Initial guesses made using previous knowledge, graph,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an upper and lower bound which “bracket” the root</a:t>
            </a:r>
          </a:p>
          <a:p>
            <a:r>
              <a:rPr lang="en-US" dirty="0" smtClean="0"/>
              <a:t>decrease the interval between the bounds until we reach</a:t>
            </a:r>
            <a:r>
              <a:rPr lang="en-US" baseline="0" dirty="0" smtClean="0"/>
              <a:t> an answer that is accurate enough</a:t>
            </a:r>
            <a:endParaRPr lang="en-US" dirty="0" smtClean="0"/>
          </a:p>
          <a:p>
            <a:r>
              <a:rPr lang="en-US" dirty="0" smtClean="0"/>
              <a:t>With bracketing methods, we want to</a:t>
            </a:r>
          </a:p>
          <a:p>
            <a:r>
              <a:rPr lang="en-US" dirty="0" smtClean="0"/>
              <a:t>	1.</a:t>
            </a:r>
            <a:r>
              <a:rPr lang="en-US" baseline="0" dirty="0" smtClean="0"/>
              <a:t> </a:t>
            </a:r>
            <a:r>
              <a:rPr lang="en-US" dirty="0" smtClean="0"/>
              <a:t>find an approximation</a:t>
            </a:r>
          </a:p>
          <a:p>
            <a:r>
              <a:rPr lang="en-US" dirty="0" smtClean="0"/>
              <a:t>	2.determine</a:t>
            </a:r>
            <a:r>
              <a:rPr lang="en-US" baseline="0" dirty="0" smtClean="0"/>
              <a:t> the interval containing the true root</a:t>
            </a:r>
          </a:p>
          <a:p>
            <a:r>
              <a:rPr lang="en-US" baseline="0" dirty="0" smtClean="0"/>
              <a:t>	3. repeat using the new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your bounds </a:t>
            </a:r>
          </a:p>
          <a:p>
            <a:r>
              <a:rPr lang="en-US" dirty="0" smtClean="0"/>
              <a:t>Find</a:t>
            </a:r>
            <a:r>
              <a:rPr lang="en-US" baseline="0" dirty="0" smtClean="0"/>
              <a:t> the mid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bounds</a:t>
            </a:r>
            <a:r>
              <a:rPr lang="en-US" baseline="0" dirty="0" smtClean="0"/>
              <a:t> start the same distance away from the true root.</a:t>
            </a:r>
            <a:endParaRPr lang="en-US" dirty="0" smtClean="0"/>
          </a:p>
          <a:p>
            <a:r>
              <a:rPr lang="en-US" dirty="0" smtClean="0"/>
              <a:t>The approximation will tend to be closer to the bound with a lower</a:t>
            </a:r>
            <a:r>
              <a:rPr lang="en-US" baseline="0" dirty="0" smtClean="0"/>
              <a:t> value for f(x)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Analytical derivative makes Newton-</a:t>
            </a:r>
            <a:r>
              <a:rPr lang="en-US" dirty="0" err="1" smtClean="0"/>
              <a:t>Raphson</a:t>
            </a:r>
            <a:r>
              <a:rPr lang="en-US" baseline="0" dirty="0" smtClean="0"/>
              <a:t> unrealistic for some functions.</a:t>
            </a:r>
          </a:p>
          <a:p>
            <a:r>
              <a:rPr lang="en-US" baseline="0" dirty="0" smtClean="0"/>
              <a:t>Demonstrate why slopes close to zero are poor choices x=1, y=2.8, m= small number, xn+1 = extremely large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NR x</a:t>
            </a:r>
            <a:r>
              <a:rPr lang="en-US" baseline="-25000" dirty="0" smtClean="0"/>
              <a:t>3</a:t>
            </a:r>
            <a:r>
              <a:rPr lang="en-US" dirty="0" smtClean="0"/>
              <a:t> = 1.300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 </a:t>
            </a:r>
            <a:r>
              <a:rPr lang="en-US" baseline="0" dirty="0" smtClean="0"/>
              <a:t>– vertical measure</a:t>
            </a:r>
          </a:p>
          <a:p>
            <a:r>
              <a:rPr lang="en-US" baseline="0" dirty="0" smtClean="0"/>
              <a:t>E</a:t>
            </a:r>
            <a:r>
              <a:rPr lang="en-US" baseline="-25000" dirty="0" smtClean="0"/>
              <a:t>h </a:t>
            </a:r>
            <a:r>
              <a:rPr lang="en-US" baseline="0" dirty="0" smtClean="0"/>
              <a:t>– horizontal measure</a:t>
            </a:r>
            <a:endParaRPr lang="en-US" baseline="-25000" dirty="0" smtClean="0"/>
          </a:p>
          <a:p>
            <a:r>
              <a:rPr lang="en-US" dirty="0" smtClean="0"/>
              <a:t>Y=(1/x) -0.01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r>
              <a:rPr lang="en-US" dirty="0" smtClean="0"/>
              <a:t> = 100 – set y to</a:t>
            </a:r>
            <a:r>
              <a:rPr lang="en-US" baseline="0" dirty="0" smtClean="0"/>
              <a:t> 0 and solve for x or plug in 100 for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 – Option 1 E = 0.01</a:t>
            </a:r>
          </a:p>
          <a:p>
            <a:r>
              <a:rPr lang="en-US" baseline="0" dirty="0" smtClean="0"/>
              <a:t>L = 25 and u = 150</a:t>
            </a:r>
          </a:p>
          <a:p>
            <a:r>
              <a:rPr lang="en-US" baseline="0" dirty="0" smtClean="0"/>
              <a:t>X</a:t>
            </a:r>
            <a:r>
              <a:rPr lang="en-US" baseline="-25000" dirty="0" smtClean="0"/>
              <a:t>1</a:t>
            </a:r>
            <a:r>
              <a:rPr lang="en-US" baseline="0" dirty="0" smtClean="0"/>
              <a:t> = 87.5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 – Option 2 </a:t>
            </a:r>
            <a:r>
              <a:rPr lang="en-US" baseline="0" dirty="0" err="1" smtClean="0"/>
              <a:t>E</a:t>
            </a:r>
            <a:r>
              <a:rPr lang="en-US" baseline="-25000" dirty="0" err="1" smtClean="0"/>
              <a:t>v</a:t>
            </a:r>
            <a:r>
              <a:rPr lang="en-US" baseline="0" dirty="0" smtClean="0"/>
              <a:t> = 0.01 and E</a:t>
            </a:r>
            <a:r>
              <a:rPr lang="en-US" baseline="-25000" dirty="0" smtClean="0"/>
              <a:t>h</a:t>
            </a:r>
            <a:r>
              <a:rPr lang="en-US" baseline="0" dirty="0" smtClean="0"/>
              <a:t> = 0.1</a:t>
            </a:r>
          </a:p>
          <a:p>
            <a:r>
              <a:rPr lang="en-US" baseline="0" dirty="0" smtClean="0"/>
              <a:t>L = 25 and  u = 150</a:t>
            </a:r>
          </a:p>
          <a:p>
            <a:r>
              <a:rPr lang="en-US" baseline="0" dirty="0" smtClean="0"/>
              <a:t>X</a:t>
            </a:r>
            <a:r>
              <a:rPr lang="en-US" baseline="-25000" dirty="0" smtClean="0"/>
              <a:t>12</a:t>
            </a:r>
            <a:r>
              <a:rPr lang="en-US" baseline="0" dirty="0" smtClean="0"/>
              <a:t> = 99.98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determination when you sketch the graph for initial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Use approximate error because to</a:t>
            </a:r>
            <a:r>
              <a:rPr lang="en-US" sz="1200" baseline="0" dirty="0" smtClean="0"/>
              <a:t> calculate true error we would need the true root, thus no need for the numerical method</a:t>
            </a:r>
            <a:endParaRPr lang="en-US" sz="1200" dirty="0" smtClean="0"/>
          </a:p>
          <a:p>
            <a:r>
              <a:rPr lang="en-US" sz="1200" dirty="0" err="1" smtClean="0"/>
              <a:t>X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 is</a:t>
            </a:r>
            <a:r>
              <a:rPr lang="en-US" sz="1200" baseline="0" dirty="0" smtClean="0"/>
              <a:t> assumed to be theoretical value because it should be more accurate</a:t>
            </a:r>
          </a:p>
          <a:p>
            <a:r>
              <a:rPr lang="en-US" sz="1200" dirty="0" smtClean="0"/>
              <a:t>Graph data comes</a:t>
            </a:r>
            <a:r>
              <a:rPr lang="en-US" sz="1200" baseline="0" dirty="0" smtClean="0"/>
              <a:t> from Bisection on x</a:t>
            </a:r>
            <a:r>
              <a:rPr lang="en-US" sz="1200" baseline="30000" dirty="0" smtClean="0"/>
              <a:t>2</a:t>
            </a:r>
            <a:r>
              <a:rPr lang="en-US" sz="1200" baseline="0" dirty="0" smtClean="0"/>
              <a:t>+x-30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Fun fact: the approximate error for every iteration of NR where f(x) = 1/x is 50%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oscillating graph.</a:t>
            </a:r>
          </a:p>
          <a:p>
            <a:r>
              <a:rPr lang="en-US" dirty="0" smtClean="0"/>
              <a:t>Explain the</a:t>
            </a:r>
            <a:r>
              <a:rPr lang="en-US" baseline="0" dirty="0" smtClean="0"/>
              <a:t> figure looks like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(x)</a:t>
            </a:r>
            <a:endParaRPr lang="en-US" dirty="0" smtClean="0"/>
          </a:p>
          <a:p>
            <a:r>
              <a:rPr lang="en-US" dirty="0" smtClean="0"/>
              <a:t>Explain that e</a:t>
            </a:r>
            <a:r>
              <a:rPr lang="en-US" baseline="30000" dirty="0" smtClean="0"/>
              <a:t>-x</a:t>
            </a:r>
            <a:r>
              <a:rPr lang="en-US" baseline="0" dirty="0" smtClean="0"/>
              <a:t> is a coefficient and goes to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472D-0178-4189-8E3F-75B7C0A22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A19F11-6C05-4444-B909-4CDF470D4D5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3287ED-D923-45BC-B736-32A4D0ECB95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Analysis of Numerical Root-finding methods</a:t>
            </a:r>
            <a:endParaRPr lang="en-US" sz="2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Carl De </a:t>
            </a:r>
            <a:r>
              <a:rPr lang="en-US" sz="2000" dirty="0" err="1" smtClean="0"/>
              <a:t>Vries</a:t>
            </a:r>
            <a:r>
              <a:rPr lang="en-US" sz="2000" smtClean="0"/>
              <a:t> Calculus </a:t>
            </a:r>
            <a:r>
              <a:rPr lang="en-US" sz="2000" dirty="0" smtClean="0"/>
              <a:t>II – Honors - 2013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4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 method approximations may diverge from the root completely.</a:t>
            </a:r>
          </a:p>
          <a:p>
            <a:r>
              <a:rPr lang="en-US" sz="2000" dirty="0" smtClean="0"/>
              <a:t>If multiple roots exist, the approximation may converge on a different root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using Newton-</a:t>
            </a:r>
            <a:r>
              <a:rPr lang="en-US" sz="2000" dirty="0" err="1" smtClean="0"/>
              <a:t>Raphson</a:t>
            </a:r>
            <a:endParaRPr lang="en-US" sz="1100" dirty="0" smtClean="0"/>
          </a:p>
          <a:p>
            <a:pPr lvl="1"/>
            <a:r>
              <a:rPr lang="en-US" sz="1700" dirty="0" smtClean="0"/>
              <a:t>Roots at</a:t>
            </a:r>
            <a:endParaRPr lang="en-US" sz="1700" dirty="0" smtClean="0"/>
          </a:p>
          <a:p>
            <a:pPr lvl="2"/>
            <a:r>
              <a:rPr lang="en-US" sz="1400" dirty="0"/>
              <a:t>x</a:t>
            </a:r>
            <a:r>
              <a:rPr lang="en-US" sz="1400" dirty="0" smtClean="0"/>
              <a:t> = -0.419</a:t>
            </a:r>
            <a:endParaRPr lang="en-US" sz="1400" dirty="0" smtClean="0"/>
          </a:p>
          <a:p>
            <a:pPr lvl="2"/>
            <a:r>
              <a:rPr lang="en-US" sz="1400" dirty="0" smtClean="0"/>
              <a:t>x </a:t>
            </a:r>
            <a:r>
              <a:rPr lang="en-US" sz="1400" dirty="0" smtClean="0"/>
              <a:t>= 0.388</a:t>
            </a:r>
          </a:p>
          <a:p>
            <a:pPr lvl="2"/>
            <a:r>
              <a:rPr lang="en-US" sz="1400" dirty="0"/>
              <a:t>x</a:t>
            </a:r>
            <a:r>
              <a:rPr lang="en-US" sz="1400" dirty="0" smtClean="0"/>
              <a:t> = </a:t>
            </a:r>
            <a:r>
              <a:rPr lang="en-US" sz="1400" dirty="0" smtClean="0"/>
              <a:t>1.230</a:t>
            </a:r>
          </a:p>
          <a:p>
            <a:endParaRPr lang="en-US" sz="2000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700729"/>
              </p:ext>
            </p:extLst>
          </p:nvPr>
        </p:nvGraphicFramePr>
        <p:xfrm>
          <a:off x="4419600" y="1981200"/>
          <a:ext cx="4457700" cy="290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1814899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696616" y="3276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2896374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(x) = -5x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+6x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+x-1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11322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when the approximation is accurate enough.</a:t>
            </a:r>
          </a:p>
          <a:p>
            <a:r>
              <a:rPr lang="en-US" dirty="0" smtClean="0"/>
              <a:t>Truncation error</a:t>
            </a:r>
          </a:p>
          <a:p>
            <a:r>
              <a:rPr lang="en-US" dirty="0" smtClean="0"/>
              <a:t>Round-off error</a:t>
            </a:r>
          </a:p>
          <a:p>
            <a:r>
              <a:rPr lang="en-US" dirty="0" smtClean="0"/>
              <a:t>Maximum Iterations</a:t>
            </a:r>
          </a:p>
          <a:p>
            <a:pPr lvl="1"/>
            <a:r>
              <a:rPr lang="en-US" dirty="0" smtClean="0"/>
              <a:t>Epsilon is too small</a:t>
            </a:r>
          </a:p>
          <a:p>
            <a:pPr lvl="1"/>
            <a:r>
              <a:rPr lang="en-US" dirty="0" smtClean="0"/>
              <a:t>The approximation diverges</a:t>
            </a:r>
          </a:p>
          <a:p>
            <a:pPr lvl="1"/>
            <a:r>
              <a:rPr lang="en-US" dirty="0" smtClean="0"/>
              <a:t>Poor initial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/>
              <a:t>|f(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)|&lt; Ɛ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sz="1600" dirty="0"/>
              <a:t>|f(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/>
              <a:t>)| &lt; </a:t>
            </a:r>
            <a:r>
              <a:rPr lang="en-US" sz="1600" dirty="0" err="1"/>
              <a:t>Ɛ</a:t>
            </a:r>
            <a:r>
              <a:rPr lang="en-US" sz="1600" baseline="-25000" dirty="0" err="1"/>
              <a:t>v</a:t>
            </a:r>
            <a:r>
              <a:rPr lang="en-US" sz="1600" dirty="0"/>
              <a:t> and 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u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l</a:t>
            </a:r>
            <a:r>
              <a:rPr lang="en-US" sz="1600" dirty="0" smtClean="0"/>
              <a:t> </a:t>
            </a:r>
            <a:r>
              <a:rPr lang="en-US" sz="1600" dirty="0"/>
              <a:t>&lt; </a:t>
            </a:r>
            <a:r>
              <a:rPr lang="en-US" sz="1600" dirty="0" err="1" smtClean="0"/>
              <a:t>Ɛ</a:t>
            </a:r>
            <a:r>
              <a:rPr lang="en-US" sz="1600" baseline="-25000" dirty="0" err="1" smtClean="0"/>
              <a:t>h</a:t>
            </a:r>
            <a:endParaRPr lang="en-US" sz="1600" baseline="-25000" dirty="0" smtClean="0"/>
          </a:p>
          <a:p>
            <a:pPr lvl="1"/>
            <a:r>
              <a:rPr lang="en-US" sz="1600" dirty="0" err="1" smtClean="0"/>
              <a:t>Ɛ</a:t>
            </a:r>
            <a:r>
              <a:rPr lang="en-US" sz="1600" baseline="-25000" dirty="0" err="1" smtClean="0"/>
              <a:t>v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a vertical measure</a:t>
            </a:r>
          </a:p>
          <a:p>
            <a:pPr lvl="1"/>
            <a:r>
              <a:rPr lang="en-US" sz="1600" dirty="0" err="1" smtClean="0"/>
              <a:t>Ɛ</a:t>
            </a:r>
            <a:r>
              <a:rPr lang="en-US" sz="1600" baseline="-25000" dirty="0" err="1" smtClean="0"/>
              <a:t>h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a horizontal measure</a:t>
            </a:r>
            <a:endParaRPr lang="en-US" sz="1600" baseline="-25000" dirty="0"/>
          </a:p>
          <a:p>
            <a:pPr lvl="1"/>
            <a:r>
              <a:rPr lang="en-US" sz="1600" dirty="0"/>
              <a:t>The </a:t>
            </a:r>
            <a:r>
              <a:rPr lang="el-GR" sz="1600" dirty="0"/>
              <a:t>Δ</a:t>
            </a:r>
            <a:r>
              <a:rPr lang="en-US" sz="1600" dirty="0"/>
              <a:t>x &lt; Ɛ condition is useful for functions which approach the x-axis asymptotically.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23599"/>
              </p:ext>
            </p:extLst>
          </p:nvPr>
        </p:nvGraphicFramePr>
        <p:xfrm>
          <a:off x="228600" y="320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297180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031" y="351472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(x)= 1/x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50799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24638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(x) = 0.1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7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Option </a:t>
                </a:r>
                <a:r>
                  <a:rPr lang="en-US" sz="2000" dirty="0" smtClean="0"/>
                  <a:t>three (approximate error)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∗100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 smtClean="0"/>
                  <a:t> &lt;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endParaRPr lang="en-US" sz="1600" dirty="0" smtClean="0"/>
              </a:p>
              <a:p>
                <a:r>
                  <a:rPr lang="en-US" sz="1900" dirty="0" smtClean="0"/>
                  <a:t>True error is always less than approximate error.</a:t>
                </a:r>
              </a:p>
              <a:p>
                <a:r>
                  <a:rPr lang="en-US" sz="1900" dirty="0" smtClean="0"/>
                  <a:t>If the approximate error dips below tolerance the true error is also within the tolerance.</a:t>
                </a: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52" t="-617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445465"/>
              </p:ext>
            </p:extLst>
          </p:nvPr>
        </p:nvGraphicFramePr>
        <p:xfrm>
          <a:off x="42672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57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Validation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solution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Equation:    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+x-30 =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(x+6)(x-5) = 0</a:t>
            </a:r>
            <a:endParaRPr lang="en-US" sz="1000" dirty="0"/>
          </a:p>
          <a:p>
            <a:pPr marL="0" indent="0">
              <a:buNone/>
            </a:pPr>
            <a:r>
              <a:rPr lang="en-US" sz="2000" dirty="0" smtClean="0"/>
              <a:t>Roots at x = -6 and </a:t>
            </a:r>
            <a:r>
              <a:rPr lang="en-US" sz="2000" b="1" dirty="0" smtClean="0"/>
              <a:t>x = 5</a:t>
            </a:r>
          </a:p>
          <a:p>
            <a:pPr marL="0" indent="0">
              <a:buNone/>
            </a:pPr>
            <a:endParaRPr lang="en-US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Stopping criteria three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0.01%</a:t>
                </a:r>
              </a:p>
              <a:p>
                <a:r>
                  <a:rPr lang="en-US" dirty="0" smtClean="0"/>
                  <a:t>Max </a:t>
                </a:r>
                <a:r>
                  <a:rPr lang="en-US" dirty="0" smtClean="0"/>
                  <a:t>Iterations = 20</a:t>
                </a:r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136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32357"/>
              </p:ext>
            </p:extLst>
          </p:nvPr>
        </p:nvGraphicFramePr>
        <p:xfrm>
          <a:off x="609600" y="3657600"/>
          <a:ext cx="79248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l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u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5.000183105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4.999945306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n+1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Newton-</a:t>
                      </a:r>
                      <a:r>
                        <a:rPr lang="en-US" dirty="0" err="1" smtClean="0"/>
                        <a:t>Raphson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5.000000161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6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a circuit changes state, the energy storage in capacitors and inductors oscillates.</a:t>
            </a:r>
          </a:p>
          <a:p>
            <a:r>
              <a:rPr lang="en-US" sz="2000" dirty="0" smtClean="0"/>
              <a:t>Find the resistance required to dissipate the fluctuations in charge.</a:t>
            </a:r>
          </a:p>
          <a:p>
            <a:r>
              <a:rPr lang="en-US" sz="2000" dirty="0" smtClean="0"/>
              <a:t>Use Bisection method</a:t>
            </a:r>
          </a:p>
          <a:p>
            <a:r>
              <a:rPr lang="en-US" sz="2000" dirty="0" smtClean="0"/>
              <a:t>Determined initial bounds by graphing the equation</a:t>
            </a:r>
          </a:p>
          <a:p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Charge in the circuit as a function of time: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</a:rPr>
                            <m:t>𝑅𝑡</m:t>
                          </m:r>
                          <m:r>
                            <a:rPr lang="en-US" sz="1200" i="1">
                              <a:latin typeface="Cambria Math"/>
                            </a:rPr>
                            <m:t>/2</m:t>
                          </m:r>
                          <m:r>
                            <a:rPr lang="en-US" sz="1200" i="1"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cos</m:t>
                      </m:r>
                      <m:r>
                        <a:rPr lang="en-US" sz="12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t</m:t>
                      </m:r>
                      <m:r>
                        <a:rPr lang="en-US" sz="12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q/q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= 0.01%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 </a:t>
                </a:r>
                <a:r>
                  <a:rPr lang="en-US" sz="2000" dirty="0"/>
                  <a:t>= 0.05 </a:t>
                </a:r>
                <a:r>
                  <a:rPr lang="en-US" sz="2000" dirty="0" smtClean="0"/>
                  <a:t>seconds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 = 5 </a:t>
                </a:r>
                <a:r>
                  <a:rPr lang="en-US" sz="2000" dirty="0" err="1" smtClean="0"/>
                  <a:t>Henries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 =10</a:t>
                </a:r>
                <a:r>
                  <a:rPr lang="en-US" sz="2000" baseline="30000" dirty="0" smtClean="0"/>
                  <a:t>-4 </a:t>
                </a:r>
                <a:r>
                  <a:rPr lang="en-US" sz="2000" dirty="0" smtClean="0"/>
                  <a:t>Farads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71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function rearranged in terms of resistance: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sz="13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3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3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300" i="1">
                              <a:latin typeface="Cambria Math"/>
                            </a:rPr>
                            <m:t>−0.005</m:t>
                          </m:r>
                          <m:r>
                            <a:rPr lang="en-US" sz="1300" i="1">
                              <a:latin typeface="Cambria Math"/>
                            </a:rPr>
                            <m:t>𝑅</m:t>
                          </m:r>
                        </m:sup>
                      </m:sSup>
                      <m:func>
                        <m:funcPr>
                          <m:ctrlPr>
                            <a:rPr lang="en-US" sz="13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3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2000−0.01</m:t>
                                  </m:r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d>
                                <m:dPr>
                                  <m:ctrlPr>
                                    <a:rPr lang="en-US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0.05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300" i="1">
                          <a:latin typeface="Cambria Math"/>
                        </a:rPr>
                        <m:t>−0.01</m:t>
                      </m:r>
                    </m:oMath>
                  </m:oMathPara>
                </a14:m>
                <a:endParaRPr lang="en-US" sz="13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blipFill rotWithShape="1">
                <a:blip r:embed="rId2"/>
                <a:stretch>
                  <a:fillRect l="-2564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925106"/>
              </p:ext>
            </p:extLst>
          </p:nvPr>
        </p:nvGraphicFramePr>
        <p:xfrm>
          <a:off x="4343400" y="2514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28580"/>
                  </p:ext>
                </p:extLst>
              </p:nvPr>
            </p:nvGraphicFramePr>
            <p:xfrm>
              <a:off x="381000" y="5181600"/>
              <a:ext cx="8305801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194"/>
                    <a:gridCol w="564472"/>
                    <a:gridCol w="1013534"/>
                    <a:gridCol w="1066800"/>
                    <a:gridCol w="1752600"/>
                    <a:gridCol w="1676400"/>
                    <a:gridCol w="18288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l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err="1" smtClean="0"/>
                            <a:t>x</a:t>
                          </a:r>
                          <a:r>
                            <a:rPr lang="en-US" b="1" baseline="-25000" dirty="0" err="1" smtClean="0"/>
                            <a:t>u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Given</a:t>
                          </a:r>
                          <a:r>
                            <a:rPr lang="en-US" b="1" baseline="0" dirty="0" smtClean="0"/>
                            <a:t> </a:t>
                          </a:r>
                          <a:r>
                            <a:rPr lang="en-US" b="1" baseline="0" dirty="0" err="1" smtClean="0"/>
                            <a:t>x</a:t>
                          </a:r>
                          <a:r>
                            <a:rPr lang="en-US" b="1" baseline="-25000" dirty="0" err="1" smtClean="0"/>
                            <a:t>n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Given Iterations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Calculated </a:t>
                          </a:r>
                          <a:r>
                            <a:rPr lang="en-US" b="1" dirty="0" err="1" smtClean="0"/>
                            <a:t>x</a:t>
                          </a:r>
                          <a:r>
                            <a:rPr lang="en-US" b="1" baseline="-25000" dirty="0" err="1" smtClean="0"/>
                            <a:t>n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Calculated Iterations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0.0001%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328.1515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328.1515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28580"/>
                  </p:ext>
                </p:extLst>
              </p:nvPr>
            </p:nvGraphicFramePr>
            <p:xfrm>
              <a:off x="381000" y="5181600"/>
              <a:ext cx="8305801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194"/>
                    <a:gridCol w="564472"/>
                    <a:gridCol w="1013534"/>
                    <a:gridCol w="1066800"/>
                    <a:gridCol w="1752600"/>
                    <a:gridCol w="1676400"/>
                    <a:gridCol w="1828801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l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err="1" smtClean="0"/>
                            <a:t>x</a:t>
                          </a:r>
                          <a:r>
                            <a:rPr lang="en-US" b="1" baseline="-25000" dirty="0" err="1" smtClean="0"/>
                            <a:t>u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6386" t="-4762" r="-62469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Given</a:t>
                          </a:r>
                          <a:r>
                            <a:rPr lang="en-US" b="1" baseline="0" dirty="0" smtClean="0"/>
                            <a:t> </a:t>
                          </a:r>
                          <a:r>
                            <a:rPr lang="en-US" b="1" baseline="0" dirty="0" err="1" smtClean="0"/>
                            <a:t>x</a:t>
                          </a:r>
                          <a:r>
                            <a:rPr lang="en-US" b="1" baseline="-25000" dirty="0" err="1" smtClean="0"/>
                            <a:t>n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Given Iterations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Calculated </a:t>
                          </a:r>
                          <a:r>
                            <a:rPr lang="en-US" b="1" dirty="0" err="1" smtClean="0"/>
                            <a:t>x</a:t>
                          </a:r>
                          <a:r>
                            <a:rPr lang="en-US" b="1" baseline="-25000" dirty="0" err="1" smtClean="0"/>
                            <a:t>n</a:t>
                          </a:r>
                          <a:endParaRPr lang="en-US" b="1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Calculated Iterations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0.0001%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328.1515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328.1515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219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These methods are fundamental numerical methods.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More advanced methods exist, but have their own pros and cons.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bracketing methods will always converge.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Open methods may converge faster, but may also fail in several ways if: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</a:t>
            </a:r>
            <a:r>
              <a:rPr lang="en-US" dirty="0" smtClean="0">
                <a:latin typeface="Calibri" panose="020F0502020204030204" pitchFamily="34" charset="0"/>
              </a:rPr>
              <a:t>‘(</a:t>
            </a:r>
            <a:r>
              <a:rPr lang="en-US" dirty="0" err="1" smtClean="0">
                <a:latin typeface="Calibri" panose="020F0502020204030204" pitchFamily="34" charset="0"/>
              </a:rPr>
              <a:t>x</a:t>
            </a:r>
            <a:r>
              <a:rPr lang="en-US" baseline="-25000" dirty="0" err="1" smtClean="0">
                <a:latin typeface="Calibri" panose="020F0502020204030204" pitchFamily="34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approximations diverge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or converge on a different root.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Approximate error tends to be the best stopping criteria.</a:t>
            </a:r>
          </a:p>
        </p:txBody>
      </p:sp>
    </p:spTree>
    <p:extLst>
      <p:ext uri="{BB962C8B-B14F-4D97-AF65-F5344CB8AC3E}">
        <p14:creationId xmlns:p14="http://schemas.microsoft.com/office/powerpoint/2010/main" val="32840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Understand the theory behind four fundamental methods:</a:t>
            </a:r>
          </a:p>
          <a:p>
            <a:pPr lvl="1"/>
            <a:r>
              <a:rPr lang="en-US" sz="1800" dirty="0" smtClean="0"/>
              <a:t>Bisection method</a:t>
            </a:r>
          </a:p>
          <a:p>
            <a:pPr lvl="1"/>
            <a:r>
              <a:rPr lang="en-US" sz="1800" dirty="0" smtClean="0"/>
              <a:t>False Position method</a:t>
            </a:r>
          </a:p>
          <a:p>
            <a:pPr lvl="1"/>
            <a:r>
              <a:rPr lang="en-US" sz="1800" dirty="0" smtClean="0"/>
              <a:t>Newton-</a:t>
            </a:r>
            <a:r>
              <a:rPr lang="en-US" sz="1800" dirty="0" err="1" smtClean="0"/>
              <a:t>Raphson</a:t>
            </a:r>
            <a:r>
              <a:rPr lang="en-US" sz="1800" dirty="0" smtClean="0"/>
              <a:t> method</a:t>
            </a:r>
          </a:p>
          <a:p>
            <a:pPr lvl="1"/>
            <a:r>
              <a:rPr lang="en-US" sz="1800" dirty="0" smtClean="0"/>
              <a:t>Secant method</a:t>
            </a:r>
          </a:p>
          <a:p>
            <a:r>
              <a:rPr lang="en-US" sz="2000" dirty="0" smtClean="0"/>
              <a:t>Address termination criteria.</a:t>
            </a:r>
          </a:p>
          <a:p>
            <a:r>
              <a:rPr lang="en-US" sz="2000" dirty="0" smtClean="0"/>
              <a:t>Validate our code.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Applications of numerical methods</a:t>
            </a:r>
          </a:p>
          <a:p>
            <a:pPr lvl="1"/>
            <a:r>
              <a:rPr lang="en-US" sz="1700" dirty="0" smtClean="0"/>
              <a:t>Actuarial sciences</a:t>
            </a:r>
          </a:p>
          <a:p>
            <a:pPr lvl="1"/>
            <a:r>
              <a:rPr lang="en-US" sz="1700" dirty="0" smtClean="0"/>
              <a:t>Plotting spacecraft trajectories</a:t>
            </a:r>
          </a:p>
          <a:p>
            <a:pPr lvl="1"/>
            <a:r>
              <a:rPr lang="en-US" sz="1700" dirty="0" smtClean="0"/>
              <a:t>Calculating the values of financial instruments</a:t>
            </a:r>
            <a:endParaRPr lang="en-US" sz="1700" dirty="0"/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1950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Find the x values where f(x) = 0.</a:t>
            </a:r>
          </a:p>
          <a:p>
            <a:r>
              <a:rPr lang="en-US" dirty="0" smtClean="0"/>
              <a:t>Initial guesses and bounds are made by graphing the solution.</a:t>
            </a:r>
          </a:p>
          <a:p>
            <a:r>
              <a:rPr lang="en-US" dirty="0" smtClean="0"/>
              <a:t>Methods are divided into two families.</a:t>
            </a:r>
          </a:p>
          <a:p>
            <a:pPr lvl="1"/>
            <a:r>
              <a:rPr lang="en-US" dirty="0" smtClean="0"/>
              <a:t>Bracketing methods</a:t>
            </a:r>
          </a:p>
          <a:p>
            <a:pPr lvl="1"/>
            <a:r>
              <a:rPr lang="en-US" dirty="0" smtClean="0"/>
              <a:t>Open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Bracketing methods require both an upper bound and a lower bound.</a:t>
            </a:r>
          </a:p>
          <a:p>
            <a:r>
              <a:rPr lang="en-US" sz="2000" dirty="0" smtClean="0"/>
              <a:t>Decrease the width of the interval [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l</a:t>
            </a:r>
            <a:r>
              <a:rPr lang="en-US" sz="2000" dirty="0" err="1" smtClean="0"/>
              <a:t>,x</a:t>
            </a:r>
            <a:r>
              <a:rPr lang="en-US" sz="2000" baseline="-25000" dirty="0" err="1" smtClean="0"/>
              <a:t>u</a:t>
            </a:r>
            <a:r>
              <a:rPr lang="en-US" sz="2000" dirty="0" smtClean="0"/>
              <a:t>] around the root.</a:t>
            </a:r>
          </a:p>
          <a:p>
            <a:r>
              <a:rPr lang="en-US" sz="2000" dirty="0"/>
              <a:t>Find the interval containing the root after each  iteration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Bracketing methods always converge.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76016611"/>
              </p:ext>
            </p:extLst>
          </p:nvPr>
        </p:nvGraphicFramePr>
        <p:xfrm>
          <a:off x="4419600" y="2209800"/>
          <a:ext cx="4400550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92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Decrease the interval by half.</a:t>
                </a:r>
              </a:p>
              <a:p>
                <a:r>
                  <a:rPr lang="en-US" sz="2000" dirty="0" smtClean="0"/>
                  <a:t>The approximation has no direct relation to the function.</a:t>
                </a:r>
              </a:p>
              <a:p>
                <a:r>
                  <a:rPr lang="en-US" sz="2000" dirty="0" smtClean="0"/>
                  <a:t>Approximations may oscillate about or recede from the root.</a:t>
                </a:r>
              </a:p>
              <a:p>
                <a:r>
                  <a:rPr lang="en-US" sz="2000" dirty="0" smtClean="0"/>
                  <a:t>Approximation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5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1987820"/>
              </p:ext>
            </p:extLst>
          </p:nvPr>
        </p:nvGraphicFramePr>
        <p:xfrm>
          <a:off x="4419600" y="2286000"/>
          <a:ext cx="42481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76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smtClean="0"/>
                  <a:t>A </a:t>
                </a:r>
                <a:r>
                  <a:rPr lang="en-US" sz="2000" dirty="0" smtClean="0"/>
                  <a:t>secant line can be visualized between the upper and lower bounds.</a:t>
                </a:r>
                <a:endParaRPr lang="en-US" sz="2000" dirty="0"/>
              </a:p>
              <a:p>
                <a:r>
                  <a:rPr lang="en-US" sz="2000" dirty="0" smtClean="0"/>
                  <a:t>Starting equation: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1700" dirty="0" smtClean="0"/>
              </a:p>
              <a:p>
                <a:r>
                  <a:rPr lang="en-US" sz="2000" dirty="0" smtClean="0"/>
                  <a:t>Approximation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5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59190188"/>
              </p:ext>
            </p:extLst>
          </p:nvPr>
        </p:nvGraphicFramePr>
        <p:xfrm>
          <a:off x="4419600" y="2286000"/>
          <a:ext cx="42481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87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Open methods may only require a single initial guess.</a:t>
            </a:r>
          </a:p>
          <a:p>
            <a:r>
              <a:rPr lang="en-US" sz="2000" dirty="0" smtClean="0"/>
              <a:t>The initial guesses aren’t required to surround the root.</a:t>
            </a:r>
          </a:p>
          <a:p>
            <a:r>
              <a:rPr lang="en-US" sz="2000" dirty="0" smtClean="0"/>
              <a:t>Open methods tend to converge faster than bracketing methods.</a:t>
            </a:r>
          </a:p>
          <a:p>
            <a:r>
              <a:rPr lang="en-US" sz="2000" dirty="0" smtClean="0"/>
              <a:t>The approximations may diverge from the 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Newton-</a:t>
                </a:r>
                <a:r>
                  <a:rPr lang="en-US" sz="2000" dirty="0" err="1" smtClean="0"/>
                  <a:t>Raphson</a:t>
                </a:r>
                <a:r>
                  <a:rPr lang="en-US" sz="2000" dirty="0" smtClean="0"/>
                  <a:t> requires an analytical derivative.</a:t>
                </a:r>
              </a:p>
              <a:p>
                <a:r>
                  <a:rPr lang="en-US" sz="2000" dirty="0" smtClean="0"/>
                  <a:t>The derivative cannot evaluate to zero.</a:t>
                </a: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method may give an answer when |f(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)|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&lt;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Ɛ, but doesn’t actually cross the root.</a:t>
                </a:r>
                <a:endParaRPr lang="en-US" sz="2800" dirty="0" smtClean="0">
                  <a:latin typeface="Calibri" panose="020F0502020204030204" pitchFamily="34" charset="0"/>
                </a:endParaRPr>
              </a:p>
              <a:p>
                <a:r>
                  <a:rPr lang="en-US" sz="2000" dirty="0" smtClean="0"/>
                  <a:t>Starting equation:</a:t>
                </a:r>
                <a:endParaRPr lang="en-US" sz="17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Approximation </a:t>
                </a:r>
                <a:r>
                  <a:rPr lang="en-US" sz="2000" dirty="0"/>
                  <a:t>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7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5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811176"/>
              </p:ext>
            </p:extLst>
          </p:nvPr>
        </p:nvGraphicFramePr>
        <p:xfrm>
          <a:off x="4343400" y="2133600"/>
          <a:ext cx="4257676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0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Secant method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Useful when an solving for the analytical derivative is difficult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f’(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n</a:t>
                </a:r>
                <a:r>
                  <a:rPr lang="en-US" sz="2000" dirty="0" smtClean="0"/>
                  <a:t>) is approximately equal to a slope approximation of two near points.</a:t>
                </a:r>
              </a:p>
              <a:p>
                <a:r>
                  <a:rPr lang="en-US" sz="2000" dirty="0" smtClean="0"/>
                  <a:t>Staring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𝑛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1700" dirty="0" smtClean="0"/>
              </a:p>
              <a:p>
                <a:r>
                  <a:rPr lang="en-US" sz="2000" dirty="0" smtClean="0"/>
                  <a:t>Approximation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𝑛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700" i="1">
                            <a:latin typeface="Cambria Math"/>
                          </a:rPr>
                          <m:t>−</m:t>
                        </m:r>
                        <m:r>
                          <a:rPr lang="en-US" sz="17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5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10814"/>
              </p:ext>
            </p:extLst>
          </p:nvPr>
        </p:nvGraphicFramePr>
        <p:xfrm>
          <a:off x="4495800" y="2286000"/>
          <a:ext cx="4257676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27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2446</TotalTime>
  <Words>1348</Words>
  <Application>Microsoft Office PowerPoint</Application>
  <PresentationFormat>On-screen Show (4:3)</PresentationFormat>
  <Paragraphs>255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Analysis of Numerical Root-finding methods</vt:lpstr>
      <vt:lpstr>Introduction</vt:lpstr>
      <vt:lpstr>Background</vt:lpstr>
      <vt:lpstr>Bracketing methods</vt:lpstr>
      <vt:lpstr>Bisection method</vt:lpstr>
      <vt:lpstr>False Position method</vt:lpstr>
      <vt:lpstr>Open Methods</vt:lpstr>
      <vt:lpstr>Newton-Raphson method</vt:lpstr>
      <vt:lpstr>Secant method </vt:lpstr>
      <vt:lpstr>Divergence</vt:lpstr>
      <vt:lpstr>Stopping Criteria</vt:lpstr>
      <vt:lpstr>Stopping Criteria</vt:lpstr>
      <vt:lpstr>Stopping Criteria</vt:lpstr>
      <vt:lpstr>Code Validation</vt:lpstr>
      <vt:lpstr>Code Validation</vt:lpstr>
      <vt:lpstr>Code Validation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Numerical Root-finding methods</dc:title>
  <dc:creator>Carl</dc:creator>
  <cp:lastModifiedBy>Carl</cp:lastModifiedBy>
  <cp:revision>82</cp:revision>
  <dcterms:created xsi:type="dcterms:W3CDTF">2013-11-20T12:01:48Z</dcterms:created>
  <dcterms:modified xsi:type="dcterms:W3CDTF">2013-12-01T09:48:21Z</dcterms:modified>
</cp:coreProperties>
</file>