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627" r:id="rId2"/>
    <p:sldId id="259" r:id="rId3"/>
    <p:sldId id="260" r:id="rId4"/>
    <p:sldId id="262" r:id="rId5"/>
    <p:sldId id="265" r:id="rId6"/>
    <p:sldId id="520" r:id="rId7"/>
    <p:sldId id="518" r:id="rId8"/>
    <p:sldId id="521" r:id="rId9"/>
    <p:sldId id="523" r:id="rId10"/>
    <p:sldId id="519" r:id="rId11"/>
    <p:sldId id="52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41"/>
    <p:restoredTop sz="92543"/>
  </p:normalViewPr>
  <p:slideViewPr>
    <p:cSldViewPr snapToGrid="0" snapToObjects="1">
      <p:cViewPr varScale="1">
        <p:scale>
          <a:sx n="129" d="100"/>
          <a:sy n="129" d="100"/>
        </p:scale>
        <p:origin x="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36D8E-4409-E949-96C0-E9D71BF06682}" type="datetimeFigureOut">
              <a:rPr lang="en-AU" smtClean="0"/>
              <a:t>31/10/19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A8670-495C-5A40-9803-D725FD420069}" type="slidenum">
              <a:rPr lang="en-AU" smtClean="0"/>
              <a:t>‹#›</a:t>
            </a:fld>
            <a:endParaRPr lang="en-AU"/>
          </a:p>
        </p:txBody>
      </p:sp>
    </p:spTree>
    <p:extLst>
      <p:ext uri="{BB962C8B-B14F-4D97-AF65-F5344CB8AC3E}">
        <p14:creationId xmlns:p14="http://schemas.microsoft.com/office/powerpoint/2010/main" val="143755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9F692-D2A1-4D67-9881-ACADEE3059F4}" type="slidenum">
              <a:rPr lang="en-US" altLang="en-US"/>
              <a:pPr/>
              <a:t>11</a:t>
            </a:fld>
            <a:endParaRPr lang="en-US" altLang="en-US"/>
          </a:p>
        </p:txBody>
      </p:sp>
      <p:sp>
        <p:nvSpPr>
          <p:cNvPr id="24578" name="Rectangle 2"/>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24579" name="Rectangle 3"/>
          <p:cNvSpPr>
            <a:spLocks noGrp="1" noChangeArrowheads="1"/>
          </p:cNvSpPr>
          <p:nvPr>
            <p:ph type="body" idx="1"/>
          </p:nvPr>
        </p:nvSpPr>
        <p:spPr>
          <a:ln/>
        </p:spPr>
        <p:txBody>
          <a:bodyPr lIns="100225" tIns="49233" rIns="100225" bIns="49233"/>
          <a:lstStyle/>
          <a:p>
            <a:pPr marL="316499" indent="-316499"/>
            <a:r>
              <a:rPr lang="en-US" altLang="en-US" dirty="0"/>
              <a:t>The </a:t>
            </a:r>
            <a:r>
              <a:rPr lang="en-US" altLang="en-US" u="sng" dirty="0"/>
              <a:t>equilibrium price</a:t>
            </a:r>
            <a:r>
              <a:rPr lang="en-US" altLang="en-US" dirty="0"/>
              <a:t> of a good is:</a:t>
            </a:r>
          </a:p>
          <a:p>
            <a:pPr marL="759599" lvl="1" indent="-253200"/>
            <a:r>
              <a:rPr lang="en-US" altLang="en-US" dirty="0"/>
              <a:t>a price at which quantity supplied equals quantity demanded.</a:t>
            </a:r>
          </a:p>
          <a:p>
            <a:pPr marL="759599" lvl="1" indent="-253200"/>
            <a:r>
              <a:rPr lang="en-US" altLang="en-US" dirty="0"/>
              <a:t>a price at which excess demand equals zero.</a:t>
            </a:r>
          </a:p>
          <a:p>
            <a:pPr defTabSz="1012797">
              <a:defRPr/>
            </a:pPr>
            <a:r>
              <a:rPr lang="en-US" altLang="en-US" b="1" dirty="0">
                <a:solidFill>
                  <a:schemeClr val="tx2"/>
                </a:solidFill>
              </a:rPr>
              <a:t>At the equilibrium price there is no net tendency for price to change.</a:t>
            </a:r>
          </a:p>
          <a:p>
            <a:endParaRPr lang="en-US" altLang="en-US" dirty="0"/>
          </a:p>
        </p:txBody>
      </p:sp>
    </p:spTree>
    <p:extLst>
      <p:ext uri="{BB962C8B-B14F-4D97-AF65-F5344CB8AC3E}">
        <p14:creationId xmlns:p14="http://schemas.microsoft.com/office/powerpoint/2010/main" val="961437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36CA-595F-C14A-856D-E158B884EB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841E0B6-0918-E848-93BA-D4CCFB0FB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0F8F8D0-9726-1941-AA5A-866ED15C1C1D}"/>
              </a:ext>
            </a:extLst>
          </p:cNvPr>
          <p:cNvSpPr>
            <a:spLocks noGrp="1"/>
          </p:cNvSpPr>
          <p:nvPr>
            <p:ph type="dt" sz="half" idx="10"/>
          </p:nvPr>
        </p:nvSpPr>
        <p:spPr/>
        <p:txBody>
          <a:bodyPr/>
          <a:lstStyle/>
          <a:p>
            <a:fld id="{B033FA6D-5386-B44D-9954-66D9C8F3286D}" type="datetimeFigureOut">
              <a:rPr lang="en-AU" smtClean="0"/>
              <a:t>31/10/19</a:t>
            </a:fld>
            <a:endParaRPr lang="en-AU"/>
          </a:p>
        </p:txBody>
      </p:sp>
      <p:sp>
        <p:nvSpPr>
          <p:cNvPr id="5" name="Footer Placeholder 4">
            <a:extLst>
              <a:ext uri="{FF2B5EF4-FFF2-40B4-BE49-F238E27FC236}">
                <a16:creationId xmlns:a16="http://schemas.microsoft.com/office/drawing/2014/main" id="{EBA10D92-ACA1-9E4F-8C7B-1E830ED9B24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88F5BC1-102B-DB45-B876-BB155727E145}"/>
              </a:ext>
            </a:extLst>
          </p:cNvPr>
          <p:cNvSpPr>
            <a:spLocks noGrp="1"/>
          </p:cNvSpPr>
          <p:nvPr>
            <p:ph type="sldNum" sz="quarter" idx="12"/>
          </p:nvPr>
        </p:nvSpPr>
        <p:spPr/>
        <p:txBody>
          <a:bodyPr/>
          <a:lstStyle/>
          <a:p>
            <a:fld id="{B3FB6689-33F7-644A-96CD-13E2A101A614}" type="slidenum">
              <a:rPr lang="en-AU" smtClean="0"/>
              <a:t>‹#›</a:t>
            </a:fld>
            <a:endParaRPr lang="en-AU"/>
          </a:p>
        </p:txBody>
      </p:sp>
    </p:spTree>
    <p:extLst>
      <p:ext uri="{BB962C8B-B14F-4D97-AF65-F5344CB8AC3E}">
        <p14:creationId xmlns:p14="http://schemas.microsoft.com/office/powerpoint/2010/main" val="310125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4811-03C0-9343-B326-C0678FCBB2E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57509CC-9B8E-EE45-A90B-AB74D2A011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8FA340-4E4D-B44D-AF2B-82C2E566C9DF}"/>
              </a:ext>
            </a:extLst>
          </p:cNvPr>
          <p:cNvSpPr>
            <a:spLocks noGrp="1"/>
          </p:cNvSpPr>
          <p:nvPr>
            <p:ph type="dt" sz="half" idx="10"/>
          </p:nvPr>
        </p:nvSpPr>
        <p:spPr/>
        <p:txBody>
          <a:bodyPr/>
          <a:lstStyle/>
          <a:p>
            <a:fld id="{B033FA6D-5386-B44D-9954-66D9C8F3286D}" type="datetimeFigureOut">
              <a:rPr lang="en-AU" smtClean="0"/>
              <a:t>31/10/19</a:t>
            </a:fld>
            <a:endParaRPr lang="en-AU"/>
          </a:p>
        </p:txBody>
      </p:sp>
      <p:sp>
        <p:nvSpPr>
          <p:cNvPr id="5" name="Footer Placeholder 4">
            <a:extLst>
              <a:ext uri="{FF2B5EF4-FFF2-40B4-BE49-F238E27FC236}">
                <a16:creationId xmlns:a16="http://schemas.microsoft.com/office/drawing/2014/main" id="{B36BAEF5-8114-AF4B-ADC5-B7B5B1F5D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FD3C64-811E-A64F-BB76-34BFF6423D6F}"/>
              </a:ext>
            </a:extLst>
          </p:cNvPr>
          <p:cNvSpPr>
            <a:spLocks noGrp="1"/>
          </p:cNvSpPr>
          <p:nvPr>
            <p:ph type="sldNum" sz="quarter" idx="12"/>
          </p:nvPr>
        </p:nvSpPr>
        <p:spPr/>
        <p:txBody>
          <a:bodyPr/>
          <a:lstStyle/>
          <a:p>
            <a:fld id="{B3FB6689-33F7-644A-96CD-13E2A101A614}" type="slidenum">
              <a:rPr lang="en-AU" smtClean="0"/>
              <a:t>‹#›</a:t>
            </a:fld>
            <a:endParaRPr lang="en-AU"/>
          </a:p>
        </p:txBody>
      </p:sp>
    </p:spTree>
    <p:extLst>
      <p:ext uri="{BB962C8B-B14F-4D97-AF65-F5344CB8AC3E}">
        <p14:creationId xmlns:p14="http://schemas.microsoft.com/office/powerpoint/2010/main" val="35385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2B4A3-02E0-D949-A485-6AC697A540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7719FC4-9CE7-3E49-890B-722F0119A4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6C9316-2491-A34D-ADB5-BC7CBBFD08B4}"/>
              </a:ext>
            </a:extLst>
          </p:cNvPr>
          <p:cNvSpPr>
            <a:spLocks noGrp="1"/>
          </p:cNvSpPr>
          <p:nvPr>
            <p:ph type="dt" sz="half" idx="10"/>
          </p:nvPr>
        </p:nvSpPr>
        <p:spPr/>
        <p:txBody>
          <a:bodyPr/>
          <a:lstStyle/>
          <a:p>
            <a:fld id="{B033FA6D-5386-B44D-9954-66D9C8F3286D}" type="datetimeFigureOut">
              <a:rPr lang="en-AU" smtClean="0"/>
              <a:t>31/10/19</a:t>
            </a:fld>
            <a:endParaRPr lang="en-AU"/>
          </a:p>
        </p:txBody>
      </p:sp>
      <p:sp>
        <p:nvSpPr>
          <p:cNvPr id="5" name="Footer Placeholder 4">
            <a:extLst>
              <a:ext uri="{FF2B5EF4-FFF2-40B4-BE49-F238E27FC236}">
                <a16:creationId xmlns:a16="http://schemas.microsoft.com/office/drawing/2014/main" id="{F4B8E3E9-68FB-9444-BE46-895B3073DE4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A536FB-55AB-A74E-9194-E3FBA2001CF7}"/>
              </a:ext>
            </a:extLst>
          </p:cNvPr>
          <p:cNvSpPr>
            <a:spLocks noGrp="1"/>
          </p:cNvSpPr>
          <p:nvPr>
            <p:ph type="sldNum" sz="quarter" idx="12"/>
          </p:nvPr>
        </p:nvSpPr>
        <p:spPr/>
        <p:txBody>
          <a:bodyPr/>
          <a:lstStyle/>
          <a:p>
            <a:fld id="{B3FB6689-33F7-644A-96CD-13E2A101A614}" type="slidenum">
              <a:rPr lang="en-AU" smtClean="0"/>
              <a:t>‹#›</a:t>
            </a:fld>
            <a:endParaRPr lang="en-AU"/>
          </a:p>
        </p:txBody>
      </p:sp>
    </p:spTree>
    <p:extLst>
      <p:ext uri="{BB962C8B-B14F-4D97-AF65-F5344CB8AC3E}">
        <p14:creationId xmlns:p14="http://schemas.microsoft.com/office/powerpoint/2010/main" val="79224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3940-2791-3C42-BD45-2DA4698CD5A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3A199B0-F09B-914C-9759-FE26DA72D18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892A009-9837-0E47-A6B5-73E3CAE869A1}"/>
              </a:ext>
            </a:extLst>
          </p:cNvPr>
          <p:cNvSpPr>
            <a:spLocks noGrp="1"/>
          </p:cNvSpPr>
          <p:nvPr>
            <p:ph type="dt" sz="half" idx="10"/>
          </p:nvPr>
        </p:nvSpPr>
        <p:spPr/>
        <p:txBody>
          <a:bodyPr/>
          <a:lstStyle/>
          <a:p>
            <a:fld id="{B033FA6D-5386-B44D-9954-66D9C8F3286D}" type="datetimeFigureOut">
              <a:rPr lang="en-AU" smtClean="0"/>
              <a:t>31/10/19</a:t>
            </a:fld>
            <a:endParaRPr lang="en-AU"/>
          </a:p>
        </p:txBody>
      </p:sp>
      <p:sp>
        <p:nvSpPr>
          <p:cNvPr id="5" name="Footer Placeholder 4">
            <a:extLst>
              <a:ext uri="{FF2B5EF4-FFF2-40B4-BE49-F238E27FC236}">
                <a16:creationId xmlns:a16="http://schemas.microsoft.com/office/drawing/2014/main" id="{6AD8A7EA-D300-C649-BD44-9831088AAF5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6C9CE6-90D8-5D47-871F-D97E1205441B}"/>
              </a:ext>
            </a:extLst>
          </p:cNvPr>
          <p:cNvSpPr>
            <a:spLocks noGrp="1"/>
          </p:cNvSpPr>
          <p:nvPr>
            <p:ph type="sldNum" sz="quarter" idx="12"/>
          </p:nvPr>
        </p:nvSpPr>
        <p:spPr/>
        <p:txBody>
          <a:bodyPr/>
          <a:lstStyle/>
          <a:p>
            <a:fld id="{B3FB6689-33F7-644A-96CD-13E2A101A614}" type="slidenum">
              <a:rPr lang="en-AU" smtClean="0"/>
              <a:t>‹#›</a:t>
            </a:fld>
            <a:endParaRPr lang="en-AU"/>
          </a:p>
        </p:txBody>
      </p:sp>
    </p:spTree>
    <p:extLst>
      <p:ext uri="{BB962C8B-B14F-4D97-AF65-F5344CB8AC3E}">
        <p14:creationId xmlns:p14="http://schemas.microsoft.com/office/powerpoint/2010/main" val="9223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7001-0236-0642-94CC-2314801D0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7366C96-88DA-EA48-AE6D-CEC11B308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0E4DE9-462B-2D4F-9282-272BEBFFD302}"/>
              </a:ext>
            </a:extLst>
          </p:cNvPr>
          <p:cNvSpPr>
            <a:spLocks noGrp="1"/>
          </p:cNvSpPr>
          <p:nvPr>
            <p:ph type="dt" sz="half" idx="10"/>
          </p:nvPr>
        </p:nvSpPr>
        <p:spPr/>
        <p:txBody>
          <a:bodyPr/>
          <a:lstStyle/>
          <a:p>
            <a:fld id="{B033FA6D-5386-B44D-9954-66D9C8F3286D}" type="datetimeFigureOut">
              <a:rPr lang="en-AU" smtClean="0"/>
              <a:t>31/10/19</a:t>
            </a:fld>
            <a:endParaRPr lang="en-AU"/>
          </a:p>
        </p:txBody>
      </p:sp>
      <p:sp>
        <p:nvSpPr>
          <p:cNvPr id="5" name="Footer Placeholder 4">
            <a:extLst>
              <a:ext uri="{FF2B5EF4-FFF2-40B4-BE49-F238E27FC236}">
                <a16:creationId xmlns:a16="http://schemas.microsoft.com/office/drawing/2014/main" id="{4BE43094-3465-7D4F-8978-2B22568A593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256D647-CA82-F042-A3C3-384C07C39EDE}"/>
              </a:ext>
            </a:extLst>
          </p:cNvPr>
          <p:cNvSpPr>
            <a:spLocks noGrp="1"/>
          </p:cNvSpPr>
          <p:nvPr>
            <p:ph type="sldNum" sz="quarter" idx="12"/>
          </p:nvPr>
        </p:nvSpPr>
        <p:spPr/>
        <p:txBody>
          <a:bodyPr/>
          <a:lstStyle/>
          <a:p>
            <a:fld id="{B3FB6689-33F7-644A-96CD-13E2A101A614}" type="slidenum">
              <a:rPr lang="en-AU" smtClean="0"/>
              <a:t>‹#›</a:t>
            </a:fld>
            <a:endParaRPr lang="en-AU"/>
          </a:p>
        </p:txBody>
      </p:sp>
    </p:spTree>
    <p:extLst>
      <p:ext uri="{BB962C8B-B14F-4D97-AF65-F5344CB8AC3E}">
        <p14:creationId xmlns:p14="http://schemas.microsoft.com/office/powerpoint/2010/main" val="295319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854F-D9A9-D14F-A0F8-C6EDDEC4E0E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7006A0-8A6D-154A-AE75-BBC9AFD1FB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EAEDFCB-B0F0-5D43-8DED-36856A86F8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BFF32F8-E135-8E46-8B28-A1ACBAD406EE}"/>
              </a:ext>
            </a:extLst>
          </p:cNvPr>
          <p:cNvSpPr>
            <a:spLocks noGrp="1"/>
          </p:cNvSpPr>
          <p:nvPr>
            <p:ph type="dt" sz="half" idx="10"/>
          </p:nvPr>
        </p:nvSpPr>
        <p:spPr/>
        <p:txBody>
          <a:bodyPr/>
          <a:lstStyle/>
          <a:p>
            <a:fld id="{B033FA6D-5386-B44D-9954-66D9C8F3286D}" type="datetimeFigureOut">
              <a:rPr lang="en-AU" smtClean="0"/>
              <a:t>31/10/19</a:t>
            </a:fld>
            <a:endParaRPr lang="en-AU"/>
          </a:p>
        </p:txBody>
      </p:sp>
      <p:sp>
        <p:nvSpPr>
          <p:cNvPr id="6" name="Footer Placeholder 5">
            <a:extLst>
              <a:ext uri="{FF2B5EF4-FFF2-40B4-BE49-F238E27FC236}">
                <a16:creationId xmlns:a16="http://schemas.microsoft.com/office/drawing/2014/main" id="{BFE33258-CBFF-3541-AAD4-CD65351B3E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AABB787-99B5-6844-AC7A-BF448D584D9D}"/>
              </a:ext>
            </a:extLst>
          </p:cNvPr>
          <p:cNvSpPr>
            <a:spLocks noGrp="1"/>
          </p:cNvSpPr>
          <p:nvPr>
            <p:ph type="sldNum" sz="quarter" idx="12"/>
          </p:nvPr>
        </p:nvSpPr>
        <p:spPr/>
        <p:txBody>
          <a:bodyPr/>
          <a:lstStyle/>
          <a:p>
            <a:fld id="{B3FB6689-33F7-644A-96CD-13E2A101A614}" type="slidenum">
              <a:rPr lang="en-AU" smtClean="0"/>
              <a:t>‹#›</a:t>
            </a:fld>
            <a:endParaRPr lang="en-AU"/>
          </a:p>
        </p:txBody>
      </p:sp>
    </p:spTree>
    <p:extLst>
      <p:ext uri="{BB962C8B-B14F-4D97-AF65-F5344CB8AC3E}">
        <p14:creationId xmlns:p14="http://schemas.microsoft.com/office/powerpoint/2010/main" val="1248696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654B-EC14-F74F-97F2-86ECE2011C0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D58675-74FF-3A4F-82C1-7027AB0EA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9A413D-672A-B449-A80D-F2155587C1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9549849-C35A-8947-A0D0-9F492605FC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0D430C-9897-0149-BC84-6FDF2C7B91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E0CF970-C849-BB4C-ABB0-10C8E141C0B2}"/>
              </a:ext>
            </a:extLst>
          </p:cNvPr>
          <p:cNvSpPr>
            <a:spLocks noGrp="1"/>
          </p:cNvSpPr>
          <p:nvPr>
            <p:ph type="dt" sz="half" idx="10"/>
          </p:nvPr>
        </p:nvSpPr>
        <p:spPr/>
        <p:txBody>
          <a:bodyPr/>
          <a:lstStyle/>
          <a:p>
            <a:fld id="{B033FA6D-5386-B44D-9954-66D9C8F3286D}" type="datetimeFigureOut">
              <a:rPr lang="en-AU" smtClean="0"/>
              <a:t>31/10/19</a:t>
            </a:fld>
            <a:endParaRPr lang="en-AU"/>
          </a:p>
        </p:txBody>
      </p:sp>
      <p:sp>
        <p:nvSpPr>
          <p:cNvPr id="8" name="Footer Placeholder 7">
            <a:extLst>
              <a:ext uri="{FF2B5EF4-FFF2-40B4-BE49-F238E27FC236}">
                <a16:creationId xmlns:a16="http://schemas.microsoft.com/office/drawing/2014/main" id="{03C61F67-10A3-1A48-9CB3-360C37BB402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9ED9323-D54E-7F47-9A97-F2C1A6957098}"/>
              </a:ext>
            </a:extLst>
          </p:cNvPr>
          <p:cNvSpPr>
            <a:spLocks noGrp="1"/>
          </p:cNvSpPr>
          <p:nvPr>
            <p:ph type="sldNum" sz="quarter" idx="12"/>
          </p:nvPr>
        </p:nvSpPr>
        <p:spPr/>
        <p:txBody>
          <a:bodyPr/>
          <a:lstStyle/>
          <a:p>
            <a:fld id="{B3FB6689-33F7-644A-96CD-13E2A101A614}" type="slidenum">
              <a:rPr lang="en-AU" smtClean="0"/>
              <a:t>‹#›</a:t>
            </a:fld>
            <a:endParaRPr lang="en-AU"/>
          </a:p>
        </p:txBody>
      </p:sp>
    </p:spTree>
    <p:extLst>
      <p:ext uri="{BB962C8B-B14F-4D97-AF65-F5344CB8AC3E}">
        <p14:creationId xmlns:p14="http://schemas.microsoft.com/office/powerpoint/2010/main" val="116844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C642-C2F5-364C-B62A-79BDB775A6D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CE3B564-6C9A-604E-856E-2E58D4B76705}"/>
              </a:ext>
            </a:extLst>
          </p:cNvPr>
          <p:cNvSpPr>
            <a:spLocks noGrp="1"/>
          </p:cNvSpPr>
          <p:nvPr>
            <p:ph type="dt" sz="half" idx="10"/>
          </p:nvPr>
        </p:nvSpPr>
        <p:spPr/>
        <p:txBody>
          <a:bodyPr/>
          <a:lstStyle/>
          <a:p>
            <a:fld id="{B033FA6D-5386-B44D-9954-66D9C8F3286D}" type="datetimeFigureOut">
              <a:rPr lang="en-AU" smtClean="0"/>
              <a:t>31/10/19</a:t>
            </a:fld>
            <a:endParaRPr lang="en-AU"/>
          </a:p>
        </p:txBody>
      </p:sp>
      <p:sp>
        <p:nvSpPr>
          <p:cNvPr id="4" name="Footer Placeholder 3">
            <a:extLst>
              <a:ext uri="{FF2B5EF4-FFF2-40B4-BE49-F238E27FC236}">
                <a16:creationId xmlns:a16="http://schemas.microsoft.com/office/drawing/2014/main" id="{06E1931F-D8C3-8B43-BFC9-1BCB1A11A4F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4E5C31D-5761-264F-A37E-89EF1372B146}"/>
              </a:ext>
            </a:extLst>
          </p:cNvPr>
          <p:cNvSpPr>
            <a:spLocks noGrp="1"/>
          </p:cNvSpPr>
          <p:nvPr>
            <p:ph type="sldNum" sz="quarter" idx="12"/>
          </p:nvPr>
        </p:nvSpPr>
        <p:spPr/>
        <p:txBody>
          <a:bodyPr/>
          <a:lstStyle/>
          <a:p>
            <a:fld id="{B3FB6689-33F7-644A-96CD-13E2A101A614}" type="slidenum">
              <a:rPr lang="en-AU" smtClean="0"/>
              <a:t>‹#›</a:t>
            </a:fld>
            <a:endParaRPr lang="en-AU"/>
          </a:p>
        </p:txBody>
      </p:sp>
    </p:spTree>
    <p:extLst>
      <p:ext uri="{BB962C8B-B14F-4D97-AF65-F5344CB8AC3E}">
        <p14:creationId xmlns:p14="http://schemas.microsoft.com/office/powerpoint/2010/main" val="369211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056DD-783D-5B4E-A5DC-7E0361BA5790}"/>
              </a:ext>
            </a:extLst>
          </p:cNvPr>
          <p:cNvSpPr>
            <a:spLocks noGrp="1"/>
          </p:cNvSpPr>
          <p:nvPr>
            <p:ph type="dt" sz="half" idx="10"/>
          </p:nvPr>
        </p:nvSpPr>
        <p:spPr/>
        <p:txBody>
          <a:bodyPr/>
          <a:lstStyle/>
          <a:p>
            <a:fld id="{B033FA6D-5386-B44D-9954-66D9C8F3286D}" type="datetimeFigureOut">
              <a:rPr lang="en-AU" smtClean="0"/>
              <a:t>31/10/19</a:t>
            </a:fld>
            <a:endParaRPr lang="en-AU"/>
          </a:p>
        </p:txBody>
      </p:sp>
      <p:sp>
        <p:nvSpPr>
          <p:cNvPr id="3" name="Footer Placeholder 2">
            <a:extLst>
              <a:ext uri="{FF2B5EF4-FFF2-40B4-BE49-F238E27FC236}">
                <a16:creationId xmlns:a16="http://schemas.microsoft.com/office/drawing/2014/main" id="{26D525FB-13D2-5643-AEE4-BF1C9AF5DB8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0B54D2E-EB0F-EC40-9077-1D9A98B6E53A}"/>
              </a:ext>
            </a:extLst>
          </p:cNvPr>
          <p:cNvSpPr>
            <a:spLocks noGrp="1"/>
          </p:cNvSpPr>
          <p:nvPr>
            <p:ph type="sldNum" sz="quarter" idx="12"/>
          </p:nvPr>
        </p:nvSpPr>
        <p:spPr/>
        <p:txBody>
          <a:bodyPr/>
          <a:lstStyle/>
          <a:p>
            <a:fld id="{B3FB6689-33F7-644A-96CD-13E2A101A614}" type="slidenum">
              <a:rPr lang="en-AU" smtClean="0"/>
              <a:t>‹#›</a:t>
            </a:fld>
            <a:endParaRPr lang="en-AU"/>
          </a:p>
        </p:txBody>
      </p:sp>
    </p:spTree>
    <p:extLst>
      <p:ext uri="{BB962C8B-B14F-4D97-AF65-F5344CB8AC3E}">
        <p14:creationId xmlns:p14="http://schemas.microsoft.com/office/powerpoint/2010/main" val="144623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F437-44C7-0844-A8F2-12D1536E05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2E8DDF1-73AC-E84B-94A0-AD04F05E1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3E610D3-E801-D145-8FA8-6614B5C59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A67904-351F-7240-A5BA-7E4A6C97A258}"/>
              </a:ext>
            </a:extLst>
          </p:cNvPr>
          <p:cNvSpPr>
            <a:spLocks noGrp="1"/>
          </p:cNvSpPr>
          <p:nvPr>
            <p:ph type="dt" sz="half" idx="10"/>
          </p:nvPr>
        </p:nvSpPr>
        <p:spPr/>
        <p:txBody>
          <a:bodyPr/>
          <a:lstStyle/>
          <a:p>
            <a:fld id="{B033FA6D-5386-B44D-9954-66D9C8F3286D}" type="datetimeFigureOut">
              <a:rPr lang="en-AU" smtClean="0"/>
              <a:t>31/10/19</a:t>
            </a:fld>
            <a:endParaRPr lang="en-AU"/>
          </a:p>
        </p:txBody>
      </p:sp>
      <p:sp>
        <p:nvSpPr>
          <p:cNvPr id="6" name="Footer Placeholder 5">
            <a:extLst>
              <a:ext uri="{FF2B5EF4-FFF2-40B4-BE49-F238E27FC236}">
                <a16:creationId xmlns:a16="http://schemas.microsoft.com/office/drawing/2014/main" id="{3E42EE40-3ED8-294E-B354-42C13653543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7BF3EF9-DEDA-FB4B-8694-2E55C911C687}"/>
              </a:ext>
            </a:extLst>
          </p:cNvPr>
          <p:cNvSpPr>
            <a:spLocks noGrp="1"/>
          </p:cNvSpPr>
          <p:nvPr>
            <p:ph type="sldNum" sz="quarter" idx="12"/>
          </p:nvPr>
        </p:nvSpPr>
        <p:spPr/>
        <p:txBody>
          <a:bodyPr/>
          <a:lstStyle/>
          <a:p>
            <a:fld id="{B3FB6689-33F7-644A-96CD-13E2A101A614}" type="slidenum">
              <a:rPr lang="en-AU" smtClean="0"/>
              <a:t>‹#›</a:t>
            </a:fld>
            <a:endParaRPr lang="en-AU"/>
          </a:p>
        </p:txBody>
      </p:sp>
    </p:spTree>
    <p:extLst>
      <p:ext uri="{BB962C8B-B14F-4D97-AF65-F5344CB8AC3E}">
        <p14:creationId xmlns:p14="http://schemas.microsoft.com/office/powerpoint/2010/main" val="4170179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F3D0-3111-1440-86C8-DA2C80438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E7BF2C-514F-FD42-AF56-E52A66732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5963ED0-3C84-CC4C-AFBD-ED6ED7786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6FF8EE-E505-DB4B-A57F-00170FF4EEE8}"/>
              </a:ext>
            </a:extLst>
          </p:cNvPr>
          <p:cNvSpPr>
            <a:spLocks noGrp="1"/>
          </p:cNvSpPr>
          <p:nvPr>
            <p:ph type="dt" sz="half" idx="10"/>
          </p:nvPr>
        </p:nvSpPr>
        <p:spPr/>
        <p:txBody>
          <a:bodyPr/>
          <a:lstStyle/>
          <a:p>
            <a:fld id="{B033FA6D-5386-B44D-9954-66D9C8F3286D}" type="datetimeFigureOut">
              <a:rPr lang="en-AU" smtClean="0"/>
              <a:t>31/10/19</a:t>
            </a:fld>
            <a:endParaRPr lang="en-AU"/>
          </a:p>
        </p:txBody>
      </p:sp>
      <p:sp>
        <p:nvSpPr>
          <p:cNvPr id="6" name="Footer Placeholder 5">
            <a:extLst>
              <a:ext uri="{FF2B5EF4-FFF2-40B4-BE49-F238E27FC236}">
                <a16:creationId xmlns:a16="http://schemas.microsoft.com/office/drawing/2014/main" id="{B7EFFE75-9150-E344-B506-7011B929E13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2358433-F46B-AA4C-947B-3FDC3112D4AB}"/>
              </a:ext>
            </a:extLst>
          </p:cNvPr>
          <p:cNvSpPr>
            <a:spLocks noGrp="1"/>
          </p:cNvSpPr>
          <p:nvPr>
            <p:ph type="sldNum" sz="quarter" idx="12"/>
          </p:nvPr>
        </p:nvSpPr>
        <p:spPr/>
        <p:txBody>
          <a:bodyPr/>
          <a:lstStyle/>
          <a:p>
            <a:fld id="{B3FB6689-33F7-644A-96CD-13E2A101A614}" type="slidenum">
              <a:rPr lang="en-AU" smtClean="0"/>
              <a:t>‹#›</a:t>
            </a:fld>
            <a:endParaRPr lang="en-AU"/>
          </a:p>
        </p:txBody>
      </p:sp>
    </p:spTree>
    <p:extLst>
      <p:ext uri="{BB962C8B-B14F-4D97-AF65-F5344CB8AC3E}">
        <p14:creationId xmlns:p14="http://schemas.microsoft.com/office/powerpoint/2010/main" val="64110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74DC2-E47A-ED4B-93E8-39BB84CBB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A19D1FE-5031-5A4B-98BD-898585014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41020F-8ACA-6444-9618-958070BF3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3FA6D-5386-B44D-9954-66D9C8F3286D}" type="datetimeFigureOut">
              <a:rPr lang="en-AU" smtClean="0"/>
              <a:t>31/10/19</a:t>
            </a:fld>
            <a:endParaRPr lang="en-AU"/>
          </a:p>
        </p:txBody>
      </p:sp>
      <p:sp>
        <p:nvSpPr>
          <p:cNvPr id="5" name="Footer Placeholder 4">
            <a:extLst>
              <a:ext uri="{FF2B5EF4-FFF2-40B4-BE49-F238E27FC236}">
                <a16:creationId xmlns:a16="http://schemas.microsoft.com/office/drawing/2014/main" id="{270977FC-7D68-5E42-8FAB-9B1D23F9A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3B7C2C5-CA22-8247-9C4A-86924AA25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B6689-33F7-644A-96CD-13E2A101A614}" type="slidenum">
              <a:rPr lang="en-AU" smtClean="0"/>
              <a:t>‹#›</a:t>
            </a:fld>
            <a:endParaRPr lang="en-AU"/>
          </a:p>
        </p:txBody>
      </p:sp>
    </p:spTree>
    <p:extLst>
      <p:ext uri="{BB962C8B-B14F-4D97-AF65-F5344CB8AC3E}">
        <p14:creationId xmlns:p14="http://schemas.microsoft.com/office/powerpoint/2010/main" val="1330922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CC7AE96-B716-FF4C-81CD-8FA2B8BF5EF3}"/>
              </a:ext>
            </a:extLst>
          </p:cNvPr>
          <p:cNvSpPr txBox="1">
            <a:spLocks noChangeArrowheads="1"/>
          </p:cNvSpPr>
          <p:nvPr/>
        </p:nvSpPr>
        <p:spPr>
          <a:xfrm>
            <a:off x="2189409" y="533860"/>
            <a:ext cx="7966962" cy="1143000"/>
          </a:xfrm>
          <a:prstGeom prst="rect">
            <a:avLst/>
          </a:prstGeom>
          <a:solidFill>
            <a:schemeClr val="bg1"/>
          </a:solidFill>
        </p:spPr>
        <p:txBody>
          <a:bodyPr vert="horz" lIns="91440" tIns="45720" rIns="91440" bIns="45720" rtlCol="0" anchor="b">
            <a:normAutofit fontScale="85000" lnSpcReduction="20000"/>
          </a:bodyPr>
          <a:lst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a:lstStyle>
          <a:p>
            <a:pPr algn="ctr">
              <a:defRPr/>
            </a:pPr>
            <a:r>
              <a:rPr lang="en-GB" sz="3600" b="1" dirty="0">
                <a:solidFill>
                  <a:srgbClr val="005037"/>
                </a:solidFill>
                <a:latin typeface="Arial" charset="0"/>
              </a:rPr>
              <a:t> </a:t>
            </a:r>
          </a:p>
          <a:p>
            <a:pPr algn="ctr">
              <a:defRPr/>
            </a:pPr>
            <a:r>
              <a:rPr lang="en-GB" sz="3600" b="1" dirty="0">
                <a:solidFill>
                  <a:srgbClr val="005037"/>
                </a:solidFill>
                <a:latin typeface="Arial" charset="0"/>
              </a:rPr>
              <a:t>Chapter 6</a:t>
            </a:r>
          </a:p>
          <a:p>
            <a:pPr algn="ctr">
              <a:defRPr/>
            </a:pPr>
            <a:r>
              <a:rPr lang="en-GB" sz="3600" b="1" dirty="0">
                <a:solidFill>
                  <a:srgbClr val="005037"/>
                </a:solidFill>
                <a:latin typeface="Arial" charset="0"/>
              </a:rPr>
              <a:t>The role of Markets in allocating resources</a:t>
            </a:r>
          </a:p>
        </p:txBody>
      </p:sp>
    </p:spTree>
    <p:extLst>
      <p:ext uri="{BB962C8B-B14F-4D97-AF65-F5344CB8AC3E}">
        <p14:creationId xmlns:p14="http://schemas.microsoft.com/office/powerpoint/2010/main" val="37772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1847528" y="1484784"/>
            <a:ext cx="7772400" cy="792088"/>
          </a:xfrm>
        </p:spPr>
        <p:txBody>
          <a:bodyPr>
            <a:normAutofit/>
          </a:bodyPr>
          <a:lstStyle/>
          <a:p>
            <a:pPr lvl="1"/>
            <a:endParaRPr lang="en-US" altLang="en-US" sz="3200" b="1" dirty="0"/>
          </a:p>
          <a:p>
            <a:endParaRPr lang="en-US" altLang="en-US" sz="3600" b="1" dirty="0"/>
          </a:p>
          <a:p>
            <a:endParaRPr lang="en-US" altLang="en-US" sz="3600" b="1" dirty="0"/>
          </a:p>
          <a:p>
            <a:endParaRPr lang="en-US" altLang="en-US" dirty="0"/>
          </a:p>
        </p:txBody>
      </p:sp>
      <p:sp>
        <p:nvSpPr>
          <p:cNvPr id="3" name="Oval 2"/>
          <p:cNvSpPr/>
          <p:nvPr/>
        </p:nvSpPr>
        <p:spPr>
          <a:xfrm>
            <a:off x="3719736" y="45094"/>
            <a:ext cx="4466728" cy="1548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The function of Price </a:t>
            </a:r>
          </a:p>
          <a:p>
            <a:pPr algn="ctr"/>
            <a:r>
              <a:rPr lang="en-US" altLang="en-US" b="1" dirty="0"/>
              <a:t>The price mechanism is based on the law of supply and demand</a:t>
            </a:r>
          </a:p>
          <a:p>
            <a:pPr algn="ctr"/>
            <a:endParaRPr lang="en-AU" dirty="0"/>
          </a:p>
        </p:txBody>
      </p:sp>
      <p:sp>
        <p:nvSpPr>
          <p:cNvPr id="4" name="Rectangle 3"/>
          <p:cNvSpPr/>
          <p:nvPr/>
        </p:nvSpPr>
        <p:spPr>
          <a:xfrm>
            <a:off x="88729" y="1884633"/>
            <a:ext cx="4752528"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b="1" dirty="0"/>
              <a:t>1. Signalling function</a:t>
            </a:r>
          </a:p>
          <a:p>
            <a:pPr marL="285750" indent="-285750">
              <a:buFont typeface="Wingdings" panose="05000000000000000000" pitchFamily="2" charset="2"/>
              <a:buChar char="§"/>
            </a:pPr>
            <a:r>
              <a:rPr lang="en-AU" dirty="0"/>
              <a:t>Prices send signals to both consumers and producers</a:t>
            </a:r>
          </a:p>
          <a:p>
            <a:pPr marL="285750" indent="-285750">
              <a:buFont typeface="Wingdings" panose="05000000000000000000" pitchFamily="2" charset="2"/>
              <a:buChar char="§"/>
            </a:pPr>
            <a:r>
              <a:rPr lang="en-AU" dirty="0"/>
              <a:t>Prices perform a signalling function – they adjust to demonstrate where resources are required, and where they are not.</a:t>
            </a:r>
          </a:p>
          <a:p>
            <a:pPr marL="285750" indent="-285750">
              <a:buFont typeface="Wingdings" panose="05000000000000000000" pitchFamily="2" charset="2"/>
              <a:buChar char="§"/>
            </a:pPr>
            <a:r>
              <a:rPr lang="en-AU" dirty="0"/>
              <a:t>Prices rise and fall to reflect scarcities and surpluses</a:t>
            </a:r>
          </a:p>
        </p:txBody>
      </p:sp>
      <p:sp>
        <p:nvSpPr>
          <p:cNvPr id="7" name="Rectangle 6"/>
          <p:cNvSpPr/>
          <p:nvPr/>
        </p:nvSpPr>
        <p:spPr>
          <a:xfrm>
            <a:off x="7243664" y="1951597"/>
            <a:ext cx="4752528" cy="1832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b="1" dirty="0"/>
              <a:t>2. Rationing function</a:t>
            </a:r>
          </a:p>
          <a:p>
            <a:pPr marL="285750" indent="-285750">
              <a:buFont typeface="Wingdings" panose="05000000000000000000" pitchFamily="2" charset="2"/>
              <a:buChar char="§"/>
            </a:pPr>
            <a:r>
              <a:rPr lang="en-AU" dirty="0"/>
              <a:t>Prices serve to ration scarce resources when demand in a market outstrips supply.</a:t>
            </a:r>
          </a:p>
          <a:p>
            <a:pPr marL="285750" indent="-285750">
              <a:buFont typeface="Wingdings" panose="05000000000000000000" pitchFamily="2" charset="2"/>
              <a:buChar char="§"/>
            </a:pPr>
            <a:r>
              <a:rPr lang="en-AU" dirty="0"/>
              <a:t>When there is a shortage, the price is bid up – leaving only those with the willingness and ability to pay to purchase the product. </a:t>
            </a:r>
          </a:p>
        </p:txBody>
      </p:sp>
      <p:sp>
        <p:nvSpPr>
          <p:cNvPr id="8" name="Rectangle 7"/>
          <p:cNvSpPr/>
          <p:nvPr/>
        </p:nvSpPr>
        <p:spPr>
          <a:xfrm>
            <a:off x="4151784" y="4835252"/>
            <a:ext cx="6408712" cy="1976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b="1" dirty="0"/>
              <a:t>3. Transmission of preferences/incentive function </a:t>
            </a:r>
            <a:endParaRPr lang="en-AU" dirty="0"/>
          </a:p>
          <a:p>
            <a:pPr marL="285750" indent="-285750">
              <a:buFont typeface="Wingdings" panose="05000000000000000000" pitchFamily="2" charset="2"/>
              <a:buChar char="§"/>
            </a:pPr>
            <a:r>
              <a:rPr lang="en-AU" dirty="0"/>
              <a:t>Through their choices consumers send information to producers about the changing nature of needs and wants</a:t>
            </a:r>
          </a:p>
          <a:p>
            <a:pPr marL="285750" indent="-285750">
              <a:buFont typeface="Wingdings" panose="05000000000000000000" pitchFamily="2" charset="2"/>
              <a:buChar char="§"/>
            </a:pPr>
            <a:r>
              <a:rPr lang="en-AU" dirty="0"/>
              <a:t>Higher prices act as an incentive to raise output because the supplier stands to make a better profit.</a:t>
            </a:r>
          </a:p>
          <a:p>
            <a:pPr marL="285750" indent="-285750">
              <a:buFont typeface="Wingdings" panose="05000000000000000000" pitchFamily="2" charset="2"/>
              <a:buChar char="§"/>
            </a:pPr>
            <a:r>
              <a:rPr lang="en-AU" dirty="0"/>
              <a:t>When demand is weaker in a recession then supply contracts as producers cut back on output.</a:t>
            </a:r>
          </a:p>
          <a:p>
            <a:pPr marL="285750" indent="-285750">
              <a:buFont typeface="Wingdings" panose="05000000000000000000" pitchFamily="2" charset="2"/>
              <a:buChar char="§"/>
            </a:pPr>
            <a:endParaRPr lang="en-AU" dirty="0"/>
          </a:p>
        </p:txBody>
      </p:sp>
    </p:spTree>
    <p:extLst>
      <p:ext uri="{BB962C8B-B14F-4D97-AF65-F5344CB8AC3E}">
        <p14:creationId xmlns:p14="http://schemas.microsoft.com/office/powerpoint/2010/main" val="24185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9376" y="476672"/>
            <a:ext cx="10513168" cy="5539978"/>
          </a:xfrm>
          <a:prstGeom prst="rect">
            <a:avLst/>
          </a:prstGeom>
          <a:noFill/>
        </p:spPr>
        <p:txBody>
          <a:bodyPr wrap="square" rtlCol="0">
            <a:spAutoFit/>
          </a:bodyPr>
          <a:lstStyle/>
          <a:p>
            <a:pPr algn="ctr"/>
            <a:r>
              <a:rPr lang="en-AU" sz="2400" b="1" dirty="0"/>
              <a:t>Functions of price</a:t>
            </a:r>
          </a:p>
          <a:p>
            <a:r>
              <a:rPr lang="en-AU" dirty="0"/>
              <a:t> </a:t>
            </a:r>
          </a:p>
          <a:p>
            <a:pPr marL="285750" indent="-285750">
              <a:buFont typeface="Wingdings" panose="05000000000000000000" pitchFamily="2" charset="2"/>
              <a:buChar char="§"/>
            </a:pPr>
            <a:r>
              <a:rPr lang="en-AU" sz="2400" dirty="0"/>
              <a:t>Coffee  market with demand &amp; supply and market in equilibrium</a:t>
            </a:r>
          </a:p>
          <a:p>
            <a:pPr marL="285750" indent="-285750">
              <a:buFont typeface="Wingdings" panose="05000000000000000000" pitchFamily="2" charset="2"/>
              <a:buChar char="§"/>
            </a:pPr>
            <a:r>
              <a:rPr lang="en-AU" sz="2400" dirty="0"/>
              <a:t>Assume there is an higher demand of coffee.</a:t>
            </a:r>
          </a:p>
          <a:p>
            <a:pPr marL="285750" indent="-285750">
              <a:buFont typeface="Wingdings" panose="05000000000000000000" pitchFamily="2" charset="2"/>
              <a:buChar char="§"/>
            </a:pPr>
            <a:r>
              <a:rPr lang="en-AU" sz="2400" dirty="0"/>
              <a:t>Supply can not meet demand immediately  they will raises their price of coffee </a:t>
            </a:r>
            <a:r>
              <a:rPr lang="en-AU" sz="2400" b="1" dirty="0"/>
              <a:t>signalling</a:t>
            </a:r>
            <a:r>
              <a:rPr lang="en-AU" sz="2400" dirty="0"/>
              <a:t> shortage in the market.</a:t>
            </a:r>
          </a:p>
          <a:p>
            <a:pPr marL="285750" indent="-285750">
              <a:buFont typeface="Wingdings" panose="05000000000000000000" pitchFamily="2" charset="2"/>
              <a:buChar char="§"/>
            </a:pPr>
            <a:r>
              <a:rPr lang="en-AU" sz="2400" dirty="0"/>
              <a:t>Given that the price increase of coffee some consumers can not afford the coffee thus </a:t>
            </a:r>
            <a:r>
              <a:rPr lang="en-AU" sz="2400" b="1" dirty="0"/>
              <a:t>rationing giving decrease in demand.</a:t>
            </a:r>
            <a:endParaRPr lang="en-AU" sz="2400" dirty="0"/>
          </a:p>
          <a:p>
            <a:pPr marL="285750" indent="-285750">
              <a:buFont typeface="Wingdings" panose="05000000000000000000" pitchFamily="2" charset="2"/>
              <a:buChar char="§"/>
            </a:pPr>
            <a:r>
              <a:rPr lang="en-AU" sz="2400" dirty="0"/>
              <a:t>Increase in price of coffee and forecasts of future profits act as </a:t>
            </a:r>
            <a:r>
              <a:rPr lang="en-AU" sz="2400" b="1" dirty="0"/>
              <a:t>incentive</a:t>
            </a:r>
            <a:r>
              <a:rPr lang="en-AU" sz="2400" dirty="0"/>
              <a:t> to other suppliers to increase supply of coffee leading more supply of coffee and more no shortage.</a:t>
            </a:r>
          </a:p>
          <a:p>
            <a:pPr marL="285750" indent="-285750">
              <a:buFont typeface="Wingdings" panose="05000000000000000000" pitchFamily="2" charset="2"/>
              <a:buChar char="§"/>
            </a:pPr>
            <a:r>
              <a:rPr lang="en-AU" sz="2400" dirty="0"/>
              <a:t>This could to other factors of productions </a:t>
            </a:r>
            <a:r>
              <a:rPr lang="en-AU" sz="2400" dirty="0" err="1"/>
              <a:t>eg</a:t>
            </a:r>
            <a:r>
              <a:rPr lang="en-AU" sz="2400" dirty="0"/>
              <a:t> labour </a:t>
            </a:r>
            <a:r>
              <a:rPr lang="en-AU" sz="2400" dirty="0">
                <a:sym typeface="Wingdings" panose="05000000000000000000" pitchFamily="2" charset="2"/>
              </a:rPr>
              <a:t> to hire more workers to supply coffee the  wages </a:t>
            </a:r>
            <a:r>
              <a:rPr lang="en-AU" sz="2400" b="1" dirty="0">
                <a:sym typeface="Wingdings" panose="05000000000000000000" pitchFamily="2" charset="2"/>
              </a:rPr>
              <a:t>signalling</a:t>
            </a:r>
            <a:r>
              <a:rPr lang="en-AU" sz="2400" dirty="0">
                <a:sym typeface="Wingdings" panose="05000000000000000000" pitchFamily="2" charset="2"/>
              </a:rPr>
              <a:t> the shortage. </a:t>
            </a:r>
          </a:p>
          <a:p>
            <a:pPr marL="285750" indent="-285750">
              <a:buFont typeface="Wingdings" panose="05000000000000000000" pitchFamily="2" charset="2"/>
              <a:buChar char="§"/>
            </a:pPr>
            <a:r>
              <a:rPr lang="en-AU" sz="2400" dirty="0">
                <a:sym typeface="Wingdings" panose="05000000000000000000" pitchFamily="2" charset="2"/>
              </a:rPr>
              <a:t>With  wages some firms cannot hire employees </a:t>
            </a:r>
            <a:r>
              <a:rPr lang="en-AU" sz="2400" b="1" dirty="0">
                <a:sym typeface="Wingdings" panose="05000000000000000000" pitchFamily="2" charset="2"/>
              </a:rPr>
              <a:t>rationing/reallocating </a:t>
            </a:r>
            <a:r>
              <a:rPr lang="en-AU" sz="2400" dirty="0">
                <a:sym typeface="Wingdings" panose="05000000000000000000" pitchFamily="2" charset="2"/>
              </a:rPr>
              <a:t>  </a:t>
            </a:r>
          </a:p>
          <a:p>
            <a:pPr marL="285750" indent="-285750">
              <a:buFont typeface="Wingdings" panose="05000000000000000000" pitchFamily="2" charset="2"/>
              <a:buChar char="§"/>
            </a:pPr>
            <a:r>
              <a:rPr lang="en-AU" sz="2400" dirty="0">
                <a:sym typeface="Wingdings" panose="05000000000000000000" pitchFamily="2" charset="2"/>
              </a:rPr>
              <a:t>The  in wages will act as </a:t>
            </a:r>
            <a:r>
              <a:rPr lang="en-AU" sz="2400" b="1" dirty="0">
                <a:sym typeface="Wingdings" panose="05000000000000000000" pitchFamily="2" charset="2"/>
              </a:rPr>
              <a:t>incentive </a:t>
            </a:r>
            <a:r>
              <a:rPr lang="en-AU" sz="2400" dirty="0">
                <a:sym typeface="Wingdings" panose="05000000000000000000" pitchFamily="2" charset="2"/>
              </a:rPr>
              <a:t>of workers to move into the area   </a:t>
            </a:r>
            <a:r>
              <a:rPr lang="en-AU" sz="2400" dirty="0"/>
              <a:t>     </a:t>
            </a:r>
          </a:p>
        </p:txBody>
      </p:sp>
    </p:spTree>
    <p:extLst>
      <p:ext uri="{BB962C8B-B14F-4D97-AF65-F5344CB8AC3E}">
        <p14:creationId xmlns:p14="http://schemas.microsoft.com/office/powerpoint/2010/main" val="10578005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idx="4294967295"/>
          </p:nvPr>
        </p:nvSpPr>
        <p:spPr>
          <a:xfrm>
            <a:off x="1272000" y="287338"/>
            <a:ext cx="9648000" cy="720000"/>
          </a:xfrm>
          <a:solidFill>
            <a:schemeClr val="bg1"/>
          </a:solidFill>
        </p:spPr>
        <p:txBody>
          <a:bodyPr/>
          <a:lstStyle/>
          <a:p>
            <a:pPr algn="ctr" eaLnBrk="1" hangingPunct="1">
              <a:defRPr/>
            </a:pPr>
            <a:r>
              <a:rPr lang="en-GB" sz="4000" b="1" dirty="0">
                <a:solidFill>
                  <a:srgbClr val="005037"/>
                </a:solidFill>
                <a:latin typeface="Arial" charset="0"/>
              </a:rPr>
              <a:t> </a:t>
            </a:r>
            <a:r>
              <a:rPr lang="en-GB" sz="3600" b="1" dirty="0">
                <a:solidFill>
                  <a:srgbClr val="005037"/>
                </a:solidFill>
                <a:latin typeface="Arial" charset="0"/>
              </a:rPr>
              <a:t>Resource allocation</a:t>
            </a:r>
          </a:p>
        </p:txBody>
      </p:sp>
      <p:sp>
        <p:nvSpPr>
          <p:cNvPr id="9219" name="Rectangle 1027"/>
          <p:cNvSpPr>
            <a:spLocks noGrp="1" noChangeArrowheads="1"/>
          </p:cNvSpPr>
          <p:nvPr>
            <p:ph type="body" idx="4294967295"/>
          </p:nvPr>
        </p:nvSpPr>
        <p:spPr>
          <a:xfrm>
            <a:off x="231818" y="1282297"/>
            <a:ext cx="11766997" cy="1397000"/>
          </a:xfrm>
        </p:spPr>
        <p:txBody>
          <a:bodyPr/>
          <a:lstStyle/>
          <a:p>
            <a:pPr eaLnBrk="1" hangingPunct="1">
              <a:buFontTx/>
              <a:buNone/>
              <a:defRPr/>
            </a:pPr>
            <a:endParaRPr lang="en-GB" sz="2400" dirty="0">
              <a:latin typeface="Arial" charset="0"/>
            </a:endParaRPr>
          </a:p>
          <a:p>
            <a:pPr eaLnBrk="1" hangingPunct="1">
              <a:buFontTx/>
              <a:buNone/>
              <a:defRPr/>
            </a:pPr>
            <a:r>
              <a:rPr lang="en-GB" sz="2400" dirty="0">
                <a:latin typeface="Arial" charset="0"/>
              </a:rPr>
              <a:t>    Because productive resources are scarce relative to human wants we must decide:</a:t>
            </a:r>
          </a:p>
          <a:p>
            <a:pPr eaLnBrk="1" hangingPunct="1">
              <a:buFontTx/>
              <a:buNone/>
              <a:defRPr/>
            </a:pPr>
            <a:endParaRPr lang="en-GB" sz="2400" dirty="0">
              <a:latin typeface="Arial" charset="0"/>
            </a:endParaRPr>
          </a:p>
          <a:p>
            <a:pPr eaLnBrk="1" hangingPunct="1">
              <a:buFontTx/>
              <a:buNone/>
              <a:defRPr/>
            </a:pPr>
            <a:endParaRPr lang="en-GB" sz="2800" dirty="0">
              <a:latin typeface="Arial" charset="0"/>
            </a:endParaRPr>
          </a:p>
        </p:txBody>
      </p:sp>
      <p:graphicFrame>
        <p:nvGraphicFramePr>
          <p:cNvPr id="9268" name="Group 1076"/>
          <p:cNvGraphicFramePr>
            <a:graphicFrameLocks noGrp="1"/>
          </p:cNvGraphicFramePr>
          <p:nvPr>
            <p:extLst/>
          </p:nvPr>
        </p:nvGraphicFramePr>
        <p:xfrm>
          <a:off x="2214563" y="2997201"/>
          <a:ext cx="7764462" cy="3111383"/>
        </p:xfrm>
        <a:graphic>
          <a:graphicData uri="http://schemas.openxmlformats.org/drawingml/2006/table">
            <a:tbl>
              <a:tblPr/>
              <a:tblGrid>
                <a:gridCol w="2588154">
                  <a:extLst>
                    <a:ext uri="{9D8B030D-6E8A-4147-A177-3AD203B41FA5}">
                      <a16:colId xmlns:a16="http://schemas.microsoft.com/office/drawing/2014/main" val="20000"/>
                    </a:ext>
                  </a:extLst>
                </a:gridCol>
                <a:gridCol w="2588154">
                  <a:extLst>
                    <a:ext uri="{9D8B030D-6E8A-4147-A177-3AD203B41FA5}">
                      <a16:colId xmlns:a16="http://schemas.microsoft.com/office/drawing/2014/main" val="20001"/>
                    </a:ext>
                  </a:extLst>
                </a:gridCol>
                <a:gridCol w="2588154">
                  <a:extLst>
                    <a:ext uri="{9D8B030D-6E8A-4147-A177-3AD203B41FA5}">
                      <a16:colId xmlns:a16="http://schemas.microsoft.com/office/drawing/2014/main" val="20002"/>
                    </a:ext>
                  </a:extLst>
                </a:gridCol>
              </a:tblGrid>
              <a:tr h="5328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a:ln>
                            <a:noFill/>
                          </a:ln>
                          <a:solidFill>
                            <a:srgbClr val="005037"/>
                          </a:solidFill>
                          <a:effectLst/>
                          <a:latin typeface="Arial" charset="0"/>
                          <a:ea typeface="ＭＳ Ｐゴシック" charset="0"/>
                        </a:rPr>
                        <a:t>What to produce?</a:t>
                      </a:r>
                    </a:p>
                  </a:txBody>
                  <a:tcPr marL="91445" marR="91445" marT="45674" marB="456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a:ln>
                            <a:noFill/>
                          </a:ln>
                          <a:solidFill>
                            <a:srgbClr val="005037"/>
                          </a:solidFill>
                          <a:effectLst/>
                          <a:latin typeface="Arial" charset="0"/>
                          <a:ea typeface="ＭＳ Ｐゴシック" charset="0"/>
                        </a:rPr>
                        <a:t>How to produce?</a:t>
                      </a:r>
                    </a:p>
                  </a:txBody>
                  <a:tcPr marL="91445" marR="91445" marT="45674" marB="456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a:ln>
                            <a:noFill/>
                          </a:ln>
                          <a:solidFill>
                            <a:srgbClr val="005037"/>
                          </a:solidFill>
                          <a:effectLst/>
                          <a:latin typeface="Arial" charset="0"/>
                          <a:ea typeface="ＭＳ Ｐゴシック" charset="0"/>
                        </a:rPr>
                        <a:t>Who to produce for?</a:t>
                      </a:r>
                    </a:p>
                  </a:txBody>
                  <a:tcPr marL="91445" marR="91445" marT="45674" marB="456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420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ea typeface="ＭＳ Ｐゴシック" charset="0"/>
                        </a:rPr>
                        <a:t>Should we use resources to produce as many consumer goods as possible or allocate some resources, for example, to build new roads or to  provide better health care? </a:t>
                      </a:r>
                    </a:p>
                  </a:txBody>
                  <a:tcPr marL="91445" marR="91445" marT="45674" marB="456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ea typeface="ＭＳ Ｐゴシック" charset="0"/>
                        </a:rPr>
                        <a:t>What tools and machinery will be needed? How many workers will be required and what skills will they need? Is it cheaper to employ more labour or more machinery?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ea typeface="ＭＳ Ｐゴシック" charset="0"/>
                        </a:rPr>
                        <a:t>Types of resources? Renewable ?   </a:t>
                      </a:r>
                    </a:p>
                  </a:txBody>
                  <a:tcPr marL="91445" marR="91445" marT="45674" marB="456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ea typeface="ＭＳ Ｐゴシック" charset="0"/>
                        </a:rPr>
                        <a:t>Should people in the greatest need get the goods and services they require? Or should they be produced for people who can pay the most for them? What price should they pay?</a:t>
                      </a:r>
                    </a:p>
                  </a:txBody>
                  <a:tcPr marL="91445" marR="91445" marT="45674" marB="456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9794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279560" y="120201"/>
            <a:ext cx="7775575" cy="1143000"/>
          </a:xfrm>
          <a:solidFill>
            <a:schemeClr val="bg1"/>
          </a:solidFill>
        </p:spPr>
        <p:txBody>
          <a:bodyPr/>
          <a:lstStyle/>
          <a:p>
            <a:pPr algn="l" eaLnBrk="1" hangingPunct="1">
              <a:defRPr/>
            </a:pPr>
            <a:r>
              <a:rPr lang="en-GB" sz="4000" b="1" dirty="0">
                <a:solidFill>
                  <a:srgbClr val="005037"/>
                </a:solidFill>
                <a:latin typeface="Arial" charset="0"/>
              </a:rPr>
              <a:t> </a:t>
            </a:r>
            <a:r>
              <a:rPr lang="en-GB" sz="3600" b="1" dirty="0">
                <a:solidFill>
                  <a:srgbClr val="005037"/>
                </a:solidFill>
                <a:latin typeface="Arial" charset="0"/>
              </a:rPr>
              <a:t>Economic systems</a:t>
            </a:r>
          </a:p>
        </p:txBody>
      </p:sp>
      <p:sp>
        <p:nvSpPr>
          <p:cNvPr id="14339" name="Rectangle 3"/>
          <p:cNvSpPr>
            <a:spLocks noGrp="1" noChangeArrowheads="1"/>
          </p:cNvSpPr>
          <p:nvPr>
            <p:ph type="body" idx="4294967295"/>
          </p:nvPr>
        </p:nvSpPr>
        <p:spPr>
          <a:xfrm>
            <a:off x="240000" y="1370527"/>
            <a:ext cx="11952000" cy="1152000"/>
          </a:xfrm>
        </p:spPr>
        <p:txBody>
          <a:bodyPr>
            <a:normAutofit/>
          </a:bodyPr>
          <a:lstStyle/>
          <a:p>
            <a:pPr eaLnBrk="1" hangingPunct="1">
              <a:buFontTx/>
              <a:buNone/>
              <a:defRPr/>
            </a:pPr>
            <a:r>
              <a:rPr lang="en-GB" sz="2000" dirty="0">
                <a:latin typeface="Arial" charset="0"/>
              </a:rPr>
              <a:t>Who in an economy decides what goods and services to produce, how to produce them and who to produce them for, and how are these decisions are made?</a:t>
            </a:r>
          </a:p>
          <a:p>
            <a:pPr eaLnBrk="1" hangingPunct="1">
              <a:buFontTx/>
              <a:buNone/>
              <a:defRPr/>
            </a:pPr>
            <a:r>
              <a:rPr lang="en-GB" sz="2000" dirty="0">
                <a:latin typeface="Arial" charset="0"/>
              </a:rPr>
              <a:t>Looking What to produce </a:t>
            </a:r>
          </a:p>
          <a:p>
            <a:pPr eaLnBrk="1" hangingPunct="1">
              <a:buFontTx/>
              <a:buNone/>
              <a:defRPr/>
            </a:pPr>
            <a:endParaRPr lang="en-GB" sz="2000" dirty="0">
              <a:latin typeface="Arial" charset="0"/>
            </a:endParaRPr>
          </a:p>
          <a:p>
            <a:pPr eaLnBrk="1" hangingPunct="1">
              <a:buFontTx/>
              <a:buNone/>
              <a:defRPr/>
            </a:pPr>
            <a:endParaRPr lang="en-GB" sz="2800" dirty="0">
              <a:latin typeface="Arial" charset="0"/>
            </a:endParaRPr>
          </a:p>
        </p:txBody>
      </p:sp>
      <p:graphicFrame>
        <p:nvGraphicFramePr>
          <p:cNvPr id="14362" name="Group 26"/>
          <p:cNvGraphicFramePr>
            <a:graphicFrameLocks noGrp="1"/>
          </p:cNvGraphicFramePr>
          <p:nvPr>
            <p:extLst/>
          </p:nvPr>
        </p:nvGraphicFramePr>
        <p:xfrm>
          <a:off x="1912513" y="2633729"/>
          <a:ext cx="7620000" cy="2992712"/>
        </p:xfrm>
        <a:graphic>
          <a:graphicData uri="http://schemas.openxmlformats.org/drawingml/2006/table">
            <a:tbl>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3655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a:ln>
                            <a:noFill/>
                          </a:ln>
                          <a:solidFill>
                            <a:srgbClr val="005037"/>
                          </a:solidFill>
                          <a:effectLst/>
                          <a:latin typeface="Arial" charset="0"/>
                          <a:ea typeface="ＭＳ Ｐゴシック" charset="0"/>
                        </a:rPr>
                        <a:t>Market economy</a:t>
                      </a:r>
                    </a:p>
                  </a:txBody>
                  <a:tcPr marT="45614" marB="456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a:ln>
                            <a:noFill/>
                          </a:ln>
                          <a:solidFill>
                            <a:srgbClr val="005037"/>
                          </a:solidFill>
                          <a:effectLst/>
                          <a:latin typeface="Arial" charset="0"/>
                          <a:ea typeface="ＭＳ Ｐゴシック" charset="0"/>
                        </a:rPr>
                        <a:t>Mixed economy</a:t>
                      </a:r>
                    </a:p>
                  </a:txBody>
                  <a:tcPr marT="45614" marB="456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a:ln>
                            <a:noFill/>
                          </a:ln>
                          <a:solidFill>
                            <a:srgbClr val="005037"/>
                          </a:solidFill>
                          <a:effectLst/>
                          <a:latin typeface="Arial" charset="0"/>
                          <a:ea typeface="ＭＳ Ｐゴシック" charset="0"/>
                        </a:rPr>
                        <a:t>Planned economy</a:t>
                      </a:r>
                    </a:p>
                  </a:txBody>
                  <a:tcPr marT="45614" marB="456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269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a:ln>
                            <a:noFill/>
                          </a:ln>
                          <a:solidFill>
                            <a:schemeClr val="tx1"/>
                          </a:solidFill>
                          <a:effectLst/>
                          <a:latin typeface="Arial" charset="0"/>
                          <a:ea typeface="ＭＳ Ｐゴシック" charset="0"/>
                        </a:rPr>
                        <a:t>Who?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Arial" charset="0"/>
                          <a:ea typeface="ＭＳ Ｐゴシック" charset="0"/>
                        </a:rPr>
                        <a:t>Private sector firms and consumers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a:ln>
                          <a:noFill/>
                        </a:ln>
                        <a:solidFill>
                          <a:schemeClr val="tx1"/>
                        </a:solidFill>
                        <a:effectLst/>
                        <a:latin typeface="Arial"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a:ln>
                          <a:noFill/>
                        </a:ln>
                        <a:solidFill>
                          <a:schemeClr val="tx1"/>
                        </a:solidFill>
                        <a:effectLst/>
                        <a:latin typeface="Arial"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a:ln>
                            <a:noFill/>
                          </a:ln>
                          <a:solidFill>
                            <a:schemeClr val="tx1"/>
                          </a:solidFill>
                          <a:effectLst/>
                          <a:latin typeface="Arial" charset="0"/>
                          <a:ea typeface="ＭＳ Ｐゴシック" charset="0"/>
                        </a:rPr>
                        <a:t>How</a:t>
                      </a:r>
                      <a:r>
                        <a:rPr kumimoji="0" lang="en-GB" sz="1600" b="0" i="0" u="none" strike="noStrike" cap="none" normalizeH="0" baseline="0">
                          <a:ln>
                            <a:noFill/>
                          </a:ln>
                          <a:solidFill>
                            <a:schemeClr val="tx1"/>
                          </a:solidFill>
                          <a:effectLst/>
                          <a:latin typeface="Arial" charset="0"/>
                          <a:ea typeface="ＭＳ Ｐゴシック"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Arial" charset="0"/>
                          <a:ea typeface="ＭＳ Ｐゴシック" charset="0"/>
                        </a:rPr>
                        <a:t>The price mechanism</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a:ln>
                          <a:noFill/>
                        </a:ln>
                        <a:solidFill>
                          <a:schemeClr val="tx1"/>
                        </a:solidFill>
                        <a:effectLst/>
                        <a:latin typeface="Arial"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a:ln>
                          <a:noFill/>
                        </a:ln>
                        <a:solidFill>
                          <a:schemeClr val="tx1"/>
                        </a:solidFill>
                        <a:effectLst/>
                        <a:latin typeface="Arial" charset="0"/>
                        <a:ea typeface="ＭＳ Ｐゴシック" charset="0"/>
                      </a:endParaRPr>
                    </a:p>
                  </a:txBody>
                  <a:tcPr marT="45614" marB="456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a:ln>
                            <a:noFill/>
                          </a:ln>
                          <a:solidFill>
                            <a:schemeClr val="tx1"/>
                          </a:solidFill>
                          <a:effectLst/>
                          <a:latin typeface="Arial" charset="0"/>
                          <a:ea typeface="ＭＳ Ｐゴシック" charset="0"/>
                        </a:rPr>
                        <a:t>Who?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ea typeface="ＭＳ Ｐゴシック" charset="0"/>
                        </a:rPr>
                        <a:t>Private sector firms and consumers, and a government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a:ln>
                            <a:noFill/>
                          </a:ln>
                          <a:solidFill>
                            <a:schemeClr val="tx1"/>
                          </a:solidFill>
                          <a:effectLst/>
                          <a:latin typeface="Arial" charset="0"/>
                          <a:ea typeface="ＭＳ Ｐゴシック" charset="0"/>
                        </a:rPr>
                        <a:t>How?</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ea typeface="ＭＳ Ｐゴシック" charset="0"/>
                        </a:rPr>
                        <a:t>The price mechanism and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ea typeface="ＭＳ Ｐゴシック" charset="0"/>
                        </a:rPr>
                        <a:t>government planning</a:t>
                      </a:r>
                    </a:p>
                  </a:txBody>
                  <a:tcPr marT="45614" marB="456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a:ln>
                            <a:noFill/>
                          </a:ln>
                          <a:solidFill>
                            <a:schemeClr val="tx1"/>
                          </a:solidFill>
                          <a:effectLst/>
                          <a:latin typeface="Arial" charset="0"/>
                          <a:ea typeface="ＭＳ Ｐゴシック" charset="0"/>
                        </a:rPr>
                        <a:t>Who?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ea typeface="ＭＳ Ｐゴシック" charset="0"/>
                        </a:rPr>
                        <a:t>Government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a:ln>
                            <a:noFill/>
                          </a:ln>
                          <a:solidFill>
                            <a:schemeClr val="tx1"/>
                          </a:solidFill>
                          <a:effectLst/>
                          <a:latin typeface="Arial" charset="0"/>
                          <a:ea typeface="ＭＳ Ｐゴシック" charset="0"/>
                        </a:rPr>
                        <a:t>How?</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Arial" charset="0"/>
                          <a:ea typeface="ＭＳ Ｐゴシック" charset="0"/>
                        </a:rPr>
                        <a:t>Government planning</a:t>
                      </a:r>
                    </a:p>
                  </a:txBody>
                  <a:tcPr marT="45614" marB="456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325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6" descr="2_1_Mixed_Econom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6325" y="2293938"/>
            <a:ext cx="742315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Rectangle 2"/>
          <p:cNvSpPr>
            <a:spLocks noGrp="1" noChangeArrowheads="1"/>
          </p:cNvSpPr>
          <p:nvPr>
            <p:ph type="title" idx="4294967295"/>
          </p:nvPr>
        </p:nvSpPr>
        <p:spPr>
          <a:xfrm>
            <a:off x="2382591" y="133081"/>
            <a:ext cx="7775575" cy="1143000"/>
          </a:xfrm>
          <a:solidFill>
            <a:schemeClr val="bg1"/>
          </a:solidFill>
        </p:spPr>
        <p:txBody>
          <a:bodyPr/>
          <a:lstStyle/>
          <a:p>
            <a:pPr algn="l" eaLnBrk="1" hangingPunct="1">
              <a:defRPr/>
            </a:pPr>
            <a:r>
              <a:rPr lang="en-GB" sz="4000" b="1" dirty="0">
                <a:solidFill>
                  <a:srgbClr val="005037"/>
                </a:solidFill>
                <a:latin typeface="Arial" charset="0"/>
              </a:rPr>
              <a:t> </a:t>
            </a:r>
            <a:r>
              <a:rPr lang="en-GB" sz="3600" b="1" dirty="0">
                <a:solidFill>
                  <a:srgbClr val="005037"/>
                </a:solidFill>
                <a:latin typeface="Arial" charset="0"/>
              </a:rPr>
              <a:t>Economic systems</a:t>
            </a:r>
          </a:p>
        </p:txBody>
      </p:sp>
      <p:sp>
        <p:nvSpPr>
          <p:cNvPr id="21507" name="Rectangle 3"/>
          <p:cNvSpPr>
            <a:spLocks noGrp="1" noChangeArrowheads="1"/>
          </p:cNvSpPr>
          <p:nvPr>
            <p:ph type="body" idx="4294967295"/>
          </p:nvPr>
        </p:nvSpPr>
        <p:spPr>
          <a:xfrm>
            <a:off x="0" y="1295400"/>
            <a:ext cx="7772400" cy="4114800"/>
          </a:xfrm>
        </p:spPr>
        <p:txBody>
          <a:bodyPr/>
          <a:lstStyle/>
          <a:p>
            <a:pPr eaLnBrk="1" hangingPunct="1">
              <a:buFontTx/>
              <a:buNone/>
              <a:defRPr/>
            </a:pPr>
            <a:endParaRPr lang="en-GB" sz="2400" dirty="0">
              <a:latin typeface="Arial" charset="0"/>
            </a:endParaRPr>
          </a:p>
          <a:p>
            <a:pPr eaLnBrk="1" hangingPunct="1">
              <a:buFontTx/>
              <a:buNone/>
              <a:defRPr/>
            </a:pPr>
            <a:r>
              <a:rPr lang="en-GB" sz="2400" dirty="0">
                <a:latin typeface="Arial" charset="0"/>
              </a:rPr>
              <a:t>	</a:t>
            </a:r>
          </a:p>
          <a:p>
            <a:pPr eaLnBrk="1" hangingPunct="1">
              <a:buFontTx/>
              <a:buNone/>
              <a:defRPr/>
            </a:pPr>
            <a:endParaRPr lang="en-GB" sz="2400" dirty="0">
              <a:latin typeface="Arial" charset="0"/>
            </a:endParaRPr>
          </a:p>
          <a:p>
            <a:pPr eaLnBrk="1" hangingPunct="1">
              <a:buFontTx/>
              <a:buNone/>
              <a:defRPr/>
            </a:pPr>
            <a:endParaRPr lang="en-GB" sz="2800" dirty="0">
              <a:latin typeface="Arial" charset="0"/>
            </a:endParaRPr>
          </a:p>
        </p:txBody>
      </p:sp>
      <p:sp>
        <p:nvSpPr>
          <p:cNvPr id="21523" name="Line 19"/>
          <p:cNvSpPr>
            <a:spLocks noChangeShapeType="1"/>
          </p:cNvSpPr>
          <p:nvPr/>
        </p:nvSpPr>
        <p:spPr bwMode="auto">
          <a:xfrm flipV="1">
            <a:off x="8239125" y="35814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21524" name="Text Box 20"/>
          <p:cNvSpPr txBox="1">
            <a:spLocks noChangeArrowheads="1"/>
          </p:cNvSpPr>
          <p:nvPr/>
        </p:nvSpPr>
        <p:spPr bwMode="auto">
          <a:xfrm>
            <a:off x="7858125" y="4419600"/>
            <a:ext cx="1143000"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400">
                <a:latin typeface="Times New Roman" charset="0"/>
                <a:ea typeface="ＭＳ Ｐゴシック" charset="0"/>
              </a:rPr>
              <a:t> China</a:t>
            </a:r>
          </a:p>
          <a:p>
            <a:pPr algn="l">
              <a:spcBef>
                <a:spcPct val="50000"/>
              </a:spcBef>
              <a:defRPr/>
            </a:pPr>
            <a:r>
              <a:rPr lang="en-GB" sz="1400">
                <a:latin typeface="Times New Roman" charset="0"/>
                <a:ea typeface="ＭＳ Ｐゴシック" charset="0"/>
              </a:rPr>
              <a:t> Cuba</a:t>
            </a:r>
          </a:p>
          <a:p>
            <a:pPr algn="l">
              <a:spcBef>
                <a:spcPct val="50000"/>
              </a:spcBef>
              <a:defRPr/>
            </a:pPr>
            <a:endParaRPr lang="en-GB">
              <a:latin typeface="Times New Roman" charset="0"/>
              <a:ea typeface="ＭＳ Ｐゴシック" charset="0"/>
            </a:endParaRPr>
          </a:p>
        </p:txBody>
      </p:sp>
      <p:sp>
        <p:nvSpPr>
          <p:cNvPr id="21525" name="Line 21"/>
          <p:cNvSpPr>
            <a:spLocks noChangeShapeType="1"/>
          </p:cNvSpPr>
          <p:nvPr/>
        </p:nvSpPr>
        <p:spPr bwMode="auto">
          <a:xfrm flipV="1">
            <a:off x="9382125" y="35814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21526" name="Text Box 22"/>
          <p:cNvSpPr txBox="1">
            <a:spLocks noChangeArrowheads="1"/>
          </p:cNvSpPr>
          <p:nvPr/>
        </p:nvSpPr>
        <p:spPr bwMode="auto">
          <a:xfrm>
            <a:off x="8848725" y="44196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400">
                <a:latin typeface="Times New Roman" charset="0"/>
                <a:ea typeface="ＭＳ Ｐゴシック" charset="0"/>
              </a:rPr>
              <a:t>North Korea</a:t>
            </a:r>
          </a:p>
        </p:txBody>
      </p:sp>
      <p:sp>
        <p:nvSpPr>
          <p:cNvPr id="21527" name="Line 23"/>
          <p:cNvSpPr>
            <a:spLocks noChangeShapeType="1"/>
          </p:cNvSpPr>
          <p:nvPr/>
        </p:nvSpPr>
        <p:spPr bwMode="auto">
          <a:xfrm flipV="1">
            <a:off x="5648325" y="35814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21528" name="Text Box 24"/>
          <p:cNvSpPr txBox="1">
            <a:spLocks noChangeArrowheads="1"/>
          </p:cNvSpPr>
          <p:nvPr/>
        </p:nvSpPr>
        <p:spPr bwMode="auto">
          <a:xfrm>
            <a:off x="5030788" y="4419600"/>
            <a:ext cx="2209800" cy="256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GB" sz="1400" dirty="0">
                <a:latin typeface="Times New Roman" charset="0"/>
                <a:ea typeface="ＭＳ Ｐゴシック" charset="0"/>
              </a:rPr>
              <a:t>Denmark</a:t>
            </a:r>
          </a:p>
          <a:p>
            <a:pPr algn="ctr">
              <a:spcBef>
                <a:spcPct val="50000"/>
              </a:spcBef>
              <a:defRPr/>
            </a:pPr>
            <a:r>
              <a:rPr lang="en-GB" sz="1400" dirty="0">
                <a:latin typeface="Times New Roman" charset="0"/>
                <a:ea typeface="ＭＳ Ｐゴシック" charset="0"/>
              </a:rPr>
              <a:t>France</a:t>
            </a:r>
          </a:p>
          <a:p>
            <a:pPr algn="ctr">
              <a:spcBef>
                <a:spcPct val="50000"/>
              </a:spcBef>
              <a:defRPr/>
            </a:pPr>
            <a:r>
              <a:rPr lang="en-GB" sz="1400" dirty="0">
                <a:latin typeface="Times New Roman" charset="0"/>
                <a:ea typeface="ＭＳ Ｐゴシック" charset="0"/>
              </a:rPr>
              <a:t>Italy</a:t>
            </a:r>
          </a:p>
          <a:p>
            <a:pPr algn="ctr">
              <a:spcBef>
                <a:spcPct val="50000"/>
              </a:spcBef>
              <a:defRPr/>
            </a:pPr>
            <a:r>
              <a:rPr lang="en-GB" sz="1400" dirty="0">
                <a:latin typeface="Times New Roman" charset="0"/>
                <a:ea typeface="ＭＳ Ｐゴシック" charset="0"/>
              </a:rPr>
              <a:t>Sweden</a:t>
            </a:r>
          </a:p>
          <a:p>
            <a:pPr algn="ctr">
              <a:spcBef>
                <a:spcPct val="50000"/>
              </a:spcBef>
              <a:defRPr/>
            </a:pPr>
            <a:r>
              <a:rPr lang="en-GB" sz="1400" dirty="0">
                <a:latin typeface="Times New Roman" charset="0"/>
                <a:ea typeface="ＭＳ Ｐゴシック" charset="0"/>
              </a:rPr>
              <a:t>UK</a:t>
            </a:r>
          </a:p>
          <a:p>
            <a:pPr algn="ctr">
              <a:spcBef>
                <a:spcPct val="50000"/>
              </a:spcBef>
              <a:defRPr/>
            </a:pPr>
            <a:r>
              <a:rPr lang="en-GB" sz="1400" dirty="0">
                <a:latin typeface="Times New Roman" charset="0"/>
                <a:ea typeface="ＭＳ Ｐゴシック" charset="0"/>
              </a:rPr>
              <a:t>Many developed economies</a:t>
            </a:r>
          </a:p>
          <a:p>
            <a:pPr algn="l">
              <a:spcBef>
                <a:spcPct val="50000"/>
              </a:spcBef>
              <a:defRPr/>
            </a:pPr>
            <a:endParaRPr lang="en-GB" sz="1400" dirty="0">
              <a:latin typeface="Times New Roman" charset="0"/>
              <a:ea typeface="ＭＳ Ｐゴシック" charset="0"/>
            </a:endParaRPr>
          </a:p>
          <a:p>
            <a:pPr algn="l">
              <a:spcBef>
                <a:spcPct val="50000"/>
              </a:spcBef>
              <a:defRPr/>
            </a:pPr>
            <a:endParaRPr lang="en-GB" sz="1400" dirty="0">
              <a:latin typeface="Times New Roman" charset="0"/>
              <a:ea typeface="ＭＳ Ｐゴシック" charset="0"/>
            </a:endParaRPr>
          </a:p>
        </p:txBody>
      </p:sp>
      <p:sp>
        <p:nvSpPr>
          <p:cNvPr id="21529" name="Line 25"/>
          <p:cNvSpPr>
            <a:spLocks noChangeShapeType="1"/>
          </p:cNvSpPr>
          <p:nvPr/>
        </p:nvSpPr>
        <p:spPr bwMode="auto">
          <a:xfrm flipV="1">
            <a:off x="4505325" y="3581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21530" name="Text Box 26"/>
          <p:cNvSpPr txBox="1">
            <a:spLocks noChangeArrowheads="1"/>
          </p:cNvSpPr>
          <p:nvPr/>
        </p:nvSpPr>
        <p:spPr bwMode="auto">
          <a:xfrm>
            <a:off x="3895725" y="4343401"/>
            <a:ext cx="1143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GB" sz="1400">
                <a:latin typeface="Times New Roman" charset="0"/>
                <a:ea typeface="ＭＳ Ｐゴシック" charset="0"/>
              </a:rPr>
              <a:t>Argentina</a:t>
            </a:r>
          </a:p>
          <a:p>
            <a:pPr algn="ctr">
              <a:spcBef>
                <a:spcPct val="50000"/>
              </a:spcBef>
              <a:defRPr/>
            </a:pPr>
            <a:r>
              <a:rPr lang="en-GB" sz="1400">
                <a:latin typeface="Times New Roman" charset="0"/>
                <a:ea typeface="ＭＳ Ｐゴシック" charset="0"/>
              </a:rPr>
              <a:t>Mauritius</a:t>
            </a:r>
          </a:p>
          <a:p>
            <a:pPr algn="ctr">
              <a:spcBef>
                <a:spcPct val="50000"/>
              </a:spcBef>
              <a:defRPr/>
            </a:pPr>
            <a:r>
              <a:rPr lang="en-GB" sz="1400">
                <a:latin typeface="Times New Roman" charset="0"/>
                <a:ea typeface="ＭＳ Ｐゴシック" charset="0"/>
              </a:rPr>
              <a:t>Nepal</a:t>
            </a:r>
          </a:p>
          <a:p>
            <a:pPr algn="ctr">
              <a:spcBef>
                <a:spcPct val="50000"/>
              </a:spcBef>
              <a:defRPr/>
            </a:pPr>
            <a:r>
              <a:rPr lang="en-GB" sz="1400">
                <a:latin typeface="Times New Roman" charset="0"/>
                <a:ea typeface="ＭＳ Ｐゴシック" charset="0"/>
              </a:rPr>
              <a:t>Paraguay</a:t>
            </a:r>
          </a:p>
          <a:p>
            <a:pPr algn="ctr">
              <a:spcBef>
                <a:spcPct val="50000"/>
              </a:spcBef>
              <a:defRPr/>
            </a:pPr>
            <a:endParaRPr lang="en-GB">
              <a:latin typeface="Times New Roman" charset="0"/>
              <a:ea typeface="ＭＳ Ｐゴシック" charset="0"/>
            </a:endParaRPr>
          </a:p>
        </p:txBody>
      </p:sp>
      <p:sp>
        <p:nvSpPr>
          <p:cNvPr id="21531" name="Line 27"/>
          <p:cNvSpPr>
            <a:spLocks noChangeShapeType="1"/>
          </p:cNvSpPr>
          <p:nvPr/>
        </p:nvSpPr>
        <p:spPr bwMode="auto">
          <a:xfrm flipV="1">
            <a:off x="3286125" y="3581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21532" name="Text Box 28"/>
          <p:cNvSpPr txBox="1">
            <a:spLocks noChangeArrowheads="1"/>
          </p:cNvSpPr>
          <p:nvPr/>
        </p:nvSpPr>
        <p:spPr bwMode="auto">
          <a:xfrm>
            <a:off x="2676525" y="4343401"/>
            <a:ext cx="1143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GB" sz="1400">
                <a:latin typeface="Times New Roman" charset="0"/>
                <a:ea typeface="ＭＳ Ｐゴシック" charset="0"/>
              </a:rPr>
              <a:t>Bahamas</a:t>
            </a:r>
          </a:p>
          <a:p>
            <a:pPr algn="ctr">
              <a:spcBef>
                <a:spcPct val="50000"/>
              </a:spcBef>
              <a:defRPr/>
            </a:pPr>
            <a:r>
              <a:rPr lang="en-GB" sz="1400">
                <a:latin typeface="Times New Roman" charset="0"/>
                <a:ea typeface="ＭＳ Ｐゴシック" charset="0"/>
              </a:rPr>
              <a:t>Singapore</a:t>
            </a:r>
          </a:p>
          <a:p>
            <a:pPr algn="ctr">
              <a:spcBef>
                <a:spcPct val="50000"/>
              </a:spcBef>
              <a:defRPr/>
            </a:pPr>
            <a:endParaRPr lang="en-GB" sz="1400">
              <a:latin typeface="Times New Roman" charset="0"/>
              <a:ea typeface="ＭＳ Ｐゴシック" charset="0"/>
            </a:endParaRPr>
          </a:p>
        </p:txBody>
      </p:sp>
      <p:sp>
        <p:nvSpPr>
          <p:cNvPr id="21533" name="Line 29"/>
          <p:cNvSpPr>
            <a:spLocks noChangeShapeType="1"/>
          </p:cNvSpPr>
          <p:nvPr/>
        </p:nvSpPr>
        <p:spPr bwMode="auto">
          <a:xfrm flipV="1">
            <a:off x="6562725" y="35814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Tree>
    <p:extLst>
      <p:ext uri="{BB962C8B-B14F-4D97-AF65-F5344CB8AC3E}">
        <p14:creationId xmlns:p14="http://schemas.microsoft.com/office/powerpoint/2010/main" val="21227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228045" y="184597"/>
            <a:ext cx="7775575" cy="1143000"/>
          </a:xfrm>
          <a:solidFill>
            <a:schemeClr val="bg1"/>
          </a:solidFill>
        </p:spPr>
        <p:txBody>
          <a:bodyPr/>
          <a:lstStyle/>
          <a:p>
            <a:pPr algn="l" eaLnBrk="1" hangingPunct="1">
              <a:defRPr/>
            </a:pPr>
            <a:r>
              <a:rPr lang="en-GB" sz="4000" b="1" dirty="0">
                <a:solidFill>
                  <a:srgbClr val="005037"/>
                </a:solidFill>
                <a:latin typeface="Arial" charset="0"/>
              </a:rPr>
              <a:t> </a:t>
            </a:r>
            <a:r>
              <a:rPr lang="en-GB" sz="3600" b="1" dirty="0">
                <a:solidFill>
                  <a:srgbClr val="005037"/>
                </a:solidFill>
                <a:latin typeface="Arial" charset="0"/>
              </a:rPr>
              <a:t>The market economic system</a:t>
            </a:r>
          </a:p>
        </p:txBody>
      </p:sp>
      <p:sp>
        <p:nvSpPr>
          <p:cNvPr id="15363" name="Rectangle 3"/>
          <p:cNvSpPr>
            <a:spLocks noGrp="1" noChangeArrowheads="1"/>
          </p:cNvSpPr>
          <p:nvPr>
            <p:ph type="body" idx="4294967295"/>
          </p:nvPr>
        </p:nvSpPr>
        <p:spPr>
          <a:xfrm>
            <a:off x="0" y="1371600"/>
            <a:ext cx="7772400" cy="4114800"/>
          </a:xfrm>
        </p:spPr>
        <p:txBody>
          <a:bodyPr/>
          <a:lstStyle/>
          <a:p>
            <a:pPr eaLnBrk="1" hangingPunct="1">
              <a:buFontTx/>
              <a:buNone/>
              <a:defRPr/>
            </a:pPr>
            <a:endParaRPr lang="en-GB" sz="2400" dirty="0">
              <a:latin typeface="Arial" charset="0"/>
            </a:endParaRPr>
          </a:p>
          <a:p>
            <a:pPr eaLnBrk="1" hangingPunct="1">
              <a:buFontTx/>
              <a:buNone/>
              <a:defRPr/>
            </a:pPr>
            <a:r>
              <a:rPr lang="en-GB" sz="2400" dirty="0">
                <a:latin typeface="Arial" charset="0"/>
              </a:rPr>
              <a:t>    </a:t>
            </a:r>
          </a:p>
          <a:p>
            <a:pPr eaLnBrk="1" hangingPunct="1">
              <a:buFontTx/>
              <a:buNone/>
              <a:defRPr/>
            </a:pPr>
            <a:endParaRPr lang="en-GB" sz="2400" dirty="0">
              <a:latin typeface="Arial" charset="0"/>
            </a:endParaRPr>
          </a:p>
          <a:p>
            <a:pPr eaLnBrk="1" hangingPunct="1">
              <a:buFontTx/>
              <a:buNone/>
              <a:defRPr/>
            </a:pPr>
            <a:endParaRPr lang="en-GB" sz="2800" dirty="0">
              <a:latin typeface="Arial" charset="0"/>
            </a:endParaRPr>
          </a:p>
        </p:txBody>
      </p:sp>
      <p:sp>
        <p:nvSpPr>
          <p:cNvPr id="15380" name="Text Box 20"/>
          <p:cNvSpPr txBox="1">
            <a:spLocks noChangeArrowheads="1"/>
          </p:cNvSpPr>
          <p:nvPr/>
        </p:nvSpPr>
        <p:spPr bwMode="auto">
          <a:xfrm>
            <a:off x="4022725" y="36988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endParaRPr lang="en-US" sz="2400">
              <a:latin typeface="Times New Roman" charset="0"/>
              <a:ea typeface="ＭＳ Ｐゴシック" charset="0"/>
            </a:endParaRPr>
          </a:p>
        </p:txBody>
      </p:sp>
      <p:sp>
        <p:nvSpPr>
          <p:cNvPr id="15382" name="Text Box 22"/>
          <p:cNvSpPr txBox="1">
            <a:spLocks noChangeArrowheads="1"/>
          </p:cNvSpPr>
          <p:nvPr/>
        </p:nvSpPr>
        <p:spPr bwMode="auto">
          <a:xfrm>
            <a:off x="6080125" y="2784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endParaRPr lang="en-US" sz="2400">
              <a:latin typeface="Times New Roman" charset="0"/>
              <a:ea typeface="ＭＳ Ｐゴシック" charset="0"/>
            </a:endParaRPr>
          </a:p>
        </p:txBody>
      </p:sp>
      <p:sp>
        <p:nvSpPr>
          <p:cNvPr id="17414" name="AutoShape 32"/>
          <p:cNvSpPr>
            <a:spLocks noChangeArrowheads="1"/>
          </p:cNvSpPr>
          <p:nvPr/>
        </p:nvSpPr>
        <p:spPr bwMode="auto">
          <a:xfrm>
            <a:off x="4343400" y="3657600"/>
            <a:ext cx="3581400" cy="685800"/>
          </a:xfrm>
          <a:prstGeom prst="rightArrow">
            <a:avLst>
              <a:gd name="adj1" fmla="val 50000"/>
              <a:gd name="adj2" fmla="val 130556"/>
            </a:avLst>
          </a:prstGeom>
          <a:solidFill>
            <a:srgbClr val="FFDDA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a:solidFill>
                  <a:schemeClr val="tx1"/>
                </a:solidFill>
                <a:latin typeface="Times New Roman"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17415" name="AutoShape 33"/>
          <p:cNvSpPr>
            <a:spLocks noChangeArrowheads="1"/>
          </p:cNvSpPr>
          <p:nvPr/>
        </p:nvSpPr>
        <p:spPr bwMode="auto">
          <a:xfrm>
            <a:off x="4191000" y="2667001"/>
            <a:ext cx="3505200" cy="714375"/>
          </a:xfrm>
          <a:prstGeom prst="leftArrow">
            <a:avLst>
              <a:gd name="adj1" fmla="val 50000"/>
              <a:gd name="adj2" fmla="val 122667"/>
            </a:avLst>
          </a:prstGeom>
          <a:solidFill>
            <a:srgbClr val="FFDDA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a:solidFill>
                  <a:schemeClr val="tx1"/>
                </a:solidFill>
                <a:latin typeface="Times New Roman"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15394" name="Text Box 34"/>
          <p:cNvSpPr txBox="1">
            <a:spLocks noChangeArrowheads="1"/>
          </p:cNvSpPr>
          <p:nvPr/>
        </p:nvSpPr>
        <p:spPr bwMode="auto">
          <a:xfrm>
            <a:off x="7762875" y="2125664"/>
            <a:ext cx="29718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GB" sz="1400" b="1" dirty="0">
                <a:latin typeface="Arial"/>
                <a:ea typeface="ＭＳ Ｐゴシック" charset="0"/>
                <a:cs typeface="Arial"/>
              </a:rPr>
              <a:t>Private sector producers</a:t>
            </a:r>
          </a:p>
        </p:txBody>
      </p:sp>
      <p:sp>
        <p:nvSpPr>
          <p:cNvPr id="15403" name="Text Box 43"/>
          <p:cNvSpPr txBox="1">
            <a:spLocks noChangeArrowheads="1"/>
          </p:cNvSpPr>
          <p:nvPr/>
        </p:nvSpPr>
        <p:spPr bwMode="auto">
          <a:xfrm>
            <a:off x="2574925" y="17938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endParaRPr lang="en-US" sz="2400">
              <a:latin typeface="Times New Roman" charset="0"/>
              <a:ea typeface="ＭＳ Ｐゴシック" charset="0"/>
            </a:endParaRPr>
          </a:p>
        </p:txBody>
      </p:sp>
      <p:sp>
        <p:nvSpPr>
          <p:cNvPr id="15404" name="Text Box 44"/>
          <p:cNvSpPr txBox="1">
            <a:spLocks noChangeArrowheads="1"/>
          </p:cNvSpPr>
          <p:nvPr/>
        </p:nvSpPr>
        <p:spPr bwMode="auto">
          <a:xfrm>
            <a:off x="2392363" y="2133601"/>
            <a:ext cx="19812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400" b="1" dirty="0">
                <a:latin typeface="Arial"/>
                <a:ea typeface="ＭＳ Ｐゴシック" charset="0"/>
                <a:cs typeface="Arial"/>
              </a:rPr>
              <a:t>Consumers</a:t>
            </a:r>
          </a:p>
        </p:txBody>
      </p:sp>
      <p:sp>
        <p:nvSpPr>
          <p:cNvPr id="15405" name="Text Box 45"/>
          <p:cNvSpPr txBox="1">
            <a:spLocks noChangeArrowheads="1"/>
          </p:cNvSpPr>
          <p:nvPr/>
        </p:nvSpPr>
        <p:spPr bwMode="auto">
          <a:xfrm>
            <a:off x="5181600" y="2852739"/>
            <a:ext cx="24384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400" dirty="0">
                <a:latin typeface="Arial"/>
                <a:ea typeface="ＭＳ Ｐゴシック" charset="0"/>
                <a:cs typeface="Arial"/>
              </a:rPr>
              <a:t>Goods and services</a:t>
            </a:r>
          </a:p>
        </p:txBody>
      </p:sp>
      <p:sp>
        <p:nvSpPr>
          <p:cNvPr id="15406" name="Text Box 46"/>
          <p:cNvSpPr txBox="1">
            <a:spLocks noChangeArrowheads="1"/>
          </p:cNvSpPr>
          <p:nvPr/>
        </p:nvSpPr>
        <p:spPr bwMode="auto">
          <a:xfrm>
            <a:off x="5791200" y="3813176"/>
            <a:ext cx="24384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400" dirty="0">
                <a:latin typeface="Arial"/>
                <a:ea typeface="ＭＳ Ｐゴシック" charset="0"/>
                <a:cs typeface="Arial"/>
              </a:rPr>
              <a:t>Money</a:t>
            </a:r>
          </a:p>
        </p:txBody>
      </p:sp>
      <p:sp>
        <p:nvSpPr>
          <p:cNvPr id="15407" name="Text Box 47"/>
          <p:cNvSpPr txBox="1">
            <a:spLocks noChangeArrowheads="1"/>
          </p:cNvSpPr>
          <p:nvPr/>
        </p:nvSpPr>
        <p:spPr bwMode="auto">
          <a:xfrm>
            <a:off x="8037513" y="4652964"/>
            <a:ext cx="24384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GB" sz="1400" b="1" dirty="0">
                <a:latin typeface="Arial"/>
                <a:ea typeface="ＭＳ Ｐゴシック" charset="0"/>
                <a:cs typeface="Arial"/>
              </a:rPr>
              <a:t>Production</a:t>
            </a:r>
          </a:p>
        </p:txBody>
      </p:sp>
      <p:sp>
        <p:nvSpPr>
          <p:cNvPr id="15408" name="Text Box 48"/>
          <p:cNvSpPr txBox="1">
            <a:spLocks noChangeArrowheads="1"/>
          </p:cNvSpPr>
          <p:nvPr/>
        </p:nvSpPr>
        <p:spPr bwMode="auto">
          <a:xfrm>
            <a:off x="4727575" y="4572001"/>
            <a:ext cx="24384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GB" sz="1400" b="1" dirty="0">
                <a:latin typeface="Arial"/>
                <a:ea typeface="ＭＳ Ｐゴシック" charset="0"/>
                <a:cs typeface="Arial"/>
              </a:rPr>
              <a:t>Exchange</a:t>
            </a:r>
          </a:p>
        </p:txBody>
      </p:sp>
      <p:sp>
        <p:nvSpPr>
          <p:cNvPr id="15409" name="Text Box 49"/>
          <p:cNvSpPr txBox="1">
            <a:spLocks noChangeArrowheads="1"/>
          </p:cNvSpPr>
          <p:nvPr/>
        </p:nvSpPr>
        <p:spPr bwMode="auto">
          <a:xfrm>
            <a:off x="2293938" y="4570414"/>
            <a:ext cx="24384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400" b="1" dirty="0">
                <a:latin typeface="Arial"/>
                <a:ea typeface="ＭＳ Ｐゴシック" charset="0"/>
                <a:cs typeface="Arial"/>
              </a:rPr>
              <a:t>Consumption</a:t>
            </a:r>
          </a:p>
        </p:txBody>
      </p:sp>
      <p:sp>
        <p:nvSpPr>
          <p:cNvPr id="15412" name="Rectangle 52"/>
          <p:cNvSpPr>
            <a:spLocks noChangeArrowheads="1"/>
          </p:cNvSpPr>
          <p:nvPr/>
        </p:nvSpPr>
        <p:spPr bwMode="auto">
          <a:xfrm>
            <a:off x="2514600" y="5300663"/>
            <a:ext cx="7162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600" dirty="0">
                <a:latin typeface="Arial" charset="0"/>
                <a:ea typeface="ＭＳ Ｐゴシック" charset="0"/>
              </a:rPr>
              <a:t>In a </a:t>
            </a:r>
            <a:r>
              <a:rPr lang="en-GB" sz="1600" b="1" dirty="0">
                <a:latin typeface="Arial" charset="0"/>
                <a:ea typeface="ＭＳ Ｐゴシック" charset="0"/>
              </a:rPr>
              <a:t>free market economic system </a:t>
            </a:r>
            <a:r>
              <a:rPr lang="en-GB" sz="1600" dirty="0">
                <a:latin typeface="Arial" charset="0"/>
                <a:ea typeface="ＭＳ Ｐゴシック" charset="0"/>
              </a:rPr>
              <a:t>all decisions are taken by </a:t>
            </a:r>
            <a:r>
              <a:rPr lang="en-GB" sz="1600" b="1" dirty="0">
                <a:latin typeface="Arial" charset="0"/>
                <a:ea typeface="ＭＳ Ｐゴシック" charset="0"/>
              </a:rPr>
              <a:t>private sector </a:t>
            </a:r>
            <a:r>
              <a:rPr lang="en-GB" sz="1600" dirty="0">
                <a:latin typeface="Arial" charset="0"/>
                <a:ea typeface="ＭＳ Ｐゴシック" charset="0"/>
              </a:rPr>
              <a:t>organizations and individuals. There is little or no role for government or a </a:t>
            </a:r>
            <a:r>
              <a:rPr lang="en-GB" sz="1600" b="1" dirty="0">
                <a:latin typeface="Arial" charset="0"/>
                <a:ea typeface="ＭＳ Ｐゴシック" charset="0"/>
              </a:rPr>
              <a:t>public sector</a:t>
            </a:r>
            <a:r>
              <a:rPr lang="en-GB" sz="1600" dirty="0">
                <a:latin typeface="Arial" charset="0"/>
                <a:ea typeface="ＭＳ Ｐゴシック" charset="0"/>
              </a:rPr>
              <a:t> and therefore little or no taxation or public spending.</a:t>
            </a:r>
          </a:p>
        </p:txBody>
      </p:sp>
      <p:pic>
        <p:nvPicPr>
          <p:cNvPr id="2" name="Picture 1" descr="912959_ph2.1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0" y="2708920"/>
            <a:ext cx="2330760" cy="1553840"/>
          </a:xfrm>
          <a:prstGeom prst="roundRect">
            <a:avLst>
              <a:gd name="adj" fmla="val 8594"/>
            </a:avLst>
          </a:prstGeom>
          <a:solidFill>
            <a:srgbClr val="FFFFFF">
              <a:shade val="85000"/>
            </a:srgbClr>
          </a:solidFill>
          <a:ln>
            <a:noFill/>
          </a:ln>
          <a:effectLst/>
        </p:spPr>
      </p:pic>
      <p:pic>
        <p:nvPicPr>
          <p:cNvPr id="3" name="Picture 2" descr="912959_ph2.1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224" y="2708920"/>
            <a:ext cx="2304306" cy="153620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81146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07176A-C196-BD4D-800A-ACA4DB9E5171}"/>
              </a:ext>
            </a:extLst>
          </p:cNvPr>
          <p:cNvPicPr>
            <a:picLocks noChangeAspect="1"/>
          </p:cNvPicPr>
          <p:nvPr/>
        </p:nvPicPr>
        <p:blipFill rotWithShape="1">
          <a:blip r:embed="rId2">
            <a:extLst>
              <a:ext uri="{28A0092B-C50C-407E-A947-70E740481C1C}">
                <a14:useLocalDpi xmlns:a14="http://schemas.microsoft.com/office/drawing/2010/main" val="0"/>
              </a:ext>
            </a:extLst>
          </a:blip>
          <a:srcRect b="30365"/>
          <a:stretch/>
        </p:blipFill>
        <p:spPr>
          <a:xfrm>
            <a:off x="462674" y="273269"/>
            <a:ext cx="10909300" cy="3926591"/>
          </a:xfrm>
          <a:prstGeom prst="rect">
            <a:avLst/>
          </a:prstGeom>
        </p:spPr>
      </p:pic>
    </p:spTree>
    <p:extLst>
      <p:ext uri="{BB962C8B-B14F-4D97-AF65-F5344CB8AC3E}">
        <p14:creationId xmlns:p14="http://schemas.microsoft.com/office/powerpoint/2010/main" val="33685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subTitle" idx="4294967295"/>
          </p:nvPr>
        </p:nvSpPr>
        <p:spPr>
          <a:xfrm>
            <a:off x="335360" y="200133"/>
            <a:ext cx="5545138" cy="6669087"/>
          </a:xfrm>
        </p:spPr>
        <p:txBody>
          <a:bodyPr>
            <a:normAutofit lnSpcReduction="10000"/>
          </a:bodyPr>
          <a:lstStyle/>
          <a:p>
            <a:pPr algn="l" eaLnBrk="1" hangingPunct="1">
              <a:lnSpc>
                <a:spcPct val="80000"/>
              </a:lnSpc>
            </a:pPr>
            <a:r>
              <a:rPr lang="en-GB" altLang="en-US" sz="2200" b="1" dirty="0">
                <a:solidFill>
                  <a:schemeClr val="accent2"/>
                </a:solidFill>
              </a:rPr>
              <a:t>The role of the price mechanism</a:t>
            </a:r>
            <a:endParaRPr lang="en-GB" altLang="en-US" sz="2200" b="1" dirty="0"/>
          </a:p>
          <a:p>
            <a:pPr algn="l" eaLnBrk="1" hangingPunct="1">
              <a:lnSpc>
                <a:spcPct val="80000"/>
              </a:lnSpc>
              <a:buFont typeface="Wingdings" panose="05000000000000000000" pitchFamily="2" charset="2"/>
              <a:buChar char="Ø"/>
            </a:pPr>
            <a:r>
              <a:rPr lang="en-GB" altLang="en-US" sz="2200" dirty="0"/>
              <a:t>Resources are allocated and re-allocated in response to changes in price</a:t>
            </a:r>
          </a:p>
          <a:p>
            <a:pPr algn="l" eaLnBrk="1" hangingPunct="1">
              <a:lnSpc>
                <a:spcPct val="80000"/>
              </a:lnSpc>
              <a:buFont typeface="Wingdings" panose="05000000000000000000" pitchFamily="2" charset="2"/>
              <a:buChar char="Ø"/>
            </a:pPr>
            <a:r>
              <a:rPr lang="en-GB" altLang="en-US" sz="2200" dirty="0"/>
              <a:t>If there is an increase in the price of a good due to an increase in demand for the good there is a signal to the producers</a:t>
            </a:r>
          </a:p>
          <a:p>
            <a:pPr algn="l" eaLnBrk="1" hangingPunct="1">
              <a:lnSpc>
                <a:spcPct val="80000"/>
              </a:lnSpc>
              <a:buFont typeface="Wingdings" panose="05000000000000000000" pitchFamily="2" charset="2"/>
              <a:buChar char="Ø"/>
            </a:pPr>
            <a:r>
              <a:rPr lang="en-GB" altLang="en-US" sz="2200" dirty="0"/>
              <a:t>The price </a:t>
            </a:r>
            <a:r>
              <a:rPr lang="en-GB" altLang="en-US" sz="2200" dirty="0">
                <a:solidFill>
                  <a:srgbClr val="FF0000"/>
                </a:solidFill>
              </a:rPr>
              <a:t>signal</a:t>
            </a:r>
            <a:r>
              <a:rPr lang="en-GB" altLang="en-US" sz="2200" dirty="0"/>
              <a:t> tells producers that consumers wish to buy this good</a:t>
            </a:r>
          </a:p>
          <a:p>
            <a:pPr algn="l" eaLnBrk="1" hangingPunct="1">
              <a:lnSpc>
                <a:spcPct val="80000"/>
              </a:lnSpc>
              <a:buFont typeface="Wingdings" panose="05000000000000000000" pitchFamily="2" charset="2"/>
              <a:buChar char="Ø"/>
            </a:pPr>
            <a:r>
              <a:rPr lang="en-GB" altLang="en-US" sz="2200" dirty="0"/>
              <a:t>We assume that producers are rational and wish to maximise their profits</a:t>
            </a:r>
          </a:p>
          <a:p>
            <a:pPr algn="l" eaLnBrk="1" hangingPunct="1">
              <a:lnSpc>
                <a:spcPct val="80000"/>
              </a:lnSpc>
              <a:buFont typeface="Wingdings" panose="05000000000000000000" pitchFamily="2" charset="2"/>
              <a:buChar char="Ø"/>
            </a:pPr>
            <a:r>
              <a:rPr lang="en-GB" altLang="en-US" sz="2200" dirty="0"/>
              <a:t>There is an </a:t>
            </a:r>
            <a:r>
              <a:rPr lang="en-GB" altLang="en-US" sz="2200" dirty="0">
                <a:solidFill>
                  <a:srgbClr val="FF0000"/>
                </a:solidFill>
              </a:rPr>
              <a:t>incentive </a:t>
            </a:r>
            <a:r>
              <a:rPr lang="en-GB" altLang="en-US" sz="2200" dirty="0"/>
              <a:t>for them to produce more</a:t>
            </a:r>
          </a:p>
          <a:p>
            <a:pPr algn="l" eaLnBrk="1" hangingPunct="1">
              <a:lnSpc>
                <a:spcPct val="80000"/>
              </a:lnSpc>
              <a:buFont typeface="Wingdings" panose="05000000000000000000" pitchFamily="2" charset="2"/>
              <a:buChar char="Ø"/>
            </a:pPr>
            <a:r>
              <a:rPr lang="en-GB" altLang="en-US" sz="2200" dirty="0"/>
              <a:t>Producers </a:t>
            </a:r>
            <a:r>
              <a:rPr lang="en-GB" altLang="en-US" sz="2200" dirty="0">
                <a:solidFill>
                  <a:srgbClr val="FF0000"/>
                </a:solidFill>
              </a:rPr>
              <a:t>reallocate</a:t>
            </a:r>
            <a:r>
              <a:rPr lang="en-GB" altLang="en-US" sz="2200" dirty="0"/>
              <a:t> more resources to those goods where the demand is highest (they will make more profit)</a:t>
            </a:r>
          </a:p>
          <a:p>
            <a:pPr algn="l" eaLnBrk="1" hangingPunct="1">
              <a:lnSpc>
                <a:spcPct val="80000"/>
              </a:lnSpc>
              <a:buFont typeface="Wingdings" panose="05000000000000000000" pitchFamily="2" charset="2"/>
              <a:buChar char="Ø"/>
            </a:pPr>
            <a:r>
              <a:rPr lang="en-GB" altLang="en-US" sz="2200" dirty="0"/>
              <a:t>There is not central planning agency</a:t>
            </a:r>
          </a:p>
          <a:p>
            <a:pPr algn="l" eaLnBrk="1" hangingPunct="1">
              <a:lnSpc>
                <a:spcPct val="80000"/>
              </a:lnSpc>
              <a:buFont typeface="Wingdings" panose="05000000000000000000" pitchFamily="2" charset="2"/>
              <a:buChar char="Ø"/>
            </a:pPr>
            <a:r>
              <a:rPr lang="en-GB" altLang="en-US" sz="2200" dirty="0"/>
              <a:t>Adam Smith said it was like there was an invisible hand moving the factors of production around  to produce the goods and services wanted by the buyers in the economy</a:t>
            </a:r>
          </a:p>
          <a:p>
            <a:pPr algn="l" eaLnBrk="1" hangingPunct="1">
              <a:lnSpc>
                <a:spcPct val="80000"/>
              </a:lnSpc>
              <a:buFont typeface="Wingdings" panose="05000000000000000000" pitchFamily="2" charset="2"/>
              <a:buNone/>
            </a:pPr>
            <a:endParaRPr lang="en-GB" altLang="en-US" sz="2200" dirty="0">
              <a:solidFill>
                <a:srgbClr val="FF0000"/>
              </a:solidFill>
            </a:endParaRPr>
          </a:p>
        </p:txBody>
      </p:sp>
      <p:sp>
        <p:nvSpPr>
          <p:cNvPr id="11267" name="Text Box 23"/>
          <p:cNvSpPr txBox="1">
            <a:spLocks noChangeArrowheads="1"/>
          </p:cNvSpPr>
          <p:nvPr/>
        </p:nvSpPr>
        <p:spPr bwMode="auto">
          <a:xfrm>
            <a:off x="8183565" y="404815"/>
            <a:ext cx="2160587" cy="11906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en-US" b="1"/>
              <a:t>Price mechanism</a:t>
            </a:r>
            <a:r>
              <a:rPr lang="en-GB" altLang="en-US"/>
              <a:t> = the forces of supply and demand</a:t>
            </a:r>
          </a:p>
        </p:txBody>
      </p:sp>
      <p:pic>
        <p:nvPicPr>
          <p:cNvPr id="11268" name="Picture 25" descr="invisible+han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888" y="2565400"/>
            <a:ext cx="28575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16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Effect transition="in" filter="box(in)">
                                      <p:cBhvr>
                                        <p:cTn id="7" dur="500"/>
                                        <p:tgtEl>
                                          <p:spTgt spid="122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box(in)">
                                      <p:cBhvr>
                                        <p:cTn id="12" dur="500"/>
                                        <p:tgtEl>
                                          <p:spTgt spid="122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290">
                                            <p:txEl>
                                              <p:pRg st="3" end="3"/>
                                            </p:txEl>
                                          </p:spTgt>
                                        </p:tgtEl>
                                        <p:attrNameLst>
                                          <p:attrName>style.visibility</p:attrName>
                                        </p:attrNameLst>
                                      </p:cBhvr>
                                      <p:to>
                                        <p:strVal val="visible"/>
                                      </p:to>
                                    </p:set>
                                    <p:animEffect transition="in" filter="box(in)">
                                      <p:cBhvr>
                                        <p:cTn id="17" dur="500"/>
                                        <p:tgtEl>
                                          <p:spTgt spid="1229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290">
                                            <p:txEl>
                                              <p:pRg st="4" end="4"/>
                                            </p:txEl>
                                          </p:spTgt>
                                        </p:tgtEl>
                                        <p:attrNameLst>
                                          <p:attrName>style.visibility</p:attrName>
                                        </p:attrNameLst>
                                      </p:cBhvr>
                                      <p:to>
                                        <p:strVal val="visible"/>
                                      </p:to>
                                    </p:set>
                                    <p:animEffect transition="in" filter="box(in)">
                                      <p:cBhvr>
                                        <p:cTn id="22" dur="500"/>
                                        <p:tgtEl>
                                          <p:spTgt spid="1229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2290">
                                            <p:txEl>
                                              <p:pRg st="5" end="5"/>
                                            </p:txEl>
                                          </p:spTgt>
                                        </p:tgtEl>
                                        <p:attrNameLst>
                                          <p:attrName>style.visibility</p:attrName>
                                        </p:attrNameLst>
                                      </p:cBhvr>
                                      <p:to>
                                        <p:strVal val="visible"/>
                                      </p:to>
                                    </p:set>
                                    <p:animEffect transition="in" filter="box(in)">
                                      <p:cBhvr>
                                        <p:cTn id="27" dur="500"/>
                                        <p:tgtEl>
                                          <p:spTgt spid="1229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2290">
                                            <p:txEl>
                                              <p:pRg st="6" end="6"/>
                                            </p:txEl>
                                          </p:spTgt>
                                        </p:tgtEl>
                                        <p:attrNameLst>
                                          <p:attrName>style.visibility</p:attrName>
                                        </p:attrNameLst>
                                      </p:cBhvr>
                                      <p:to>
                                        <p:strVal val="visible"/>
                                      </p:to>
                                    </p:set>
                                    <p:animEffect transition="in" filter="box(in)">
                                      <p:cBhvr>
                                        <p:cTn id="32" dur="500"/>
                                        <p:tgtEl>
                                          <p:spTgt spid="12290">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2290">
                                            <p:txEl>
                                              <p:pRg st="7" end="7"/>
                                            </p:txEl>
                                          </p:spTgt>
                                        </p:tgtEl>
                                        <p:attrNameLst>
                                          <p:attrName>style.visibility</p:attrName>
                                        </p:attrNameLst>
                                      </p:cBhvr>
                                      <p:to>
                                        <p:strVal val="visible"/>
                                      </p:to>
                                    </p:set>
                                    <p:animEffect transition="in" filter="box(in)">
                                      <p:cBhvr>
                                        <p:cTn id="37" dur="500"/>
                                        <p:tgtEl>
                                          <p:spTgt spid="1229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2290">
                                            <p:txEl>
                                              <p:pRg st="8" end="8"/>
                                            </p:txEl>
                                          </p:spTgt>
                                        </p:tgtEl>
                                        <p:attrNameLst>
                                          <p:attrName>style.visibility</p:attrName>
                                        </p:attrNameLst>
                                      </p:cBhvr>
                                      <p:to>
                                        <p:strVal val="visible"/>
                                      </p:to>
                                    </p:set>
                                    <p:animEffect transition="in" filter="box(in)">
                                      <p:cBhvr>
                                        <p:cTn id="42" dur="500"/>
                                        <p:tgtEl>
                                          <p:spTgt spid="1229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290">
                                            <p:txEl>
                                              <p:pRg st="0" end="0"/>
                                            </p:txEl>
                                          </p:spTgt>
                                        </p:tgtEl>
                                        <p:attrNameLst>
                                          <p:attrName>style.visibility</p:attrName>
                                        </p:attrNameLst>
                                      </p:cBhvr>
                                      <p:to>
                                        <p:strVal val="visible"/>
                                      </p:to>
                                    </p:set>
                                    <p:anim calcmode="lin" valueType="num">
                                      <p:cBhvr additive="base">
                                        <p:cTn id="47" dur="500" fill="hold"/>
                                        <p:tgtEl>
                                          <p:spTgt spid="1229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290">
                                            <p:txEl>
                                              <p:pRg st="1" end="1"/>
                                            </p:txEl>
                                          </p:spTgt>
                                        </p:tgtEl>
                                        <p:attrNameLst>
                                          <p:attrName>style.visibility</p:attrName>
                                        </p:attrNameLst>
                                      </p:cBhvr>
                                      <p:to>
                                        <p:strVal val="visible"/>
                                      </p:to>
                                    </p:set>
                                    <p:anim calcmode="lin" valueType="num">
                                      <p:cBhvr additive="base">
                                        <p:cTn id="53" dur="5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290">
                                            <p:txEl>
                                              <p:pRg st="2" end="2"/>
                                            </p:txEl>
                                          </p:spTgt>
                                        </p:tgtEl>
                                        <p:attrNameLst>
                                          <p:attrName>style.visibility</p:attrName>
                                        </p:attrNameLst>
                                      </p:cBhvr>
                                      <p:to>
                                        <p:strVal val="visible"/>
                                      </p:to>
                                    </p:set>
                                    <p:anim calcmode="lin" valueType="num">
                                      <p:cBhvr additive="base">
                                        <p:cTn id="59"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2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290">
                                            <p:txEl>
                                              <p:pRg st="3" end="3"/>
                                            </p:txEl>
                                          </p:spTgt>
                                        </p:tgtEl>
                                        <p:attrNameLst>
                                          <p:attrName>style.visibility</p:attrName>
                                        </p:attrNameLst>
                                      </p:cBhvr>
                                      <p:to>
                                        <p:strVal val="visible"/>
                                      </p:to>
                                    </p:set>
                                    <p:anim calcmode="lin" valueType="num">
                                      <p:cBhvr additive="base">
                                        <p:cTn id="65"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22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290">
                                            <p:txEl>
                                              <p:pRg st="4" end="4"/>
                                            </p:txEl>
                                          </p:spTgt>
                                        </p:tgtEl>
                                        <p:attrNameLst>
                                          <p:attrName>style.visibility</p:attrName>
                                        </p:attrNameLst>
                                      </p:cBhvr>
                                      <p:to>
                                        <p:strVal val="visible"/>
                                      </p:to>
                                    </p:set>
                                    <p:anim calcmode="lin" valueType="num">
                                      <p:cBhvr additive="base">
                                        <p:cTn id="71"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290">
                                            <p:txEl>
                                              <p:pRg st="5" end="5"/>
                                            </p:txEl>
                                          </p:spTgt>
                                        </p:tgtEl>
                                        <p:attrNameLst>
                                          <p:attrName>style.visibility</p:attrName>
                                        </p:attrNameLst>
                                      </p:cBhvr>
                                      <p:to>
                                        <p:strVal val="visible"/>
                                      </p:to>
                                    </p:set>
                                    <p:anim calcmode="lin" valueType="num">
                                      <p:cBhvr additive="base">
                                        <p:cTn id="77" dur="500" fill="hold"/>
                                        <p:tgtEl>
                                          <p:spTgt spid="12290">
                                            <p:txEl>
                                              <p:pRg st="5" end="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22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2290">
                                            <p:txEl>
                                              <p:pRg st="6" end="6"/>
                                            </p:txEl>
                                          </p:spTgt>
                                        </p:tgtEl>
                                        <p:attrNameLst>
                                          <p:attrName>style.visibility</p:attrName>
                                        </p:attrNameLst>
                                      </p:cBhvr>
                                      <p:to>
                                        <p:strVal val="visible"/>
                                      </p:to>
                                    </p:set>
                                    <p:anim calcmode="lin" valueType="num">
                                      <p:cBhvr additive="base">
                                        <p:cTn id="83" dur="500" fill="hold"/>
                                        <p:tgtEl>
                                          <p:spTgt spid="12290">
                                            <p:txEl>
                                              <p:pRg st="6" end="6"/>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229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2290">
                                            <p:txEl>
                                              <p:pRg st="7" end="7"/>
                                            </p:txEl>
                                          </p:spTgt>
                                        </p:tgtEl>
                                        <p:attrNameLst>
                                          <p:attrName>style.visibility</p:attrName>
                                        </p:attrNameLst>
                                      </p:cBhvr>
                                      <p:to>
                                        <p:strVal val="visible"/>
                                      </p:to>
                                    </p:set>
                                    <p:anim calcmode="lin" valueType="num">
                                      <p:cBhvr additive="base">
                                        <p:cTn id="89" dur="500" fill="hold"/>
                                        <p:tgtEl>
                                          <p:spTgt spid="12290">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229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2290">
                                            <p:txEl>
                                              <p:pRg st="8" end="8"/>
                                            </p:txEl>
                                          </p:spTgt>
                                        </p:tgtEl>
                                        <p:attrNameLst>
                                          <p:attrName>style.visibility</p:attrName>
                                        </p:attrNameLst>
                                      </p:cBhvr>
                                      <p:to>
                                        <p:strVal val="visible"/>
                                      </p:to>
                                    </p:set>
                                    <p:anim calcmode="lin" valueType="num">
                                      <p:cBhvr additive="base">
                                        <p:cTn id="95" dur="500" fill="hold"/>
                                        <p:tgtEl>
                                          <p:spTgt spid="12290">
                                            <p:txEl>
                                              <p:pRg st="8" end="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1229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1426346" y="1457643"/>
            <a:ext cx="9664513" cy="5324158"/>
            <a:chOff x="586866" y="1025152"/>
            <a:chExt cx="8918304" cy="6441813"/>
          </a:xfrm>
        </p:grpSpPr>
        <p:grpSp>
          <p:nvGrpSpPr>
            <p:cNvPr id="3" name="Group 5"/>
            <p:cNvGrpSpPr/>
            <p:nvPr/>
          </p:nvGrpSpPr>
          <p:grpSpPr>
            <a:xfrm>
              <a:off x="586866" y="1702435"/>
              <a:ext cx="2477899" cy="3942080"/>
              <a:chOff x="586866" y="1702435"/>
              <a:chExt cx="2477899" cy="3942080"/>
            </a:xfrm>
          </p:grpSpPr>
          <p:pic>
            <p:nvPicPr>
              <p:cNvPr id="27" name="Picture 1" descr="clipboard(5).png"/>
              <p:cNvPicPr>
                <a:picLocks/>
              </p:cNvPicPr>
              <p:nvPr/>
            </p:nvPicPr>
            <p:blipFill>
              <a:blip r:embed="rId2" cstate="print"/>
              <a:stretch>
                <a:fillRect/>
              </a:stretch>
            </p:blipFill>
            <p:spPr>
              <a:xfrm>
                <a:off x="586866" y="2932938"/>
                <a:ext cx="1994027" cy="2711577"/>
              </a:xfrm>
              <a:prstGeom prst="rect">
                <a:avLst/>
              </a:prstGeom>
              <a:solidFill>
                <a:scrgbClr r="0" g="0" b="0">
                  <a:alpha val="0"/>
                </a:scrgbClr>
              </a:solidFill>
            </p:spPr>
          </p:pic>
          <p:grpSp>
            <p:nvGrpSpPr>
              <p:cNvPr id="28" name="Group 4"/>
              <p:cNvGrpSpPr/>
              <p:nvPr/>
            </p:nvGrpSpPr>
            <p:grpSpPr>
              <a:xfrm>
                <a:off x="655701" y="1702435"/>
                <a:ext cx="2409064" cy="1991742"/>
                <a:chOff x="655701" y="1702435"/>
                <a:chExt cx="2409064" cy="1991742"/>
              </a:xfrm>
            </p:grpSpPr>
            <p:sp>
              <p:nvSpPr>
                <p:cNvPr id="29" name="Freeform 2"/>
                <p:cNvSpPr/>
                <p:nvPr/>
              </p:nvSpPr>
              <p:spPr>
                <a:xfrm>
                  <a:off x="655701" y="1702435"/>
                  <a:ext cx="2409064" cy="1991742"/>
                </a:xfrm>
                <a:custGeom>
                  <a:avLst/>
                  <a:gdLst/>
                  <a:ahLst/>
                  <a:cxnLst/>
                  <a:rect l="0" t="0" r="0" b="0"/>
                  <a:pathLst>
                    <a:path w="2409064" h="1991742">
                      <a:moveTo>
                        <a:pt x="88772" y="383794"/>
                      </a:moveTo>
                      <a:lnTo>
                        <a:pt x="164591" y="303403"/>
                      </a:lnTo>
                      <a:lnTo>
                        <a:pt x="275971" y="227584"/>
                      </a:lnTo>
                      <a:lnTo>
                        <a:pt x="429768" y="149606"/>
                      </a:lnTo>
                      <a:lnTo>
                        <a:pt x="614934" y="89026"/>
                      </a:lnTo>
                      <a:lnTo>
                        <a:pt x="785368" y="50545"/>
                      </a:lnTo>
                      <a:lnTo>
                        <a:pt x="993013" y="17779"/>
                      </a:lnTo>
                      <a:lnTo>
                        <a:pt x="1207007" y="1142"/>
                      </a:lnTo>
                      <a:lnTo>
                        <a:pt x="1378838" y="0"/>
                      </a:lnTo>
                      <a:lnTo>
                        <a:pt x="1599691" y="9525"/>
                      </a:lnTo>
                      <a:lnTo>
                        <a:pt x="1760981" y="37210"/>
                      </a:lnTo>
                      <a:lnTo>
                        <a:pt x="1947418" y="87375"/>
                      </a:lnTo>
                      <a:lnTo>
                        <a:pt x="2133600" y="179578"/>
                      </a:lnTo>
                      <a:lnTo>
                        <a:pt x="2220468" y="243713"/>
                      </a:lnTo>
                      <a:lnTo>
                        <a:pt x="2289809" y="310895"/>
                      </a:lnTo>
                      <a:lnTo>
                        <a:pt x="2345054" y="389382"/>
                      </a:lnTo>
                      <a:lnTo>
                        <a:pt x="2386584" y="479044"/>
                      </a:lnTo>
                      <a:lnTo>
                        <a:pt x="2409063" y="603757"/>
                      </a:lnTo>
                      <a:lnTo>
                        <a:pt x="2403221" y="706247"/>
                      </a:lnTo>
                      <a:lnTo>
                        <a:pt x="2370328" y="829182"/>
                      </a:lnTo>
                      <a:lnTo>
                        <a:pt x="2316734" y="918337"/>
                      </a:lnTo>
                      <a:lnTo>
                        <a:pt x="2249804" y="995044"/>
                      </a:lnTo>
                      <a:lnTo>
                        <a:pt x="2175001" y="1056385"/>
                      </a:lnTo>
                      <a:lnTo>
                        <a:pt x="2071497" y="1124076"/>
                      </a:lnTo>
                      <a:lnTo>
                        <a:pt x="1942972" y="1169923"/>
                      </a:lnTo>
                      <a:lnTo>
                        <a:pt x="1810131" y="1197229"/>
                      </a:lnTo>
                      <a:lnTo>
                        <a:pt x="1665224" y="1207642"/>
                      </a:lnTo>
                      <a:lnTo>
                        <a:pt x="1669541" y="1317879"/>
                      </a:lnTo>
                      <a:lnTo>
                        <a:pt x="1640713" y="1429892"/>
                      </a:lnTo>
                      <a:lnTo>
                        <a:pt x="1590801" y="1553336"/>
                      </a:lnTo>
                      <a:lnTo>
                        <a:pt x="1521459" y="1658493"/>
                      </a:lnTo>
                      <a:lnTo>
                        <a:pt x="1415160" y="1786762"/>
                      </a:lnTo>
                      <a:lnTo>
                        <a:pt x="1332610" y="1859915"/>
                      </a:lnTo>
                      <a:lnTo>
                        <a:pt x="1231391" y="1929892"/>
                      </a:lnTo>
                      <a:lnTo>
                        <a:pt x="1113790" y="1991741"/>
                      </a:lnTo>
                      <a:lnTo>
                        <a:pt x="1223009" y="1852803"/>
                      </a:lnTo>
                      <a:lnTo>
                        <a:pt x="1344549" y="1671193"/>
                      </a:lnTo>
                      <a:lnTo>
                        <a:pt x="1390141" y="1568704"/>
                      </a:lnTo>
                      <a:lnTo>
                        <a:pt x="1417954" y="1460626"/>
                      </a:lnTo>
                      <a:lnTo>
                        <a:pt x="1421384" y="1372107"/>
                      </a:lnTo>
                      <a:lnTo>
                        <a:pt x="1403857" y="1293748"/>
                      </a:lnTo>
                      <a:lnTo>
                        <a:pt x="1366647" y="1208278"/>
                      </a:lnTo>
                      <a:lnTo>
                        <a:pt x="1117981" y="1198753"/>
                      </a:lnTo>
                      <a:lnTo>
                        <a:pt x="924179" y="1180591"/>
                      </a:lnTo>
                      <a:lnTo>
                        <a:pt x="738504" y="1151382"/>
                      </a:lnTo>
                      <a:lnTo>
                        <a:pt x="608202" y="1120013"/>
                      </a:lnTo>
                      <a:lnTo>
                        <a:pt x="464946" y="1073022"/>
                      </a:lnTo>
                      <a:lnTo>
                        <a:pt x="354584" y="1032256"/>
                      </a:lnTo>
                      <a:lnTo>
                        <a:pt x="232918" y="963422"/>
                      </a:lnTo>
                      <a:lnTo>
                        <a:pt x="106933" y="858519"/>
                      </a:lnTo>
                      <a:lnTo>
                        <a:pt x="59054" y="809370"/>
                      </a:lnTo>
                      <a:lnTo>
                        <a:pt x="24003" y="754507"/>
                      </a:lnTo>
                      <a:lnTo>
                        <a:pt x="0" y="685672"/>
                      </a:lnTo>
                      <a:lnTo>
                        <a:pt x="2412" y="598678"/>
                      </a:lnTo>
                      <a:lnTo>
                        <a:pt x="8382" y="532129"/>
                      </a:lnTo>
                      <a:lnTo>
                        <a:pt x="43053" y="452247"/>
                      </a:lnTo>
                      <a:close/>
                    </a:path>
                  </a:pathLst>
                </a:custGeom>
                <a:solidFill>
                  <a:schemeClr val="accent6">
                    <a:lumMod val="40000"/>
                    <a:lumOff val="60000"/>
                    <a:alpha val="60000"/>
                  </a:schemeClr>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0" name="TextBox 3"/>
                <p:cNvSpPr txBox="1"/>
                <p:nvPr/>
              </p:nvSpPr>
              <p:spPr>
                <a:xfrm>
                  <a:off x="840092" y="1882336"/>
                  <a:ext cx="2062460" cy="916068"/>
                </a:xfrm>
                <a:prstGeom prst="rect">
                  <a:avLst/>
                </a:prstGeom>
                <a:noFill/>
              </p:spPr>
              <p:txBody>
                <a:bodyPr vert="horz" wrap="square" rtlCol="0">
                  <a:spAutoFit/>
                </a:bodyPr>
                <a:lstStyle/>
                <a:p>
                  <a:r>
                    <a:rPr lang="en-US" sz="1440" dirty="0">
                      <a:solidFill>
                        <a:srgbClr val="000000"/>
                      </a:solidFill>
                      <a:latin typeface="Lucida Sans - 18"/>
                    </a:rPr>
                    <a:t>If only they'd make more </a:t>
                  </a:r>
                  <a:r>
                    <a:rPr lang="en-US" sz="1440" i="1" dirty="0">
                      <a:solidFill>
                        <a:srgbClr val="000000"/>
                      </a:solidFill>
                      <a:latin typeface="Lucida Sans - 18"/>
                    </a:rPr>
                    <a:t>brown leather handbags</a:t>
                  </a:r>
                  <a:r>
                    <a:rPr lang="en-US" sz="1440" dirty="0">
                      <a:solidFill>
                        <a:srgbClr val="000000"/>
                      </a:solidFill>
                      <a:latin typeface="Lucida Sans - 18"/>
                    </a:rPr>
                    <a:t>!</a:t>
                  </a:r>
                </a:p>
              </p:txBody>
            </p:sp>
          </p:grpSp>
        </p:grpSp>
        <p:pic>
          <p:nvPicPr>
            <p:cNvPr id="4" name="Picture 3" descr="clipboard(6).png"/>
            <p:cNvPicPr>
              <a:picLocks/>
            </p:cNvPicPr>
            <p:nvPr/>
          </p:nvPicPr>
          <p:blipFill>
            <a:blip r:embed="rId3" cstate="print"/>
            <a:stretch>
              <a:fillRect/>
            </a:stretch>
          </p:blipFill>
          <p:spPr>
            <a:xfrm>
              <a:off x="5772022" y="3098926"/>
              <a:ext cx="2816732" cy="1678813"/>
            </a:xfrm>
            <a:prstGeom prst="rect">
              <a:avLst/>
            </a:prstGeom>
            <a:solidFill>
              <a:scrgbClr r="0" g="0" b="0">
                <a:alpha val="0"/>
              </a:scrgbClr>
            </a:solidFill>
          </p:spPr>
        </p:pic>
        <p:grpSp>
          <p:nvGrpSpPr>
            <p:cNvPr id="5" name="Group 9"/>
            <p:cNvGrpSpPr/>
            <p:nvPr/>
          </p:nvGrpSpPr>
          <p:grpSpPr>
            <a:xfrm>
              <a:off x="2900775" y="1882336"/>
              <a:ext cx="2527300" cy="1780344"/>
              <a:chOff x="2900775" y="1882336"/>
              <a:chExt cx="2527300" cy="1780344"/>
            </a:xfrm>
          </p:grpSpPr>
          <p:sp>
            <p:nvSpPr>
              <p:cNvPr id="25" name="Freeform 7"/>
              <p:cNvSpPr/>
              <p:nvPr/>
            </p:nvSpPr>
            <p:spPr>
              <a:xfrm rot="5400000">
                <a:off x="3324544" y="1590709"/>
                <a:ext cx="1780344" cy="2363598"/>
              </a:xfrm>
              <a:custGeom>
                <a:avLst/>
                <a:gdLst/>
                <a:ahLst/>
                <a:cxnLst/>
                <a:rect l="0" t="0" r="0" b="0"/>
                <a:pathLst>
                  <a:path w="1582548" h="2363598">
                    <a:moveTo>
                      <a:pt x="1582547" y="984378"/>
                    </a:moveTo>
                    <a:lnTo>
                      <a:pt x="1186942" y="984378"/>
                    </a:lnTo>
                    <a:lnTo>
                      <a:pt x="1186942" y="2363597"/>
                    </a:lnTo>
                    <a:lnTo>
                      <a:pt x="395605" y="2363597"/>
                    </a:lnTo>
                    <a:lnTo>
                      <a:pt x="395605" y="984378"/>
                    </a:lnTo>
                    <a:lnTo>
                      <a:pt x="0" y="984378"/>
                    </a:lnTo>
                    <a:lnTo>
                      <a:pt x="791337" y="0"/>
                    </a:lnTo>
                    <a:close/>
                  </a:path>
                </a:pathLst>
              </a:custGeom>
              <a:solidFill>
                <a:schemeClr val="accent2">
                  <a:lumMod val="60000"/>
                  <a:lumOff val="40000"/>
                  <a:alpha val="63000"/>
                </a:schemeClr>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26" name="TextBox 8"/>
              <p:cNvSpPr txBox="1"/>
              <p:nvPr/>
            </p:nvSpPr>
            <p:spPr>
              <a:xfrm>
                <a:off x="2900775" y="2363659"/>
                <a:ext cx="2527300" cy="849040"/>
              </a:xfrm>
              <a:prstGeom prst="rect">
                <a:avLst/>
              </a:prstGeom>
              <a:noFill/>
            </p:spPr>
            <p:txBody>
              <a:bodyPr vert="horz" wrap="square" rtlCol="0">
                <a:spAutoFit/>
              </a:bodyPr>
              <a:lstStyle/>
              <a:p>
                <a:pPr algn="ctr"/>
                <a:r>
                  <a:rPr lang="en-US" sz="1320" dirty="0">
                    <a:solidFill>
                      <a:srgbClr val="000000"/>
                    </a:solidFill>
                    <a:latin typeface="Lucida Sans - 18"/>
                  </a:rPr>
                  <a:t>Price of brown bags rises, other colors must get cheaper to sell</a:t>
                </a:r>
              </a:p>
            </p:txBody>
          </p:sp>
        </p:grpSp>
        <p:grpSp>
          <p:nvGrpSpPr>
            <p:cNvPr id="6" name="Group 12"/>
            <p:cNvGrpSpPr/>
            <p:nvPr/>
          </p:nvGrpSpPr>
          <p:grpSpPr>
            <a:xfrm>
              <a:off x="2882709" y="3466401"/>
              <a:ext cx="2399413" cy="1607313"/>
              <a:chOff x="2882709" y="3466401"/>
              <a:chExt cx="2399413" cy="1607313"/>
            </a:xfrm>
          </p:grpSpPr>
          <p:sp>
            <p:nvSpPr>
              <p:cNvPr id="23" name="Freeform 10"/>
              <p:cNvSpPr/>
              <p:nvPr/>
            </p:nvSpPr>
            <p:spPr>
              <a:xfrm rot="16200000">
                <a:off x="3278759" y="3070351"/>
                <a:ext cx="1607313" cy="2399413"/>
              </a:xfrm>
              <a:custGeom>
                <a:avLst/>
                <a:gdLst/>
                <a:ahLst/>
                <a:cxnLst/>
                <a:rect l="0" t="0" r="0" b="0"/>
                <a:pathLst>
                  <a:path w="1607313" h="2399413">
                    <a:moveTo>
                      <a:pt x="1607312" y="999364"/>
                    </a:moveTo>
                    <a:lnTo>
                      <a:pt x="1205483" y="999364"/>
                    </a:lnTo>
                    <a:lnTo>
                      <a:pt x="1205483" y="2399412"/>
                    </a:lnTo>
                    <a:lnTo>
                      <a:pt x="401827" y="2399412"/>
                    </a:lnTo>
                    <a:lnTo>
                      <a:pt x="401827" y="999364"/>
                    </a:lnTo>
                    <a:lnTo>
                      <a:pt x="0" y="999364"/>
                    </a:lnTo>
                    <a:lnTo>
                      <a:pt x="803782" y="0"/>
                    </a:lnTo>
                    <a:close/>
                  </a:path>
                </a:pathLst>
              </a:custGeom>
              <a:solidFill>
                <a:schemeClr val="bg1">
                  <a:lumMod val="85000"/>
                  <a:alpha val="40000"/>
                </a:schemeClr>
              </a:solidFill>
              <a:ln w="38100" cap="flat" cmpd="sng" algn="ctr">
                <a:solidFill>
                  <a:schemeClr val="bg1">
                    <a:lumMod val="65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24" name="TextBox 11"/>
              <p:cNvSpPr txBox="1"/>
              <p:nvPr/>
            </p:nvSpPr>
            <p:spPr>
              <a:xfrm>
                <a:off x="3118260" y="3871321"/>
                <a:ext cx="2119915" cy="916068"/>
              </a:xfrm>
              <a:prstGeom prst="rect">
                <a:avLst/>
              </a:prstGeom>
              <a:noFill/>
            </p:spPr>
            <p:txBody>
              <a:bodyPr vert="horz" wrap="square" rtlCol="0">
                <a:spAutoFit/>
              </a:bodyPr>
              <a:lstStyle/>
              <a:p>
                <a:r>
                  <a:rPr lang="en-US" sz="1440" dirty="0">
                    <a:solidFill>
                      <a:srgbClr val="000000"/>
                    </a:solidFill>
                    <a:latin typeface="Lucida Sans - 18"/>
                  </a:rPr>
                  <a:t>More brown bags are made available to buyers</a:t>
                </a:r>
              </a:p>
            </p:txBody>
          </p:sp>
        </p:grpSp>
        <p:grpSp>
          <p:nvGrpSpPr>
            <p:cNvPr id="7" name="Group 15"/>
            <p:cNvGrpSpPr/>
            <p:nvPr/>
          </p:nvGrpSpPr>
          <p:grpSpPr>
            <a:xfrm>
              <a:off x="4873770" y="1025152"/>
              <a:ext cx="2107438" cy="1914052"/>
              <a:chOff x="4873770" y="1025152"/>
              <a:chExt cx="2107438" cy="1914052"/>
            </a:xfrm>
          </p:grpSpPr>
          <p:sp>
            <p:nvSpPr>
              <p:cNvPr id="21" name="Freeform 20"/>
              <p:cNvSpPr/>
              <p:nvPr/>
            </p:nvSpPr>
            <p:spPr>
              <a:xfrm flipH="1">
                <a:off x="4873770" y="1045657"/>
                <a:ext cx="2107438" cy="1893547"/>
              </a:xfrm>
              <a:custGeom>
                <a:avLst/>
                <a:gdLst/>
                <a:ahLst/>
                <a:cxnLst/>
                <a:rect l="0" t="0" r="0" b="0"/>
                <a:pathLst>
                  <a:path w="2107438" h="1734439">
                    <a:moveTo>
                      <a:pt x="77851" y="334137"/>
                    </a:moveTo>
                    <a:lnTo>
                      <a:pt x="144018" y="264160"/>
                    </a:lnTo>
                    <a:lnTo>
                      <a:pt x="241426" y="198119"/>
                    </a:lnTo>
                    <a:lnTo>
                      <a:pt x="376046" y="130175"/>
                    </a:lnTo>
                    <a:lnTo>
                      <a:pt x="538099" y="77470"/>
                    </a:lnTo>
                    <a:lnTo>
                      <a:pt x="687196" y="44068"/>
                    </a:lnTo>
                    <a:lnTo>
                      <a:pt x="868680" y="15493"/>
                    </a:lnTo>
                    <a:lnTo>
                      <a:pt x="1056005" y="1015"/>
                    </a:lnTo>
                    <a:lnTo>
                      <a:pt x="1206245" y="0"/>
                    </a:lnTo>
                    <a:lnTo>
                      <a:pt x="1399413" y="8128"/>
                    </a:lnTo>
                    <a:lnTo>
                      <a:pt x="1540509" y="32384"/>
                    </a:lnTo>
                    <a:lnTo>
                      <a:pt x="1703705" y="76200"/>
                    </a:lnTo>
                    <a:lnTo>
                      <a:pt x="1866392" y="156337"/>
                    </a:lnTo>
                    <a:lnTo>
                      <a:pt x="1942464" y="212216"/>
                    </a:lnTo>
                    <a:lnTo>
                      <a:pt x="2003171" y="270763"/>
                    </a:lnTo>
                    <a:lnTo>
                      <a:pt x="2051558" y="338963"/>
                    </a:lnTo>
                    <a:lnTo>
                      <a:pt x="2087752" y="417194"/>
                    </a:lnTo>
                    <a:lnTo>
                      <a:pt x="2107437" y="525779"/>
                    </a:lnTo>
                    <a:lnTo>
                      <a:pt x="2102358" y="614934"/>
                    </a:lnTo>
                    <a:lnTo>
                      <a:pt x="2073656" y="722122"/>
                    </a:lnTo>
                    <a:lnTo>
                      <a:pt x="2026793" y="799591"/>
                    </a:lnTo>
                    <a:lnTo>
                      <a:pt x="1968119" y="866520"/>
                    </a:lnTo>
                    <a:lnTo>
                      <a:pt x="1902840" y="919860"/>
                    </a:lnTo>
                    <a:lnTo>
                      <a:pt x="1812162" y="978788"/>
                    </a:lnTo>
                    <a:lnTo>
                      <a:pt x="1699895" y="1018666"/>
                    </a:lnTo>
                    <a:lnTo>
                      <a:pt x="1583689" y="1042416"/>
                    </a:lnTo>
                    <a:lnTo>
                      <a:pt x="1456817" y="1051560"/>
                    </a:lnTo>
                    <a:lnTo>
                      <a:pt x="1460626" y="1147572"/>
                    </a:lnTo>
                    <a:lnTo>
                      <a:pt x="1435481" y="1245107"/>
                    </a:lnTo>
                    <a:lnTo>
                      <a:pt x="1391793" y="1352550"/>
                    </a:lnTo>
                    <a:lnTo>
                      <a:pt x="1331213" y="1444244"/>
                    </a:lnTo>
                    <a:lnTo>
                      <a:pt x="1237995" y="1555876"/>
                    </a:lnTo>
                    <a:lnTo>
                      <a:pt x="1165732" y="1619631"/>
                    </a:lnTo>
                    <a:lnTo>
                      <a:pt x="1077340" y="1680591"/>
                    </a:lnTo>
                    <a:lnTo>
                      <a:pt x="974344" y="1734438"/>
                    </a:lnTo>
                    <a:lnTo>
                      <a:pt x="1070101" y="1613407"/>
                    </a:lnTo>
                    <a:lnTo>
                      <a:pt x="1176401" y="1455293"/>
                    </a:lnTo>
                    <a:lnTo>
                      <a:pt x="1216151" y="1366012"/>
                    </a:lnTo>
                    <a:lnTo>
                      <a:pt x="1240408" y="1271904"/>
                    </a:lnTo>
                    <a:lnTo>
                      <a:pt x="1243457" y="1194816"/>
                    </a:lnTo>
                    <a:lnTo>
                      <a:pt x="1228217" y="1126616"/>
                    </a:lnTo>
                    <a:lnTo>
                      <a:pt x="1195577" y="1052194"/>
                    </a:lnTo>
                    <a:lnTo>
                      <a:pt x="978153" y="1043813"/>
                    </a:lnTo>
                    <a:lnTo>
                      <a:pt x="808482" y="1028191"/>
                    </a:lnTo>
                    <a:lnTo>
                      <a:pt x="646176" y="1002538"/>
                    </a:lnTo>
                    <a:lnTo>
                      <a:pt x="532130" y="975232"/>
                    </a:lnTo>
                    <a:lnTo>
                      <a:pt x="406781" y="934338"/>
                    </a:lnTo>
                    <a:lnTo>
                      <a:pt x="310261" y="898906"/>
                    </a:lnTo>
                    <a:lnTo>
                      <a:pt x="203962" y="838962"/>
                    </a:lnTo>
                    <a:lnTo>
                      <a:pt x="93726" y="747648"/>
                    </a:lnTo>
                    <a:lnTo>
                      <a:pt x="51815" y="704976"/>
                    </a:lnTo>
                    <a:lnTo>
                      <a:pt x="21082" y="656970"/>
                    </a:lnTo>
                    <a:lnTo>
                      <a:pt x="0" y="597026"/>
                    </a:lnTo>
                    <a:lnTo>
                      <a:pt x="2158" y="521207"/>
                    </a:lnTo>
                    <a:lnTo>
                      <a:pt x="7365" y="463295"/>
                    </a:lnTo>
                    <a:lnTo>
                      <a:pt x="37719" y="393700"/>
                    </a:lnTo>
                    <a:close/>
                  </a:path>
                </a:pathLst>
              </a:custGeom>
              <a:solidFill>
                <a:srgbClr val="C0FFFF"/>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22" name="TextBox 21"/>
              <p:cNvSpPr txBox="1"/>
              <p:nvPr/>
            </p:nvSpPr>
            <p:spPr>
              <a:xfrm>
                <a:off x="5095373" y="1025152"/>
                <a:ext cx="1869525" cy="1184185"/>
              </a:xfrm>
              <a:prstGeom prst="rect">
                <a:avLst/>
              </a:prstGeom>
              <a:noFill/>
            </p:spPr>
            <p:txBody>
              <a:bodyPr vert="horz" wrap="square" rtlCol="0">
                <a:spAutoFit/>
              </a:bodyPr>
              <a:lstStyle/>
              <a:p>
                <a:r>
                  <a:rPr lang="en-US" sz="1440" dirty="0">
                    <a:solidFill>
                      <a:srgbClr val="000000"/>
                    </a:solidFill>
                    <a:latin typeface="Lucida Sans - 18"/>
                  </a:rPr>
                  <a:t>Wow, we keep selling out of brown bags, let's raise the price!</a:t>
                </a:r>
              </a:p>
            </p:txBody>
          </p:sp>
        </p:grpSp>
        <p:grpSp>
          <p:nvGrpSpPr>
            <p:cNvPr id="8" name="Group 18"/>
            <p:cNvGrpSpPr/>
            <p:nvPr/>
          </p:nvGrpSpPr>
          <p:grpSpPr>
            <a:xfrm>
              <a:off x="7033894" y="1221613"/>
              <a:ext cx="2471276" cy="1991742"/>
              <a:chOff x="7033894" y="1221613"/>
              <a:chExt cx="2471276" cy="1991742"/>
            </a:xfrm>
          </p:grpSpPr>
          <p:sp>
            <p:nvSpPr>
              <p:cNvPr id="19" name="Freeform 18"/>
              <p:cNvSpPr/>
              <p:nvPr/>
            </p:nvSpPr>
            <p:spPr>
              <a:xfrm>
                <a:off x="7033894" y="1221613"/>
                <a:ext cx="2418589" cy="1991742"/>
              </a:xfrm>
              <a:custGeom>
                <a:avLst/>
                <a:gdLst/>
                <a:ahLst/>
                <a:cxnLst/>
                <a:rect l="0" t="0" r="0" b="0"/>
                <a:pathLst>
                  <a:path w="2418589" h="1991742">
                    <a:moveTo>
                      <a:pt x="89282" y="383794"/>
                    </a:moveTo>
                    <a:lnTo>
                      <a:pt x="165354" y="303529"/>
                    </a:lnTo>
                    <a:lnTo>
                      <a:pt x="277114" y="227584"/>
                    </a:lnTo>
                    <a:lnTo>
                      <a:pt x="431547" y="149606"/>
                    </a:lnTo>
                    <a:lnTo>
                      <a:pt x="617474" y="89026"/>
                    </a:lnTo>
                    <a:lnTo>
                      <a:pt x="788544" y="50673"/>
                    </a:lnTo>
                    <a:lnTo>
                      <a:pt x="996950" y="17906"/>
                    </a:lnTo>
                    <a:lnTo>
                      <a:pt x="1211835" y="1270"/>
                    </a:lnTo>
                    <a:lnTo>
                      <a:pt x="1384427" y="0"/>
                    </a:lnTo>
                    <a:lnTo>
                      <a:pt x="1605915" y="9525"/>
                    </a:lnTo>
                    <a:lnTo>
                      <a:pt x="1767967" y="37337"/>
                    </a:lnTo>
                    <a:lnTo>
                      <a:pt x="1955292" y="87629"/>
                    </a:lnTo>
                    <a:lnTo>
                      <a:pt x="2141983" y="179578"/>
                    </a:lnTo>
                    <a:lnTo>
                      <a:pt x="2229232" y="243839"/>
                    </a:lnTo>
                    <a:lnTo>
                      <a:pt x="2298954" y="311023"/>
                    </a:lnTo>
                    <a:lnTo>
                      <a:pt x="2354453" y="389254"/>
                    </a:lnTo>
                    <a:lnTo>
                      <a:pt x="2396110" y="479170"/>
                    </a:lnTo>
                    <a:lnTo>
                      <a:pt x="2418588" y="603885"/>
                    </a:lnTo>
                    <a:lnTo>
                      <a:pt x="2412747" y="706373"/>
                    </a:lnTo>
                    <a:lnTo>
                      <a:pt x="2379853" y="829437"/>
                    </a:lnTo>
                    <a:lnTo>
                      <a:pt x="2326006" y="918337"/>
                    </a:lnTo>
                    <a:lnTo>
                      <a:pt x="2258696" y="995172"/>
                    </a:lnTo>
                    <a:lnTo>
                      <a:pt x="2183892" y="1056513"/>
                    </a:lnTo>
                    <a:lnTo>
                      <a:pt x="2079625" y="1124204"/>
                    </a:lnTo>
                    <a:lnTo>
                      <a:pt x="1950848" y="1169923"/>
                    </a:lnTo>
                    <a:lnTo>
                      <a:pt x="1817498" y="1197356"/>
                    </a:lnTo>
                    <a:lnTo>
                      <a:pt x="1671956" y="1207642"/>
                    </a:lnTo>
                    <a:lnTo>
                      <a:pt x="1676147" y="1317879"/>
                    </a:lnTo>
                    <a:lnTo>
                      <a:pt x="1647317" y="1430019"/>
                    </a:lnTo>
                    <a:lnTo>
                      <a:pt x="1597279" y="1553463"/>
                    </a:lnTo>
                    <a:lnTo>
                      <a:pt x="1527684" y="1658492"/>
                    </a:lnTo>
                    <a:lnTo>
                      <a:pt x="1420749" y="1786763"/>
                    </a:lnTo>
                    <a:lnTo>
                      <a:pt x="1337819" y="1859914"/>
                    </a:lnTo>
                    <a:lnTo>
                      <a:pt x="1236473" y="1930019"/>
                    </a:lnTo>
                    <a:lnTo>
                      <a:pt x="1118236" y="1991741"/>
                    </a:lnTo>
                    <a:lnTo>
                      <a:pt x="1227963" y="1852803"/>
                    </a:lnTo>
                    <a:lnTo>
                      <a:pt x="1350011" y="1671192"/>
                    </a:lnTo>
                    <a:lnTo>
                      <a:pt x="1395731" y="1568831"/>
                    </a:lnTo>
                    <a:lnTo>
                      <a:pt x="1423544" y="1460754"/>
                    </a:lnTo>
                    <a:lnTo>
                      <a:pt x="1427099" y="1372235"/>
                    </a:lnTo>
                    <a:lnTo>
                      <a:pt x="1409574" y="1293748"/>
                    </a:lnTo>
                    <a:lnTo>
                      <a:pt x="1372109" y="1208404"/>
                    </a:lnTo>
                    <a:lnTo>
                      <a:pt x="1122681" y="1198879"/>
                    </a:lnTo>
                    <a:lnTo>
                      <a:pt x="927862" y="1180719"/>
                    </a:lnTo>
                    <a:lnTo>
                      <a:pt x="741426" y="1151254"/>
                    </a:lnTo>
                    <a:lnTo>
                      <a:pt x="610744" y="1120139"/>
                    </a:lnTo>
                    <a:lnTo>
                      <a:pt x="466852" y="1073022"/>
                    </a:lnTo>
                    <a:lnTo>
                      <a:pt x="355982" y="1032256"/>
                    </a:lnTo>
                    <a:lnTo>
                      <a:pt x="233935" y="963548"/>
                    </a:lnTo>
                    <a:lnTo>
                      <a:pt x="107442" y="858647"/>
                    </a:lnTo>
                    <a:lnTo>
                      <a:pt x="59437" y="809497"/>
                    </a:lnTo>
                    <a:lnTo>
                      <a:pt x="24258" y="754634"/>
                    </a:lnTo>
                    <a:lnTo>
                      <a:pt x="0" y="685672"/>
                    </a:lnTo>
                    <a:lnTo>
                      <a:pt x="2413" y="598804"/>
                    </a:lnTo>
                    <a:lnTo>
                      <a:pt x="8510" y="532129"/>
                    </a:lnTo>
                    <a:lnTo>
                      <a:pt x="43181" y="452373"/>
                    </a:lnTo>
                    <a:close/>
                  </a:path>
                </a:pathLst>
              </a:custGeom>
              <a:solidFill>
                <a:srgbClr val="7FFFD4">
                  <a:alpha val="23000"/>
                </a:srgbClr>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20" name="TextBox 19"/>
              <p:cNvSpPr txBox="1"/>
              <p:nvPr/>
            </p:nvSpPr>
            <p:spPr>
              <a:xfrm>
                <a:off x="7351542" y="1414676"/>
                <a:ext cx="2153628" cy="916068"/>
              </a:xfrm>
              <a:prstGeom prst="rect">
                <a:avLst/>
              </a:prstGeom>
              <a:noFill/>
            </p:spPr>
            <p:txBody>
              <a:bodyPr vert="horz" wrap="square" rtlCol="0">
                <a:spAutoFit/>
              </a:bodyPr>
              <a:lstStyle/>
              <a:p>
                <a:r>
                  <a:rPr lang="en-US" sz="1440" dirty="0">
                    <a:solidFill>
                      <a:srgbClr val="000000"/>
                    </a:solidFill>
                    <a:latin typeface="Lucida Sans - 18"/>
                  </a:rPr>
                  <a:t>Yeah, and we better lower the price of black bags!</a:t>
                </a:r>
              </a:p>
            </p:txBody>
          </p:sp>
        </p:grpSp>
        <p:pic>
          <p:nvPicPr>
            <p:cNvPr id="9" name="Picture 8" descr="clipboard(7).png"/>
            <p:cNvPicPr>
              <a:picLocks/>
            </p:cNvPicPr>
            <p:nvPr/>
          </p:nvPicPr>
          <p:blipFill>
            <a:blip r:embed="rId4" cstate="print"/>
            <a:stretch>
              <a:fillRect/>
            </a:stretch>
          </p:blipFill>
          <p:spPr>
            <a:xfrm>
              <a:off x="3448939" y="5502783"/>
              <a:ext cx="2157983" cy="1964182"/>
            </a:xfrm>
            <a:prstGeom prst="rect">
              <a:avLst/>
            </a:prstGeom>
            <a:solidFill>
              <a:scrgbClr r="0" g="0" b="0">
                <a:alpha val="0"/>
              </a:scrgbClr>
            </a:solidFill>
          </p:spPr>
        </p:pic>
        <p:grpSp>
          <p:nvGrpSpPr>
            <p:cNvPr id="10" name="Group 22"/>
            <p:cNvGrpSpPr/>
            <p:nvPr/>
          </p:nvGrpSpPr>
          <p:grpSpPr>
            <a:xfrm>
              <a:off x="1435735" y="5052423"/>
              <a:ext cx="2279524" cy="1898287"/>
              <a:chOff x="1435735" y="5052423"/>
              <a:chExt cx="2279524" cy="1898287"/>
            </a:xfrm>
          </p:grpSpPr>
          <p:sp>
            <p:nvSpPr>
              <p:cNvPr id="17" name="Freeform 16"/>
              <p:cNvSpPr/>
              <p:nvPr/>
            </p:nvSpPr>
            <p:spPr>
              <a:xfrm rot="19504799" flipH="1">
                <a:off x="1435735" y="5067808"/>
                <a:ext cx="2279524" cy="1882902"/>
              </a:xfrm>
              <a:custGeom>
                <a:avLst/>
                <a:gdLst/>
                <a:ahLst/>
                <a:cxnLst/>
                <a:rect l="0" t="0" r="0" b="0"/>
                <a:pathLst>
                  <a:path w="2279524" h="1882902">
                    <a:moveTo>
                      <a:pt x="84073" y="362712"/>
                    </a:moveTo>
                    <a:lnTo>
                      <a:pt x="155828" y="286893"/>
                    </a:lnTo>
                    <a:lnTo>
                      <a:pt x="261238" y="215138"/>
                    </a:lnTo>
                    <a:lnTo>
                      <a:pt x="406781" y="141351"/>
                    </a:lnTo>
                    <a:lnTo>
                      <a:pt x="582041" y="84201"/>
                    </a:lnTo>
                    <a:lnTo>
                      <a:pt x="743331" y="47878"/>
                    </a:lnTo>
                    <a:lnTo>
                      <a:pt x="939672" y="16890"/>
                    </a:lnTo>
                    <a:lnTo>
                      <a:pt x="1142238" y="1143"/>
                    </a:lnTo>
                    <a:lnTo>
                      <a:pt x="1304670" y="0"/>
                    </a:lnTo>
                    <a:lnTo>
                      <a:pt x="1513585" y="8889"/>
                    </a:lnTo>
                    <a:lnTo>
                      <a:pt x="1666240" y="35178"/>
                    </a:lnTo>
                    <a:lnTo>
                      <a:pt x="1842769" y="82803"/>
                    </a:lnTo>
                    <a:lnTo>
                      <a:pt x="2018918" y="169799"/>
                    </a:lnTo>
                    <a:lnTo>
                      <a:pt x="2101087" y="230505"/>
                    </a:lnTo>
                    <a:lnTo>
                      <a:pt x="2166747" y="294005"/>
                    </a:lnTo>
                    <a:lnTo>
                      <a:pt x="2218943" y="368045"/>
                    </a:lnTo>
                    <a:lnTo>
                      <a:pt x="2258313" y="452882"/>
                    </a:lnTo>
                    <a:lnTo>
                      <a:pt x="2279523" y="570738"/>
                    </a:lnTo>
                    <a:lnTo>
                      <a:pt x="2274061" y="667638"/>
                    </a:lnTo>
                    <a:lnTo>
                      <a:pt x="2243074" y="783844"/>
                    </a:lnTo>
                    <a:lnTo>
                      <a:pt x="2192274" y="868171"/>
                    </a:lnTo>
                    <a:lnTo>
                      <a:pt x="2128900" y="940688"/>
                    </a:lnTo>
                    <a:lnTo>
                      <a:pt x="2058288" y="998601"/>
                    </a:lnTo>
                    <a:lnTo>
                      <a:pt x="1959991" y="1062608"/>
                    </a:lnTo>
                    <a:lnTo>
                      <a:pt x="1838579" y="1105788"/>
                    </a:lnTo>
                    <a:lnTo>
                      <a:pt x="1712975" y="1131824"/>
                    </a:lnTo>
                    <a:lnTo>
                      <a:pt x="1575816" y="1141602"/>
                    </a:lnTo>
                    <a:lnTo>
                      <a:pt x="1579879" y="1245870"/>
                    </a:lnTo>
                    <a:lnTo>
                      <a:pt x="1552575" y="1351788"/>
                    </a:lnTo>
                    <a:lnTo>
                      <a:pt x="1505331" y="1468373"/>
                    </a:lnTo>
                    <a:lnTo>
                      <a:pt x="1439798" y="1567814"/>
                    </a:lnTo>
                    <a:lnTo>
                      <a:pt x="1339088" y="1688973"/>
                    </a:lnTo>
                    <a:lnTo>
                      <a:pt x="1260982" y="1758187"/>
                    </a:lnTo>
                    <a:lnTo>
                      <a:pt x="1165225" y="1824355"/>
                    </a:lnTo>
                    <a:lnTo>
                      <a:pt x="1053972" y="1882901"/>
                    </a:lnTo>
                    <a:lnTo>
                      <a:pt x="1157350" y="1751457"/>
                    </a:lnTo>
                    <a:lnTo>
                      <a:pt x="1272413" y="1579880"/>
                    </a:lnTo>
                    <a:lnTo>
                      <a:pt x="1315466" y="1482978"/>
                    </a:lnTo>
                    <a:lnTo>
                      <a:pt x="1341754" y="1380744"/>
                    </a:lnTo>
                    <a:lnTo>
                      <a:pt x="1345057" y="1297051"/>
                    </a:lnTo>
                    <a:lnTo>
                      <a:pt x="1328419" y="1222882"/>
                    </a:lnTo>
                    <a:lnTo>
                      <a:pt x="1293113" y="1142238"/>
                    </a:lnTo>
                    <a:lnTo>
                      <a:pt x="1058037" y="1133220"/>
                    </a:lnTo>
                    <a:lnTo>
                      <a:pt x="874522" y="1116202"/>
                    </a:lnTo>
                    <a:lnTo>
                      <a:pt x="698881" y="1088263"/>
                    </a:lnTo>
                    <a:lnTo>
                      <a:pt x="575563" y="1058799"/>
                    </a:lnTo>
                    <a:lnTo>
                      <a:pt x="440054" y="1014349"/>
                    </a:lnTo>
                    <a:lnTo>
                      <a:pt x="335534" y="975868"/>
                    </a:lnTo>
                    <a:lnTo>
                      <a:pt x="220472" y="910844"/>
                    </a:lnTo>
                    <a:lnTo>
                      <a:pt x="101345" y="811657"/>
                    </a:lnTo>
                    <a:lnTo>
                      <a:pt x="56006" y="765175"/>
                    </a:lnTo>
                    <a:lnTo>
                      <a:pt x="22859" y="713232"/>
                    </a:lnTo>
                    <a:lnTo>
                      <a:pt x="0" y="648207"/>
                    </a:lnTo>
                    <a:lnTo>
                      <a:pt x="2286" y="565912"/>
                    </a:lnTo>
                    <a:lnTo>
                      <a:pt x="7873" y="503046"/>
                    </a:lnTo>
                    <a:lnTo>
                      <a:pt x="40767" y="427608"/>
                    </a:lnTo>
                    <a:close/>
                  </a:path>
                </a:pathLst>
              </a:custGeom>
              <a:solidFill>
                <a:srgbClr val="E6E6FA"/>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18" name="TextBox 17"/>
              <p:cNvSpPr txBox="1"/>
              <p:nvPr/>
            </p:nvSpPr>
            <p:spPr>
              <a:xfrm rot="19500000">
                <a:off x="1441906" y="5052423"/>
                <a:ext cx="1905001" cy="1184185"/>
              </a:xfrm>
              <a:prstGeom prst="rect">
                <a:avLst/>
              </a:prstGeom>
              <a:noFill/>
            </p:spPr>
            <p:txBody>
              <a:bodyPr vert="horz" rtlCol="0">
                <a:spAutoFit/>
              </a:bodyPr>
              <a:lstStyle/>
              <a:p>
                <a:r>
                  <a:rPr lang="en-US" sz="1440" i="1" dirty="0">
                    <a:solidFill>
                      <a:srgbClr val="000000"/>
                    </a:solidFill>
                    <a:latin typeface="Lucida Sans - 18"/>
                  </a:rPr>
                  <a:t>Looks like the money's in brown these days, PRODUCE MORE!</a:t>
                </a:r>
              </a:p>
            </p:txBody>
          </p:sp>
        </p:grpSp>
        <p:grpSp>
          <p:nvGrpSpPr>
            <p:cNvPr id="11" name="Group 25"/>
            <p:cNvGrpSpPr/>
            <p:nvPr/>
          </p:nvGrpSpPr>
          <p:grpSpPr>
            <a:xfrm>
              <a:off x="5042812" y="4432727"/>
              <a:ext cx="1993224" cy="1969699"/>
              <a:chOff x="5042812" y="4432727"/>
              <a:chExt cx="1993224" cy="1969699"/>
            </a:xfrm>
          </p:grpSpPr>
          <p:sp>
            <p:nvSpPr>
              <p:cNvPr id="15" name="Freeform 14"/>
              <p:cNvSpPr>
                <a:spLocks noChangeAspect="1"/>
              </p:cNvSpPr>
              <p:nvPr/>
            </p:nvSpPr>
            <p:spPr>
              <a:xfrm rot="13582800">
                <a:off x="5139853" y="4506244"/>
                <a:ext cx="1799141" cy="1993224"/>
              </a:xfrm>
              <a:custGeom>
                <a:avLst/>
                <a:gdLst/>
                <a:ahLst/>
                <a:cxnLst/>
                <a:rect l="0" t="0" r="0" b="0"/>
                <a:pathLst>
                  <a:path w="1544955" h="1950339">
                    <a:moveTo>
                      <a:pt x="1544954" y="812292"/>
                    </a:moveTo>
                    <a:lnTo>
                      <a:pt x="1158620" y="812292"/>
                    </a:lnTo>
                    <a:lnTo>
                      <a:pt x="1158620" y="1950338"/>
                    </a:lnTo>
                    <a:lnTo>
                      <a:pt x="386206" y="1950338"/>
                    </a:lnTo>
                    <a:lnTo>
                      <a:pt x="386206" y="812292"/>
                    </a:lnTo>
                    <a:lnTo>
                      <a:pt x="0" y="812292"/>
                    </a:lnTo>
                    <a:lnTo>
                      <a:pt x="772413" y="0"/>
                    </a:lnTo>
                    <a:close/>
                  </a:path>
                </a:pathLst>
              </a:custGeom>
              <a:solidFill>
                <a:schemeClr val="tx2">
                  <a:lumMod val="20000"/>
                  <a:lumOff val="80000"/>
                </a:schemeClr>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16" name="TextBox 15"/>
              <p:cNvSpPr txBox="1"/>
              <p:nvPr/>
            </p:nvSpPr>
            <p:spPr>
              <a:xfrm rot="18840000">
                <a:off x="5045855" y="5014510"/>
                <a:ext cx="1930402" cy="766835"/>
              </a:xfrm>
              <a:prstGeom prst="rect">
                <a:avLst/>
              </a:prstGeom>
              <a:noFill/>
            </p:spPr>
            <p:txBody>
              <a:bodyPr vert="horz" rtlCol="0">
                <a:spAutoFit/>
              </a:bodyPr>
              <a:lstStyle/>
              <a:p>
                <a:r>
                  <a:rPr lang="en-US" sz="1200" dirty="0">
                    <a:solidFill>
                      <a:srgbClr val="000000"/>
                    </a:solidFill>
                    <a:latin typeface="Lucida Sans - 14"/>
                  </a:rPr>
                  <a:t>Orders for brown bags rise while they fall for black bags</a:t>
                </a:r>
              </a:p>
            </p:txBody>
          </p:sp>
        </p:grpSp>
        <p:grpSp>
          <p:nvGrpSpPr>
            <p:cNvPr id="12" name="Group 28"/>
            <p:cNvGrpSpPr/>
            <p:nvPr/>
          </p:nvGrpSpPr>
          <p:grpSpPr>
            <a:xfrm>
              <a:off x="6177474" y="5408763"/>
              <a:ext cx="2110995" cy="1675384"/>
              <a:chOff x="6177474" y="5408763"/>
              <a:chExt cx="2110995" cy="1675384"/>
            </a:xfrm>
          </p:grpSpPr>
          <p:sp>
            <p:nvSpPr>
              <p:cNvPr id="13" name="Freeform 12"/>
              <p:cNvSpPr/>
              <p:nvPr/>
            </p:nvSpPr>
            <p:spPr>
              <a:xfrm rot="2757000">
                <a:off x="6395280" y="5190957"/>
                <a:ext cx="1675384" cy="2110995"/>
              </a:xfrm>
              <a:custGeom>
                <a:avLst/>
                <a:gdLst/>
                <a:ahLst/>
                <a:cxnLst/>
                <a:rect l="0" t="0" r="0" b="0"/>
                <a:pathLst>
                  <a:path w="1675384" h="2110995">
                    <a:moveTo>
                      <a:pt x="1675383" y="879222"/>
                    </a:moveTo>
                    <a:lnTo>
                      <a:pt x="1256410" y="879222"/>
                    </a:lnTo>
                    <a:lnTo>
                      <a:pt x="1256410" y="2110994"/>
                    </a:lnTo>
                    <a:lnTo>
                      <a:pt x="418845" y="2110994"/>
                    </a:lnTo>
                    <a:lnTo>
                      <a:pt x="418845" y="879222"/>
                    </a:lnTo>
                    <a:lnTo>
                      <a:pt x="0" y="879222"/>
                    </a:lnTo>
                    <a:lnTo>
                      <a:pt x="837565" y="0"/>
                    </a:lnTo>
                    <a:close/>
                  </a:path>
                </a:pathLst>
              </a:custGeom>
              <a:solidFill>
                <a:schemeClr val="bg1">
                  <a:lumMod val="65000"/>
                  <a:alpha val="71000"/>
                </a:schemeClr>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14" name="TextBox 13"/>
              <p:cNvSpPr txBox="1"/>
              <p:nvPr/>
            </p:nvSpPr>
            <p:spPr>
              <a:xfrm rot="18900000">
                <a:off x="6219806" y="5893806"/>
                <a:ext cx="1879600" cy="782010"/>
              </a:xfrm>
              <a:prstGeom prst="rect">
                <a:avLst/>
              </a:prstGeom>
              <a:noFill/>
            </p:spPr>
            <p:txBody>
              <a:bodyPr vert="horz" rtlCol="0">
                <a:spAutoFit/>
              </a:bodyPr>
              <a:lstStyle/>
              <a:p>
                <a:r>
                  <a:rPr lang="en-US" sz="1200" dirty="0">
                    <a:solidFill>
                      <a:srgbClr val="000000"/>
                    </a:solidFill>
                    <a:latin typeface="Lucida Sans - 14"/>
                  </a:rPr>
                  <a:t>More brown bags are made and provided to the market</a:t>
                </a:r>
              </a:p>
            </p:txBody>
          </p:sp>
        </p:grpSp>
      </p:grpSp>
      <p:sp>
        <p:nvSpPr>
          <p:cNvPr id="32" name="TextBox 31"/>
          <p:cNvSpPr txBox="1"/>
          <p:nvPr/>
        </p:nvSpPr>
        <p:spPr>
          <a:xfrm>
            <a:off x="838200" y="528763"/>
            <a:ext cx="10744200" cy="535531"/>
          </a:xfrm>
          <a:prstGeom prst="rect">
            <a:avLst/>
          </a:prstGeom>
          <a:noFill/>
        </p:spPr>
        <p:txBody>
          <a:bodyPr vert="horz" wrap="square" rtlCol="0">
            <a:spAutoFit/>
          </a:bodyPr>
          <a:lstStyle/>
          <a:p>
            <a:r>
              <a:rPr lang="en-US" sz="2880" dirty="0">
                <a:solidFill>
                  <a:srgbClr val="FF0000"/>
                </a:solidFill>
                <a:latin typeface="Calibri" pitchFamily="34" charset="0"/>
                <a:cs typeface="Calibri" pitchFamily="34" charset="0"/>
              </a:rPr>
              <a:t>Prices as the Allocating mechanism in the market economy</a:t>
            </a:r>
          </a:p>
        </p:txBody>
      </p:sp>
      <p:sp>
        <p:nvSpPr>
          <p:cNvPr id="33" name="TextBox 32"/>
          <p:cNvSpPr txBox="1"/>
          <p:nvPr/>
        </p:nvSpPr>
        <p:spPr>
          <a:xfrm>
            <a:off x="6096000" y="243495"/>
            <a:ext cx="4572000" cy="350865"/>
          </a:xfrm>
          <a:prstGeom prst="rect">
            <a:avLst/>
          </a:prstGeom>
          <a:noFill/>
        </p:spPr>
        <p:txBody>
          <a:bodyPr vert="horz" wrap="square" rtlCol="0">
            <a:spAutoFit/>
          </a:bodyPr>
          <a:lstStyle/>
          <a:p>
            <a:pPr algn="ctr"/>
            <a:r>
              <a:rPr lang="en-US" sz="1680" i="1" dirty="0">
                <a:latin typeface="Lucida Sans - 18"/>
              </a:rPr>
              <a:t>The Price Mechanism</a:t>
            </a:r>
          </a:p>
        </p:txBody>
      </p:sp>
    </p:spTree>
    <p:extLst>
      <p:ext uri="{BB962C8B-B14F-4D97-AF65-F5344CB8AC3E}">
        <p14:creationId xmlns:p14="http://schemas.microsoft.com/office/powerpoint/2010/main" val="293517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2" name="AutoShape 48"/>
          <p:cNvSpPr>
            <a:spLocks noChangeArrowheads="1"/>
          </p:cNvSpPr>
          <p:nvPr/>
        </p:nvSpPr>
        <p:spPr bwMode="auto">
          <a:xfrm rot="10797622">
            <a:off x="5570538" y="5486400"/>
            <a:ext cx="1219200" cy="8382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6430" name="AutoShape 46"/>
          <p:cNvSpPr>
            <a:spLocks noChangeArrowheads="1"/>
          </p:cNvSpPr>
          <p:nvPr/>
        </p:nvSpPr>
        <p:spPr bwMode="auto">
          <a:xfrm>
            <a:off x="5562600" y="4343400"/>
            <a:ext cx="1219200" cy="8382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6386" name="Rectangle 2"/>
          <p:cNvSpPr>
            <a:spLocks noGrp="1" noChangeArrowheads="1"/>
          </p:cNvSpPr>
          <p:nvPr>
            <p:ph type="title" idx="4294967295"/>
          </p:nvPr>
        </p:nvSpPr>
        <p:spPr>
          <a:xfrm>
            <a:off x="2189409" y="120203"/>
            <a:ext cx="7775575" cy="1143000"/>
          </a:xfrm>
          <a:solidFill>
            <a:schemeClr val="bg1"/>
          </a:solidFill>
        </p:spPr>
        <p:txBody>
          <a:bodyPr/>
          <a:lstStyle/>
          <a:p>
            <a:pPr algn="l" eaLnBrk="1" hangingPunct="1">
              <a:defRPr/>
            </a:pPr>
            <a:r>
              <a:rPr lang="en-GB" sz="3600" b="1" dirty="0">
                <a:solidFill>
                  <a:srgbClr val="005037"/>
                </a:solidFill>
                <a:latin typeface="Arial" charset="0"/>
              </a:rPr>
              <a:t> The price mechanism</a:t>
            </a:r>
          </a:p>
        </p:txBody>
      </p:sp>
      <p:sp>
        <p:nvSpPr>
          <p:cNvPr id="16387" name="Rectangle 3"/>
          <p:cNvSpPr>
            <a:spLocks noGrp="1" noChangeArrowheads="1"/>
          </p:cNvSpPr>
          <p:nvPr>
            <p:ph type="body" idx="4294967295"/>
          </p:nvPr>
        </p:nvSpPr>
        <p:spPr>
          <a:xfrm>
            <a:off x="0" y="1371600"/>
            <a:ext cx="7772400" cy="4114800"/>
          </a:xfrm>
        </p:spPr>
        <p:txBody>
          <a:bodyPr/>
          <a:lstStyle/>
          <a:p>
            <a:pPr eaLnBrk="1" hangingPunct="1">
              <a:buFontTx/>
              <a:buNone/>
              <a:defRPr/>
            </a:pPr>
            <a:endParaRPr lang="en-GB" sz="2400" dirty="0">
              <a:latin typeface="Arial" charset="0"/>
            </a:endParaRPr>
          </a:p>
          <a:p>
            <a:pPr eaLnBrk="1" hangingPunct="1">
              <a:buFontTx/>
              <a:buNone/>
              <a:defRPr/>
            </a:pPr>
            <a:r>
              <a:rPr lang="en-GB" sz="2400" dirty="0">
                <a:latin typeface="Arial" charset="0"/>
              </a:rPr>
              <a:t>    </a:t>
            </a:r>
          </a:p>
          <a:p>
            <a:pPr eaLnBrk="1" hangingPunct="1">
              <a:buFontTx/>
              <a:buNone/>
              <a:defRPr/>
            </a:pPr>
            <a:endParaRPr lang="en-GB" sz="2800" dirty="0">
              <a:latin typeface="Arial" charset="0"/>
            </a:endParaRPr>
          </a:p>
        </p:txBody>
      </p:sp>
      <p:sp>
        <p:nvSpPr>
          <p:cNvPr id="16402" name="Rectangle 18"/>
          <p:cNvSpPr>
            <a:spLocks noChangeArrowheads="1"/>
          </p:cNvSpPr>
          <p:nvPr/>
        </p:nvSpPr>
        <p:spPr bwMode="auto">
          <a:xfrm>
            <a:off x="2262188" y="1905000"/>
            <a:ext cx="7848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dirty="0">
                <a:latin typeface="Arial" charset="0"/>
                <a:ea typeface="ＭＳ Ｐゴシック" charset="0"/>
              </a:rPr>
              <a:t>A </a:t>
            </a:r>
            <a:r>
              <a:rPr lang="en-GB" b="1" dirty="0">
                <a:latin typeface="Arial" charset="0"/>
                <a:ea typeface="ＭＳ Ｐゴシック" charset="0"/>
              </a:rPr>
              <a:t>market </a:t>
            </a:r>
            <a:r>
              <a:rPr lang="en-GB" dirty="0">
                <a:latin typeface="Arial" charset="0"/>
                <a:ea typeface="ＭＳ Ｐゴシック" charset="0"/>
              </a:rPr>
              <a:t>is any set of arrangements that brings together all the producers and consumers of a good or service so that they can engage in exchange.</a:t>
            </a:r>
          </a:p>
          <a:p>
            <a:pPr algn="l">
              <a:spcBef>
                <a:spcPct val="50000"/>
              </a:spcBef>
              <a:defRPr/>
            </a:pPr>
            <a:endParaRPr lang="en-GB" dirty="0">
              <a:latin typeface="Arial" charset="0"/>
              <a:ea typeface="ＭＳ Ｐゴシック" charset="0"/>
            </a:endParaRPr>
          </a:p>
          <a:p>
            <a:pPr algn="l">
              <a:spcBef>
                <a:spcPct val="50000"/>
              </a:spcBef>
              <a:defRPr/>
            </a:pPr>
            <a:endParaRPr lang="en-GB" dirty="0">
              <a:latin typeface="Arial" charset="0"/>
              <a:ea typeface="ＭＳ Ｐゴシック" charset="0"/>
            </a:endParaRPr>
          </a:p>
        </p:txBody>
      </p:sp>
      <p:sp>
        <p:nvSpPr>
          <p:cNvPr id="16405" name="Text Box 21"/>
          <p:cNvSpPr txBox="1">
            <a:spLocks noChangeArrowheads="1"/>
          </p:cNvSpPr>
          <p:nvPr/>
        </p:nvSpPr>
        <p:spPr bwMode="auto">
          <a:xfrm>
            <a:off x="6858000" y="3886200"/>
            <a:ext cx="381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GB" sz="1400" b="1">
                <a:latin typeface="Arial" charset="0"/>
                <a:ea typeface="ＭＳ Ｐゴシック" charset="0"/>
              </a:rPr>
              <a:t>Private firms produce goods and services to maximize their profits</a:t>
            </a:r>
          </a:p>
        </p:txBody>
      </p:sp>
      <p:sp>
        <p:nvSpPr>
          <p:cNvPr id="16406" name="Text Box 22"/>
          <p:cNvSpPr txBox="1">
            <a:spLocks noChangeArrowheads="1"/>
          </p:cNvSpPr>
          <p:nvPr/>
        </p:nvSpPr>
        <p:spPr bwMode="auto">
          <a:xfrm>
            <a:off x="1752600" y="3886200"/>
            <a:ext cx="381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GB" sz="1400" b="1">
                <a:latin typeface="Arial" charset="0"/>
                <a:ea typeface="ＭＳ Ｐゴシック" charset="0"/>
              </a:rPr>
              <a:t>Consumers consume goods and services to maximize their utility (satisfaction)</a:t>
            </a:r>
          </a:p>
        </p:txBody>
      </p:sp>
      <p:sp>
        <p:nvSpPr>
          <p:cNvPr id="16409" name="Text Box 25"/>
          <p:cNvSpPr txBox="1">
            <a:spLocks noChangeArrowheads="1"/>
          </p:cNvSpPr>
          <p:nvPr/>
        </p:nvSpPr>
        <p:spPr bwMode="auto">
          <a:xfrm>
            <a:off x="1981200" y="4702176"/>
            <a:ext cx="32004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300">
                <a:latin typeface="Arial" charset="0"/>
                <a:ea typeface="ＭＳ Ｐゴシック" charset="0"/>
              </a:rPr>
              <a:t>As consumer demand for a product rises</a:t>
            </a:r>
          </a:p>
        </p:txBody>
      </p:sp>
      <p:sp>
        <p:nvSpPr>
          <p:cNvPr id="16415" name="Text Box 31"/>
          <p:cNvSpPr txBox="1">
            <a:spLocks noChangeArrowheads="1"/>
          </p:cNvSpPr>
          <p:nvPr/>
        </p:nvSpPr>
        <p:spPr bwMode="auto">
          <a:xfrm>
            <a:off x="7146925" y="5451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endParaRPr lang="en-US" sz="2400">
              <a:latin typeface="Times New Roman" charset="0"/>
              <a:ea typeface="ＭＳ Ｐゴシック" charset="0"/>
            </a:endParaRPr>
          </a:p>
        </p:txBody>
      </p:sp>
      <p:sp>
        <p:nvSpPr>
          <p:cNvPr id="16416" name="Text Box 32"/>
          <p:cNvSpPr txBox="1">
            <a:spLocks noChangeArrowheads="1"/>
          </p:cNvSpPr>
          <p:nvPr/>
        </p:nvSpPr>
        <p:spPr bwMode="auto">
          <a:xfrm>
            <a:off x="7086600" y="4678363"/>
            <a:ext cx="3276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1300">
                <a:latin typeface="Arial" charset="0"/>
                <a:ea typeface="ＭＳ Ｐゴシック" charset="0"/>
              </a:rPr>
              <a:t>Production becomes more profitable, so producers increase output</a:t>
            </a:r>
          </a:p>
        </p:txBody>
      </p:sp>
      <p:sp>
        <p:nvSpPr>
          <p:cNvPr id="16419" name="Text Box 35"/>
          <p:cNvSpPr txBox="1">
            <a:spLocks noChangeArrowheads="1"/>
          </p:cNvSpPr>
          <p:nvPr/>
        </p:nvSpPr>
        <p:spPr bwMode="auto">
          <a:xfrm>
            <a:off x="7070725" y="2860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endParaRPr lang="en-US" sz="2400">
              <a:latin typeface="Times New Roman" charset="0"/>
              <a:ea typeface="ＭＳ Ｐゴシック" charset="0"/>
            </a:endParaRPr>
          </a:p>
        </p:txBody>
      </p:sp>
      <p:sp>
        <p:nvSpPr>
          <p:cNvPr id="16423" name="Text Box 39"/>
          <p:cNvSpPr txBox="1">
            <a:spLocks noChangeArrowheads="1"/>
          </p:cNvSpPr>
          <p:nvPr/>
        </p:nvSpPr>
        <p:spPr bwMode="auto">
          <a:xfrm>
            <a:off x="7467600" y="5715000"/>
            <a:ext cx="2895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1300" dirty="0">
                <a:latin typeface="Arial" charset="0"/>
                <a:ea typeface="ＭＳ Ｐゴシック" charset="0"/>
              </a:rPr>
              <a:t>Production becomes less profitable, so producers reduce output</a:t>
            </a:r>
          </a:p>
        </p:txBody>
      </p:sp>
      <p:sp>
        <p:nvSpPr>
          <p:cNvPr id="16424" name="AutoShape 40"/>
          <p:cNvSpPr>
            <a:spLocks noChangeArrowheads="1"/>
          </p:cNvSpPr>
          <p:nvPr/>
        </p:nvSpPr>
        <p:spPr bwMode="auto">
          <a:xfrm rot="5398065">
            <a:off x="6664326" y="2624138"/>
            <a:ext cx="990600" cy="1374775"/>
          </a:xfrm>
          <a:prstGeom prst="curvedDownArrow">
            <a:avLst>
              <a:gd name="adj1" fmla="val 20000"/>
              <a:gd name="adj2" fmla="val 40000"/>
              <a:gd name="adj3" fmla="val 4626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6425" name="AutoShape 41"/>
          <p:cNvSpPr>
            <a:spLocks noChangeArrowheads="1"/>
          </p:cNvSpPr>
          <p:nvPr/>
        </p:nvSpPr>
        <p:spPr bwMode="auto">
          <a:xfrm rot="-10644641">
            <a:off x="4495800" y="2738438"/>
            <a:ext cx="1441450" cy="914400"/>
          </a:xfrm>
          <a:prstGeom prst="curvedLeftArrow">
            <a:avLst>
              <a:gd name="adj1" fmla="val 20000"/>
              <a:gd name="adj2" fmla="val 40000"/>
              <a:gd name="adj3" fmla="val 525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6427" name="Text Box 43"/>
          <p:cNvSpPr txBox="1">
            <a:spLocks noChangeArrowheads="1"/>
          </p:cNvSpPr>
          <p:nvPr/>
        </p:nvSpPr>
        <p:spPr bwMode="auto">
          <a:xfrm>
            <a:off x="4953000" y="3124200"/>
            <a:ext cx="3505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200" b="1">
                <a:latin typeface="Arial" charset="0"/>
                <a:ea typeface="ＭＳ Ｐゴシック" charset="0"/>
              </a:rPr>
              <a:t>Market price and quantity traded</a:t>
            </a:r>
          </a:p>
        </p:txBody>
      </p:sp>
      <p:sp>
        <p:nvSpPr>
          <p:cNvPr id="16428" name="Text Box 44"/>
          <p:cNvSpPr txBox="1">
            <a:spLocks noChangeArrowheads="1"/>
          </p:cNvSpPr>
          <p:nvPr/>
        </p:nvSpPr>
        <p:spPr bwMode="auto">
          <a:xfrm>
            <a:off x="5287963" y="4724400"/>
            <a:ext cx="2133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200" b="1" dirty="0">
                <a:latin typeface="Arial" charset="0"/>
                <a:ea typeface="ＭＳ Ｐゴシック" charset="0"/>
              </a:rPr>
              <a:t>MARKET PRICE RISES</a:t>
            </a:r>
          </a:p>
        </p:txBody>
      </p:sp>
      <p:sp>
        <p:nvSpPr>
          <p:cNvPr id="16429" name="Text Box 45"/>
          <p:cNvSpPr txBox="1">
            <a:spLocks noChangeArrowheads="1"/>
          </p:cNvSpPr>
          <p:nvPr/>
        </p:nvSpPr>
        <p:spPr bwMode="auto">
          <a:xfrm>
            <a:off x="5287963" y="5791200"/>
            <a:ext cx="3505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200" b="1" dirty="0">
                <a:latin typeface="Arial" charset="0"/>
                <a:ea typeface="ＭＳ Ｐゴシック" charset="0"/>
              </a:rPr>
              <a:t>MARKET PRICE FALLS</a:t>
            </a:r>
          </a:p>
        </p:txBody>
      </p:sp>
      <p:sp>
        <p:nvSpPr>
          <p:cNvPr id="16431" name="Text Box 47"/>
          <p:cNvSpPr txBox="1">
            <a:spLocks noChangeArrowheads="1"/>
          </p:cNvSpPr>
          <p:nvPr/>
        </p:nvSpPr>
        <p:spPr bwMode="auto">
          <a:xfrm>
            <a:off x="2057400" y="5783263"/>
            <a:ext cx="32004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GB" sz="1300" dirty="0">
                <a:latin typeface="Arial" charset="0"/>
                <a:ea typeface="ＭＳ Ｐゴシック" charset="0"/>
              </a:rPr>
              <a:t>As consumer demand for a product falls</a:t>
            </a:r>
          </a:p>
        </p:txBody>
      </p:sp>
      <p:pic>
        <p:nvPicPr>
          <p:cNvPr id="22" name="Picture 21" descr="912959_ph2.1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93" y="2636912"/>
            <a:ext cx="1844743" cy="1229828"/>
          </a:xfrm>
          <a:prstGeom prst="roundRect">
            <a:avLst>
              <a:gd name="adj" fmla="val 8594"/>
            </a:avLst>
          </a:prstGeom>
          <a:solidFill>
            <a:srgbClr val="FFFFFF">
              <a:shade val="85000"/>
            </a:srgbClr>
          </a:solidFill>
          <a:ln>
            <a:noFill/>
          </a:ln>
          <a:effectLst/>
        </p:spPr>
      </p:pic>
      <p:pic>
        <p:nvPicPr>
          <p:cNvPr id="23" name="Picture 22" descr="912959_ph2.1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241" y="2636912"/>
            <a:ext cx="1823805" cy="121587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27831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922</Words>
  <Application>Microsoft Macintosh PowerPoint</Application>
  <PresentationFormat>Widescreen</PresentationFormat>
  <Paragraphs>130</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ＭＳ Ｐゴシック</vt:lpstr>
      <vt:lpstr>Arial</vt:lpstr>
      <vt:lpstr>Calibri</vt:lpstr>
      <vt:lpstr>Calibri Light</vt:lpstr>
      <vt:lpstr>Lucida Sans - 14</vt:lpstr>
      <vt:lpstr>Lucida Sans - 18</vt:lpstr>
      <vt:lpstr>Times New Roman</vt:lpstr>
      <vt:lpstr>Wingdings</vt:lpstr>
      <vt:lpstr>Office Theme</vt:lpstr>
      <vt:lpstr>PowerPoint Presentation</vt:lpstr>
      <vt:lpstr> Resource allocation</vt:lpstr>
      <vt:lpstr> Economic systems</vt:lpstr>
      <vt:lpstr> Economic systems</vt:lpstr>
      <vt:lpstr> The market economic system</vt:lpstr>
      <vt:lpstr>PowerPoint Presentation</vt:lpstr>
      <vt:lpstr>PowerPoint Presentation</vt:lpstr>
      <vt:lpstr>PowerPoint Presentation</vt:lpstr>
      <vt:lpstr> The price mechanism</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cp:revision>
  <dcterms:created xsi:type="dcterms:W3CDTF">2019-10-31T05:45:21Z</dcterms:created>
  <dcterms:modified xsi:type="dcterms:W3CDTF">2019-10-31T05:57:02Z</dcterms:modified>
</cp:coreProperties>
</file>