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65" r:id="rId5"/>
    <p:sldId id="266" r:id="rId6"/>
    <p:sldId id="258" r:id="rId7"/>
    <p:sldId id="259" r:id="rId8"/>
    <p:sldId id="260" r:id="rId9"/>
    <p:sldId id="274" r:id="rId10"/>
    <p:sldId id="264" r:id="rId11"/>
    <p:sldId id="267" r:id="rId12"/>
    <p:sldId id="269" r:id="rId13"/>
    <p:sldId id="268" r:id="rId14"/>
    <p:sldId id="261" r:id="rId15"/>
    <p:sldId id="271" r:id="rId16"/>
    <p:sldId id="272" r:id="rId17"/>
    <p:sldId id="290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9" autoAdjust="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716F40-E511-4C83-967E-B58046822B51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5E394-DBC1-4E3F-98E1-4EB773A6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zoom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ONLINE </a:t>
            </a:r>
            <a:r>
              <a:rPr lang="en-US" b="1">
                <a:latin typeface="Arial Black" pitchFamily="34" charset="0"/>
              </a:rPr>
              <a:t>RESERVATION </a:t>
            </a:r>
            <a:r>
              <a:rPr lang="en-US" b="1" smtClean="0">
                <a:latin typeface="Arial Black" pitchFamily="34" charset="0"/>
              </a:rPr>
              <a:t>SYSTEM</a:t>
            </a:r>
            <a:endParaRPr lang="en-US" b="1" dirty="0">
              <a:latin typeface="Arial Black" pitchFamily="34" charset="0"/>
            </a:endParaRPr>
          </a:p>
        </p:txBody>
      </p:sp>
      <p:pic>
        <p:nvPicPr>
          <p:cNvPr id="286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632"/>
          <a:stretch>
            <a:fillRect/>
          </a:stretch>
        </p:blipFill>
        <p:spPr bwMode="auto">
          <a:xfrm>
            <a:off x="533400" y="3429000"/>
            <a:ext cx="3553691" cy="2743200"/>
          </a:xfrm>
          <a:prstGeom prst="rect">
            <a:avLst/>
          </a:prstGeom>
          <a:noFill/>
        </p:spPr>
      </p:pic>
      <p:pic>
        <p:nvPicPr>
          <p:cNvPr id="28676" name="Picture 4" descr="Image result for spa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625"/>
          <a:stretch>
            <a:fillRect/>
          </a:stretch>
        </p:blipFill>
        <p:spPr bwMode="auto">
          <a:xfrm>
            <a:off x="4038600" y="3200400"/>
            <a:ext cx="4267200" cy="317419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08276"/>
            <a:ext cx="91440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438400"/>
            <a:ext cx="91440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 FLOW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05842" y="990600"/>
            <a:ext cx="8357158" cy="5700932"/>
            <a:chOff x="2447" y="4539"/>
            <a:chExt cx="8074" cy="9072"/>
          </a:xfrm>
          <a:noFill/>
        </p:grpSpPr>
        <p:cxnSp>
          <p:nvCxnSpPr>
            <p:cNvPr id="1027" name="AutoShape 3"/>
            <p:cNvCxnSpPr>
              <a:cxnSpLocks noChangeShapeType="1"/>
            </p:cNvCxnSpPr>
            <p:nvPr/>
          </p:nvCxnSpPr>
          <p:spPr bwMode="auto">
            <a:xfrm flipH="1">
              <a:off x="7676" y="13022"/>
              <a:ext cx="1053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28" name="AutoShape 4"/>
            <p:cNvCxnSpPr>
              <a:cxnSpLocks noChangeShapeType="1"/>
            </p:cNvCxnSpPr>
            <p:nvPr/>
          </p:nvCxnSpPr>
          <p:spPr bwMode="auto">
            <a:xfrm flipH="1">
              <a:off x="7698" y="13417"/>
              <a:ext cx="1976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1029" name="Group 5"/>
            <p:cNvGrpSpPr>
              <a:grpSpLocks/>
            </p:cNvGrpSpPr>
            <p:nvPr/>
          </p:nvGrpSpPr>
          <p:grpSpPr bwMode="auto">
            <a:xfrm>
              <a:off x="2447" y="4539"/>
              <a:ext cx="8074" cy="9072"/>
              <a:chOff x="2447" y="4539"/>
              <a:chExt cx="8074" cy="9072"/>
            </a:xfrm>
            <a:grpFill/>
          </p:grpSpPr>
          <p:cxnSp>
            <p:nvCxnSpPr>
              <p:cNvPr id="1030" name="AutoShape 6"/>
              <p:cNvCxnSpPr>
                <a:cxnSpLocks noChangeShapeType="1"/>
              </p:cNvCxnSpPr>
              <p:nvPr/>
            </p:nvCxnSpPr>
            <p:spPr bwMode="auto">
              <a:xfrm>
                <a:off x="3569" y="8472"/>
                <a:ext cx="1254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1" name="AutoShape 7"/>
              <p:cNvCxnSpPr>
                <a:cxnSpLocks noChangeShapeType="1"/>
              </p:cNvCxnSpPr>
              <p:nvPr/>
            </p:nvCxnSpPr>
            <p:spPr bwMode="auto">
              <a:xfrm>
                <a:off x="3918" y="13022"/>
                <a:ext cx="1148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2" name="AutoShape 8"/>
              <p:cNvCxnSpPr>
                <a:cxnSpLocks noChangeShapeType="1"/>
              </p:cNvCxnSpPr>
              <p:nvPr/>
            </p:nvCxnSpPr>
            <p:spPr bwMode="auto">
              <a:xfrm>
                <a:off x="3071" y="13418"/>
                <a:ext cx="1998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2447" y="4539"/>
                <a:ext cx="8074" cy="9072"/>
                <a:chOff x="2447" y="4539"/>
                <a:chExt cx="8074" cy="9072"/>
              </a:xfrm>
              <a:grpFill/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4823" y="8299"/>
                  <a:ext cx="3211" cy="1842"/>
                  <a:chOff x="5116" y="5787"/>
                  <a:chExt cx="2977" cy="1842"/>
                </a:xfrm>
                <a:grpFill/>
              </p:grpSpPr>
              <p:sp>
                <p:nvSpPr>
                  <p:cNvPr id="1035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5116" y="5787"/>
                    <a:ext cx="2977" cy="1842"/>
                  </a:xfrm>
                  <a:prstGeom prst="roundRect">
                    <a:avLst>
                      <a:gd name="adj" fmla="val 16667"/>
                    </a:avLst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/>
                    </a:r>
                    <a:br>
                      <a: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</a:br>
                    <a:r>
                      <a: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/>
                    </a:r>
                    <a:br>
                      <a: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</a:br>
                    <a:r>
                      <a: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RESERVATION SYSTEM</a:t>
                    </a: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036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16" y="6329"/>
                    <a:ext cx="2977" cy="0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1037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7" y="4539"/>
                  <a:ext cx="2559" cy="1004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CLIENT</a:t>
                  </a: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8" name="Rectangle 14"/>
                <p:cNvSpPr>
                  <a:spLocks noChangeArrowheads="1"/>
                </p:cNvSpPr>
                <p:nvPr/>
              </p:nvSpPr>
              <p:spPr bwMode="auto">
                <a:xfrm>
                  <a:off x="8107" y="4551"/>
                  <a:ext cx="2414" cy="1004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ADMIN</a:t>
                  </a: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9" name="Rectangle 15"/>
                <p:cNvSpPr>
                  <a:spLocks noChangeArrowheads="1"/>
                </p:cNvSpPr>
                <p:nvPr/>
              </p:nvSpPr>
              <p:spPr bwMode="auto">
                <a:xfrm>
                  <a:off x="5066" y="12607"/>
                  <a:ext cx="2610" cy="1004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OWNER</a:t>
                  </a: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40" name="AutoShape 16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7031" y="6558"/>
                  <a:ext cx="4338" cy="2331"/>
                </a:xfrm>
                <a:prstGeom prst="bentConnector3">
                  <a:avLst>
                    <a:gd name="adj1" fmla="val -185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041" name="Rectangle 17"/>
                <p:cNvSpPr>
                  <a:spLocks noChangeArrowheads="1"/>
                </p:cNvSpPr>
                <p:nvPr/>
              </p:nvSpPr>
              <p:spPr bwMode="auto">
                <a:xfrm>
                  <a:off x="8381" y="9599"/>
                  <a:ext cx="1563" cy="627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Transaction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Information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42" name="AutoShape 18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7175" y="6400"/>
                  <a:ext cx="3735" cy="2017"/>
                </a:xfrm>
                <a:prstGeom prst="bentConnector3">
                  <a:avLst>
                    <a:gd name="adj1" fmla="val 616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043" name="Rectangle 19"/>
                <p:cNvSpPr>
                  <a:spLocks noChangeArrowheads="1"/>
                </p:cNvSpPr>
                <p:nvPr/>
              </p:nvSpPr>
              <p:spPr bwMode="auto">
                <a:xfrm>
                  <a:off x="8450" y="8958"/>
                  <a:ext cx="1377" cy="624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Reservation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Information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7205" y="6372"/>
                  <a:ext cx="3298" cy="1640"/>
                </a:xfrm>
                <a:prstGeom prst="bentConnector3">
                  <a:avLst>
                    <a:gd name="adj1" fmla="val 5819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045" name="Rectangle 21"/>
                <p:cNvSpPr>
                  <a:spLocks noChangeArrowheads="1"/>
                </p:cNvSpPr>
                <p:nvPr/>
              </p:nvSpPr>
              <p:spPr bwMode="auto">
                <a:xfrm>
                  <a:off x="8247" y="8292"/>
                  <a:ext cx="1285" cy="583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User </a:t>
                  </a:r>
                  <a:r>
                    <a:rPr kumimoji="0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Information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98" y="5990"/>
                  <a:ext cx="3359" cy="1259"/>
                </a:xfrm>
                <a:prstGeom prst="bentConnector3">
                  <a:avLst>
                    <a:gd name="adj1" fmla="val -3097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047" name="Rectangle 23"/>
                <p:cNvSpPr>
                  <a:spLocks noChangeArrowheads="1"/>
                </p:cNvSpPr>
                <p:nvPr/>
              </p:nvSpPr>
              <p:spPr bwMode="auto">
                <a:xfrm>
                  <a:off x="5978" y="5269"/>
                  <a:ext cx="1405" cy="583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Transaction </a:t>
                  </a:r>
                  <a:r>
                    <a:rPr kumimoji="0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Handling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084" y="6269"/>
                  <a:ext cx="3227" cy="819"/>
                </a:xfrm>
                <a:prstGeom prst="bentConnector3">
                  <a:avLst>
                    <a:gd name="adj1" fmla="val 1051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688" y="6531"/>
                  <a:ext cx="2749" cy="774"/>
                </a:xfrm>
                <a:prstGeom prst="bentConnector3">
                  <a:avLst>
                    <a:gd name="adj1" fmla="val 38995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050" name="Rectangle 26"/>
                <p:cNvSpPr>
                  <a:spLocks noChangeArrowheads="1"/>
                </p:cNvSpPr>
                <p:nvPr/>
              </p:nvSpPr>
              <p:spPr bwMode="auto">
                <a:xfrm>
                  <a:off x="7366" y="6868"/>
                  <a:ext cx="1363" cy="583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Reservation </a:t>
                  </a:r>
                  <a:r>
                    <a:rPr kumimoji="0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Handling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5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97" y="5917"/>
                  <a:ext cx="1045" cy="583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User </a:t>
                  </a:r>
                  <a:r>
                    <a:rPr kumimoji="0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Handling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598" y="6230"/>
                  <a:ext cx="3470" cy="654"/>
                </a:xfrm>
                <a:prstGeom prst="bentConnector3">
                  <a:avLst>
                    <a:gd name="adj1" fmla="val 287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571" y="6582"/>
                  <a:ext cx="3140" cy="294"/>
                </a:xfrm>
                <a:prstGeom prst="bentConnector3">
                  <a:avLst>
                    <a:gd name="adj1" fmla="val -769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054" name="Rectangle 30"/>
                <p:cNvSpPr>
                  <a:spLocks noChangeArrowheads="1"/>
                </p:cNvSpPr>
                <p:nvPr/>
              </p:nvSpPr>
              <p:spPr bwMode="auto">
                <a:xfrm>
                  <a:off x="5424" y="6343"/>
                  <a:ext cx="1122" cy="362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Payment</a:t>
                  </a:r>
                  <a:endPara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55" name="Rectangle 31"/>
                <p:cNvSpPr>
                  <a:spLocks noChangeArrowheads="1"/>
                </p:cNvSpPr>
                <p:nvPr/>
              </p:nvSpPr>
              <p:spPr bwMode="auto">
                <a:xfrm>
                  <a:off x="4245" y="6834"/>
                  <a:ext cx="1363" cy="617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Order Reservation</a:t>
                  </a:r>
                  <a:endPara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056" name="Group 32"/>
                <p:cNvGrpSpPr>
                  <a:grpSpLocks/>
                </p:cNvGrpSpPr>
                <p:nvPr/>
              </p:nvGrpSpPr>
              <p:grpSpPr bwMode="auto">
                <a:xfrm>
                  <a:off x="2631" y="5543"/>
                  <a:ext cx="2192" cy="4194"/>
                  <a:chOff x="2631" y="5543"/>
                  <a:chExt cx="2192" cy="4194"/>
                </a:xfrm>
                <a:grpFill/>
              </p:grpSpPr>
              <p:cxnSp>
                <p:nvCxnSpPr>
                  <p:cNvPr id="1057" name="AutoShape 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31" y="9736"/>
                    <a:ext cx="2192" cy="1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058" name="AutoShape 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31" y="5543"/>
                    <a:ext cx="0" cy="4194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1059" name="Rectangle 35"/>
                <p:cNvSpPr>
                  <a:spLocks noChangeArrowheads="1"/>
                </p:cNvSpPr>
                <p:nvPr/>
              </p:nvSpPr>
              <p:spPr bwMode="auto">
                <a:xfrm>
                  <a:off x="3000" y="9463"/>
                  <a:ext cx="1454" cy="627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Confirmation or Select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060" name="Group 36"/>
                <p:cNvGrpSpPr>
                  <a:grpSpLocks/>
                </p:cNvGrpSpPr>
                <p:nvPr/>
              </p:nvGrpSpPr>
              <p:grpSpPr bwMode="auto">
                <a:xfrm>
                  <a:off x="3000" y="5541"/>
                  <a:ext cx="1823" cy="3569"/>
                  <a:chOff x="3000" y="5541"/>
                  <a:chExt cx="1823" cy="3569"/>
                </a:xfrm>
                <a:grpFill/>
              </p:grpSpPr>
              <p:cxnSp>
                <p:nvCxnSpPr>
                  <p:cNvPr id="1061" name="AutoShape 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00" y="9110"/>
                    <a:ext cx="1823" cy="0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062" name="AutoShape 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00" y="5541"/>
                    <a:ext cx="0" cy="3569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1063" name="Rectangle 39"/>
                <p:cNvSpPr>
                  <a:spLocks noChangeArrowheads="1"/>
                </p:cNvSpPr>
                <p:nvPr/>
              </p:nvSpPr>
              <p:spPr bwMode="auto">
                <a:xfrm>
                  <a:off x="3308" y="8785"/>
                  <a:ext cx="1097" cy="627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Validate Account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>
                  <a:off x="3569" y="5541"/>
                  <a:ext cx="0" cy="2932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6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98" y="6994"/>
                  <a:ext cx="1026" cy="362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Receipt</a:t>
                  </a:r>
                  <a:endPara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66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760" y="10135"/>
                  <a:ext cx="0" cy="2444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5138" y="10891"/>
                  <a:ext cx="945" cy="878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Admin Activity Report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68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6397" y="10135"/>
                  <a:ext cx="0" cy="2444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5925" y="10891"/>
                  <a:ext cx="897" cy="627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Sales Report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70" name="AutoShape 46"/>
                <p:cNvCxnSpPr>
                  <a:cxnSpLocks noChangeShapeType="1"/>
                </p:cNvCxnSpPr>
                <p:nvPr/>
              </p:nvCxnSpPr>
              <p:spPr bwMode="auto">
                <a:xfrm>
                  <a:off x="7024" y="10141"/>
                  <a:ext cx="0" cy="2444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71" name="Rectangle 47"/>
                <p:cNvSpPr>
                  <a:spLocks noChangeArrowheads="1"/>
                </p:cNvSpPr>
                <p:nvPr/>
              </p:nvSpPr>
              <p:spPr bwMode="auto">
                <a:xfrm>
                  <a:off x="6702" y="10861"/>
                  <a:ext cx="891" cy="627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User Report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763" y="11055"/>
                  <a:ext cx="2880" cy="1053"/>
                </a:xfrm>
                <a:prstGeom prst="bentConnector3">
                  <a:avLst>
                    <a:gd name="adj1" fmla="val 38819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093" y="10837"/>
                  <a:ext cx="3276" cy="1886"/>
                </a:xfrm>
                <a:prstGeom prst="bentConnector3">
                  <a:avLst>
                    <a:gd name="adj1" fmla="val 3025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1074" name="Rectangle 50"/>
                <p:cNvSpPr>
                  <a:spLocks noChangeArrowheads="1"/>
                </p:cNvSpPr>
                <p:nvPr/>
              </p:nvSpPr>
              <p:spPr bwMode="auto">
                <a:xfrm>
                  <a:off x="8034" y="11769"/>
                  <a:ext cx="1238" cy="677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Metadata Handling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5" name="Rectangle 51"/>
                <p:cNvSpPr>
                  <a:spLocks noChangeArrowheads="1"/>
                </p:cNvSpPr>
                <p:nvPr/>
              </p:nvSpPr>
              <p:spPr bwMode="auto">
                <a:xfrm>
                  <a:off x="8919" y="12324"/>
                  <a:ext cx="1392" cy="586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Reservation Handling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088" y="10972"/>
                  <a:ext cx="2880" cy="1220"/>
                </a:xfrm>
                <a:prstGeom prst="bentConnector3">
                  <a:avLst>
                    <a:gd name="adj1" fmla="val 39306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1077" name="AutoShape 5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82" y="10807"/>
                  <a:ext cx="3327" cy="1896"/>
                </a:xfrm>
                <a:prstGeom prst="bentConnector3">
                  <a:avLst>
                    <a:gd name="adj1" fmla="val 31407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1078" name="Rectangle 54"/>
                <p:cNvSpPr>
                  <a:spLocks noChangeArrowheads="1"/>
                </p:cNvSpPr>
                <p:nvPr/>
              </p:nvSpPr>
              <p:spPr bwMode="auto">
                <a:xfrm>
                  <a:off x="3569" y="11647"/>
                  <a:ext cx="1088" cy="677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User Handling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9" name="Rectangle 55"/>
                <p:cNvSpPr>
                  <a:spLocks noChangeArrowheads="1"/>
                </p:cNvSpPr>
                <p:nvPr/>
              </p:nvSpPr>
              <p:spPr bwMode="auto">
                <a:xfrm>
                  <a:off x="2497" y="12178"/>
                  <a:ext cx="1325" cy="849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457200" marR="0" lvl="1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Transaction</a:t>
                  </a:r>
                </a:p>
                <a:p>
                  <a:pPr marL="457200" marR="0" lvl="1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Handling</a:t>
                  </a:r>
                </a:p>
                <a:p>
                  <a:pPr marL="0" marR="0" lvl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59" name="Rectangle 58"/>
          <p:cNvSpPr/>
          <p:nvPr/>
        </p:nvSpPr>
        <p:spPr>
          <a:xfrm>
            <a:off x="-1" y="304800"/>
            <a:ext cx="5497353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CONTEXT DIARAM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28600"/>
            <a:ext cx="1676400" cy="5047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TOP LEVEL DATA DIAGRAM</a:t>
            </a: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981200" y="152400"/>
            <a:ext cx="7162799" cy="6553200"/>
            <a:chOff x="1599" y="2923"/>
            <a:chExt cx="8108" cy="11580"/>
          </a:xfrm>
        </p:grpSpPr>
        <p:pic>
          <p:nvPicPr>
            <p:cNvPr id="2052" name="Picture 4" descr="Level1-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599" y="2923"/>
              <a:ext cx="8108" cy="1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4784" y="5523"/>
              <a:ext cx="503" cy="71"/>
              <a:chOff x="4784" y="5523"/>
              <a:chExt cx="503" cy="71"/>
            </a:xfrm>
          </p:grpSpPr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892" y="5523"/>
                <a:ext cx="256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5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4784" y="5564"/>
                <a:ext cx="50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08276"/>
            <a:ext cx="91440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438400"/>
            <a:ext cx="91440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ENTITY RELATIONSHIP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1524000"/>
            <a:ext cx="8503920" cy="4572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D16349"/>
                </a:solidFill>
                <a:latin typeface="Agency FB" pitchFamily="34" charset="0"/>
              </a:rPr>
              <a:t>ADMIN</a:t>
            </a:r>
            <a:r>
              <a:rPr lang="en-US" sz="3600" b="1" dirty="0">
                <a:latin typeface="Agency FB" pitchFamily="34" charset="0"/>
              </a:rPr>
              <a:t> – Responsible in user handling, reservation handling and transaction handling.</a:t>
            </a:r>
          </a:p>
          <a:p>
            <a:pPr>
              <a:buNone/>
            </a:pPr>
            <a:endParaRPr lang="en-US" sz="3600" b="1" dirty="0">
              <a:latin typeface="Agency FB" pitchFamily="34" charset="0"/>
            </a:endParaRPr>
          </a:p>
          <a:p>
            <a:r>
              <a:rPr lang="en-US" sz="3600" b="1" dirty="0">
                <a:solidFill>
                  <a:srgbClr val="D16349"/>
                </a:solidFill>
                <a:latin typeface="Agency FB" pitchFamily="34" charset="0"/>
              </a:rPr>
              <a:t>OWNER</a:t>
            </a:r>
            <a:r>
              <a:rPr lang="en-US" sz="3600" b="1" dirty="0">
                <a:latin typeface="Agency FB" pitchFamily="34" charset="0"/>
              </a:rPr>
              <a:t> – takes charge in creating reports such 			as sales reports, user reports and 				admin activity report.</a:t>
            </a:r>
          </a:p>
          <a:p>
            <a:pPr>
              <a:buNone/>
            </a:pPr>
            <a:endParaRPr lang="en-US" sz="3600" b="1" dirty="0">
              <a:latin typeface="Agency FB" pitchFamily="34" charset="0"/>
            </a:endParaRPr>
          </a:p>
          <a:p>
            <a:r>
              <a:rPr lang="en-US" sz="3600" b="1" dirty="0">
                <a:solidFill>
                  <a:srgbClr val="D16349"/>
                </a:solidFill>
                <a:latin typeface="Agency FB" pitchFamily="34" charset="0"/>
              </a:rPr>
              <a:t>CLIENT </a:t>
            </a:r>
            <a:r>
              <a:rPr lang="en-US" sz="3600" b="1" dirty="0">
                <a:latin typeface="Agency FB" pitchFamily="34" charset="0"/>
              </a:rPr>
              <a:t>– makes order and making payments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80772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IDENTIFICATION OF IDENTITIES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52865"/>
            <a:ext cx="51816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ERD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8200" y="1447800"/>
            <a:ext cx="2590800" cy="1752600"/>
            <a:chOff x="990600" y="1447800"/>
            <a:chExt cx="2590800" cy="1752600"/>
          </a:xfrm>
        </p:grpSpPr>
        <p:sp>
          <p:nvSpPr>
            <p:cNvPr id="6" name="Rectangle 5"/>
            <p:cNvSpPr/>
            <p:nvPr/>
          </p:nvSpPr>
          <p:spPr>
            <a:xfrm>
              <a:off x="990600" y="1447800"/>
              <a:ext cx="25908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r>
                <a:rPr lang="en-US" sz="2000" b="1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User_id</a:t>
              </a:r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r>
                <a:rPr lang="en-US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Username</a:t>
              </a:r>
            </a:p>
            <a:p>
              <a:pPr algn="ctr"/>
              <a:r>
                <a:rPr lang="en-US" sz="2000" b="1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User_acessrights</a:t>
              </a:r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1447800"/>
              <a:ext cx="2590800" cy="457200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ADMIN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0" y="4648200"/>
            <a:ext cx="2590800" cy="1752600"/>
            <a:chOff x="990600" y="4648200"/>
            <a:chExt cx="2590800" cy="1752600"/>
          </a:xfrm>
        </p:grpSpPr>
        <p:sp>
          <p:nvSpPr>
            <p:cNvPr id="8" name="Rectangle 7"/>
            <p:cNvSpPr/>
            <p:nvPr/>
          </p:nvSpPr>
          <p:spPr>
            <a:xfrm>
              <a:off x="990600" y="4648200"/>
              <a:ext cx="25908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endPara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r>
                <a:rPr lang="en-US" sz="2000" b="1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User_id</a:t>
              </a:r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r>
                <a:rPr lang="en-US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Username</a:t>
              </a:r>
            </a:p>
            <a:p>
              <a:pPr algn="ctr"/>
              <a:r>
                <a:rPr lang="en-US" sz="2000" b="1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User_acessrights</a:t>
              </a:r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648200"/>
              <a:ext cx="2590800" cy="457200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OWNER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1447800"/>
            <a:ext cx="2590800" cy="2286000"/>
            <a:chOff x="6096000" y="1447800"/>
            <a:chExt cx="2590800" cy="2286000"/>
          </a:xfrm>
        </p:grpSpPr>
        <p:sp>
          <p:nvSpPr>
            <p:cNvPr id="7" name="Rectangle 6"/>
            <p:cNvSpPr/>
            <p:nvPr/>
          </p:nvSpPr>
          <p:spPr>
            <a:xfrm>
              <a:off x="6096000" y="1447800"/>
              <a:ext cx="2590800" cy="228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r>
                <a:rPr lang="en-US" sz="2000" b="1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User_id</a:t>
              </a:r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r>
                <a:rPr lang="en-US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Username</a:t>
              </a:r>
            </a:p>
            <a:p>
              <a:pPr algn="ctr"/>
              <a:r>
                <a:rPr lang="en-US" sz="2000" b="1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User_acessrights</a:t>
              </a:r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r>
                <a:rPr lang="en-US" sz="2000" b="1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Reservation_id</a:t>
              </a:r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  <a:p>
              <a:pPr algn="ctr"/>
              <a:r>
                <a:rPr lang="en-US" sz="2000" b="1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Payment_id</a:t>
              </a:r>
              <a:endPara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1447800"/>
              <a:ext cx="2590800" cy="457200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gency FB" pitchFamily="34" charset="0"/>
                </a:rPr>
                <a:t>CLIENT</a:t>
              </a:r>
            </a:p>
          </p:txBody>
        </p:sp>
      </p:grpSp>
      <p:cxnSp>
        <p:nvCxnSpPr>
          <p:cNvPr id="16" name="Straight Connector 15"/>
          <p:cNvCxnSpPr>
            <a:stCxn id="6" idx="2"/>
            <a:endCxn id="10" idx="0"/>
          </p:cNvCxnSpPr>
          <p:nvPr/>
        </p:nvCxnSpPr>
        <p:spPr>
          <a:xfrm>
            <a:off x="2133600" y="3200400"/>
            <a:ext cx="0" cy="144780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3210731"/>
            <a:ext cx="164670" cy="24127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02954" y="3428168"/>
            <a:ext cx="3048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33600" y="3200401"/>
            <a:ext cx="249264" cy="22859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1200" y="4495800"/>
            <a:ext cx="3048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429000" y="2057400"/>
            <a:ext cx="685800" cy="457200"/>
            <a:chOff x="2286000" y="2232378"/>
            <a:chExt cx="685800" cy="457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286000" y="2460978"/>
              <a:ext cx="685800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97289" y="2281767"/>
              <a:ext cx="149580" cy="19050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286000" y="2472267"/>
              <a:ext cx="152400" cy="15240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449689" y="2232378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4038600" y="2286000"/>
            <a:ext cx="20574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879670" y="2054580"/>
            <a:ext cx="216330" cy="24127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67400" y="2283180"/>
            <a:ext cx="228600" cy="15240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06988" y="3276600"/>
            <a:ext cx="2057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itchFamily="34" charset="0"/>
              </a:rPr>
              <a:t>REPORTS</a:t>
            </a:r>
            <a:br>
              <a:rPr lang="en-US" sz="2000" b="1" dirty="0">
                <a:solidFill>
                  <a:schemeClr val="tx1"/>
                </a:solidFill>
                <a:latin typeface="Agency FB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Agency FB" pitchFamily="34" charset="0"/>
              </a:rPr>
              <a:t>-Account Activity</a:t>
            </a:r>
            <a:br>
              <a:rPr lang="en-US" sz="2000" b="1" dirty="0">
                <a:solidFill>
                  <a:schemeClr val="tx1"/>
                </a:solidFill>
                <a:latin typeface="Agency FB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Agency FB" pitchFamily="34" charset="0"/>
              </a:rPr>
              <a:t>-Reservations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itchFamily="34" charset="0"/>
              </a:rPr>
              <a:t>-Transactions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33800" y="1219200"/>
            <a:ext cx="20574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itchFamily="34" charset="0"/>
              </a:rPr>
              <a:t>Transaction &amp; Payment Confirmation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59436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USED CASE DIAGRAM</a:t>
            </a:r>
          </a:p>
        </p:txBody>
      </p:sp>
      <p:pic>
        <p:nvPicPr>
          <p:cNvPr id="3074" name="Picture 2" descr="Image result for stickma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295400"/>
            <a:ext cx="1447800" cy="1447800"/>
          </a:xfrm>
          <a:prstGeom prst="rect">
            <a:avLst/>
          </a:prstGeom>
          <a:noFill/>
        </p:spPr>
      </p:pic>
      <p:pic>
        <p:nvPicPr>
          <p:cNvPr id="7" name="Picture 2" descr="Image result for stickma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2819400"/>
            <a:ext cx="1447800" cy="1447800"/>
          </a:xfrm>
          <a:prstGeom prst="rect">
            <a:avLst/>
          </a:prstGeom>
          <a:noFill/>
        </p:spPr>
      </p:pic>
      <p:pic>
        <p:nvPicPr>
          <p:cNvPr id="8" name="Picture 2" descr="Image result for stickma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140" y="4953000"/>
            <a:ext cx="1447800" cy="1447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9764" y="25146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rPr>
              <a:t>ADMIN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192" y="61722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rPr>
              <a:t>OWNER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61040" y="40386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gency FB" pitchFamily="34" charset="0"/>
              </a:rPr>
              <a:t>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800" y="1447800"/>
            <a:ext cx="4114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TRANSACTION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800" y="2438400"/>
            <a:ext cx="4114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REPORTS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3429000"/>
            <a:ext cx="4114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MAINTENANCE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590800" y="4419600"/>
            <a:ext cx="4114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ABOUT US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90800" y="5410200"/>
            <a:ext cx="4114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PAYMENT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76400" y="17526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209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76400" y="2209800"/>
            <a:ext cx="7620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76400" y="2209800"/>
            <a:ext cx="9144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1"/>
            <a:endCxn id="8" idx="3"/>
          </p:cNvCxnSpPr>
          <p:nvPr/>
        </p:nvCxnSpPr>
        <p:spPr>
          <a:xfrm flipH="1">
            <a:off x="1822940" y="4838700"/>
            <a:ext cx="76786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</p:cNvCxnSpPr>
          <p:nvPr/>
        </p:nvCxnSpPr>
        <p:spPr>
          <a:xfrm>
            <a:off x="1822940" y="5676900"/>
            <a:ext cx="53926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3"/>
            <a:endCxn id="7" idx="1"/>
          </p:cNvCxnSpPr>
          <p:nvPr/>
        </p:nvCxnSpPr>
        <p:spPr>
          <a:xfrm>
            <a:off x="6705600" y="2857500"/>
            <a:ext cx="990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879468-CCD2-431B-AF13-904B83712D62}"/>
              </a:ext>
            </a:extLst>
          </p:cNvPr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3B19C9-6442-48F4-9413-6D08E8B3914C}"/>
              </a:ext>
            </a:extLst>
          </p:cNvPr>
          <p:cNvSpPr/>
          <p:nvPr/>
        </p:nvSpPr>
        <p:spPr>
          <a:xfrm>
            <a:off x="252046" y="457200"/>
            <a:ext cx="59436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HIPO DIAGRAM</a:t>
            </a:r>
          </a:p>
        </p:txBody>
      </p:sp>
      <p:pic>
        <p:nvPicPr>
          <p:cNvPr id="1026" name="Picture 2" descr="43879065_274593339857468_8665086585420644352_n">
            <a:extLst>
              <a:ext uri="{FF2B5EF4-FFF2-40B4-BE49-F238E27FC236}">
                <a16:creationId xmlns:a16="http://schemas.microsoft.com/office/drawing/2014/main" xmlns="" id="{9677DD2D-9BB5-4D51-BDE2-CA1B95BA3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"/>
          <a:stretch>
            <a:fillRect/>
          </a:stretch>
        </p:blipFill>
        <p:spPr bwMode="auto">
          <a:xfrm>
            <a:off x="609600" y="1264920"/>
            <a:ext cx="8305800" cy="546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0530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>
                <a:latin typeface="Agency FB" pitchFamily="34" charset="0"/>
              </a:rPr>
              <a:t>Prepared by:</a:t>
            </a:r>
          </a:p>
          <a:p>
            <a:pPr algn="ctr"/>
            <a:endParaRPr lang="en-US" sz="3600" b="1" dirty="0">
              <a:latin typeface="Agency FB" pitchFamily="34" charset="0"/>
            </a:endParaRPr>
          </a:p>
          <a:p>
            <a:pPr algn="ctr">
              <a:buFont typeface="Courier New" pitchFamily="49" charset="0"/>
              <a:buChar char="o"/>
            </a:pPr>
            <a:r>
              <a:rPr lang="en-US" sz="3600" b="1" dirty="0">
                <a:latin typeface="Agency FB" pitchFamily="34" charset="0"/>
              </a:rPr>
              <a:t>  ALINGALAN, CARL DENNIS M.</a:t>
            </a:r>
          </a:p>
          <a:p>
            <a:pPr algn="ctr">
              <a:buFont typeface="Courier New" pitchFamily="49" charset="0"/>
              <a:buChar char="o"/>
            </a:pPr>
            <a:r>
              <a:rPr lang="en-US" sz="3600" b="1" dirty="0">
                <a:latin typeface="Agency FB" pitchFamily="34" charset="0"/>
              </a:rPr>
              <a:t>  BELARDO, JEAN MAE C.</a:t>
            </a:r>
          </a:p>
          <a:p>
            <a:pPr algn="ctr">
              <a:buFont typeface="Courier New" pitchFamily="49" charset="0"/>
              <a:buChar char="o"/>
            </a:pPr>
            <a:r>
              <a:rPr lang="en-US" sz="3600" b="1" dirty="0">
                <a:latin typeface="Agency FB" pitchFamily="34" charset="0"/>
              </a:rPr>
              <a:t>  CASTILLO, JOEL JUDE B.</a:t>
            </a:r>
          </a:p>
          <a:p>
            <a:pPr algn="ctr">
              <a:buFont typeface="Courier New" pitchFamily="49" charset="0"/>
              <a:buChar char="o"/>
            </a:pPr>
            <a:r>
              <a:rPr lang="en-US" sz="3600" b="1" dirty="0">
                <a:latin typeface="Agency FB" pitchFamily="34" charset="0"/>
              </a:rPr>
              <a:t>  ESPINAS, AILA MAE M.</a:t>
            </a:r>
          </a:p>
          <a:p>
            <a:pPr algn="ctr">
              <a:buFont typeface="Courier New" pitchFamily="49" charset="0"/>
              <a:buChar char="o"/>
            </a:pPr>
            <a:r>
              <a:rPr lang="en-US" sz="3600" b="1" dirty="0">
                <a:latin typeface="Agency FB" pitchFamily="34" charset="0"/>
              </a:rPr>
              <a:t>  MANALO, RICA MAE M.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08276"/>
            <a:ext cx="91440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438400"/>
            <a:ext cx="91440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BUSINESS MODEL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914400"/>
            <a:ext cx="8382000" cy="510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An online reservation system works by processing secure online reservations made through a spa’s website. The data is then passed onto a backend system which can be accessed by manage bookings. Other features that come with it – for example, the automation of reservation confirmation through email.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0"/>
            <a:ext cx="381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08276"/>
            <a:ext cx="91440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438400"/>
            <a:ext cx="91440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NATURE OF BUSINESS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27100"/>
            <a:ext cx="8458200" cy="1447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b="1" dirty="0">
                <a:latin typeface="Agency FB" pitchFamily="34" charset="0"/>
              </a:rPr>
              <a:t>Hotel Reservation</a:t>
            </a:r>
          </a:p>
          <a:p>
            <a:pPr>
              <a:buFont typeface="Arial" pitchFamily="34" charset="0"/>
              <a:buChar char="•"/>
            </a:pPr>
            <a:endParaRPr lang="en-US" sz="3200" b="1" dirty="0">
              <a:latin typeface="Agency FB" pitchFamily="34" charset="0"/>
            </a:endParaRPr>
          </a:p>
          <a:p>
            <a:pPr>
              <a:buNone/>
            </a:pPr>
            <a:endParaRPr lang="en-US" sz="4800" b="1" dirty="0">
              <a:latin typeface="Agency FB" pitchFamily="34" charset="0"/>
            </a:endParaRPr>
          </a:p>
          <a:p>
            <a:pPr>
              <a:buNone/>
            </a:pPr>
            <a:endParaRPr lang="en-US" sz="4800" b="1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800" b="1" dirty="0">
                <a:latin typeface="Agency FB" pitchFamily="34" charset="0"/>
              </a:rPr>
              <a:t>Product and Services</a:t>
            </a:r>
          </a:p>
        </p:txBody>
      </p:sp>
      <p:pic>
        <p:nvPicPr>
          <p:cNvPr id="7170" name="Picture 2" descr="Image result for product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724400"/>
            <a:ext cx="2209800" cy="1844516"/>
          </a:xfrm>
          <a:prstGeom prst="rect">
            <a:avLst/>
          </a:prstGeom>
          <a:noFill/>
        </p:spPr>
      </p:pic>
      <p:pic>
        <p:nvPicPr>
          <p:cNvPr id="7172" name="Picture 4" descr="Image result for services clip 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876800"/>
            <a:ext cx="1619250" cy="1552576"/>
          </a:xfrm>
          <a:prstGeom prst="rect">
            <a:avLst/>
          </a:prstGeom>
          <a:noFill/>
        </p:spPr>
      </p:pic>
      <p:pic>
        <p:nvPicPr>
          <p:cNvPr id="7174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876800"/>
            <a:ext cx="2743200" cy="1721358"/>
          </a:xfrm>
          <a:prstGeom prst="rect">
            <a:avLst/>
          </a:prstGeom>
          <a:noFill/>
        </p:spPr>
      </p:pic>
      <p:pic>
        <p:nvPicPr>
          <p:cNvPr id="7176" name="Picture 8" descr="Image result for hotel reservation clip ar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600200"/>
            <a:ext cx="2362200" cy="2362200"/>
          </a:xfrm>
          <a:prstGeom prst="rect">
            <a:avLst/>
          </a:prstGeom>
          <a:noFill/>
        </p:spPr>
      </p:pic>
      <p:pic>
        <p:nvPicPr>
          <p:cNvPr id="7178" name="Picture 10" descr="Image result for hotel reservation clip art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5EBFC8"/>
              </a:clrFrom>
              <a:clrTo>
                <a:srgbClr val="5EBFC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1828800"/>
            <a:ext cx="1905000" cy="1905001"/>
          </a:xfrm>
          <a:prstGeom prst="rect">
            <a:avLst/>
          </a:prstGeom>
          <a:noFill/>
        </p:spPr>
      </p:pic>
      <p:pic>
        <p:nvPicPr>
          <p:cNvPr id="7180" name="Picture 12" descr="Image result for hotel reservation clip 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1981200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8276"/>
            <a:ext cx="91440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438400"/>
            <a:ext cx="91440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CONCEPT OF OPERATION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8458200" cy="152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b="1" dirty="0">
                <a:latin typeface="Agency FB" pitchFamily="34" charset="0"/>
              </a:rPr>
              <a:t>	 To develop a generic system that is capable of making reservation fast and easy transaction.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57200"/>
            <a:ext cx="5867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MISSION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4267200"/>
            <a:ext cx="8458200" cy="2209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962400"/>
            <a:ext cx="8763000" cy="2209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3700" b="1" dirty="0">
                <a:latin typeface="Agency FB" pitchFamily="34" charset="0"/>
              </a:rPr>
              <a:t>	The online reservation systems of companies will have various functions and will be effective in terms of accuracy of data. In addition, they will provide a hassle free transaction for customers.</a:t>
            </a: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gency FB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200400"/>
            <a:ext cx="58674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VISION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84582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latin typeface="Agency FB" pitchFamily="34" charset="0"/>
              </a:rPr>
              <a:t>  is to develop a reservation system to help them solve underlying problems with their manual reservation system such as consuming money and effort.  Moreover, it is also essential to deliver a good service for clients using the following objectives: 	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5867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OBJECTIVES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>
                <a:latin typeface="Agency FB" pitchFamily="34" charset="0"/>
              </a:rPr>
              <a:t>  To help speed up the process of hotel reservation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latin typeface="Agency FB" pitchFamily="34" charset="0"/>
              </a:rPr>
              <a:t>  To shift from manual reservation process to a standardized online reservation process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latin typeface="Agency FB" pitchFamily="34" charset="0"/>
              </a:rPr>
              <a:t>  To reduce the amount of time to and effort consume by the customer to reserve.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latin typeface="Agency FB" pitchFamily="34" charset="0"/>
              </a:rPr>
              <a:t>  To provide user account and password to ensure the security of stored files.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latin typeface="Agency FB" pitchFamily="34" charset="0"/>
              </a:rPr>
              <a:t>   To least their expenses in making reservation.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28600" y="0"/>
            <a:ext cx="4572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5867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OBJECTIVES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21">
      <a:dk1>
        <a:sysClr val="windowText" lastClr="000000"/>
      </a:dk1>
      <a:lt1>
        <a:srgbClr val="FFD7AF"/>
      </a:lt1>
      <a:dk2>
        <a:srgbClr val="59150A"/>
      </a:dk2>
      <a:lt2>
        <a:srgbClr val="FFF39D"/>
      </a:lt2>
      <a:accent1>
        <a:srgbClr val="59150A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243</TotalTime>
  <Words>263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ONLINE RESERVATION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RESERVATION SYSTEM (WATER SPA)</dc:title>
  <dc:creator>rainnertots</dc:creator>
  <cp:lastModifiedBy>carl</cp:lastModifiedBy>
  <cp:revision>38</cp:revision>
  <dcterms:created xsi:type="dcterms:W3CDTF">2018-10-08T01:23:30Z</dcterms:created>
  <dcterms:modified xsi:type="dcterms:W3CDTF">2018-10-19T07:38:41Z</dcterms:modified>
</cp:coreProperties>
</file>