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64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CFD51-B2F3-4842-B440-4FB10E78C36F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C85050-B0F0-41D4-9D30-D8F69C267269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 dirty="0"/>
            <a:t>State: NY</a:t>
          </a:r>
        </a:p>
      </dgm:t>
    </dgm:pt>
    <dgm:pt modelId="{B8A257E2-183F-47DC-86B3-1AB693AF99D9}" type="parTrans" cxnId="{91EFBA90-6562-4831-8A4D-CCF835986780}">
      <dgm:prSet/>
      <dgm:spPr/>
      <dgm:t>
        <a:bodyPr/>
        <a:lstStyle/>
        <a:p>
          <a:endParaRPr lang="en-US" sz="2400"/>
        </a:p>
      </dgm:t>
    </dgm:pt>
    <dgm:pt modelId="{BE7D3F02-41BF-4E74-B3C5-375256EBEFB4}" type="sibTrans" cxnId="{91EFBA90-6562-4831-8A4D-CCF835986780}">
      <dgm:prSet/>
      <dgm:spPr/>
      <dgm:t>
        <a:bodyPr/>
        <a:lstStyle/>
        <a:p>
          <a:endParaRPr lang="en-US"/>
        </a:p>
      </dgm:t>
    </dgm:pt>
    <dgm:pt modelId="{C183BDEB-768A-461D-98A3-8CB637356B26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 dirty="0"/>
            <a:t>Typical Home Value: ZHVI</a:t>
          </a:r>
        </a:p>
      </dgm:t>
    </dgm:pt>
    <dgm:pt modelId="{AB985EAB-C160-40C1-8EF9-B9EC31943CA4}" type="parTrans" cxnId="{808365A0-F8E1-4DDC-B2F0-BF6EAFDD1A6A}">
      <dgm:prSet/>
      <dgm:spPr/>
      <dgm:t>
        <a:bodyPr/>
        <a:lstStyle/>
        <a:p>
          <a:endParaRPr lang="en-US" sz="2400"/>
        </a:p>
      </dgm:t>
    </dgm:pt>
    <dgm:pt modelId="{EC023ACB-8060-47FB-AD51-5D99722CDF6F}" type="sibTrans" cxnId="{808365A0-F8E1-4DDC-B2F0-BF6EAFDD1A6A}">
      <dgm:prSet/>
      <dgm:spPr/>
      <dgm:t>
        <a:bodyPr/>
        <a:lstStyle/>
        <a:p>
          <a:endParaRPr lang="en-US"/>
        </a:p>
      </dgm:t>
    </dgm:pt>
    <dgm:pt modelId="{B8F4D711-2FBA-4E53-80F1-AB68AEEA58C0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/>
            <a:t>Urbanization: Top 25% of SizeRank</a:t>
          </a:r>
        </a:p>
      </dgm:t>
    </dgm:pt>
    <dgm:pt modelId="{26814DA6-BE8B-43B6-945F-B2D0A38953D1}" type="parTrans" cxnId="{AE31E5B4-8B9C-492F-BED8-9CF14BE68BD9}">
      <dgm:prSet/>
      <dgm:spPr/>
      <dgm:t>
        <a:bodyPr/>
        <a:lstStyle/>
        <a:p>
          <a:endParaRPr lang="en-US" sz="2400"/>
        </a:p>
      </dgm:t>
    </dgm:pt>
    <dgm:pt modelId="{F0A4884C-F195-49C6-A3A1-9A736E4CA0CC}" type="sibTrans" cxnId="{AE31E5B4-8B9C-492F-BED8-9CF14BE68BD9}">
      <dgm:prSet/>
      <dgm:spPr/>
      <dgm:t>
        <a:bodyPr/>
        <a:lstStyle/>
        <a:p>
          <a:endParaRPr lang="en-US"/>
        </a:p>
      </dgm:t>
    </dgm:pt>
    <dgm:pt modelId="{8F2279D6-AF35-49E4-B45D-D1413D1D3835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/>
            <a:t>Total Growth Rate: 2009 </a:t>
          </a:r>
          <a:r>
            <a:rPr lang="en-US" altLang="zh-CN"/>
            <a:t>-</a:t>
          </a:r>
          <a:r>
            <a:rPr lang="en-US"/>
            <a:t> 2020</a:t>
          </a:r>
        </a:p>
      </dgm:t>
    </dgm:pt>
    <dgm:pt modelId="{3A620A27-4A7D-4ED2-BA15-D2516B59CE49}" type="parTrans" cxnId="{5871C45D-86DC-4716-8801-3C658A9D47F3}">
      <dgm:prSet/>
      <dgm:spPr/>
      <dgm:t>
        <a:bodyPr/>
        <a:lstStyle/>
        <a:p>
          <a:endParaRPr lang="en-US" sz="2400"/>
        </a:p>
      </dgm:t>
    </dgm:pt>
    <dgm:pt modelId="{008431D3-89C4-44EA-B28C-60547610D9BA}" type="sibTrans" cxnId="{5871C45D-86DC-4716-8801-3C658A9D47F3}">
      <dgm:prSet/>
      <dgm:spPr/>
      <dgm:t>
        <a:bodyPr/>
        <a:lstStyle/>
        <a:p>
          <a:endParaRPr lang="en-US"/>
        </a:p>
      </dgm:t>
    </dgm:pt>
    <dgm:pt modelId="{53911861-C722-483C-B1D1-F5E3AD55B28D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r>
            <a:rPr lang="en-US"/>
            <a:t>Diversification: Different County</a:t>
          </a:r>
        </a:p>
      </dgm:t>
    </dgm:pt>
    <dgm:pt modelId="{2DB40966-A9D7-41B6-AF6B-558B8CA27E22}" type="parTrans" cxnId="{AAF8F2B0-F0A7-4855-8D8C-8BB6B21A7F91}">
      <dgm:prSet/>
      <dgm:spPr/>
      <dgm:t>
        <a:bodyPr/>
        <a:lstStyle/>
        <a:p>
          <a:endParaRPr lang="en-US" sz="2400"/>
        </a:p>
      </dgm:t>
    </dgm:pt>
    <dgm:pt modelId="{CE132F41-4E9F-42D8-B7BF-DD6E67E1BF42}" type="sibTrans" cxnId="{AAF8F2B0-F0A7-4855-8D8C-8BB6B21A7F91}">
      <dgm:prSet/>
      <dgm:spPr/>
      <dgm:t>
        <a:bodyPr/>
        <a:lstStyle/>
        <a:p>
          <a:endParaRPr lang="en-US"/>
        </a:p>
      </dgm:t>
    </dgm:pt>
    <dgm:pt modelId="{8CA8CAB2-4838-9C41-9845-24B127966CFB}" type="pres">
      <dgm:prSet presAssocID="{A5DCFD51-B2F3-4842-B440-4FB10E78C36F}" presName="linear" presStyleCnt="0">
        <dgm:presLayoutVars>
          <dgm:animLvl val="lvl"/>
          <dgm:resizeHandles val="exact"/>
        </dgm:presLayoutVars>
      </dgm:prSet>
      <dgm:spPr/>
    </dgm:pt>
    <dgm:pt modelId="{DD862174-F406-594C-87BD-EFEF42165AB2}" type="pres">
      <dgm:prSet presAssocID="{E6C85050-B0F0-41D4-9D30-D8F69C26726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9229D2B-E6A2-F54A-A0A2-FA64159B597C}" type="pres">
      <dgm:prSet presAssocID="{BE7D3F02-41BF-4E74-B3C5-375256EBEFB4}" presName="spacer" presStyleCnt="0"/>
      <dgm:spPr/>
    </dgm:pt>
    <dgm:pt modelId="{1D9640D0-E82A-D842-8815-45460D89079D}" type="pres">
      <dgm:prSet presAssocID="{C183BDEB-768A-461D-98A3-8CB637356B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ADBA78E-63AB-7444-9B51-A47599C6DAAA}" type="pres">
      <dgm:prSet presAssocID="{EC023ACB-8060-47FB-AD51-5D99722CDF6F}" presName="spacer" presStyleCnt="0"/>
      <dgm:spPr/>
    </dgm:pt>
    <dgm:pt modelId="{12A887D3-066A-1E4F-9AF1-4728D902B46C}" type="pres">
      <dgm:prSet presAssocID="{B8F4D711-2FBA-4E53-80F1-AB68AEEA58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6460702-C78F-EB4B-9C2E-E6F3726594ED}" type="pres">
      <dgm:prSet presAssocID="{F0A4884C-F195-49C6-A3A1-9A736E4CA0CC}" presName="spacer" presStyleCnt="0"/>
      <dgm:spPr/>
    </dgm:pt>
    <dgm:pt modelId="{A43F128C-22A7-D948-B0A7-9DF357DDE780}" type="pres">
      <dgm:prSet presAssocID="{8F2279D6-AF35-49E4-B45D-D1413D1D38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24F040-06D2-A24E-BB99-375B6210A85C}" type="pres">
      <dgm:prSet presAssocID="{008431D3-89C4-44EA-B28C-60547610D9BA}" presName="spacer" presStyleCnt="0"/>
      <dgm:spPr/>
    </dgm:pt>
    <dgm:pt modelId="{03B7C2BA-244C-1E4E-BCEA-9AD5F67CA552}" type="pres">
      <dgm:prSet presAssocID="{53911861-C722-483C-B1D1-F5E3AD55B28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EBC40E-B19E-7F4D-8B59-8C5F87B340DB}" type="presOf" srcId="{8F2279D6-AF35-49E4-B45D-D1413D1D3835}" destId="{A43F128C-22A7-D948-B0A7-9DF357DDE780}" srcOrd="0" destOrd="0" presId="urn:microsoft.com/office/officeart/2005/8/layout/vList2"/>
    <dgm:cxn modelId="{C7AC3312-CAD1-FC42-8C66-8596ECFDAD40}" type="presOf" srcId="{B8F4D711-2FBA-4E53-80F1-AB68AEEA58C0}" destId="{12A887D3-066A-1E4F-9AF1-4728D902B46C}" srcOrd="0" destOrd="0" presId="urn:microsoft.com/office/officeart/2005/8/layout/vList2"/>
    <dgm:cxn modelId="{3DD17121-26DD-864C-9CFD-19497E29C4D3}" type="presOf" srcId="{E6C85050-B0F0-41D4-9D30-D8F69C267269}" destId="{DD862174-F406-594C-87BD-EFEF42165AB2}" srcOrd="0" destOrd="0" presId="urn:microsoft.com/office/officeart/2005/8/layout/vList2"/>
    <dgm:cxn modelId="{3392302D-F1FF-8A4E-AE64-54F7A8A9EDD1}" type="presOf" srcId="{A5DCFD51-B2F3-4842-B440-4FB10E78C36F}" destId="{8CA8CAB2-4838-9C41-9845-24B127966CFB}" srcOrd="0" destOrd="0" presId="urn:microsoft.com/office/officeart/2005/8/layout/vList2"/>
    <dgm:cxn modelId="{5871C45D-86DC-4716-8801-3C658A9D47F3}" srcId="{A5DCFD51-B2F3-4842-B440-4FB10E78C36F}" destId="{8F2279D6-AF35-49E4-B45D-D1413D1D3835}" srcOrd="3" destOrd="0" parTransId="{3A620A27-4A7D-4ED2-BA15-D2516B59CE49}" sibTransId="{008431D3-89C4-44EA-B28C-60547610D9BA}"/>
    <dgm:cxn modelId="{91EFBA90-6562-4831-8A4D-CCF835986780}" srcId="{A5DCFD51-B2F3-4842-B440-4FB10E78C36F}" destId="{E6C85050-B0F0-41D4-9D30-D8F69C267269}" srcOrd="0" destOrd="0" parTransId="{B8A257E2-183F-47DC-86B3-1AB693AF99D9}" sibTransId="{BE7D3F02-41BF-4E74-B3C5-375256EBEFB4}"/>
    <dgm:cxn modelId="{808365A0-F8E1-4DDC-B2F0-BF6EAFDD1A6A}" srcId="{A5DCFD51-B2F3-4842-B440-4FB10E78C36F}" destId="{C183BDEB-768A-461D-98A3-8CB637356B26}" srcOrd="1" destOrd="0" parTransId="{AB985EAB-C160-40C1-8EF9-B9EC31943CA4}" sibTransId="{EC023ACB-8060-47FB-AD51-5D99722CDF6F}"/>
    <dgm:cxn modelId="{AAF8F2B0-F0A7-4855-8D8C-8BB6B21A7F91}" srcId="{A5DCFD51-B2F3-4842-B440-4FB10E78C36F}" destId="{53911861-C722-483C-B1D1-F5E3AD55B28D}" srcOrd="4" destOrd="0" parTransId="{2DB40966-A9D7-41B6-AF6B-558B8CA27E22}" sibTransId="{CE132F41-4E9F-42D8-B7BF-DD6E67E1BF42}"/>
    <dgm:cxn modelId="{AE31E5B4-8B9C-492F-BED8-9CF14BE68BD9}" srcId="{A5DCFD51-B2F3-4842-B440-4FB10E78C36F}" destId="{B8F4D711-2FBA-4E53-80F1-AB68AEEA58C0}" srcOrd="2" destOrd="0" parTransId="{26814DA6-BE8B-43B6-945F-B2D0A38953D1}" sibTransId="{F0A4884C-F195-49C6-A3A1-9A736E4CA0CC}"/>
    <dgm:cxn modelId="{5007C3D3-F6B0-1540-8B1E-9955BC34441C}" type="presOf" srcId="{C183BDEB-768A-461D-98A3-8CB637356B26}" destId="{1D9640D0-E82A-D842-8815-45460D89079D}" srcOrd="0" destOrd="0" presId="urn:microsoft.com/office/officeart/2005/8/layout/vList2"/>
    <dgm:cxn modelId="{E19344E0-E3BA-0247-8F40-8E1E152B1F56}" type="presOf" srcId="{53911861-C722-483C-B1D1-F5E3AD55B28D}" destId="{03B7C2BA-244C-1E4E-BCEA-9AD5F67CA552}" srcOrd="0" destOrd="0" presId="urn:microsoft.com/office/officeart/2005/8/layout/vList2"/>
    <dgm:cxn modelId="{D7B1045E-2846-CC4D-8A24-F2D549D1FDDC}" type="presParOf" srcId="{8CA8CAB2-4838-9C41-9845-24B127966CFB}" destId="{DD862174-F406-594C-87BD-EFEF42165AB2}" srcOrd="0" destOrd="0" presId="urn:microsoft.com/office/officeart/2005/8/layout/vList2"/>
    <dgm:cxn modelId="{1BECBBC7-B025-1A46-B3B2-FD73DCC1E5F3}" type="presParOf" srcId="{8CA8CAB2-4838-9C41-9845-24B127966CFB}" destId="{79229D2B-E6A2-F54A-A0A2-FA64159B597C}" srcOrd="1" destOrd="0" presId="urn:microsoft.com/office/officeart/2005/8/layout/vList2"/>
    <dgm:cxn modelId="{721EFB0F-02D2-8545-AF2A-60AB305259E4}" type="presParOf" srcId="{8CA8CAB2-4838-9C41-9845-24B127966CFB}" destId="{1D9640D0-E82A-D842-8815-45460D89079D}" srcOrd="2" destOrd="0" presId="urn:microsoft.com/office/officeart/2005/8/layout/vList2"/>
    <dgm:cxn modelId="{9550DA8F-FBEF-D445-B1FB-C89C2F742598}" type="presParOf" srcId="{8CA8CAB2-4838-9C41-9845-24B127966CFB}" destId="{6ADBA78E-63AB-7444-9B51-A47599C6DAAA}" srcOrd="3" destOrd="0" presId="urn:microsoft.com/office/officeart/2005/8/layout/vList2"/>
    <dgm:cxn modelId="{F200896C-4DAF-754B-B328-8A0FDAA559DD}" type="presParOf" srcId="{8CA8CAB2-4838-9C41-9845-24B127966CFB}" destId="{12A887D3-066A-1E4F-9AF1-4728D902B46C}" srcOrd="4" destOrd="0" presId="urn:microsoft.com/office/officeart/2005/8/layout/vList2"/>
    <dgm:cxn modelId="{D6D1B19F-E44F-4446-839F-2608D626E02E}" type="presParOf" srcId="{8CA8CAB2-4838-9C41-9845-24B127966CFB}" destId="{A6460702-C78F-EB4B-9C2E-E6F3726594ED}" srcOrd="5" destOrd="0" presId="urn:microsoft.com/office/officeart/2005/8/layout/vList2"/>
    <dgm:cxn modelId="{CBAB73DC-3A5E-BF49-9ABA-6B950F7DE2EB}" type="presParOf" srcId="{8CA8CAB2-4838-9C41-9845-24B127966CFB}" destId="{A43F128C-22A7-D948-B0A7-9DF357DDE780}" srcOrd="6" destOrd="0" presId="urn:microsoft.com/office/officeart/2005/8/layout/vList2"/>
    <dgm:cxn modelId="{A2DD1264-0524-094F-BFDD-B7EE7B88E410}" type="presParOf" srcId="{8CA8CAB2-4838-9C41-9845-24B127966CFB}" destId="{1D24F040-06D2-A24E-BB99-375B6210A85C}" srcOrd="7" destOrd="0" presId="urn:microsoft.com/office/officeart/2005/8/layout/vList2"/>
    <dgm:cxn modelId="{C31B99F1-A231-2C4B-B012-9BE2B0120DC3}" type="presParOf" srcId="{8CA8CAB2-4838-9C41-9845-24B127966CFB}" destId="{03B7C2BA-244C-1E4E-BCEA-9AD5F67CA5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2174-F406-594C-87BD-EFEF42165AB2}">
      <dsp:nvSpPr>
        <dsp:cNvPr id="0" name=""/>
        <dsp:cNvSpPr/>
      </dsp:nvSpPr>
      <dsp:spPr>
        <a:xfrm>
          <a:off x="0" y="11471"/>
          <a:ext cx="2312479" cy="722474"/>
        </a:xfrm>
        <a:prstGeom prst="roundRect">
          <a:avLst/>
        </a:prstGeom>
        <a:solidFill>
          <a:schemeClr val="tx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State: NY</a:t>
          </a:r>
        </a:p>
      </dsp:txBody>
      <dsp:txXfrm>
        <a:off x="35268" y="46739"/>
        <a:ext cx="2241943" cy="651938"/>
      </dsp:txXfrm>
    </dsp:sp>
    <dsp:sp modelId="{1D9640D0-E82A-D842-8815-45460D89079D}">
      <dsp:nvSpPr>
        <dsp:cNvPr id="0" name=""/>
        <dsp:cNvSpPr/>
      </dsp:nvSpPr>
      <dsp:spPr>
        <a:xfrm>
          <a:off x="0" y="788666"/>
          <a:ext cx="2312479" cy="722474"/>
        </a:xfrm>
        <a:prstGeom prst="roundRect">
          <a:avLst/>
        </a:prstGeom>
        <a:solidFill>
          <a:schemeClr val="tx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Typical Home Value: ZHVI</a:t>
          </a:r>
        </a:p>
      </dsp:txBody>
      <dsp:txXfrm>
        <a:off x="35268" y="823934"/>
        <a:ext cx="2241943" cy="651938"/>
      </dsp:txXfrm>
    </dsp:sp>
    <dsp:sp modelId="{12A887D3-066A-1E4F-9AF1-4728D902B46C}">
      <dsp:nvSpPr>
        <dsp:cNvPr id="0" name=""/>
        <dsp:cNvSpPr/>
      </dsp:nvSpPr>
      <dsp:spPr>
        <a:xfrm>
          <a:off x="0" y="1565861"/>
          <a:ext cx="2312479" cy="722474"/>
        </a:xfrm>
        <a:prstGeom prst="roundRect">
          <a:avLst/>
        </a:prstGeom>
        <a:solidFill>
          <a:schemeClr val="tx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Urbanization: Top 25% of SizeRank</a:t>
          </a:r>
        </a:p>
      </dsp:txBody>
      <dsp:txXfrm>
        <a:off x="35268" y="1601129"/>
        <a:ext cx="2241943" cy="651938"/>
      </dsp:txXfrm>
    </dsp:sp>
    <dsp:sp modelId="{A43F128C-22A7-D948-B0A7-9DF357DDE780}">
      <dsp:nvSpPr>
        <dsp:cNvPr id="0" name=""/>
        <dsp:cNvSpPr/>
      </dsp:nvSpPr>
      <dsp:spPr>
        <a:xfrm>
          <a:off x="0" y="2343056"/>
          <a:ext cx="2312479" cy="722474"/>
        </a:xfrm>
        <a:prstGeom prst="roundRect">
          <a:avLst/>
        </a:prstGeom>
        <a:solidFill>
          <a:schemeClr val="tx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Growth Rate: 2009 </a:t>
          </a:r>
          <a:r>
            <a:rPr lang="en-US" altLang="zh-CN" sz="1900" kern="1200"/>
            <a:t>-</a:t>
          </a:r>
          <a:r>
            <a:rPr lang="en-US" sz="1900" kern="1200"/>
            <a:t> 2020</a:t>
          </a:r>
        </a:p>
      </dsp:txBody>
      <dsp:txXfrm>
        <a:off x="35268" y="2378324"/>
        <a:ext cx="2241943" cy="651938"/>
      </dsp:txXfrm>
    </dsp:sp>
    <dsp:sp modelId="{03B7C2BA-244C-1E4E-BCEA-9AD5F67CA552}">
      <dsp:nvSpPr>
        <dsp:cNvPr id="0" name=""/>
        <dsp:cNvSpPr/>
      </dsp:nvSpPr>
      <dsp:spPr>
        <a:xfrm>
          <a:off x="0" y="3120251"/>
          <a:ext cx="2312479" cy="722474"/>
        </a:xfrm>
        <a:prstGeom prst="roundRect">
          <a:avLst/>
        </a:prstGeom>
        <a:solidFill>
          <a:schemeClr val="tx1">
            <a:lumMod val="6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Diversification: Different County</a:t>
          </a:r>
        </a:p>
      </dsp:txBody>
      <dsp:txXfrm>
        <a:off x="35268" y="3155519"/>
        <a:ext cx="2241943" cy="65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5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5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95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 descr="Colorful pins connected with a thread">
            <a:extLst>
              <a:ext uri="{FF2B5EF4-FFF2-40B4-BE49-F238E27FC236}">
                <a16:creationId xmlns:a16="http://schemas.microsoft.com/office/drawing/2014/main" id="{06F3D110-2236-D798-9B61-0E1BEB09C4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42" name="Rectangle 29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8B8D4-CBB7-634B-833C-4612424E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zip codes Investment Analysis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D42E-0A8A-B844-BF38-EE6BCC4B3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275" y="5783001"/>
            <a:ext cx="10656310" cy="42596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Carrie Liu | 04/01/2022</a:t>
            </a:r>
          </a:p>
        </p:txBody>
      </p:sp>
    </p:spTree>
    <p:extLst>
      <p:ext uri="{BB962C8B-B14F-4D97-AF65-F5344CB8AC3E}">
        <p14:creationId xmlns:p14="http://schemas.microsoft.com/office/powerpoint/2010/main" val="260632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4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9" name="Picture 11" descr="Graph">
            <a:extLst>
              <a:ext uri="{FF2B5EF4-FFF2-40B4-BE49-F238E27FC236}">
                <a16:creationId xmlns:a16="http://schemas.microsoft.com/office/drawing/2014/main" id="{39E0D9F1-4990-3D88-B94D-C4EA0E380D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1" b="6019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0D130-11B4-074D-AE28-307A9589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E589E1A-66EC-1F45-8B8E-4299E659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Objective: To select the top 5 zip codes in NY and predict their respective return of investment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Our Approach: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Data: Zillow Research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 select the top 5 zip codes with a certain criteria 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 establish time series modeling with ARIMA to forecast the monthly return (i.e. home values) 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Review Period: 01/31/2000 – 02/28/2022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50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331B-112D-A14B-A52E-5B7214E5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5 ZIPCODES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B735C46-E0CF-9641-979D-3593B621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14" y="1097648"/>
            <a:ext cx="9265920" cy="514258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5E6EA7-0696-291C-DFEC-C8EF1440C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30677"/>
              </p:ext>
            </p:extLst>
          </p:nvPr>
        </p:nvGraphicFramePr>
        <p:xfrm>
          <a:off x="557720" y="2149813"/>
          <a:ext cx="2312479" cy="3854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041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BA18F-6129-4CA9-EEFF-BC93412640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A4081-5B8A-1E4E-8237-CCB87EB1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dirty="0"/>
              <a:t>TIME SERIES MODELING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EB34-B4B0-2744-8C60-B4D4ED62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Stationarity Check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rolling mean shows a trend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rolling standard deviation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Dickey-Fuller test 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Autoregressive integrated moving average – ARIMA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ACF-PACF (Autocorrelation – Partial Autocorrelation Function)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Parameters</a:t>
            </a:r>
            <a:r>
              <a:rPr lang="zh-CN" altLang="en-US" sz="2000" dirty="0"/>
              <a:t> </a:t>
            </a:r>
            <a:r>
              <a:rPr lang="en-US" altLang="zh-CN" sz="2000" dirty="0"/>
              <a:t>selection: AIC (Akaike Information Criterion) as Regularization Measure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Validation with the MSE (Mean Square Error): </a:t>
            </a:r>
          </a:p>
          <a:p>
            <a:pPr lvl="2"/>
            <a:r>
              <a:rPr lang="en-US" sz="1800" dirty="0"/>
              <a:t>One-step Ahead Forecasting </a:t>
            </a:r>
          </a:p>
          <a:p>
            <a:pPr lvl="2"/>
            <a:r>
              <a:rPr lang="en-US" sz="1800" dirty="0"/>
              <a:t>Dynamic Forecasting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2494495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5988D-2986-8F41-B0FC-2CCE9710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2D64AC-E293-8C4B-AED8-D865CFE57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33167"/>
              </p:ext>
            </p:extLst>
          </p:nvPr>
        </p:nvGraphicFramePr>
        <p:xfrm>
          <a:off x="1480431" y="3008563"/>
          <a:ext cx="9642763" cy="2952955"/>
        </p:xfrm>
        <a:graphic>
          <a:graphicData uri="http://schemas.openxmlformats.org/drawingml/2006/table">
            <a:tbl>
              <a:tblPr/>
              <a:tblGrid>
                <a:gridCol w="1394402">
                  <a:extLst>
                    <a:ext uri="{9D8B030D-6E8A-4147-A177-3AD203B41FA5}">
                      <a16:colId xmlns:a16="http://schemas.microsoft.com/office/drawing/2014/main" val="4253148802"/>
                    </a:ext>
                  </a:extLst>
                </a:gridCol>
                <a:gridCol w="1468572">
                  <a:extLst>
                    <a:ext uri="{9D8B030D-6E8A-4147-A177-3AD203B41FA5}">
                      <a16:colId xmlns:a16="http://schemas.microsoft.com/office/drawing/2014/main" val="2995670886"/>
                    </a:ext>
                  </a:extLst>
                </a:gridCol>
                <a:gridCol w="1657090">
                  <a:extLst>
                    <a:ext uri="{9D8B030D-6E8A-4147-A177-3AD203B41FA5}">
                      <a16:colId xmlns:a16="http://schemas.microsoft.com/office/drawing/2014/main" val="431254358"/>
                    </a:ext>
                  </a:extLst>
                </a:gridCol>
                <a:gridCol w="1657090">
                  <a:extLst>
                    <a:ext uri="{9D8B030D-6E8A-4147-A177-3AD203B41FA5}">
                      <a16:colId xmlns:a16="http://schemas.microsoft.com/office/drawing/2014/main" val="1935794433"/>
                    </a:ext>
                  </a:extLst>
                </a:gridCol>
                <a:gridCol w="1657090">
                  <a:extLst>
                    <a:ext uri="{9D8B030D-6E8A-4147-A177-3AD203B41FA5}">
                      <a16:colId xmlns:a16="http://schemas.microsoft.com/office/drawing/2014/main" val="751951140"/>
                    </a:ext>
                  </a:extLst>
                </a:gridCol>
                <a:gridCol w="1808519">
                  <a:extLst>
                    <a:ext uri="{9D8B030D-6E8A-4147-A177-3AD203B41FA5}">
                      <a16:colId xmlns:a16="http://schemas.microsoft.com/office/drawing/2014/main" val="1466774284"/>
                    </a:ext>
                  </a:extLst>
                </a:gridCol>
              </a:tblGrid>
              <a:tr h="632000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ZIP CODE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CITY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1-YEAR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ROI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3-YEAR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ROI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5-YEAR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ROI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10-YEAR </a:t>
                      </a:r>
                    </a:p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ROI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ctr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391352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11235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Brookly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5.60%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18.09%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32.05%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74.63%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864039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14217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Kenmore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6.62%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16.50%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27.26%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58.72%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244828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10475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Bronx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4.49%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13.51%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23.31%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51.67%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40627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11414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Queens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3.87%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11.68%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20.06%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43.85%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40435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14611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Rochester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4.03%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10.29%</a:t>
                      </a:r>
                      <a:endParaRPr lang="en-US" sz="3200" b="0" i="0" u="none" strike="noStrike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16.92%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35.30%</a:t>
                      </a:r>
                      <a:endParaRPr lang="en-US" sz="3200" b="0" i="0" u="none" strike="noStrike" dirty="0">
                        <a:effectLst/>
                        <a:latin typeface="+mn-lt"/>
                      </a:endParaRPr>
                    </a:p>
                  </a:txBody>
                  <a:tcPr marL="17824" marR="17824" marT="17824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233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FDF6B9-9482-CA4F-B102-C0A0FC7C45E4}"/>
              </a:ext>
            </a:extLst>
          </p:cNvPr>
          <p:cNvSpPr txBox="1"/>
          <p:nvPr/>
        </p:nvSpPr>
        <p:spPr>
          <a:xfrm>
            <a:off x="536970" y="6221201"/>
            <a:ext cx="11118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Note: The 5 zip codes are ordered by 3-year ROI (descending).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401CFF-0D0F-8E4A-B9A6-371F0E23B11E}"/>
              </a:ext>
            </a:extLst>
          </p:cNvPr>
          <p:cNvSpPr/>
          <p:nvPr/>
        </p:nvSpPr>
        <p:spPr>
          <a:xfrm>
            <a:off x="6713298" y="3606800"/>
            <a:ext cx="1109902" cy="641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7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593E-642A-B843-BF81-4B0F0F7D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170D-41D2-FF4C-8B5E-B37764E86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We need to consider other external factors to improve the models and ultimately the quality of the forecasts.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factors to be further taken into consideration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Historic Event: financial crisis / pandemic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Macro Economics: interest rate (mortgage rate, our client will apply leverage to their investment)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House Market Safety Score: given the hate crime is severe in the New York City, the safety will be a key concern when people buy the houses.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02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9" name="Rectangle 3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0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4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E923453F-6403-0BFC-BD36-43990510D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03" b="14898"/>
          <a:stretch/>
        </p:blipFill>
        <p:spPr>
          <a:xfrm>
            <a:off x="-1" y="10"/>
            <a:ext cx="12192000" cy="6857988"/>
          </a:xfrm>
          <a:prstGeom prst="rect">
            <a:avLst/>
          </a:prstGeom>
        </p:spPr>
      </p:pic>
      <p:sp>
        <p:nvSpPr>
          <p:cNvPr id="52" name="Rectangle 43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BADC9-87B4-D24C-927A-B8B245CB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Thank You!</a:t>
            </a:r>
            <a:endParaRPr lang="en-US" sz="4400" cap="all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95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LeftStep">
      <a:dk1>
        <a:srgbClr val="000000"/>
      </a:dk1>
      <a:lt1>
        <a:srgbClr val="FFFFFF"/>
      </a:lt1>
      <a:dk2>
        <a:srgbClr val="1A282F"/>
      </a:dk2>
      <a:lt2>
        <a:srgbClr val="F3F0F1"/>
      </a:lt2>
      <a:accent1>
        <a:srgbClr val="2EB3A6"/>
      </a:accent1>
      <a:accent2>
        <a:srgbClr val="22B66A"/>
      </a:accent2>
      <a:accent3>
        <a:srgbClr val="2FB739"/>
      </a:accent3>
      <a:accent4>
        <a:srgbClr val="55B522"/>
      </a:accent4>
      <a:accent5>
        <a:srgbClr val="8CAB2C"/>
      </a:accent5>
      <a:accent6>
        <a:srgbClr val="B99E23"/>
      </a:accent6>
      <a:hlink>
        <a:srgbClr val="C14551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323</Words>
  <Application>Microsoft Macintosh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Garamond</vt:lpstr>
      <vt:lpstr>Gill Sans MT</vt:lpstr>
      <vt:lpstr>SavonVTI</vt:lpstr>
      <vt:lpstr>top 5 zip codes Investment Analysis</vt:lpstr>
      <vt:lpstr>OVERVIEW</vt:lpstr>
      <vt:lpstr>5 ZIPCODES</vt:lpstr>
      <vt:lpstr>TIME SERIES MODELING WITH ARIMA</vt:lpstr>
      <vt:lpstr>FORECASTING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5 zip codes Investment Analysis</dc:title>
  <dc:creator>C L</dc:creator>
  <cp:lastModifiedBy>C L</cp:lastModifiedBy>
  <cp:revision>11</cp:revision>
  <dcterms:created xsi:type="dcterms:W3CDTF">2022-03-27T20:19:33Z</dcterms:created>
  <dcterms:modified xsi:type="dcterms:W3CDTF">2022-03-27T20:57:26Z</dcterms:modified>
</cp:coreProperties>
</file>