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1" r:id="rId2"/>
    <p:sldId id="258" r:id="rId3"/>
    <p:sldId id="259" r:id="rId4"/>
    <p:sldId id="267" r:id="rId5"/>
    <p:sldId id="260" r:id="rId6"/>
    <p:sldId id="262" r:id="rId7"/>
    <p:sldId id="268" r:id="rId8"/>
    <p:sldId id="261" r:id="rId9"/>
    <p:sldId id="265" r:id="rId10"/>
    <p:sldId id="266"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DA686-A701-48A3-AEAA-05D99B11B994}" v="9" dt="2021-08-29T07:08:44.795"/>
    <p1510:client id="{25B7C9AA-AE27-4E40-8679-6834D0746077}" v="68" dt="2021-08-29T07:51:31.865"/>
    <p1510:client id="{2851551B-7388-1AB6-B5BE-F7204FFA993C}" v="677" dt="2021-08-29T09:00:39.031"/>
    <p1510:client id="{2B0BB02E-609E-61C7-C2FE-8D8E86ED9EFC}" v="2470" dt="2021-08-29T09:44:02.052"/>
    <p1510:client id="{2BEB2623-9424-9927-2761-F22788B7C211}" v="64" dt="2021-08-29T09:35:32.503"/>
    <p1510:client id="{39156E79-5B64-0547-D858-7E40A1EDD1A6}" v="43" dt="2021-08-29T08:46:26.606"/>
    <p1510:client id="{429D54E6-B908-ED2A-5F99-04B35F88058E}" v="133" dt="2021-08-29T04:26:10.564"/>
    <p1510:client id="{4EFFAC69-3448-001B-64CB-39B02A098303}" v="3" dt="2021-08-29T08:15:02.027"/>
    <p1510:client id="{5FFA9458-7168-432F-FD00-E0FDECB24D03}" v="1505" dt="2021-08-29T07:58:12.307"/>
    <p1510:client id="{62BF4005-9A69-E6BA-06F9-021C739F8394}" v="276" dt="2021-08-29T08:06:46.219"/>
    <p1510:client id="{6F1C0A8D-E880-9AF1-BC4C-D4D396BD4B84}" v="102" dt="2021-08-29T08:15:41.588"/>
    <p1510:client id="{896FB1F8-87FC-4748-C167-B49F0837A587}" v="193" dt="2021-08-29T08:00:41.461"/>
    <p1510:client id="{93D9C80B-DD85-48AA-E7B3-B8FB1C6E2866}" v="102" dt="2021-08-29T08:14:45.092"/>
    <p1510:client id="{9967825A-FC92-2BC4-9E82-1E430BE97F77}" v="136" dt="2021-08-29T09:49:26.176"/>
    <p1510:client id="{A5E4E1B0-F71B-537D-838B-3ECD42971403}" v="381" dt="2021-08-28T18:09:50.027"/>
    <p1510:client id="{A90281C5-CA6D-87D9-A4D1-B8AF36CDAB79}" v="51" dt="2021-08-29T08:11:50.062"/>
    <p1510:client id="{A93DAC2D-455F-7B18-85B6-76FC235ED4C1}" v="1510" dt="2021-08-29T09:22:04.119"/>
    <p1510:client id="{AF6A0FC5-8001-5048-00A0-6E8DF4615E11}" v="1995" dt="2021-08-29T09:48:59.344"/>
    <p1510:client id="{CFBAA663-0C22-7A16-ADCD-70ABB87DB482}" v="1732" dt="2021-08-29T08:13:27.482"/>
    <p1510:client id="{EAC3DD63-B281-FCBC-E449-92DFCABC6454}" v="570" dt="2021-08-29T06:02:03.693"/>
    <p1510:client id="{F2D4ACAB-289C-FB77-B9DA-FD14E23ED59D}" v="4" dt="2021-08-29T08:13:48.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9775" autoAdjust="0"/>
  </p:normalViewPr>
  <p:slideViewPr>
    <p:cSldViewPr snapToGrid="0">
      <p:cViewPr varScale="1">
        <p:scale>
          <a:sx n="55" d="100"/>
          <a:sy n="55" d="100"/>
        </p:scale>
        <p:origin x="17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689C9-4ADD-46D7-9776-39AC8F285DCF}" type="datetimeFigureOut">
              <a:rPr lang="en-US"/>
              <a:t>8/29/2021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E32E1-241E-4E6E-8921-3B8796A53C47}" type="slidenum">
              <a:rPr lang="en-US"/>
              <a:t>‹#›</a:t>
            </a:fld>
            <a:endParaRPr lang="en-US"/>
          </a:p>
        </p:txBody>
      </p:sp>
    </p:spTree>
    <p:extLst>
      <p:ext uri="{BB962C8B-B14F-4D97-AF65-F5344CB8AC3E}">
        <p14:creationId xmlns:p14="http://schemas.microsoft.com/office/powerpoint/2010/main" val="151367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Traditionally, users needs to know how to code to create their own program. But WIX disrupted that line of thinking and change the world of web programming. Like Wix, a </a:t>
            </a:r>
            <a:r>
              <a:rPr lang="en-US"/>
              <a:t>plug-and-play editor to create a professional website, Jerry is a editor to create and test automated trading models, without knowing a line of code. </a:t>
            </a:r>
            <a:endParaRPr lang="en-US">
              <a:cs typeface="Calibri"/>
            </a:endParaRPr>
          </a:p>
          <a:p>
            <a:endParaRPr lang="en-US">
              <a:cs typeface="Calibri"/>
            </a:endParaRPr>
          </a:p>
          <a:p>
            <a:r>
              <a:rPr lang="en-US">
                <a:cs typeface="Calibri"/>
              </a:rPr>
              <a:t>Traders of all levels can </a:t>
            </a:r>
            <a:r>
              <a:rPr lang="en-US"/>
              <a:t>now leverage on Algorithmic Trading with little to no knowledge in Quantitative Finance, thus eliminating long and manual technical analysis work. Jerry provides a large variation of technical indicators for users to strategize, build and test their own trading models. </a:t>
            </a:r>
            <a:endParaRPr lang="en-US">
              <a:cs typeface="Calibri"/>
            </a:endParaRPr>
          </a:p>
          <a:p>
            <a:endParaRPr lang="en-US">
              <a:cs typeface="Calibri"/>
            </a:endParaRPr>
          </a:p>
          <a:p>
            <a:r>
              <a:rPr lang="en-US">
                <a:cs typeface="Calibri"/>
              </a:rPr>
              <a:t>As a form of Risk Mitigation, We provide users with Historical Trading data to Back-Test their Trading models on its effectiveness before real-time implementation on the market. </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41E32E1-241E-4E6E-8921-3B8796A53C47}" type="slidenum">
              <a:rPr lang="en-US"/>
              <a:t>2</a:t>
            </a:fld>
            <a:endParaRPr lang="en-US"/>
          </a:p>
        </p:txBody>
      </p:sp>
    </p:spTree>
    <p:extLst>
      <p:ext uri="{BB962C8B-B14F-4D97-AF65-F5344CB8AC3E}">
        <p14:creationId xmlns:p14="http://schemas.microsoft.com/office/powerpoint/2010/main" val="530877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Strategic context</a:t>
            </a:r>
            <a:r>
              <a:rPr lang="en-US"/>
              <a:t>: The compelling case for change.  justification for undertaking a project</a:t>
            </a:r>
          </a:p>
          <a:p>
            <a:pPr lvl="1" indent="-285750">
              <a:buFont typeface="Arial"/>
              <a:buChar char="•"/>
            </a:pPr>
            <a:r>
              <a:rPr lang="en-US">
                <a:cs typeface="Calibri"/>
              </a:rPr>
              <a:t>Quantitative finance is a niche field where only quantitative traders can experience the benefit of automated trading models. Being able to trade while having a peace of mind in their sleep during market trading hours. This creates an uneven playing field among traders as the learning curve to create your own automated model is steep. Many seeks to benefit from it but struggles with tutorials to create their own Model.  </a:t>
            </a:r>
          </a:p>
          <a:p>
            <a:pPr lvl="1" indent="-285750">
              <a:buFont typeface="Arial"/>
              <a:buChar char="•"/>
            </a:pPr>
            <a:r>
              <a:rPr lang="en-US">
                <a:cs typeface="Calibri"/>
              </a:rPr>
              <a:t>We want to help bridge the skill gaps between traders of all levels by eliminating the traditional manual process of programming your own trading model. Our solution </a:t>
            </a:r>
            <a:r>
              <a:rPr lang="en-US"/>
              <a:t>revolutionize</a:t>
            </a:r>
            <a:r>
              <a:rPr lang="en-US">
                <a:cs typeface="Calibri" panose="020F0502020204030204"/>
              </a:rPr>
              <a:t> the way models are created through plug and play inputs from users. Thus, creating a inclusive trading community for all that seeks to grow their money and diversify their finance portfolio. </a:t>
            </a:r>
          </a:p>
          <a:p>
            <a:pPr marL="171450" lvl="1"/>
            <a:endParaRPr lang="en-US">
              <a:cs typeface="Calibri" panose="020F0502020204030204"/>
            </a:endParaRPr>
          </a:p>
          <a:p>
            <a:pPr marL="285750" indent="-285750">
              <a:buFont typeface="Arial"/>
              <a:buChar char="•"/>
            </a:pPr>
            <a:r>
              <a:rPr lang="en-US" b="1">
                <a:cs typeface="Calibri"/>
              </a:rPr>
              <a:t>Commercial approach</a:t>
            </a:r>
            <a:r>
              <a:rPr lang="en-US">
                <a:cs typeface="Calibri"/>
              </a:rPr>
              <a:t>: </a:t>
            </a:r>
            <a:endParaRPr lang="en-US" b="1">
              <a:cs typeface="Calibri"/>
            </a:endParaRPr>
          </a:p>
          <a:p>
            <a:pPr marL="914400" lvl="1" indent="-285750">
              <a:buFont typeface="Arial"/>
              <a:buChar char="•"/>
            </a:pPr>
            <a:r>
              <a:rPr lang="en-US">
                <a:cs typeface="Calibri"/>
              </a:rPr>
              <a:t>In terms of commercial value, we can offer our API and our solution as a Software as a service to Individuals and institutions through a subscription business model.</a:t>
            </a:r>
            <a:endParaRPr lang="en-US" b="1">
              <a:cs typeface="Calibri"/>
            </a:endParaRPr>
          </a:p>
          <a:p>
            <a:pPr marL="914400" lvl="1" indent="-285750">
              <a:buFont typeface="Arial"/>
              <a:buChar char="•"/>
            </a:pPr>
            <a:r>
              <a:rPr lang="en-US">
                <a:cs typeface="Calibri"/>
              </a:rPr>
              <a:t>Retail Investors can subscribe to our platform to generate their own automated trading model </a:t>
            </a:r>
          </a:p>
          <a:p>
            <a:pPr marL="914400" lvl="1" indent="-285750">
              <a:buFont typeface="Arial"/>
              <a:buChar char="•"/>
            </a:pPr>
            <a:r>
              <a:rPr lang="en-US">
                <a:cs typeface="Calibri"/>
              </a:rPr>
              <a:t>While </a:t>
            </a:r>
            <a:r>
              <a:rPr lang="en-US" err="1">
                <a:cs typeface="Calibri"/>
              </a:rPr>
              <a:t>Instiutions</a:t>
            </a:r>
            <a:r>
              <a:rPr lang="en-US">
                <a:cs typeface="Calibri"/>
              </a:rPr>
              <a:t> can subscribe to our API to integrate it into their own platform. Our software can be use by them for employee training purposes. </a:t>
            </a:r>
          </a:p>
          <a:p>
            <a:endParaRPr lang="en-US">
              <a:cs typeface="Calibri"/>
            </a:endParaRPr>
          </a:p>
          <a:p>
            <a:pPr marL="285750" indent="-285750">
              <a:buFont typeface="Arial"/>
              <a:buChar char="•"/>
            </a:pPr>
            <a:endParaRPr lang="en-US" b="1">
              <a:cs typeface="Calibri"/>
            </a:endParaRPr>
          </a:p>
          <a:p>
            <a:pPr marL="285750" indent="-285750">
              <a:buFont typeface="Arial"/>
              <a:buChar char="•"/>
            </a:pPr>
            <a:endParaRPr lang="en-US">
              <a:cs typeface="+mn-lt"/>
            </a:endParaRPr>
          </a:p>
          <a:p>
            <a:br>
              <a:rPr lang="en-US">
                <a:cs typeface="+mn-lt"/>
              </a:rPr>
            </a:br>
            <a:endParaRPr lang="en-US"/>
          </a:p>
        </p:txBody>
      </p:sp>
      <p:sp>
        <p:nvSpPr>
          <p:cNvPr id="4" name="Slide Number Placeholder 3"/>
          <p:cNvSpPr>
            <a:spLocks noGrp="1"/>
          </p:cNvSpPr>
          <p:nvPr>
            <p:ph type="sldNum" sz="quarter" idx="5"/>
          </p:nvPr>
        </p:nvSpPr>
        <p:spPr/>
        <p:txBody>
          <a:bodyPr/>
          <a:lstStyle/>
          <a:p>
            <a:fld id="{741E32E1-241E-4E6E-8921-3B8796A53C47}" type="slidenum">
              <a:rPr lang="en-US"/>
              <a:t>3</a:t>
            </a:fld>
            <a:endParaRPr lang="en-US"/>
          </a:p>
        </p:txBody>
      </p:sp>
    </p:spTree>
    <p:extLst>
      <p:ext uri="{BB962C8B-B14F-4D97-AF65-F5344CB8AC3E}">
        <p14:creationId xmlns:p14="http://schemas.microsoft.com/office/powerpoint/2010/main" val="1365571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cs typeface="Calibri"/>
            </a:endParaRPr>
          </a:p>
          <a:p>
            <a:pPr marL="285750" indent="-285750">
              <a:buFont typeface="Arial,Sans-Serif"/>
              <a:buChar char="•"/>
            </a:pPr>
            <a:r>
              <a:rPr lang="en-US" b="1"/>
              <a:t>Economic analysis</a:t>
            </a:r>
            <a:r>
              <a:rPr lang="en-US"/>
              <a:t>: Return on investment based on investment appraisal of options.</a:t>
            </a:r>
            <a:endParaRPr lang="en-US">
              <a:cs typeface="Calibri"/>
            </a:endParaRPr>
          </a:p>
          <a:p>
            <a:pPr marL="914400" lvl="1" indent="-285750">
              <a:buFont typeface="Arial,Sans-Serif"/>
              <a:buChar char="•"/>
            </a:pPr>
            <a:r>
              <a:rPr lang="en-US"/>
              <a:t>This is the only bespoke solution that is available on the market.</a:t>
            </a:r>
            <a:endParaRPr lang="en-US">
              <a:cs typeface="Calibri"/>
            </a:endParaRPr>
          </a:p>
          <a:p>
            <a:pPr marL="914400" lvl="1" indent="-285750">
              <a:buFont typeface="Arial,Sans-Serif"/>
              <a:buChar char="•"/>
            </a:pPr>
            <a:endParaRPr lang="en-US">
              <a:cs typeface="Calibri"/>
            </a:endParaRPr>
          </a:p>
          <a:p>
            <a:pPr marL="628650" lvl="1"/>
            <a:r>
              <a:rPr lang="en-US"/>
              <a:t>Project 5 years of cost and revenue. </a:t>
            </a:r>
            <a:endParaRPr lang="en-US">
              <a:cs typeface="Calibri"/>
            </a:endParaRPr>
          </a:p>
          <a:p>
            <a:pPr marL="628650" lvl="1"/>
            <a:endParaRPr lang="en-US"/>
          </a:p>
          <a:p>
            <a:pPr marL="285750" indent="-285750">
              <a:buFont typeface="Arial,Sans-Serif"/>
              <a:buChar char="•"/>
            </a:pPr>
            <a:r>
              <a:rPr lang="en-US"/>
              <a:t>Revenue:</a:t>
            </a:r>
            <a:endParaRPr lang="en-US">
              <a:cs typeface="Calibri" panose="020F0502020204030204"/>
            </a:endParaRPr>
          </a:p>
          <a:p>
            <a:pPr marL="285750" indent="-285750">
              <a:buFont typeface="Arial,Sans-Serif"/>
              <a:buChar char="•"/>
            </a:pPr>
            <a:r>
              <a:rPr lang="en-US"/>
              <a:t>Total addressable market of Retail Trading  in US is – 5Trillion * 10% = 500 B</a:t>
            </a:r>
            <a:endParaRPr lang="en-US">
              <a:cs typeface="Calibri" panose="020F0502020204030204"/>
            </a:endParaRPr>
          </a:p>
          <a:p>
            <a:pPr marL="285750" indent="-285750">
              <a:buFont typeface="Arial,Sans-Serif"/>
              <a:buChar char="•"/>
            </a:pPr>
            <a:r>
              <a:rPr lang="en-US"/>
              <a:t>How much commissions are brokerages charging for Retail Trading (You can use this for execution) - The per-trade flat fee ranges </a:t>
            </a:r>
            <a:r>
              <a:rPr lang="en-US" b="1"/>
              <a:t>between $5 to $30 per trade</a:t>
            </a:r>
            <a:r>
              <a:rPr lang="en-US"/>
              <a:t>. </a:t>
            </a:r>
            <a:endParaRPr lang="en-US">
              <a:cs typeface="Calibri"/>
            </a:endParaRPr>
          </a:p>
          <a:p>
            <a:pPr marL="285750" indent="-285750">
              <a:buFont typeface="Arial,Sans-Serif"/>
              <a:buChar char="•"/>
            </a:pPr>
            <a:r>
              <a:rPr lang="en-US"/>
              <a:t>How much are some trading courses/platform are people charging on a monthly basis Cost: - $100 - $150 per course</a:t>
            </a:r>
            <a:endParaRPr lang="en-US">
              <a:cs typeface="Calibri"/>
            </a:endParaRPr>
          </a:p>
          <a:p>
            <a:pPr marL="285750" indent="-285750">
              <a:buFont typeface="Arial,Sans-Serif"/>
              <a:buChar char="•"/>
            </a:pPr>
            <a:r>
              <a:rPr lang="en-US"/>
              <a:t>how much is being traded on stock market in US - 15.2 B * 0.2 % = 30 million</a:t>
            </a:r>
            <a:endParaRPr lang="en-US">
              <a:cs typeface="Calibri"/>
            </a:endParaRPr>
          </a:p>
          <a:p>
            <a:pPr marL="285750" indent="-285750">
              <a:buFont typeface="Arial,Sans-Serif"/>
              <a:buChar char="•"/>
            </a:pPr>
            <a:endParaRPr lang="en-US">
              <a:cs typeface="Calibri"/>
            </a:endParaRPr>
          </a:p>
          <a:p>
            <a:pPr marL="285750" indent="-285750">
              <a:buFont typeface="Arial,Sans-Serif"/>
              <a:buChar char="•"/>
            </a:pPr>
            <a:r>
              <a:rPr lang="en-US">
                <a:cs typeface="Calibri"/>
              </a:rPr>
              <a:t>30 million * 1.5% = (how much u can address * </a:t>
            </a:r>
            <a:r>
              <a:rPr lang="en-US" err="1">
                <a:cs typeface="Calibri"/>
              </a:rPr>
              <a:t>comission</a:t>
            </a:r>
            <a:r>
              <a:rPr lang="en-US">
                <a:cs typeface="Calibri"/>
              </a:rPr>
              <a:t> fee) - execution fees + ((10 – 15 per month) *  (1mi)) - how much people pay to use  = 120 Million</a:t>
            </a:r>
          </a:p>
          <a:p>
            <a:endParaRPr lang="en-US">
              <a:cs typeface="Calibri"/>
            </a:endParaRPr>
          </a:p>
          <a:p>
            <a:r>
              <a:rPr lang="en-US">
                <a:cs typeface="Calibri"/>
              </a:rPr>
              <a:t>160 Million</a:t>
            </a:r>
            <a:endParaRPr lang="en-US"/>
          </a:p>
          <a:p>
            <a:pPr marL="285750" indent="-285750">
              <a:buFont typeface="Arial,Sans-Serif"/>
              <a:buChar char="•"/>
            </a:pPr>
            <a:endParaRPr lang="en-US">
              <a:cs typeface="Calibri"/>
            </a:endParaRPr>
          </a:p>
          <a:p>
            <a:pPr marL="285750" indent="-285750">
              <a:buFont typeface="Arial,Sans-Serif"/>
              <a:buChar char="•"/>
            </a:pPr>
            <a:r>
              <a:rPr lang="en-US">
                <a:cs typeface="Calibri"/>
              </a:rPr>
              <a:t>Caleb: DON NEED TO PUT PRODUCT PIPELINE. . I put in going forward </a:t>
            </a:r>
            <a:r>
              <a:rPr lang="en-US" err="1">
                <a:cs typeface="Calibri"/>
              </a:rPr>
              <a:t>liao</a:t>
            </a:r>
            <a:r>
              <a:rPr lang="en-US">
                <a:cs typeface="Calibri"/>
              </a:rPr>
              <a:t> ok</a:t>
            </a:r>
            <a:endParaRPr lang="en-US" err="1"/>
          </a:p>
          <a:p>
            <a:pPr marL="285750" indent="-285750">
              <a:buFont typeface="Arial,Sans-Serif"/>
              <a:buChar char="•"/>
            </a:pPr>
            <a:endParaRPr lang="en-US"/>
          </a:p>
          <a:p>
            <a:pPr marL="171450" indent="-171450" algn="just">
              <a:lnSpc>
                <a:spcPct val="150000"/>
              </a:lnSpc>
              <a:spcBef>
                <a:spcPts val="1000"/>
              </a:spcBef>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741E32E1-241E-4E6E-8921-3B8796A53C47}" type="slidenum">
              <a:rPr lang="en-US"/>
              <a:t>4</a:t>
            </a:fld>
            <a:endParaRPr lang="en-US"/>
          </a:p>
        </p:txBody>
      </p:sp>
    </p:spTree>
    <p:extLst>
      <p:ext uri="{BB962C8B-B14F-4D97-AF65-F5344CB8AC3E}">
        <p14:creationId xmlns:p14="http://schemas.microsoft.com/office/powerpoint/2010/main" val="153927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Firstly, I will go through out back-end system.</a:t>
            </a:r>
          </a:p>
          <a:p>
            <a:r>
              <a:rPr lang="en-US">
                <a:cs typeface="Calibri"/>
              </a:rPr>
              <a:t>1- We have an amazon document database that is loaded with historical stock prices. This data is pulled from Yahoo Finance API and pushed into the database.</a:t>
            </a:r>
          </a:p>
          <a:p>
            <a:r>
              <a:rPr lang="en-US">
                <a:cs typeface="Calibri"/>
              </a:rPr>
              <a:t>-- Purpose : The purpose of the document database is to eliminate the high number of API calls to external APIs outside of AWS architecture to improve latency and reduce external dependencies</a:t>
            </a:r>
          </a:p>
          <a:p>
            <a:r>
              <a:rPr lang="en-US">
                <a:cs typeface="Calibri"/>
              </a:rPr>
              <a:t>-- Limitation of POC : Due to the limitations of using a free API to pull historical stock prices, we are only able to pull 1.5 year of 1 day price data.</a:t>
            </a:r>
          </a:p>
          <a:p>
            <a:endParaRPr lang="en-US">
              <a:cs typeface="Calibri"/>
            </a:endParaRPr>
          </a:p>
          <a:p>
            <a:r>
              <a:rPr lang="en-US">
                <a:cs typeface="Calibri"/>
              </a:rPr>
              <a:t>2- We have a AWS EC2 virtual machine that hosts a  AWS cloud9 IDE</a:t>
            </a:r>
          </a:p>
          <a:p>
            <a:r>
              <a:rPr lang="en-US">
                <a:cs typeface="Calibri"/>
              </a:rPr>
              <a:t>-- Purpose the AWS cloud 9 IDE is to host our flask app</a:t>
            </a:r>
          </a:p>
          <a:p>
            <a:endParaRPr lang="en-US">
              <a:cs typeface="Calibri"/>
            </a:endParaRPr>
          </a:p>
          <a:p>
            <a:r>
              <a:rPr lang="en-US">
                <a:cs typeface="Calibri"/>
              </a:rPr>
              <a:t>3. The flask app is the brains of the backend system and ties the frontend system to the backend</a:t>
            </a:r>
          </a:p>
          <a:p>
            <a:r>
              <a:rPr lang="en-US">
                <a:cs typeface="Calibri"/>
              </a:rPr>
              <a:t>-- The flask app has 3 purpose:</a:t>
            </a:r>
          </a:p>
          <a:p>
            <a:r>
              <a:rPr lang="en-US">
                <a:cs typeface="Calibri"/>
              </a:rPr>
              <a:t>1. Generate a interactive price graph for the front end</a:t>
            </a:r>
          </a:p>
          <a:p>
            <a:r>
              <a:rPr lang="en-US">
                <a:cs typeface="Calibri"/>
              </a:rPr>
              <a:t>2. Run back tests on strategy created by users</a:t>
            </a:r>
          </a:p>
          <a:p>
            <a:r>
              <a:rPr lang="en-US">
                <a:cs typeface="Calibri"/>
              </a:rPr>
              <a:t>3. Host a REST Api to serve as the connector between front and back end</a:t>
            </a:r>
          </a:p>
          <a:p>
            <a:r>
              <a:rPr lang="en-US">
                <a:cs typeface="Calibri"/>
              </a:rPr>
              <a:t>-- The flask app gets all its data from the AWS document DB</a:t>
            </a:r>
          </a:p>
          <a:p>
            <a:endParaRPr lang="en-US">
              <a:cs typeface="Calibri"/>
            </a:endParaRPr>
          </a:p>
          <a:p>
            <a:r>
              <a:rPr lang="en-US">
                <a:cs typeface="Calibri"/>
              </a:rPr>
              <a:t>Next, the Front end system</a:t>
            </a:r>
          </a:p>
          <a:p>
            <a:r>
              <a:rPr lang="en-US">
                <a:cs typeface="Calibri"/>
              </a:rPr>
              <a:t>1- the front end system is created on HTML, CSS and JS with plans to fully host it on AWS S3 server</a:t>
            </a:r>
          </a:p>
          <a:p>
            <a:r>
              <a:rPr lang="en-US">
                <a:cs typeface="Calibri"/>
              </a:rPr>
              <a:t>At the moment due to technical implications we are not able to have the whole front end system hosted on AWS S3</a:t>
            </a:r>
          </a:p>
          <a:p>
            <a:r>
              <a:rPr lang="en-US">
                <a:cs typeface="Calibri"/>
              </a:rPr>
              <a:t>Therefore, for the upcoming demo the front end will be on localhost and the backend will be on AWS architecture</a:t>
            </a:r>
          </a:p>
        </p:txBody>
      </p:sp>
      <p:sp>
        <p:nvSpPr>
          <p:cNvPr id="4" name="Slide Number Placeholder 3"/>
          <p:cNvSpPr>
            <a:spLocks noGrp="1"/>
          </p:cNvSpPr>
          <p:nvPr>
            <p:ph type="sldNum" sz="quarter" idx="5"/>
          </p:nvPr>
        </p:nvSpPr>
        <p:spPr/>
        <p:txBody>
          <a:bodyPr/>
          <a:lstStyle/>
          <a:p>
            <a:fld id="{741E32E1-241E-4E6E-8921-3B8796A53C47}" type="slidenum">
              <a:rPr lang="en-US"/>
              <a:t>5</a:t>
            </a:fld>
            <a:endParaRPr lang="en-US"/>
          </a:p>
        </p:txBody>
      </p:sp>
    </p:spTree>
    <p:extLst>
      <p:ext uri="{BB962C8B-B14F-4D97-AF65-F5344CB8AC3E}">
        <p14:creationId xmlns:p14="http://schemas.microsoft.com/office/powerpoint/2010/main" val="86185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solution provides a interactive user interface with chart visualization for users to easily build and visualized strategies</a:t>
            </a:r>
          </a:p>
          <a:p>
            <a:r>
              <a:rPr lang="en-US">
                <a:cs typeface="Calibri"/>
              </a:rPr>
              <a:t>- The chart display a open high low close candlestick chart, which is the most common method of visualizing price data allowing users to easily </a:t>
            </a:r>
            <a:r>
              <a:rPr lang="en-US" err="1">
                <a:cs typeface="Calibri"/>
              </a:rPr>
              <a:t>familerize</a:t>
            </a:r>
            <a:r>
              <a:rPr lang="en-US">
                <a:cs typeface="Calibri"/>
              </a:rPr>
              <a:t> them self with the UI.</a:t>
            </a:r>
          </a:p>
          <a:p>
            <a:r>
              <a:rPr lang="en-US">
                <a:cs typeface="Calibri"/>
              </a:rPr>
              <a:t>- As a user adds or edits an indicator into their strategy, the chart will change accordingly to reflect the new logic created by the user</a:t>
            </a:r>
          </a:p>
        </p:txBody>
      </p:sp>
      <p:sp>
        <p:nvSpPr>
          <p:cNvPr id="4" name="Slide Number Placeholder 3"/>
          <p:cNvSpPr>
            <a:spLocks noGrp="1"/>
          </p:cNvSpPr>
          <p:nvPr>
            <p:ph type="sldNum" sz="quarter" idx="5"/>
          </p:nvPr>
        </p:nvSpPr>
        <p:spPr/>
        <p:txBody>
          <a:bodyPr/>
          <a:lstStyle/>
          <a:p>
            <a:fld id="{741E32E1-241E-4E6E-8921-3B8796A53C47}" type="slidenum">
              <a:rPr lang="en-US"/>
              <a:t>6</a:t>
            </a:fld>
            <a:endParaRPr lang="en-US"/>
          </a:p>
        </p:txBody>
      </p:sp>
    </p:spTree>
    <p:extLst>
      <p:ext uri="{BB962C8B-B14F-4D97-AF65-F5344CB8AC3E}">
        <p14:creationId xmlns:p14="http://schemas.microsoft.com/office/powerpoint/2010/main" val="340925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Feature 2 testing trading strategy</a:t>
            </a:r>
          </a:p>
          <a:p>
            <a:endParaRPr lang="en-US">
              <a:cs typeface="Calibri"/>
            </a:endParaRPr>
          </a:p>
          <a:p>
            <a:r>
              <a:rPr lang="en-US">
                <a:cs typeface="Calibri"/>
              </a:rPr>
              <a:t>Our solution provides a way for user's to quickly test their strategy so that they can effectively pump out strategies to meet their needs.</a:t>
            </a:r>
          </a:p>
          <a:p>
            <a:r>
              <a:rPr lang="en-US">
                <a:cs typeface="Calibri"/>
              </a:rPr>
              <a:t>- with order details like risk reward ratio and size of each trade in the test, the system can automatically back end with 1 year of data</a:t>
            </a:r>
            <a:endParaRPr lang="en-US"/>
          </a:p>
          <a:p>
            <a:r>
              <a:rPr lang="en-US">
                <a:cs typeface="Calibri"/>
              </a:rPr>
              <a:t>- limitation of POC, because the data is not very granular due to the free API we used.. The </a:t>
            </a:r>
            <a:r>
              <a:rPr lang="en-US" err="1">
                <a:cs typeface="Calibri"/>
              </a:rPr>
              <a:t>backtest</a:t>
            </a:r>
            <a:r>
              <a:rPr lang="en-US">
                <a:cs typeface="Calibri"/>
              </a:rPr>
              <a:t> result from the POC may not be accurate.</a:t>
            </a:r>
          </a:p>
        </p:txBody>
      </p:sp>
      <p:sp>
        <p:nvSpPr>
          <p:cNvPr id="4" name="Slide Number Placeholder 3"/>
          <p:cNvSpPr>
            <a:spLocks noGrp="1"/>
          </p:cNvSpPr>
          <p:nvPr>
            <p:ph type="sldNum" sz="quarter" idx="5"/>
          </p:nvPr>
        </p:nvSpPr>
        <p:spPr/>
        <p:txBody>
          <a:bodyPr/>
          <a:lstStyle/>
          <a:p>
            <a:fld id="{741E32E1-241E-4E6E-8921-3B8796A53C47}" type="slidenum">
              <a:rPr lang="en-US"/>
              <a:t>7</a:t>
            </a:fld>
            <a:endParaRPr lang="en-US"/>
          </a:p>
        </p:txBody>
      </p:sp>
    </p:spTree>
    <p:extLst>
      <p:ext uri="{BB962C8B-B14F-4D97-AF65-F5344CB8AC3E}">
        <p14:creationId xmlns:p14="http://schemas.microsoft.com/office/powerpoint/2010/main" val="95855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wen.com/insights/retail-trading-whats-going-on-what-may-change-and-what-can-institutional-traders-do-about-it/" TargetMode="External"/><Relationship Id="rId2" Type="http://schemas.openxmlformats.org/officeDocument/2006/relationships/hyperlink" Target="https://blog.stevenlevithan.com/archives/date-time-format" TargetMode="External"/><Relationship Id="rId1" Type="http://schemas.openxmlformats.org/officeDocument/2006/relationships/slideLayout" Target="../slideLayouts/slideLayout2.xml"/><Relationship Id="rId5" Type="http://schemas.openxmlformats.org/officeDocument/2006/relationships/hyperlink" Target="https://www.goldmansachs.com/investor-relations/financials/current/annual-reports/2018-annual-report/#:~:text=We%20are%20pleased%20with%20our,%245%20billion%20of%20consumer%20loans" TargetMode="External"/><Relationship Id="rId4" Type="http://schemas.openxmlformats.org/officeDocument/2006/relationships/hyperlink" Target="https://calculator.aws/#/estima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92D-BBCC-488A-ABB5-0C92D8D2290D}"/>
              </a:ext>
            </a:extLst>
          </p:cNvPr>
          <p:cNvSpPr>
            <a:spLocks noGrp="1"/>
          </p:cNvSpPr>
          <p:nvPr>
            <p:ph type="title"/>
          </p:nvPr>
        </p:nvSpPr>
        <p:spPr>
          <a:xfrm>
            <a:off x="2459" y="2561"/>
            <a:ext cx="12187082" cy="1325563"/>
          </a:xfrm>
        </p:spPr>
        <p:txBody>
          <a:bodyPr>
            <a:normAutofit/>
          </a:bodyPr>
          <a:lstStyle/>
          <a:p>
            <a:pPr algn="ctr"/>
            <a:r>
              <a:rPr lang="en-US" sz="4000">
                <a:latin typeface="Trajan pro"/>
                <a:cs typeface="Calibri Light"/>
              </a:rPr>
              <a:t>Team </a:t>
            </a:r>
            <a:r>
              <a:rPr lang="en-US" sz="4000" err="1">
                <a:latin typeface="Trajan pro"/>
                <a:cs typeface="Calibri Light"/>
              </a:rPr>
              <a:t>DoingNow</a:t>
            </a:r>
            <a:endParaRPr lang="en-US" sz="4000"/>
          </a:p>
        </p:txBody>
      </p:sp>
      <p:sp>
        <p:nvSpPr>
          <p:cNvPr id="4" name="TextBox 1">
            <a:extLst>
              <a:ext uri="{FF2B5EF4-FFF2-40B4-BE49-F238E27FC236}">
                <a16:creationId xmlns:a16="http://schemas.microsoft.com/office/drawing/2014/main" id="{6553CD1E-E6BE-419E-B6F9-8070F80F1B09}"/>
              </a:ext>
            </a:extLst>
          </p:cNvPr>
          <p:cNvSpPr txBox="1"/>
          <p:nvPr/>
        </p:nvSpPr>
        <p:spPr>
          <a:xfrm>
            <a:off x="2470595" y="3939309"/>
            <a:ext cx="2518364" cy="70788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latin typeface="Minion Pro"/>
              </a:rPr>
              <a:t>Lew Yong Jiun </a:t>
            </a:r>
            <a:endParaRPr lang="en-US" sz="2000">
              <a:latin typeface="Minion Pro"/>
              <a:ea typeface="+mn-lt"/>
              <a:cs typeface="+mn-lt"/>
            </a:endParaRPr>
          </a:p>
          <a:p>
            <a:pPr algn="ctr"/>
            <a:endParaRPr lang="en-US" sz="2000">
              <a:latin typeface="Calibri"/>
              <a:cs typeface="Calibri"/>
            </a:endParaRPr>
          </a:p>
        </p:txBody>
      </p:sp>
      <p:pic>
        <p:nvPicPr>
          <p:cNvPr id="5" name="Picture 4">
            <a:extLst>
              <a:ext uri="{FF2B5EF4-FFF2-40B4-BE49-F238E27FC236}">
                <a16:creationId xmlns:a16="http://schemas.microsoft.com/office/drawing/2014/main" id="{F860945C-EC80-42AE-8CE3-7F89B45D0C72}"/>
              </a:ext>
            </a:extLst>
          </p:cNvPr>
          <p:cNvPicPr>
            <a:picLocks/>
          </p:cNvPicPr>
          <p:nvPr/>
        </p:nvPicPr>
        <p:blipFill>
          <a:blip r:embed="rId2" cstate="print">
            <a:extLst>
              <a:ext uri="{28A0092B-C50C-407E-A947-70E740481C1C}">
                <a14:useLocalDpi xmlns:a14="http://schemas.microsoft.com/office/drawing/2010/main" val="0"/>
              </a:ext>
            </a:extLst>
          </a:blip>
          <a:srcRect/>
          <a:stretch/>
        </p:blipFill>
        <p:spPr>
          <a:xfrm>
            <a:off x="661589" y="2266245"/>
            <a:ext cx="1591200" cy="1584000"/>
          </a:xfrm>
          <a:prstGeom prst="ellipse">
            <a:avLst/>
          </a:prstGeom>
          <a:ln w="12700">
            <a:solidFill>
              <a:schemeClr val="tx1"/>
            </a:solidFill>
          </a:ln>
        </p:spPr>
      </p:pic>
      <p:sp>
        <p:nvSpPr>
          <p:cNvPr id="8" name="TextBox 1">
            <a:extLst>
              <a:ext uri="{FF2B5EF4-FFF2-40B4-BE49-F238E27FC236}">
                <a16:creationId xmlns:a16="http://schemas.microsoft.com/office/drawing/2014/main" id="{2A657D5C-08C7-411D-8A4B-1038A395237B}"/>
              </a:ext>
            </a:extLst>
          </p:cNvPr>
          <p:cNvSpPr txBox="1"/>
          <p:nvPr/>
        </p:nvSpPr>
        <p:spPr>
          <a:xfrm>
            <a:off x="198007" y="3941952"/>
            <a:ext cx="2518364" cy="70788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latin typeface="Minion Pro"/>
              </a:rPr>
              <a:t>Caleb Cheong</a:t>
            </a:r>
            <a:endParaRPr lang="en-US">
              <a:latin typeface="Calibri" panose="020F0502020204030204"/>
              <a:cs typeface="Calibri" panose="020F0502020204030204"/>
            </a:endParaRPr>
          </a:p>
          <a:p>
            <a:pPr algn="ctr"/>
            <a:endParaRPr lang="en-US" sz="2000">
              <a:latin typeface="Minion Pro"/>
              <a:cs typeface="Calibri"/>
            </a:endParaRPr>
          </a:p>
        </p:txBody>
      </p:sp>
      <p:pic>
        <p:nvPicPr>
          <p:cNvPr id="9" name="Picture 8">
            <a:extLst>
              <a:ext uri="{FF2B5EF4-FFF2-40B4-BE49-F238E27FC236}">
                <a16:creationId xmlns:a16="http://schemas.microsoft.com/office/drawing/2014/main" id="{DBD1510D-6EF9-4103-B6A1-AABD649C7A11}"/>
              </a:ext>
            </a:extLst>
          </p:cNvPr>
          <p:cNvPicPr>
            <a:picLocks/>
          </p:cNvPicPr>
          <p:nvPr/>
        </p:nvPicPr>
        <p:blipFill>
          <a:blip r:embed="rId3" cstate="print">
            <a:extLst>
              <a:ext uri="{28A0092B-C50C-407E-A947-70E740481C1C}">
                <a14:useLocalDpi xmlns:a14="http://schemas.microsoft.com/office/drawing/2010/main" val="0"/>
              </a:ext>
            </a:extLst>
          </a:blip>
          <a:srcRect/>
          <a:stretch/>
        </p:blipFill>
        <p:spPr>
          <a:xfrm>
            <a:off x="7483086" y="2254700"/>
            <a:ext cx="1591200" cy="1584837"/>
          </a:xfrm>
          <a:prstGeom prst="ellipse">
            <a:avLst/>
          </a:prstGeom>
          <a:ln w="12700">
            <a:solidFill>
              <a:schemeClr val="tx1"/>
            </a:solidFill>
          </a:ln>
        </p:spPr>
      </p:pic>
      <p:sp>
        <p:nvSpPr>
          <p:cNvPr id="10" name="TextBox 1">
            <a:extLst>
              <a:ext uri="{FF2B5EF4-FFF2-40B4-BE49-F238E27FC236}">
                <a16:creationId xmlns:a16="http://schemas.microsoft.com/office/drawing/2014/main" id="{99993A44-E161-4F70-938C-49AE19E4BF5C}"/>
              </a:ext>
            </a:extLst>
          </p:cNvPr>
          <p:cNvSpPr txBox="1"/>
          <p:nvPr/>
        </p:nvSpPr>
        <p:spPr>
          <a:xfrm>
            <a:off x="4442070" y="3936666"/>
            <a:ext cx="3248552" cy="70788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latin typeface="Minion Pro"/>
              </a:rPr>
              <a:t>Brandon Christopher</a:t>
            </a:r>
            <a:endParaRPr lang="en-US"/>
          </a:p>
          <a:p>
            <a:pPr algn="ctr"/>
            <a:endParaRPr lang="en-US" sz="2000">
              <a:cs typeface="Calibri"/>
            </a:endParaRPr>
          </a:p>
        </p:txBody>
      </p:sp>
      <p:pic>
        <p:nvPicPr>
          <p:cNvPr id="11" name="Picture 10">
            <a:extLst>
              <a:ext uri="{FF2B5EF4-FFF2-40B4-BE49-F238E27FC236}">
                <a16:creationId xmlns:a16="http://schemas.microsoft.com/office/drawing/2014/main" id="{B9CBD8E4-1802-4351-A8F2-D769C4D712C3}"/>
              </a:ext>
            </a:extLst>
          </p:cNvPr>
          <p:cNvPicPr>
            <a:picLocks/>
          </p:cNvPicPr>
          <p:nvPr/>
        </p:nvPicPr>
        <p:blipFill>
          <a:blip r:embed="rId4" cstate="print">
            <a:extLst>
              <a:ext uri="{28A0092B-C50C-407E-A947-70E740481C1C}">
                <a14:useLocalDpi xmlns:a14="http://schemas.microsoft.com/office/drawing/2010/main" val="0"/>
              </a:ext>
            </a:extLst>
          </a:blip>
          <a:srcRect/>
          <a:stretch/>
        </p:blipFill>
        <p:spPr>
          <a:xfrm>
            <a:off x="5206765" y="2272379"/>
            <a:ext cx="1591200" cy="1584837"/>
          </a:xfrm>
          <a:prstGeom prst="ellipse">
            <a:avLst/>
          </a:prstGeom>
          <a:ln w="12700">
            <a:solidFill>
              <a:schemeClr val="tx1"/>
            </a:solidFill>
          </a:ln>
        </p:spPr>
      </p:pic>
      <p:sp>
        <p:nvSpPr>
          <p:cNvPr id="12" name="TextBox 1">
            <a:extLst>
              <a:ext uri="{FF2B5EF4-FFF2-40B4-BE49-F238E27FC236}">
                <a16:creationId xmlns:a16="http://schemas.microsoft.com/office/drawing/2014/main" id="{C0FAAE59-6C19-4753-A1E6-D39D38CAED55}"/>
              </a:ext>
            </a:extLst>
          </p:cNvPr>
          <p:cNvSpPr txBox="1"/>
          <p:nvPr/>
        </p:nvSpPr>
        <p:spPr>
          <a:xfrm>
            <a:off x="7015771" y="3934023"/>
            <a:ext cx="2518364"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latin typeface="Minion Pro"/>
                <a:ea typeface="+mn-lt"/>
                <a:cs typeface="+mn-lt"/>
              </a:rPr>
              <a:t>Gerald Lee</a:t>
            </a:r>
            <a:endParaRPr lang="en-US" sz="2000">
              <a:cs typeface="Calibri"/>
            </a:endParaRPr>
          </a:p>
        </p:txBody>
      </p:sp>
      <p:pic>
        <p:nvPicPr>
          <p:cNvPr id="13" name="Picture 12">
            <a:extLst>
              <a:ext uri="{FF2B5EF4-FFF2-40B4-BE49-F238E27FC236}">
                <a16:creationId xmlns:a16="http://schemas.microsoft.com/office/drawing/2014/main" id="{1F441D5B-F001-47F7-84B4-A0185AE37CC5}"/>
              </a:ext>
            </a:extLst>
          </p:cNvPr>
          <p:cNvPicPr>
            <a:picLocks/>
          </p:cNvPicPr>
          <p:nvPr/>
        </p:nvPicPr>
        <p:blipFill>
          <a:blip r:embed="rId5" cstate="print">
            <a:extLst>
              <a:ext uri="{28A0092B-C50C-407E-A947-70E740481C1C}">
                <a14:useLocalDpi xmlns:a14="http://schemas.microsoft.com/office/drawing/2010/main" val="0"/>
              </a:ext>
            </a:extLst>
          </a:blip>
          <a:srcRect/>
          <a:stretch/>
        </p:blipFill>
        <p:spPr>
          <a:xfrm>
            <a:off x="2930444" y="2272379"/>
            <a:ext cx="1591200" cy="1584837"/>
          </a:xfrm>
          <a:prstGeom prst="ellipse">
            <a:avLst/>
          </a:prstGeom>
          <a:ln w="12700">
            <a:solidFill>
              <a:schemeClr val="tx1"/>
            </a:solidFill>
          </a:ln>
        </p:spPr>
      </p:pic>
      <p:sp>
        <p:nvSpPr>
          <p:cNvPr id="19" name="Oval 18">
            <a:extLst>
              <a:ext uri="{FF2B5EF4-FFF2-40B4-BE49-F238E27FC236}">
                <a16:creationId xmlns:a16="http://schemas.microsoft.com/office/drawing/2014/main" id="{06D7CFD7-E695-4962-8769-13B859CF47CC}"/>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7" name="Straight Connector 26">
            <a:extLst>
              <a:ext uri="{FF2B5EF4-FFF2-40B4-BE49-F238E27FC236}">
                <a16:creationId xmlns:a16="http://schemas.microsoft.com/office/drawing/2014/main" id="{84CD0028-05EA-4D45-9F41-F0E7B1375366}"/>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FC5D9C8-6F44-4068-AE52-6F2075FD4AA7}"/>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pic>
        <p:nvPicPr>
          <p:cNvPr id="32" name="Picture 31">
            <a:extLst>
              <a:ext uri="{FF2B5EF4-FFF2-40B4-BE49-F238E27FC236}">
                <a16:creationId xmlns:a16="http://schemas.microsoft.com/office/drawing/2014/main" id="{7C3FABA5-96BE-4D3C-A15A-8EDF836B3904}"/>
              </a:ext>
            </a:extLst>
          </p:cNvPr>
          <p:cNvPicPr>
            <a:picLocks/>
          </p:cNvPicPr>
          <p:nvPr/>
        </p:nvPicPr>
        <p:blipFill>
          <a:blip r:embed="rId6" cstate="print">
            <a:extLst>
              <a:ext uri="{28A0092B-C50C-407E-A947-70E740481C1C}">
                <a14:useLocalDpi xmlns:a14="http://schemas.microsoft.com/office/drawing/2010/main" val="0"/>
              </a:ext>
            </a:extLst>
          </a:blip>
          <a:srcRect t="27279" b="27279"/>
          <a:stretch/>
        </p:blipFill>
        <p:spPr>
          <a:xfrm>
            <a:off x="9751941" y="2272379"/>
            <a:ext cx="1591200" cy="1584837"/>
          </a:xfrm>
          <a:prstGeom prst="ellipse">
            <a:avLst/>
          </a:prstGeom>
          <a:ln w="12700">
            <a:solidFill>
              <a:schemeClr val="tx1"/>
            </a:solidFill>
          </a:ln>
        </p:spPr>
      </p:pic>
      <p:sp>
        <p:nvSpPr>
          <p:cNvPr id="33" name="TextBox 1">
            <a:extLst>
              <a:ext uri="{FF2B5EF4-FFF2-40B4-BE49-F238E27FC236}">
                <a16:creationId xmlns:a16="http://schemas.microsoft.com/office/drawing/2014/main" id="{7558630C-FC1A-4C1A-9B69-97E33A7B87E4}"/>
              </a:ext>
            </a:extLst>
          </p:cNvPr>
          <p:cNvSpPr txBox="1"/>
          <p:nvPr/>
        </p:nvSpPr>
        <p:spPr>
          <a:xfrm>
            <a:off x="9288359" y="3934023"/>
            <a:ext cx="2518364"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latin typeface="Minion Pro"/>
              </a:rPr>
              <a:t>Ching Rou</a:t>
            </a:r>
            <a:endParaRPr lang="en-US" err="1"/>
          </a:p>
        </p:txBody>
      </p:sp>
      <p:sp>
        <p:nvSpPr>
          <p:cNvPr id="3" name="Content Placeholder 2">
            <a:extLst>
              <a:ext uri="{FF2B5EF4-FFF2-40B4-BE49-F238E27FC236}">
                <a16:creationId xmlns:a16="http://schemas.microsoft.com/office/drawing/2014/main" id="{182B5360-465F-4A3B-A1D1-4FB979CBFC3C}"/>
              </a:ext>
            </a:extLst>
          </p:cNvPr>
          <p:cNvSpPr>
            <a:spLocks noGrp="1"/>
          </p:cNvSpPr>
          <p:nvPr>
            <p:ph idx="1"/>
          </p:nvPr>
        </p:nvSpPr>
        <p:spPr>
          <a:xfrm>
            <a:off x="7990" y="5324030"/>
            <a:ext cx="12187082" cy="627371"/>
          </a:xfrm>
        </p:spPr>
        <p:txBody>
          <a:bodyPr vert="horz" lIns="91440" tIns="45720" rIns="91440" bIns="45720" rtlCol="0" anchor="t">
            <a:noAutofit/>
          </a:bodyPr>
          <a:lstStyle/>
          <a:p>
            <a:pPr marL="0" indent="0" algn="ctr">
              <a:buNone/>
            </a:pPr>
            <a:r>
              <a:rPr lang="en-US" sz="4800">
                <a:latin typeface="Minion Pro"/>
                <a:cs typeface="Calibri"/>
              </a:rPr>
              <a:t>Project: Jerry</a:t>
            </a:r>
            <a:br>
              <a:rPr lang="en-US" sz="4800">
                <a:latin typeface="Minion Pro"/>
                <a:cs typeface="Calibri"/>
              </a:rPr>
            </a:br>
            <a:r>
              <a:rPr lang="en-US" sz="4800">
                <a:latin typeface="Minion Pro"/>
                <a:cs typeface="Calibri"/>
              </a:rPr>
              <a:t>Marcus's new best friend</a:t>
            </a:r>
          </a:p>
        </p:txBody>
      </p:sp>
    </p:spTree>
    <p:extLst>
      <p:ext uri="{BB962C8B-B14F-4D97-AF65-F5344CB8AC3E}">
        <p14:creationId xmlns:p14="http://schemas.microsoft.com/office/powerpoint/2010/main" val="34083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FEE9-CB8F-46F9-832D-2F7EC4AE3FC0}"/>
              </a:ext>
            </a:extLst>
          </p:cNvPr>
          <p:cNvSpPr>
            <a:spLocks noGrp="1"/>
          </p:cNvSpPr>
          <p:nvPr>
            <p:ph type="title"/>
          </p:nvPr>
        </p:nvSpPr>
        <p:spPr>
          <a:xfrm>
            <a:off x="2459" y="2561"/>
            <a:ext cx="12187082" cy="1325563"/>
          </a:xfrm>
        </p:spPr>
        <p:txBody>
          <a:bodyPr>
            <a:normAutofit/>
          </a:bodyPr>
          <a:lstStyle/>
          <a:p>
            <a:pPr algn="ctr"/>
            <a:r>
              <a:rPr lang="en-US" sz="3000">
                <a:latin typeface="Trajan pro"/>
                <a:cs typeface="Calibri Light"/>
              </a:rPr>
              <a:t>Going Ahead</a:t>
            </a:r>
            <a:endParaRPr lang="en-US" sz="3000">
              <a:latin typeface="Trajan pro"/>
            </a:endParaRPr>
          </a:p>
        </p:txBody>
      </p:sp>
      <p:sp>
        <p:nvSpPr>
          <p:cNvPr id="3" name="Content Placeholder 2">
            <a:extLst>
              <a:ext uri="{FF2B5EF4-FFF2-40B4-BE49-F238E27FC236}">
                <a16:creationId xmlns:a16="http://schemas.microsoft.com/office/drawing/2014/main" id="{397095A5-7882-4277-86D4-44662E8981BC}"/>
              </a:ext>
            </a:extLst>
          </p:cNvPr>
          <p:cNvSpPr>
            <a:spLocks noGrp="1"/>
          </p:cNvSpPr>
          <p:nvPr>
            <p:ph idx="1"/>
          </p:nvPr>
        </p:nvSpPr>
        <p:spPr>
          <a:xfrm>
            <a:off x="838200" y="1254125"/>
            <a:ext cx="10515600" cy="4351338"/>
          </a:xfrm>
        </p:spPr>
        <p:txBody>
          <a:bodyPr vert="horz" lIns="91440" tIns="45720" rIns="91440" bIns="45720" rtlCol="0" anchor="t">
            <a:normAutofit fontScale="92500" lnSpcReduction="10000"/>
          </a:bodyPr>
          <a:lstStyle/>
          <a:p>
            <a:pPr algn="just">
              <a:lnSpc>
                <a:spcPct val="120000"/>
              </a:lnSpc>
            </a:pPr>
            <a:r>
              <a:rPr lang="en-US" sz="2000">
                <a:latin typeface="Minion Pro"/>
                <a:ea typeface="+mn-lt"/>
                <a:cs typeface="+mn-lt"/>
              </a:rPr>
              <a:t>Fixing the limitations</a:t>
            </a:r>
            <a:endParaRPr lang="en-US" sz="2000">
              <a:latin typeface="Minion Pro"/>
              <a:cs typeface="Calibri"/>
            </a:endParaRPr>
          </a:p>
          <a:p>
            <a:pPr lvl="1" algn="just">
              <a:lnSpc>
                <a:spcPct val="120000"/>
              </a:lnSpc>
            </a:pPr>
            <a:r>
              <a:rPr lang="en-US" sz="2000">
                <a:latin typeface="Minion Pro"/>
                <a:cs typeface="Calibri"/>
              </a:rPr>
              <a:t>Adding more technical indicators and more complex logic customization</a:t>
            </a:r>
          </a:p>
          <a:p>
            <a:pPr lvl="1" algn="just">
              <a:lnSpc>
                <a:spcPct val="120000"/>
              </a:lnSpc>
            </a:pPr>
            <a:r>
              <a:rPr lang="en-US" sz="2000">
                <a:latin typeface="Minion Pro"/>
                <a:cs typeface="Calibri"/>
              </a:rPr>
              <a:t>Remove the limit to the number of graphs created in the backend</a:t>
            </a:r>
          </a:p>
          <a:p>
            <a:pPr lvl="1" algn="just">
              <a:lnSpc>
                <a:spcPct val="120000"/>
              </a:lnSpc>
            </a:pPr>
            <a:r>
              <a:rPr lang="en-US" sz="2000">
                <a:latin typeface="Minion Pro"/>
                <a:ea typeface="+mn-lt"/>
                <a:cs typeface="+mn-lt"/>
              </a:rPr>
              <a:t>Include a premium data source to increase granularity of data inputs</a:t>
            </a:r>
          </a:p>
          <a:p>
            <a:pPr algn="just">
              <a:lnSpc>
                <a:spcPct val="120000"/>
              </a:lnSpc>
            </a:pPr>
            <a:r>
              <a:rPr lang="en-US" sz="2000">
                <a:latin typeface="Minion Pro"/>
                <a:ea typeface="+mn-lt"/>
                <a:cs typeface="+mn-lt"/>
              </a:rPr>
              <a:t>Strategies </a:t>
            </a:r>
            <a:r>
              <a:rPr lang="en-US" sz="2000">
                <a:latin typeface="Minion Pro"/>
              </a:rPr>
              <a:t>created</a:t>
            </a:r>
            <a:r>
              <a:rPr lang="en-US" sz="2000">
                <a:latin typeface="Minion Pro"/>
                <a:ea typeface="+mn-lt"/>
                <a:cs typeface="+mn-lt"/>
              </a:rPr>
              <a:t> can be imported to Goldman Sachs MARCUS's app </a:t>
            </a:r>
          </a:p>
          <a:p>
            <a:pPr lvl="1" algn="just">
              <a:lnSpc>
                <a:spcPct val="120000"/>
              </a:lnSpc>
            </a:pPr>
            <a:r>
              <a:rPr lang="en-US" sz="2000">
                <a:latin typeface="Minion Pro"/>
                <a:cs typeface="Calibri"/>
              </a:rPr>
              <a:t>Strategies can be share around the community</a:t>
            </a:r>
          </a:p>
          <a:p>
            <a:pPr lvl="2" algn="just">
              <a:lnSpc>
                <a:spcPct val="120000"/>
              </a:lnSpc>
            </a:pPr>
            <a:r>
              <a:rPr lang="en-US">
                <a:latin typeface="Minion Pro"/>
                <a:cs typeface="Calibri"/>
              </a:rPr>
              <a:t>Allow users to purchase strategies from each other, increasing the user base</a:t>
            </a:r>
          </a:p>
          <a:p>
            <a:pPr lvl="2" algn="just">
              <a:lnSpc>
                <a:spcPct val="120000"/>
              </a:lnSpc>
            </a:pPr>
            <a:r>
              <a:rPr lang="en-US">
                <a:latin typeface="Minion Pro"/>
                <a:cs typeface="Calibri"/>
              </a:rPr>
              <a:t>Strategy</a:t>
            </a:r>
            <a:r>
              <a:rPr lang="en-US">
                <a:latin typeface="Minion Pro"/>
                <a:ea typeface="+mn-lt"/>
                <a:cs typeface="+mn-lt"/>
              </a:rPr>
              <a:t> creators may be paid a commission.</a:t>
            </a:r>
          </a:p>
          <a:p>
            <a:pPr lvl="2" algn="just">
              <a:lnSpc>
                <a:spcPct val="120000"/>
              </a:lnSpc>
            </a:pPr>
            <a:r>
              <a:rPr lang="en-US">
                <a:latin typeface="Minion Pro"/>
                <a:ea typeface="+mn-lt"/>
                <a:cs typeface="+mn-lt"/>
              </a:rPr>
              <a:t>Possible customer-to-customer (C2C) business model</a:t>
            </a:r>
            <a:endParaRPr lang="en-US">
              <a:latin typeface="Minion Pro"/>
              <a:cs typeface="Calibri"/>
            </a:endParaRPr>
          </a:p>
          <a:p>
            <a:pPr algn="just">
              <a:lnSpc>
                <a:spcPct val="120000"/>
              </a:lnSpc>
            </a:pPr>
            <a:r>
              <a:rPr lang="en-US" sz="2000">
                <a:latin typeface="Minion Pro"/>
                <a:cs typeface="Calibri"/>
              </a:rPr>
              <a:t>Expanding with additional financial instruments</a:t>
            </a:r>
          </a:p>
          <a:p>
            <a:pPr lvl="1" algn="just">
              <a:lnSpc>
                <a:spcPct val="120000"/>
              </a:lnSpc>
            </a:pPr>
            <a:r>
              <a:rPr lang="en-US" sz="2000">
                <a:latin typeface="Minion Pro"/>
                <a:cs typeface="Calibri"/>
              </a:rPr>
              <a:t>Trade with Cryptocurrency, Forex, ETFs, etc.</a:t>
            </a:r>
          </a:p>
        </p:txBody>
      </p:sp>
      <p:sp>
        <p:nvSpPr>
          <p:cNvPr id="11" name="Oval 10">
            <a:extLst>
              <a:ext uri="{FF2B5EF4-FFF2-40B4-BE49-F238E27FC236}">
                <a16:creationId xmlns:a16="http://schemas.microsoft.com/office/drawing/2014/main" id="{C6E10524-8AAB-4349-B21E-77D0099C7799}"/>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50B5C1B2-9B81-40AD-81C8-A330020AB89D}"/>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6B083EB-4819-475B-8644-5933B087A59B}"/>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476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C3CC-47FB-499B-8CE7-A16505BEBBD1}"/>
              </a:ext>
            </a:extLst>
          </p:cNvPr>
          <p:cNvSpPr>
            <a:spLocks noGrp="1"/>
          </p:cNvSpPr>
          <p:nvPr>
            <p:ph type="title"/>
          </p:nvPr>
        </p:nvSpPr>
        <p:spPr>
          <a:xfrm>
            <a:off x="2459" y="2561"/>
            <a:ext cx="12187082" cy="1325563"/>
          </a:xfrm>
        </p:spPr>
        <p:txBody>
          <a:bodyPr>
            <a:normAutofit/>
          </a:bodyPr>
          <a:lstStyle/>
          <a:p>
            <a:pPr algn="ctr"/>
            <a:r>
              <a:rPr lang="en-US" sz="3000">
                <a:latin typeface="Trajan pro"/>
                <a:cs typeface="Calibri Light"/>
              </a:rPr>
              <a:t>References</a:t>
            </a:r>
            <a:endParaRPr lang="en-US" sz="3000">
              <a:latin typeface="Trajan pro"/>
            </a:endParaRPr>
          </a:p>
        </p:txBody>
      </p:sp>
      <p:sp>
        <p:nvSpPr>
          <p:cNvPr id="3" name="Content Placeholder 2">
            <a:extLst>
              <a:ext uri="{FF2B5EF4-FFF2-40B4-BE49-F238E27FC236}">
                <a16:creationId xmlns:a16="http://schemas.microsoft.com/office/drawing/2014/main" id="{76001975-C3DB-44E4-A39C-367164DDF9C2}"/>
              </a:ext>
            </a:extLst>
          </p:cNvPr>
          <p:cNvSpPr>
            <a:spLocks noGrp="1"/>
          </p:cNvSpPr>
          <p:nvPr>
            <p:ph idx="1"/>
          </p:nvPr>
        </p:nvSpPr>
        <p:spPr>
          <a:xfrm>
            <a:off x="838759" y="1479541"/>
            <a:ext cx="10515600" cy="4351338"/>
          </a:xfrm>
        </p:spPr>
        <p:txBody>
          <a:bodyPr vert="horz" lIns="91440" tIns="45720" rIns="91440" bIns="45720" rtlCol="0" anchor="t">
            <a:normAutofit fontScale="92500" lnSpcReduction="10000"/>
          </a:bodyPr>
          <a:lstStyle/>
          <a:p>
            <a:pPr marL="0" indent="0">
              <a:buNone/>
            </a:pPr>
            <a:r>
              <a:rPr lang="en-US">
                <a:cs typeface="Calibri" panose="020F0502020204030204"/>
              </a:rPr>
              <a:t>Code References: </a:t>
            </a:r>
            <a:endParaRPr lang="en-US">
              <a:ea typeface="+mn-lt"/>
              <a:cs typeface="+mn-lt"/>
            </a:endParaRPr>
          </a:p>
          <a:p>
            <a:pPr marL="457200" indent="-457200"/>
            <a:r>
              <a:rPr lang="en-US">
                <a:ea typeface="+mn-lt"/>
                <a:cs typeface="+mn-lt"/>
                <a:hlinkClick r:id="rId2"/>
              </a:rPr>
              <a:t>https://blog.stevenlevithan.com/archives/date-time-format</a:t>
            </a:r>
            <a:endParaRPr lang="en-US">
              <a:ea typeface="+mn-lt"/>
              <a:cs typeface="+mn-lt"/>
            </a:endParaRPr>
          </a:p>
          <a:p>
            <a:pPr marL="0" indent="0">
              <a:buNone/>
            </a:pPr>
            <a:endParaRPr lang="en-US">
              <a:ea typeface="+mn-lt"/>
              <a:cs typeface="+mn-lt"/>
            </a:endParaRPr>
          </a:p>
          <a:p>
            <a:pPr marL="0" indent="0">
              <a:buNone/>
            </a:pPr>
            <a:r>
              <a:rPr lang="en-US">
                <a:ea typeface="+mn-lt"/>
                <a:cs typeface="+mn-lt"/>
              </a:rPr>
              <a:t>References:</a:t>
            </a:r>
          </a:p>
          <a:p>
            <a:pPr marL="457200" indent="-457200"/>
            <a:r>
              <a:rPr lang="en-US">
                <a:ea typeface="+mn-lt"/>
                <a:cs typeface="+mn-lt"/>
                <a:hlinkClick r:id="rId3"/>
              </a:rPr>
              <a:t>https://www.cowen.com/insights/retail-trading-whats-going-on-what-may-change-and-what-can-institutional-traders-do-about-it/</a:t>
            </a:r>
            <a:endParaRPr lang="en-US">
              <a:cs typeface="Calibri" panose="020F0502020204030204"/>
            </a:endParaRPr>
          </a:p>
          <a:p>
            <a:pPr marL="457200" indent="-457200"/>
            <a:r>
              <a:rPr lang="en-US">
                <a:ea typeface="+mn-lt"/>
                <a:cs typeface="+mn-lt"/>
                <a:hlinkClick r:id="rId4"/>
              </a:rPr>
              <a:t>https://calculator.aws/#/estimate</a:t>
            </a:r>
            <a:endParaRPr lang="en-US">
              <a:ea typeface="+mn-lt"/>
              <a:cs typeface="+mn-lt"/>
            </a:endParaRPr>
          </a:p>
          <a:p>
            <a:pPr marL="457200" indent="-457200"/>
            <a:r>
              <a:rPr lang="en-US">
                <a:ea typeface="+mn-lt"/>
                <a:cs typeface="+mn-lt"/>
                <a:hlinkClick r:id="rId5"/>
              </a:rPr>
              <a:t>https://www.goldmansachs.com/investor-relations/financials/current/annual-reports/2018-annual-report/#:~:text=We%20are%20pleased%20with%20our,%245%20billion%20of%20consumer%20loans</a:t>
            </a:r>
            <a:r>
              <a:rPr lang="en-US">
                <a:ea typeface="+mn-lt"/>
                <a:cs typeface="+mn-lt"/>
              </a:rPr>
              <a:t>.</a:t>
            </a:r>
          </a:p>
          <a:p>
            <a:pPr marL="457200" indent="-457200"/>
            <a:endParaRPr lang="en-US">
              <a:cs typeface="Calibri" panose="020F0502020204030204"/>
            </a:endParaRPr>
          </a:p>
          <a:p>
            <a:pPr marL="457200" indent="-457200"/>
            <a:endParaRPr lang="en-US">
              <a:cs typeface="Calibri" panose="020F0502020204030204"/>
            </a:endParaRPr>
          </a:p>
          <a:p>
            <a:pPr marL="457200" indent="-457200"/>
            <a:endParaRPr lang="en-US">
              <a:cs typeface="Calibri" panose="020F0502020204030204"/>
            </a:endParaRPr>
          </a:p>
          <a:p>
            <a:pPr marL="0" indent="0">
              <a:buNone/>
            </a:pPr>
            <a:endParaRPr lang="en-US">
              <a:cs typeface="Calibri" panose="020F0502020204030204"/>
            </a:endParaRPr>
          </a:p>
        </p:txBody>
      </p:sp>
      <p:sp>
        <p:nvSpPr>
          <p:cNvPr id="11" name="Oval 10">
            <a:extLst>
              <a:ext uri="{FF2B5EF4-FFF2-40B4-BE49-F238E27FC236}">
                <a16:creationId xmlns:a16="http://schemas.microsoft.com/office/drawing/2014/main" id="{B9BC7624-2545-43B9-B3AF-B372105C6253}"/>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9E3A0BCB-1CE9-4C42-A38C-0ED2B631DD5E}"/>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86AC4B5-9815-48EF-B82E-10DEACE48405}"/>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521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A877-F1C3-4EFF-A214-A5593D2F3DB6}"/>
              </a:ext>
            </a:extLst>
          </p:cNvPr>
          <p:cNvSpPr>
            <a:spLocks noGrp="1"/>
          </p:cNvSpPr>
          <p:nvPr>
            <p:ph type="title"/>
          </p:nvPr>
        </p:nvSpPr>
        <p:spPr>
          <a:xfrm>
            <a:off x="2459" y="2561"/>
            <a:ext cx="12187082" cy="1325563"/>
          </a:xfrm>
        </p:spPr>
        <p:txBody>
          <a:bodyPr>
            <a:normAutofit/>
          </a:bodyPr>
          <a:lstStyle/>
          <a:p>
            <a:pPr algn="ctr"/>
            <a:r>
              <a:rPr lang="en-US" sz="3000">
                <a:latin typeface="Trajan Pro"/>
                <a:cs typeface="Calibri Light"/>
              </a:rPr>
              <a:t>Description: Proposed Solution </a:t>
            </a:r>
            <a:endParaRPr lang="en-US" sz="3000">
              <a:latin typeface="Trajan Pro"/>
            </a:endParaRPr>
          </a:p>
        </p:txBody>
      </p:sp>
      <p:sp>
        <p:nvSpPr>
          <p:cNvPr id="3" name="Content Placeholder 2">
            <a:extLst>
              <a:ext uri="{FF2B5EF4-FFF2-40B4-BE49-F238E27FC236}">
                <a16:creationId xmlns:a16="http://schemas.microsoft.com/office/drawing/2014/main" id="{9A3075D9-22E8-4F0B-97E5-A8E77327B864}"/>
              </a:ext>
            </a:extLst>
          </p:cNvPr>
          <p:cNvSpPr>
            <a:spLocks noGrp="1"/>
          </p:cNvSpPr>
          <p:nvPr>
            <p:ph idx="1"/>
          </p:nvPr>
        </p:nvSpPr>
        <p:spPr>
          <a:xfrm>
            <a:off x="838200" y="1297141"/>
            <a:ext cx="10515600" cy="4351338"/>
          </a:xfrm>
        </p:spPr>
        <p:txBody>
          <a:bodyPr vert="horz" lIns="91440" tIns="45720" rIns="91440" bIns="45720" rtlCol="0" anchor="t">
            <a:normAutofit/>
          </a:bodyPr>
          <a:lstStyle/>
          <a:p>
            <a:pPr algn="just">
              <a:lnSpc>
                <a:spcPct val="150000"/>
              </a:lnSpc>
            </a:pPr>
            <a:r>
              <a:rPr lang="en-US" sz="2000">
                <a:latin typeface="Minion pro"/>
                <a:cs typeface="Calibri"/>
              </a:rPr>
              <a:t>Plug-and-Play Editor (Beginner-Friendly)</a:t>
            </a:r>
            <a:endParaRPr lang="en-US" sz="2000">
              <a:latin typeface="Minion pro"/>
            </a:endParaRPr>
          </a:p>
          <a:p>
            <a:pPr algn="just">
              <a:lnSpc>
                <a:spcPct val="150000"/>
              </a:lnSpc>
            </a:pPr>
            <a:r>
              <a:rPr lang="en-US" sz="2000">
                <a:latin typeface="Minion pro"/>
                <a:cs typeface="Calibri"/>
              </a:rPr>
              <a:t>Easy to create Automated Trading Models – without knowing a line of code</a:t>
            </a:r>
          </a:p>
          <a:p>
            <a:pPr algn="just">
              <a:lnSpc>
                <a:spcPct val="150000"/>
              </a:lnSpc>
            </a:pPr>
            <a:r>
              <a:rPr lang="en-US" sz="2000">
                <a:latin typeface="Minion pro"/>
                <a:ea typeface="+mn-lt"/>
                <a:cs typeface="+mn-lt"/>
              </a:rPr>
              <a:t>Eliminate long and manual Technical Analysis work</a:t>
            </a:r>
          </a:p>
          <a:p>
            <a:pPr algn="just">
              <a:lnSpc>
                <a:spcPct val="150000"/>
              </a:lnSpc>
            </a:pPr>
            <a:r>
              <a:rPr lang="en-US" sz="2000">
                <a:latin typeface="Minion pro"/>
                <a:cs typeface="Calibri"/>
              </a:rPr>
              <a:t>Large variation of Technical Indicators to build your strategy (full control)</a:t>
            </a:r>
          </a:p>
          <a:p>
            <a:pPr algn="just">
              <a:lnSpc>
                <a:spcPct val="150000"/>
              </a:lnSpc>
            </a:pPr>
            <a:r>
              <a:rPr lang="en-US" sz="2000">
                <a:latin typeface="Minion pro"/>
                <a:cs typeface="Calibri"/>
              </a:rPr>
              <a:t>Work with Historical and Real-Time trading data (scalable timeline)</a:t>
            </a:r>
          </a:p>
          <a:p>
            <a:pPr algn="just">
              <a:lnSpc>
                <a:spcPct val="150000"/>
              </a:lnSpc>
            </a:pPr>
            <a:r>
              <a:rPr lang="en-US" sz="2000">
                <a:latin typeface="Minion pro"/>
                <a:cs typeface="Calibri"/>
              </a:rPr>
              <a:t>Risk Mitigation</a:t>
            </a:r>
          </a:p>
          <a:p>
            <a:pPr algn="just">
              <a:lnSpc>
                <a:spcPct val="150000"/>
              </a:lnSpc>
            </a:pPr>
            <a:endParaRPr lang="en-US" sz="2000">
              <a:latin typeface="Minion pro"/>
              <a:cs typeface="Calibri"/>
            </a:endParaRPr>
          </a:p>
          <a:p>
            <a:pPr algn="just">
              <a:lnSpc>
                <a:spcPct val="150000"/>
              </a:lnSpc>
            </a:pPr>
            <a:endParaRPr lang="en-US" sz="2000">
              <a:latin typeface="Minion pro"/>
              <a:cs typeface="Calibri"/>
            </a:endParaRPr>
          </a:p>
          <a:p>
            <a:pPr algn="just">
              <a:lnSpc>
                <a:spcPct val="150000"/>
              </a:lnSpc>
            </a:pPr>
            <a:endParaRPr lang="en-US" sz="2000">
              <a:latin typeface="Minion pro"/>
              <a:cs typeface="Calibri"/>
            </a:endParaRPr>
          </a:p>
          <a:p>
            <a:pPr algn="just">
              <a:lnSpc>
                <a:spcPct val="150000"/>
              </a:lnSpc>
            </a:pPr>
            <a:endParaRPr lang="en-US" sz="2000">
              <a:latin typeface="Minion pro"/>
              <a:cs typeface="Calibri"/>
            </a:endParaRPr>
          </a:p>
          <a:p>
            <a:pPr algn="just">
              <a:lnSpc>
                <a:spcPct val="150000"/>
              </a:lnSpc>
            </a:pPr>
            <a:endParaRPr lang="en-US" sz="2000">
              <a:latin typeface="Minion pro"/>
              <a:cs typeface="Calibri"/>
            </a:endParaRPr>
          </a:p>
        </p:txBody>
      </p:sp>
      <p:sp>
        <p:nvSpPr>
          <p:cNvPr id="4" name="Rectangle: Rounded Corners 3">
            <a:extLst>
              <a:ext uri="{FF2B5EF4-FFF2-40B4-BE49-F238E27FC236}">
                <a16:creationId xmlns:a16="http://schemas.microsoft.com/office/drawing/2014/main" id="{47B38DC6-9DFD-4CFF-8724-425BE73250F4}"/>
              </a:ext>
            </a:extLst>
          </p:cNvPr>
          <p:cNvSpPr/>
          <p:nvPr/>
        </p:nvSpPr>
        <p:spPr>
          <a:xfrm>
            <a:off x="278667" y="4253841"/>
            <a:ext cx="2464036" cy="145278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Strategize</a:t>
            </a:r>
          </a:p>
          <a:p>
            <a:pPr algn="ctr"/>
            <a:r>
              <a:rPr lang="en-US">
                <a:cs typeface="Calibri"/>
              </a:rPr>
              <a:t>(Choose Indicators) </a:t>
            </a:r>
          </a:p>
        </p:txBody>
      </p:sp>
      <p:sp>
        <p:nvSpPr>
          <p:cNvPr id="5" name="Rectangle: Rounded Corners 4">
            <a:extLst>
              <a:ext uri="{FF2B5EF4-FFF2-40B4-BE49-F238E27FC236}">
                <a16:creationId xmlns:a16="http://schemas.microsoft.com/office/drawing/2014/main" id="{E405AAFA-1457-4B0A-90FD-BA0872111E8D}"/>
              </a:ext>
            </a:extLst>
          </p:cNvPr>
          <p:cNvSpPr/>
          <p:nvPr/>
        </p:nvSpPr>
        <p:spPr>
          <a:xfrm>
            <a:off x="3283938" y="4253840"/>
            <a:ext cx="2464036" cy="1452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Logic Builder</a:t>
            </a:r>
          </a:p>
          <a:p>
            <a:pPr algn="ctr"/>
            <a:r>
              <a:rPr lang="en-US">
                <a:cs typeface="Calibri"/>
              </a:rPr>
              <a:t>(Define Actions)</a:t>
            </a:r>
          </a:p>
        </p:txBody>
      </p:sp>
      <p:sp>
        <p:nvSpPr>
          <p:cNvPr id="6" name="Rectangle: Rounded Corners 5">
            <a:extLst>
              <a:ext uri="{FF2B5EF4-FFF2-40B4-BE49-F238E27FC236}">
                <a16:creationId xmlns:a16="http://schemas.microsoft.com/office/drawing/2014/main" id="{8E10C96F-5DF3-4CD3-B200-D51A884B9597}"/>
              </a:ext>
            </a:extLst>
          </p:cNvPr>
          <p:cNvSpPr/>
          <p:nvPr/>
        </p:nvSpPr>
        <p:spPr>
          <a:xfrm>
            <a:off x="6282087" y="4253840"/>
            <a:ext cx="2464036" cy="1452784"/>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Back-Testing</a:t>
            </a:r>
          </a:p>
          <a:p>
            <a:pPr algn="ctr"/>
            <a:r>
              <a:rPr lang="en-US">
                <a:cs typeface="Calibri"/>
              </a:rPr>
              <a:t>(Win-Lose Rate)</a:t>
            </a:r>
          </a:p>
        </p:txBody>
      </p:sp>
      <p:sp>
        <p:nvSpPr>
          <p:cNvPr id="7" name="Rectangle: Rounded Corners 6">
            <a:extLst>
              <a:ext uri="{FF2B5EF4-FFF2-40B4-BE49-F238E27FC236}">
                <a16:creationId xmlns:a16="http://schemas.microsoft.com/office/drawing/2014/main" id="{8C4316DB-5BB6-49EF-A9E6-E6B20B7A7F77}"/>
              </a:ext>
            </a:extLst>
          </p:cNvPr>
          <p:cNvSpPr/>
          <p:nvPr/>
        </p:nvSpPr>
        <p:spPr>
          <a:xfrm>
            <a:off x="9315843" y="4253839"/>
            <a:ext cx="2464036" cy="145278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Implement</a:t>
            </a:r>
          </a:p>
          <a:p>
            <a:pPr algn="ctr"/>
            <a:r>
              <a:rPr lang="en-US">
                <a:cs typeface="Calibri"/>
              </a:rPr>
              <a:t>(Roll out Trading Model in real-time)</a:t>
            </a:r>
          </a:p>
        </p:txBody>
      </p:sp>
      <p:sp>
        <p:nvSpPr>
          <p:cNvPr id="8" name="Arrow: Right 7">
            <a:extLst>
              <a:ext uri="{FF2B5EF4-FFF2-40B4-BE49-F238E27FC236}">
                <a16:creationId xmlns:a16="http://schemas.microsoft.com/office/drawing/2014/main" id="{2EAFC7FA-64FD-4927-BC3A-B7B66DAF1426}"/>
              </a:ext>
            </a:extLst>
          </p:cNvPr>
          <p:cNvSpPr/>
          <p:nvPr/>
        </p:nvSpPr>
        <p:spPr>
          <a:xfrm>
            <a:off x="2805750" y="4823222"/>
            <a:ext cx="481263" cy="320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9EFD36-1F2A-4782-8099-D85546C40E2E}"/>
              </a:ext>
            </a:extLst>
          </p:cNvPr>
          <p:cNvSpPr/>
          <p:nvPr/>
        </p:nvSpPr>
        <p:spPr>
          <a:xfrm>
            <a:off x="5797602" y="4823221"/>
            <a:ext cx="481263" cy="320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4D7FD88F-7478-4DD1-852E-D48B8AF264B7}"/>
              </a:ext>
            </a:extLst>
          </p:cNvPr>
          <p:cNvSpPr/>
          <p:nvPr/>
        </p:nvSpPr>
        <p:spPr>
          <a:xfrm>
            <a:off x="8837580" y="4823220"/>
            <a:ext cx="481263" cy="320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6DDD149-762E-4FC6-8C26-8D7DF876DD10}"/>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A16B58F1-97C6-4758-9C72-2E30F410E93D}"/>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02DB520-FDEA-4831-B93D-EE966AC64C17}"/>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19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97CA-F994-468F-9E8C-F0867CE074E9}"/>
              </a:ext>
            </a:extLst>
          </p:cNvPr>
          <p:cNvSpPr>
            <a:spLocks noGrp="1"/>
          </p:cNvSpPr>
          <p:nvPr>
            <p:ph type="title"/>
          </p:nvPr>
        </p:nvSpPr>
        <p:spPr>
          <a:xfrm>
            <a:off x="2459" y="2561"/>
            <a:ext cx="12187082" cy="1325563"/>
          </a:xfrm>
        </p:spPr>
        <p:txBody>
          <a:bodyPr>
            <a:normAutofit/>
          </a:bodyPr>
          <a:lstStyle/>
          <a:p>
            <a:pPr algn="ctr"/>
            <a:r>
              <a:rPr lang="en-US" sz="3000">
                <a:latin typeface="Trajan pro"/>
                <a:cs typeface="Calibri Light"/>
              </a:rPr>
              <a:t>Business Case</a:t>
            </a:r>
            <a:endParaRPr lang="en-US" sz="3000">
              <a:latin typeface="Trajan pro"/>
            </a:endParaRPr>
          </a:p>
        </p:txBody>
      </p:sp>
      <p:sp>
        <p:nvSpPr>
          <p:cNvPr id="3" name="Content Placeholder 2">
            <a:extLst>
              <a:ext uri="{FF2B5EF4-FFF2-40B4-BE49-F238E27FC236}">
                <a16:creationId xmlns:a16="http://schemas.microsoft.com/office/drawing/2014/main" id="{9F2E7B2E-D3CD-44DC-8D1A-E730B049BFEF}"/>
              </a:ext>
            </a:extLst>
          </p:cNvPr>
          <p:cNvSpPr>
            <a:spLocks noGrp="1"/>
          </p:cNvSpPr>
          <p:nvPr>
            <p:ph idx="1"/>
          </p:nvPr>
        </p:nvSpPr>
        <p:spPr>
          <a:xfrm>
            <a:off x="838200" y="1254125"/>
            <a:ext cx="10515600" cy="4351338"/>
          </a:xfrm>
        </p:spPr>
        <p:txBody>
          <a:bodyPr vert="horz" lIns="91440" tIns="45720" rIns="91440" bIns="45720" rtlCol="0" anchor="t">
            <a:normAutofit/>
          </a:bodyPr>
          <a:lstStyle/>
          <a:p>
            <a:pPr marL="0" indent="0" algn="just">
              <a:lnSpc>
                <a:spcPct val="150000"/>
              </a:lnSpc>
              <a:buNone/>
            </a:pPr>
            <a:r>
              <a:rPr lang="en-US" sz="2000" b="1">
                <a:latin typeface="Minion pro"/>
                <a:cs typeface="Calibri"/>
              </a:rPr>
              <a:t>Strategic Context: </a:t>
            </a:r>
            <a:r>
              <a:rPr lang="en-US" sz="2000">
                <a:latin typeface="Minion pro"/>
                <a:cs typeface="Calibri"/>
              </a:rPr>
              <a:t>Revolutionize the way automated trading models are created. </a:t>
            </a:r>
            <a:endParaRPr lang="en-US" sz="2000" b="1">
              <a:latin typeface="Minion pro"/>
              <a:cs typeface="Calibri"/>
            </a:endParaRPr>
          </a:p>
          <a:p>
            <a:pPr marL="914400" lvl="1" indent="-457200" algn="just">
              <a:lnSpc>
                <a:spcPct val="150000"/>
              </a:lnSpc>
            </a:pPr>
            <a:r>
              <a:rPr lang="en-US" sz="2000">
                <a:latin typeface="Minion pro"/>
                <a:cs typeface="Calibri"/>
              </a:rPr>
              <a:t>Eliminate traditional manual process of programming your own trading model</a:t>
            </a:r>
          </a:p>
          <a:p>
            <a:pPr marL="914400" lvl="1" indent="-457200" algn="just">
              <a:lnSpc>
                <a:spcPct val="150000"/>
              </a:lnSpc>
            </a:pPr>
            <a:r>
              <a:rPr lang="en-US" sz="2000">
                <a:latin typeface="Minion pro"/>
                <a:cs typeface="Calibri"/>
              </a:rPr>
              <a:t>Bridge skill gaps between traders of all level</a:t>
            </a:r>
          </a:p>
          <a:p>
            <a:pPr marL="914400" lvl="1" indent="-457200" algn="just">
              <a:lnSpc>
                <a:spcPct val="150000"/>
              </a:lnSpc>
            </a:pPr>
            <a:r>
              <a:rPr lang="en-US" sz="2000">
                <a:latin typeface="Minion pro"/>
                <a:cs typeface="Calibri"/>
              </a:rPr>
              <a:t>Equal playing field for all --&gt; Inclusive trading community</a:t>
            </a:r>
          </a:p>
          <a:p>
            <a:pPr marL="0" indent="0" algn="just">
              <a:lnSpc>
                <a:spcPct val="150000"/>
              </a:lnSpc>
              <a:buNone/>
            </a:pPr>
            <a:endParaRPr lang="en-US" sz="2000" b="1">
              <a:latin typeface="Minion pro"/>
              <a:cs typeface="Calibri"/>
            </a:endParaRPr>
          </a:p>
          <a:p>
            <a:pPr marL="0" indent="0" algn="just">
              <a:lnSpc>
                <a:spcPct val="150000"/>
              </a:lnSpc>
              <a:buNone/>
            </a:pPr>
            <a:r>
              <a:rPr lang="en-US" sz="2000" b="1">
                <a:latin typeface="Minion pro"/>
                <a:cs typeface="Calibri"/>
              </a:rPr>
              <a:t>Commercial Approach: </a:t>
            </a:r>
            <a:r>
              <a:rPr lang="en-US" sz="2000">
                <a:latin typeface="Minion pro"/>
                <a:cs typeface="Calibri"/>
              </a:rPr>
              <a:t>API &amp; Software-as-a-Service (SaaS)</a:t>
            </a:r>
            <a:endParaRPr lang="en-US" sz="2000">
              <a:latin typeface="Minion pro"/>
              <a:ea typeface="+mn-lt"/>
              <a:cs typeface="+mn-lt"/>
            </a:endParaRPr>
          </a:p>
          <a:p>
            <a:pPr marL="800100" lvl="1" indent="-342900" algn="just">
              <a:lnSpc>
                <a:spcPct val="150000"/>
              </a:lnSpc>
            </a:pPr>
            <a:r>
              <a:rPr lang="en-US" sz="1600">
                <a:latin typeface="Minion pro"/>
                <a:cs typeface="Calibri"/>
              </a:rPr>
              <a:t>Individuals</a:t>
            </a:r>
          </a:p>
          <a:p>
            <a:pPr marL="800100" lvl="1" indent="-342900" algn="just">
              <a:lnSpc>
                <a:spcPct val="150000"/>
              </a:lnSpc>
            </a:pPr>
            <a:r>
              <a:rPr lang="en-US" sz="1600">
                <a:latin typeface="Minion pro"/>
                <a:cs typeface="Calibri"/>
              </a:rPr>
              <a:t>Institutions / Organizations </a:t>
            </a:r>
          </a:p>
        </p:txBody>
      </p:sp>
      <p:sp>
        <p:nvSpPr>
          <p:cNvPr id="4" name="Right Brace 3">
            <a:extLst>
              <a:ext uri="{FF2B5EF4-FFF2-40B4-BE49-F238E27FC236}">
                <a16:creationId xmlns:a16="http://schemas.microsoft.com/office/drawing/2014/main" id="{8D5E6EFE-780C-4AF0-A71A-15381C937890}"/>
              </a:ext>
            </a:extLst>
          </p:cNvPr>
          <p:cNvSpPr/>
          <p:nvPr/>
        </p:nvSpPr>
        <p:spPr>
          <a:xfrm>
            <a:off x="7977705" y="4464698"/>
            <a:ext cx="155510" cy="9175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3717169-7E00-4E23-A2F5-7EA3EBBEF0B0}"/>
              </a:ext>
            </a:extLst>
          </p:cNvPr>
          <p:cNvSpPr txBox="1"/>
          <p:nvPr/>
        </p:nvSpPr>
        <p:spPr>
          <a:xfrm>
            <a:off x="8176727" y="4693298"/>
            <a:ext cx="38784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Subscription business model</a:t>
            </a:r>
            <a:endParaRPr lang="en-US" sz="2400">
              <a:cs typeface="Calibri"/>
            </a:endParaRPr>
          </a:p>
        </p:txBody>
      </p:sp>
      <p:sp>
        <p:nvSpPr>
          <p:cNvPr id="14" name="Oval 13">
            <a:extLst>
              <a:ext uri="{FF2B5EF4-FFF2-40B4-BE49-F238E27FC236}">
                <a16:creationId xmlns:a16="http://schemas.microsoft.com/office/drawing/2014/main" id="{F13CE568-C024-425C-8172-0C2A29A9F450}"/>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1C1545FF-8980-4F6E-AA47-B40F03E11982}"/>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E0771A7-9FA9-4D99-8E8B-EC8055CE432D}"/>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pic>
        <p:nvPicPr>
          <p:cNvPr id="8" name="Picture 8" descr="A screenshot of a computer&#10;&#10;Description automatically generated">
            <a:extLst>
              <a:ext uri="{FF2B5EF4-FFF2-40B4-BE49-F238E27FC236}">
                <a16:creationId xmlns:a16="http://schemas.microsoft.com/office/drawing/2014/main" id="{BFC1F698-7939-438F-9FE5-FD9CD9B72197}"/>
              </a:ext>
            </a:extLst>
          </p:cNvPr>
          <p:cNvPicPr>
            <a:picLocks noChangeAspect="1"/>
          </p:cNvPicPr>
          <p:nvPr/>
        </p:nvPicPr>
        <p:blipFill rotWithShape="1">
          <a:blip r:embed="rId3"/>
          <a:srcRect r="45326"/>
          <a:stretch/>
        </p:blipFill>
        <p:spPr>
          <a:xfrm>
            <a:off x="5850745" y="601202"/>
            <a:ext cx="6415579" cy="5731183"/>
          </a:xfrm>
          <a:prstGeom prst="rect">
            <a:avLst/>
          </a:prstGeom>
        </p:spPr>
      </p:pic>
      <p:pic>
        <p:nvPicPr>
          <p:cNvPr id="7" name="Picture 6" descr="Text&#10;&#10;Description automatically generated">
            <a:extLst>
              <a:ext uri="{FF2B5EF4-FFF2-40B4-BE49-F238E27FC236}">
                <a16:creationId xmlns:a16="http://schemas.microsoft.com/office/drawing/2014/main" id="{12763A3B-BEA1-47FD-B812-E66B49F627EB}"/>
              </a:ext>
            </a:extLst>
          </p:cNvPr>
          <p:cNvPicPr>
            <a:picLocks noChangeAspect="1"/>
          </p:cNvPicPr>
          <p:nvPr/>
        </p:nvPicPr>
        <p:blipFill>
          <a:blip r:embed="rId4"/>
          <a:stretch>
            <a:fillRect/>
          </a:stretch>
        </p:blipFill>
        <p:spPr>
          <a:xfrm>
            <a:off x="136851" y="1350160"/>
            <a:ext cx="5848286" cy="4253715"/>
          </a:xfrm>
          <a:prstGeom prst="rect">
            <a:avLst/>
          </a:prstGeom>
          <a:ln w="127000" cap="sq">
            <a:no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23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8"/>
                                        </p:tgtEl>
                                      </p:cBhvr>
                                    </p:animEffect>
                                    <p:anim calcmode="lin" valueType="num">
                                      <p:cBhvr>
                                        <p:cTn id="17" dur="1000"/>
                                        <p:tgtEl>
                                          <p:spTgt spid="8"/>
                                        </p:tgtEl>
                                        <p:attrNameLst>
                                          <p:attrName>ppt_x</p:attrName>
                                        </p:attrNameLst>
                                      </p:cBhvr>
                                      <p:tavLst>
                                        <p:tav tm="0">
                                          <p:val>
                                            <p:strVal val="ppt_x"/>
                                          </p:val>
                                        </p:tav>
                                        <p:tav tm="100000">
                                          <p:val>
                                            <p:strVal val="ppt_x"/>
                                          </p:val>
                                        </p:tav>
                                      </p:tavLst>
                                    </p:anim>
                                    <p:anim calcmode="lin" valueType="num">
                                      <p:cBhvr>
                                        <p:cTn id="18" dur="1000"/>
                                        <p:tgtEl>
                                          <p:spTgt spid="8"/>
                                        </p:tgtEl>
                                        <p:attrNameLst>
                                          <p:attrName>ppt_y</p:attrName>
                                        </p:attrNameLst>
                                      </p:cBhvr>
                                      <p:tavLst>
                                        <p:tav tm="0">
                                          <p:val>
                                            <p:strVal val="ppt_y"/>
                                          </p:val>
                                        </p:tav>
                                        <p:tav tm="100000">
                                          <p:val>
                                            <p:strVal val="ppt_y+.1"/>
                                          </p:val>
                                        </p:tav>
                                      </p:tavLst>
                                    </p:anim>
                                    <p:set>
                                      <p:cBhvr>
                                        <p:cTn id="19" dur="1" fill="hold">
                                          <p:stCondLst>
                                            <p:cond delay="999"/>
                                          </p:stCondLst>
                                        </p:cTn>
                                        <p:tgtEl>
                                          <p:spTgt spid="8"/>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7"/>
                                        </p:tgtEl>
                                      </p:cBhvr>
                                    </p:animEffect>
                                    <p:anim calcmode="lin" valueType="num">
                                      <p:cBhvr>
                                        <p:cTn id="22" dur="1000"/>
                                        <p:tgtEl>
                                          <p:spTgt spid="7"/>
                                        </p:tgtEl>
                                        <p:attrNameLst>
                                          <p:attrName>ppt_x</p:attrName>
                                        </p:attrNameLst>
                                      </p:cBhvr>
                                      <p:tavLst>
                                        <p:tav tm="0">
                                          <p:val>
                                            <p:strVal val="ppt_x"/>
                                          </p:val>
                                        </p:tav>
                                        <p:tav tm="100000">
                                          <p:val>
                                            <p:strVal val="ppt_x"/>
                                          </p:val>
                                        </p:tav>
                                      </p:tavLst>
                                    </p:anim>
                                    <p:anim calcmode="lin" valueType="num">
                                      <p:cBhvr>
                                        <p:cTn id="23" dur="1000"/>
                                        <p:tgtEl>
                                          <p:spTgt spid="7"/>
                                        </p:tgtEl>
                                        <p:attrNameLst>
                                          <p:attrName>ppt_y</p:attrName>
                                        </p:attrNameLst>
                                      </p:cBhvr>
                                      <p:tavLst>
                                        <p:tav tm="0">
                                          <p:val>
                                            <p:strVal val="ppt_y"/>
                                          </p:val>
                                        </p:tav>
                                        <p:tav tm="100000">
                                          <p:val>
                                            <p:strVal val="ppt_y+.1"/>
                                          </p:val>
                                        </p:tav>
                                      </p:tavLst>
                                    </p:anim>
                                    <p:set>
                                      <p:cBhvr>
                                        <p:cTn id="24"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5DD4-A36A-4A8D-8A4A-9C10A53CB3FC}"/>
              </a:ext>
            </a:extLst>
          </p:cNvPr>
          <p:cNvSpPr>
            <a:spLocks noGrp="1"/>
          </p:cNvSpPr>
          <p:nvPr>
            <p:ph type="title"/>
          </p:nvPr>
        </p:nvSpPr>
        <p:spPr>
          <a:xfrm>
            <a:off x="2459" y="2561"/>
            <a:ext cx="12187082" cy="1325563"/>
          </a:xfrm>
        </p:spPr>
        <p:txBody>
          <a:bodyPr>
            <a:normAutofit/>
          </a:bodyPr>
          <a:lstStyle/>
          <a:p>
            <a:pPr algn="ctr"/>
            <a:r>
              <a:rPr lang="en-US" sz="3000">
                <a:latin typeface="Trajan Pro"/>
                <a:cs typeface="Calibri Light"/>
              </a:rPr>
              <a:t>Business Case </a:t>
            </a:r>
            <a:endParaRPr lang="en-US"/>
          </a:p>
        </p:txBody>
      </p:sp>
      <p:sp>
        <p:nvSpPr>
          <p:cNvPr id="3" name="Content Placeholder 2">
            <a:extLst>
              <a:ext uri="{FF2B5EF4-FFF2-40B4-BE49-F238E27FC236}">
                <a16:creationId xmlns:a16="http://schemas.microsoft.com/office/drawing/2014/main" id="{EC4DD99C-D8F5-4321-83F8-63FB804DC418}"/>
              </a:ext>
            </a:extLst>
          </p:cNvPr>
          <p:cNvSpPr>
            <a:spLocks noGrp="1"/>
          </p:cNvSpPr>
          <p:nvPr>
            <p:ph idx="1"/>
          </p:nvPr>
        </p:nvSpPr>
        <p:spPr>
          <a:xfrm>
            <a:off x="838200" y="1063625"/>
            <a:ext cx="10515600" cy="5422056"/>
          </a:xfrm>
        </p:spPr>
        <p:txBody>
          <a:bodyPr vert="horz" lIns="91440" tIns="45720" rIns="91440" bIns="45720" rtlCol="0" anchor="t">
            <a:normAutofit/>
          </a:bodyPr>
          <a:lstStyle/>
          <a:p>
            <a:pPr marL="0" indent="0" algn="just">
              <a:lnSpc>
                <a:spcPct val="150000"/>
              </a:lnSpc>
              <a:buNone/>
            </a:pPr>
            <a:r>
              <a:rPr lang="en-US" sz="2000" b="1">
                <a:latin typeface="Minion pro"/>
                <a:ea typeface="+mn-lt"/>
                <a:cs typeface="+mn-lt"/>
              </a:rPr>
              <a:t>Economic analysis (Rough Estimation):</a:t>
            </a:r>
            <a:endParaRPr lang="en-US" sz="2000">
              <a:latin typeface="Minion pro"/>
            </a:endParaRPr>
          </a:p>
          <a:p>
            <a:pPr marL="0" indent="0" algn="just">
              <a:lnSpc>
                <a:spcPct val="150000"/>
              </a:lnSpc>
              <a:buNone/>
            </a:pPr>
            <a:endParaRPr lang="en-US" sz="2000" b="1">
              <a:latin typeface="Minion pro"/>
              <a:ea typeface="+mn-lt"/>
              <a:cs typeface="+mn-lt"/>
            </a:endParaRPr>
          </a:p>
          <a:p>
            <a:pPr marL="0" indent="0" algn="just">
              <a:lnSpc>
                <a:spcPct val="150000"/>
              </a:lnSpc>
              <a:buNone/>
            </a:pPr>
            <a:endParaRPr lang="en-US" sz="2000" b="1">
              <a:latin typeface="Minion pro"/>
              <a:ea typeface="+mn-lt"/>
              <a:cs typeface="+mn-lt"/>
            </a:endParaRPr>
          </a:p>
          <a:p>
            <a:pPr marL="0" indent="0" algn="just">
              <a:lnSpc>
                <a:spcPct val="150000"/>
              </a:lnSpc>
              <a:buNone/>
            </a:pPr>
            <a:endParaRPr lang="en-US" sz="2000" b="1">
              <a:latin typeface="Minion pro"/>
              <a:ea typeface="+mn-lt"/>
              <a:cs typeface="+mn-lt"/>
            </a:endParaRPr>
          </a:p>
          <a:p>
            <a:pPr marL="0" indent="0" algn="just">
              <a:lnSpc>
                <a:spcPct val="150000"/>
              </a:lnSpc>
              <a:buNone/>
            </a:pPr>
            <a:endParaRPr lang="en-US" sz="2000" b="1">
              <a:latin typeface="Minion pro"/>
              <a:ea typeface="+mn-lt"/>
              <a:cs typeface="+mn-lt"/>
            </a:endParaRPr>
          </a:p>
          <a:p>
            <a:pPr marL="0" indent="0" algn="just">
              <a:lnSpc>
                <a:spcPct val="150000"/>
              </a:lnSpc>
              <a:buNone/>
            </a:pPr>
            <a:endParaRPr lang="en-US" sz="2000" b="1">
              <a:latin typeface="Minion pro"/>
              <a:ea typeface="+mn-lt"/>
              <a:cs typeface="+mn-lt"/>
            </a:endParaRPr>
          </a:p>
          <a:p>
            <a:pPr marL="0" indent="0" algn="just">
              <a:lnSpc>
                <a:spcPct val="150000"/>
              </a:lnSpc>
              <a:buNone/>
            </a:pPr>
            <a:endParaRPr lang="en-US" sz="2000" b="1">
              <a:latin typeface="Minion pro"/>
              <a:ea typeface="+mn-lt"/>
              <a:cs typeface="+mn-lt"/>
            </a:endParaRPr>
          </a:p>
          <a:p>
            <a:pPr marL="0" indent="0" algn="just">
              <a:lnSpc>
                <a:spcPct val="150000"/>
              </a:lnSpc>
              <a:buNone/>
            </a:pPr>
            <a:endParaRPr lang="en-US" sz="2000" b="1">
              <a:latin typeface="Minion pro"/>
              <a:ea typeface="+mn-lt"/>
              <a:cs typeface="+mn-lt"/>
            </a:endParaRPr>
          </a:p>
          <a:p>
            <a:pPr marL="0" indent="0" algn="just">
              <a:lnSpc>
                <a:spcPct val="150000"/>
              </a:lnSpc>
              <a:buNone/>
            </a:pPr>
            <a:endParaRPr lang="en-US">
              <a:latin typeface="Minion pro"/>
              <a:cs typeface="Calibri" panose="020F0502020204030204"/>
            </a:endParaRPr>
          </a:p>
          <a:p>
            <a:pPr marL="0" indent="0" algn="just">
              <a:lnSpc>
                <a:spcPct val="150000"/>
              </a:lnSpc>
              <a:buNone/>
            </a:pPr>
            <a:endParaRPr lang="en-US" sz="2000" b="1">
              <a:latin typeface="Minion pro"/>
              <a:cs typeface="Calibri" panose="020F0502020204030204"/>
            </a:endParaRPr>
          </a:p>
        </p:txBody>
      </p:sp>
      <p:sp>
        <p:nvSpPr>
          <p:cNvPr id="11" name="Oval 10">
            <a:extLst>
              <a:ext uri="{FF2B5EF4-FFF2-40B4-BE49-F238E27FC236}">
                <a16:creationId xmlns:a16="http://schemas.microsoft.com/office/drawing/2014/main" id="{0E51FBC4-EA6F-4364-9082-50DFCF4B9EB7}"/>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A1A8F467-807E-4D1E-BE75-23DC3A7066EF}"/>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8600D31-6294-4EAA-B194-16F30FD7BDB7}"/>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4" name="Table 4">
            <a:extLst>
              <a:ext uri="{FF2B5EF4-FFF2-40B4-BE49-F238E27FC236}">
                <a16:creationId xmlns:a16="http://schemas.microsoft.com/office/drawing/2014/main" id="{5A495346-370C-4AD1-8701-A2EFAD425077}"/>
              </a:ext>
            </a:extLst>
          </p:cNvPr>
          <p:cNvGraphicFramePr>
            <a:graphicFrameLocks noGrp="1"/>
          </p:cNvGraphicFramePr>
          <p:nvPr>
            <p:extLst>
              <p:ext uri="{D42A27DB-BD31-4B8C-83A1-F6EECF244321}">
                <p14:modId xmlns:p14="http://schemas.microsoft.com/office/powerpoint/2010/main" val="1397379012"/>
              </p:ext>
            </p:extLst>
          </p:nvPr>
        </p:nvGraphicFramePr>
        <p:xfrm>
          <a:off x="611187" y="4118663"/>
          <a:ext cx="11249224" cy="2644291"/>
        </p:xfrm>
        <a:graphic>
          <a:graphicData uri="http://schemas.openxmlformats.org/drawingml/2006/table">
            <a:tbl>
              <a:tblPr firstRow="1" bandRow="1">
                <a:tableStyleId>{5C22544A-7EE6-4342-B048-85BDC9FD1C3A}</a:tableStyleId>
              </a:tblPr>
              <a:tblGrid>
                <a:gridCol w="2812306">
                  <a:extLst>
                    <a:ext uri="{9D8B030D-6E8A-4147-A177-3AD203B41FA5}">
                      <a16:colId xmlns:a16="http://schemas.microsoft.com/office/drawing/2014/main" val="1914044472"/>
                    </a:ext>
                  </a:extLst>
                </a:gridCol>
                <a:gridCol w="2812306">
                  <a:extLst>
                    <a:ext uri="{9D8B030D-6E8A-4147-A177-3AD203B41FA5}">
                      <a16:colId xmlns:a16="http://schemas.microsoft.com/office/drawing/2014/main" val="3428633535"/>
                    </a:ext>
                  </a:extLst>
                </a:gridCol>
                <a:gridCol w="2812306">
                  <a:extLst>
                    <a:ext uri="{9D8B030D-6E8A-4147-A177-3AD203B41FA5}">
                      <a16:colId xmlns:a16="http://schemas.microsoft.com/office/drawing/2014/main" val="1848281212"/>
                    </a:ext>
                  </a:extLst>
                </a:gridCol>
                <a:gridCol w="2812306">
                  <a:extLst>
                    <a:ext uri="{9D8B030D-6E8A-4147-A177-3AD203B41FA5}">
                      <a16:colId xmlns:a16="http://schemas.microsoft.com/office/drawing/2014/main" val="1482725343"/>
                    </a:ext>
                  </a:extLst>
                </a:gridCol>
              </a:tblGrid>
              <a:tr h="766712">
                <a:tc gridSpan="2">
                  <a:txBody>
                    <a:bodyPr/>
                    <a:lstStyle/>
                    <a:p>
                      <a:pPr lvl="0" algn="ctr">
                        <a:buNone/>
                      </a:pPr>
                      <a:r>
                        <a:rPr lang="en-US" sz="2000">
                          <a:latin typeface="Minion Pro"/>
                        </a:rPr>
                        <a:t>Trade, Execution Fees</a:t>
                      </a:r>
                    </a:p>
                  </a:txBody>
                  <a:tcPr/>
                </a:tc>
                <a:tc hMerge="1">
                  <a:txBody>
                    <a:bodyPr/>
                    <a:lstStyle/>
                    <a:p>
                      <a:endParaRPr lang="en-US" sz="2000">
                        <a:latin typeface="Minion Pro"/>
                      </a:endParaRPr>
                    </a:p>
                  </a:txBody>
                  <a:tcPr/>
                </a:tc>
                <a:tc gridSpan="2">
                  <a:txBody>
                    <a:bodyPr/>
                    <a:lstStyle/>
                    <a:p>
                      <a:pPr algn="ctr"/>
                      <a:r>
                        <a:rPr lang="en-US" sz="2000">
                          <a:latin typeface="Minion Pro"/>
                        </a:rPr>
                        <a:t>Subscription of Solution fees</a:t>
                      </a:r>
                    </a:p>
                  </a:txBody>
                  <a:tcPr/>
                </a:tc>
                <a:tc hMerge="1">
                  <a:txBody>
                    <a:bodyPr/>
                    <a:lstStyle/>
                    <a:p>
                      <a:endParaRPr lang="en-US"/>
                    </a:p>
                  </a:txBody>
                  <a:tcPr/>
                </a:tc>
                <a:extLst>
                  <a:ext uri="{0D108BD9-81ED-4DB2-BD59-A6C34878D82A}">
                    <a16:rowId xmlns:a16="http://schemas.microsoft.com/office/drawing/2014/main" val="42284243"/>
                  </a:ext>
                </a:extLst>
              </a:tr>
              <a:tr h="605298">
                <a:tc>
                  <a:txBody>
                    <a:bodyPr/>
                    <a:lstStyle/>
                    <a:p>
                      <a:pPr lvl="0" algn="ctr">
                        <a:buNone/>
                      </a:pPr>
                      <a:r>
                        <a:rPr lang="en-US"/>
                        <a:t>Rough Addressable Market Daily</a:t>
                      </a:r>
                    </a:p>
                  </a:txBody>
                  <a:tcPr/>
                </a:tc>
                <a:tc>
                  <a:txBody>
                    <a:bodyPr/>
                    <a:lstStyle/>
                    <a:p>
                      <a:pPr algn="ctr"/>
                      <a:r>
                        <a:rPr lang="en-US" sz="1600">
                          <a:latin typeface="Minion Pro"/>
                        </a:rPr>
                        <a:t>Avg Brokerage Transaction Fees</a:t>
                      </a:r>
                    </a:p>
                  </a:txBody>
                  <a:tcPr/>
                </a:tc>
                <a:tc>
                  <a:txBody>
                    <a:bodyPr/>
                    <a:lstStyle/>
                    <a:p>
                      <a:pPr algn="ctr"/>
                      <a:r>
                        <a:rPr lang="en-US" sz="1600">
                          <a:latin typeface="Minion Pro"/>
                        </a:rPr>
                        <a:t>Monthly Basis Subscription Fees</a:t>
                      </a:r>
                    </a:p>
                  </a:txBody>
                  <a:tcPr/>
                </a:tc>
                <a:tc>
                  <a:txBody>
                    <a:bodyPr/>
                    <a:lstStyle/>
                    <a:p>
                      <a:pPr lvl="0" algn="ctr">
                        <a:buNone/>
                      </a:pPr>
                      <a:r>
                        <a:rPr lang="en-US" sz="1600">
                          <a:latin typeface="Minion Pro"/>
                        </a:rPr>
                        <a:t>User Size</a:t>
                      </a:r>
                    </a:p>
                  </a:txBody>
                  <a:tcPr/>
                </a:tc>
                <a:extLst>
                  <a:ext uri="{0D108BD9-81ED-4DB2-BD59-A6C34878D82A}">
                    <a16:rowId xmlns:a16="http://schemas.microsoft.com/office/drawing/2014/main" val="2994263793"/>
                  </a:ext>
                </a:extLst>
              </a:tr>
              <a:tr h="618750">
                <a:tc>
                  <a:txBody>
                    <a:bodyPr/>
                    <a:lstStyle/>
                    <a:p>
                      <a:pPr lvl="0" algn="ctr">
                        <a:buNone/>
                      </a:pPr>
                      <a:r>
                        <a:rPr lang="en-US" sz="1500" b="0" i="0" u="none" strike="noStrike" noProof="0"/>
                        <a:t>450000</a:t>
                      </a:r>
                      <a:r>
                        <a:rPr lang="en-US" sz="1500" dirty="0">
                          <a:latin typeface="Minion Pro"/>
                        </a:rPr>
                        <a:t> </a:t>
                      </a:r>
                    </a:p>
                  </a:txBody>
                  <a:tcPr/>
                </a:tc>
                <a:tc>
                  <a:txBody>
                    <a:bodyPr/>
                    <a:lstStyle/>
                    <a:p>
                      <a:pPr algn="ctr"/>
                      <a:r>
                        <a:rPr lang="en-US" sz="1500">
                          <a:latin typeface="Minion Pro"/>
                        </a:rPr>
                        <a:t>$5.00</a:t>
                      </a:r>
                      <a:endParaRPr lang="en-US"/>
                    </a:p>
                  </a:txBody>
                  <a:tcPr/>
                </a:tc>
                <a:tc>
                  <a:txBody>
                    <a:bodyPr/>
                    <a:lstStyle/>
                    <a:p>
                      <a:pPr algn="ctr"/>
                      <a:r>
                        <a:rPr lang="en-US" sz="1500">
                          <a:latin typeface="Minion Pro"/>
                        </a:rPr>
                        <a:t>$10.00</a:t>
                      </a:r>
                    </a:p>
                  </a:txBody>
                  <a:tcPr/>
                </a:tc>
                <a:tc>
                  <a:txBody>
                    <a:bodyPr/>
                    <a:lstStyle/>
                    <a:p>
                      <a:pPr lvl="0" algn="ctr">
                        <a:buNone/>
                      </a:pPr>
                      <a:r>
                        <a:rPr lang="en-US" sz="1500">
                          <a:latin typeface="Minion Pro"/>
                        </a:rPr>
                        <a:t>1 Million</a:t>
                      </a:r>
                    </a:p>
                  </a:txBody>
                  <a:tcPr/>
                </a:tc>
                <a:extLst>
                  <a:ext uri="{0D108BD9-81ED-4DB2-BD59-A6C34878D82A}">
                    <a16:rowId xmlns:a16="http://schemas.microsoft.com/office/drawing/2014/main" val="1647283998"/>
                  </a:ext>
                </a:extLst>
              </a:tr>
              <a:tr h="618749">
                <a:tc gridSpan="4">
                  <a:txBody>
                    <a:bodyPr/>
                    <a:lstStyle/>
                    <a:p>
                      <a:pPr lvl="0" algn="ctr">
                        <a:buNone/>
                      </a:pPr>
                      <a:r>
                        <a:rPr lang="en-US" sz="1500" b="1">
                          <a:latin typeface="Minion Pro"/>
                        </a:rPr>
                        <a:t>Total Monthly Revenue</a:t>
                      </a:r>
                      <a:r>
                        <a:rPr lang="en-US" sz="1500">
                          <a:latin typeface="Minion Pro"/>
                        </a:rPr>
                        <a:t>: 30(</a:t>
                      </a:r>
                      <a:r>
                        <a:rPr lang="en-US" sz="1500" b="0" i="0" u="none" strike="noStrike" noProof="0"/>
                        <a:t>450000 </a:t>
                      </a:r>
                      <a:r>
                        <a:rPr lang="en-US" sz="1500">
                          <a:latin typeface="Minion Pro"/>
                        </a:rPr>
                        <a:t> * $5.00) + ($10.00 * 1 Million) = $77 Million</a:t>
                      </a:r>
                      <a:endParaRPr lang="en-US" sz="1500" b="0" i="0" u="none" strike="noStrike" noProof="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9440411"/>
                  </a:ext>
                </a:extLst>
              </a:tr>
            </a:tbl>
          </a:graphicData>
        </a:graphic>
      </p:graphicFrame>
      <p:graphicFrame>
        <p:nvGraphicFramePr>
          <p:cNvPr id="14" name="Table 4">
            <a:extLst>
              <a:ext uri="{FF2B5EF4-FFF2-40B4-BE49-F238E27FC236}">
                <a16:creationId xmlns:a16="http://schemas.microsoft.com/office/drawing/2014/main" id="{97537DB6-9077-4348-841C-7E7CD722C22E}"/>
              </a:ext>
            </a:extLst>
          </p:cNvPr>
          <p:cNvGraphicFramePr>
            <a:graphicFrameLocks noGrp="1"/>
          </p:cNvGraphicFramePr>
          <p:nvPr>
            <p:extLst>
              <p:ext uri="{D42A27DB-BD31-4B8C-83A1-F6EECF244321}">
                <p14:modId xmlns:p14="http://schemas.microsoft.com/office/powerpoint/2010/main" val="3420884525"/>
              </p:ext>
            </p:extLst>
          </p:nvPr>
        </p:nvGraphicFramePr>
        <p:xfrm>
          <a:off x="621536" y="1612557"/>
          <a:ext cx="11214500" cy="2320832"/>
        </p:xfrm>
        <a:graphic>
          <a:graphicData uri="http://schemas.openxmlformats.org/drawingml/2006/table">
            <a:tbl>
              <a:tblPr firstRow="1" bandRow="1">
                <a:tableStyleId>{5C22544A-7EE6-4342-B048-85BDC9FD1C3A}</a:tableStyleId>
              </a:tblPr>
              <a:tblGrid>
                <a:gridCol w="2803625">
                  <a:extLst>
                    <a:ext uri="{9D8B030D-6E8A-4147-A177-3AD203B41FA5}">
                      <a16:colId xmlns:a16="http://schemas.microsoft.com/office/drawing/2014/main" val="1914044472"/>
                    </a:ext>
                  </a:extLst>
                </a:gridCol>
                <a:gridCol w="2803625">
                  <a:extLst>
                    <a:ext uri="{9D8B030D-6E8A-4147-A177-3AD203B41FA5}">
                      <a16:colId xmlns:a16="http://schemas.microsoft.com/office/drawing/2014/main" val="3428633535"/>
                    </a:ext>
                  </a:extLst>
                </a:gridCol>
                <a:gridCol w="2803625">
                  <a:extLst>
                    <a:ext uri="{9D8B030D-6E8A-4147-A177-3AD203B41FA5}">
                      <a16:colId xmlns:a16="http://schemas.microsoft.com/office/drawing/2014/main" val="1848281212"/>
                    </a:ext>
                  </a:extLst>
                </a:gridCol>
                <a:gridCol w="2803625">
                  <a:extLst>
                    <a:ext uri="{9D8B030D-6E8A-4147-A177-3AD203B41FA5}">
                      <a16:colId xmlns:a16="http://schemas.microsoft.com/office/drawing/2014/main" val="1482725343"/>
                    </a:ext>
                  </a:extLst>
                </a:gridCol>
              </a:tblGrid>
              <a:tr h="662491">
                <a:tc>
                  <a:txBody>
                    <a:bodyPr/>
                    <a:lstStyle/>
                    <a:p>
                      <a:pPr lvl="0" algn="ctr">
                        <a:buNone/>
                      </a:pPr>
                      <a:r>
                        <a:rPr lang="en-US" sz="2000">
                          <a:latin typeface="Minion Pro"/>
                        </a:rPr>
                        <a:t>AWS </a:t>
                      </a:r>
                      <a:r>
                        <a:rPr lang="en-US" sz="2000" err="1">
                          <a:latin typeface="Minion Pro"/>
                        </a:rPr>
                        <a:t>DocumentDB</a:t>
                      </a:r>
                      <a:endParaRPr lang="en-US"/>
                    </a:p>
                  </a:txBody>
                  <a:tcPr/>
                </a:tc>
                <a:tc>
                  <a:txBody>
                    <a:bodyPr/>
                    <a:lstStyle/>
                    <a:p>
                      <a:pPr algn="ctr"/>
                      <a:r>
                        <a:rPr lang="en-US" sz="2000">
                          <a:latin typeface="Minion Pro"/>
                        </a:rPr>
                        <a:t>AWS EC2</a:t>
                      </a:r>
                    </a:p>
                  </a:txBody>
                  <a:tcPr/>
                </a:tc>
                <a:tc>
                  <a:txBody>
                    <a:bodyPr/>
                    <a:lstStyle/>
                    <a:p>
                      <a:pPr algn="ctr"/>
                      <a:r>
                        <a:rPr lang="en-US" sz="2000">
                          <a:latin typeface="Minion Pro"/>
                        </a:rPr>
                        <a:t>AWS S3</a:t>
                      </a:r>
                    </a:p>
                  </a:txBody>
                  <a:tcPr/>
                </a:tc>
                <a:tc>
                  <a:txBody>
                    <a:bodyPr/>
                    <a:lstStyle/>
                    <a:p>
                      <a:pPr lvl="0" algn="ctr">
                        <a:buNone/>
                      </a:pPr>
                      <a:r>
                        <a:rPr lang="en-US" sz="2000" err="1">
                          <a:latin typeface="Minion Pro"/>
                        </a:rPr>
                        <a:t>Plotly</a:t>
                      </a:r>
                      <a:r>
                        <a:rPr lang="en-US" sz="2000">
                          <a:latin typeface="Minion Pro"/>
                        </a:rPr>
                        <a:t> (Dash Enterprise)</a:t>
                      </a:r>
                    </a:p>
                  </a:txBody>
                  <a:tcPr/>
                </a:tc>
                <a:extLst>
                  <a:ext uri="{0D108BD9-81ED-4DB2-BD59-A6C34878D82A}">
                    <a16:rowId xmlns:a16="http://schemas.microsoft.com/office/drawing/2014/main" val="42284243"/>
                  </a:ext>
                </a:extLst>
              </a:tr>
              <a:tr h="555639">
                <a:tc>
                  <a:txBody>
                    <a:bodyPr/>
                    <a:lstStyle/>
                    <a:p>
                      <a:pPr lvl="0" algn="ctr">
                        <a:buNone/>
                      </a:pPr>
                      <a:r>
                        <a:rPr lang="en-US" sz="1600">
                          <a:latin typeface="Minion Pro"/>
                        </a:rPr>
                        <a:t> Size: </a:t>
                      </a:r>
                      <a:r>
                        <a:rPr lang="en-US" sz="1600" err="1">
                          <a:latin typeface="Minion Pro"/>
                        </a:rPr>
                        <a:t>db</a:t>
                      </a:r>
                      <a:r>
                        <a:rPr lang="en-US" sz="1600">
                          <a:latin typeface="Minion Pro"/>
                        </a:rPr>
                        <a:t> r4.16xlarge (64CPU, 488GiB)</a:t>
                      </a:r>
                      <a:endParaRPr lang="en-US"/>
                    </a:p>
                  </a:txBody>
                  <a:tcPr/>
                </a:tc>
                <a:tc>
                  <a:txBody>
                    <a:bodyPr/>
                    <a:lstStyle/>
                    <a:p>
                      <a:pPr algn="ctr"/>
                      <a:r>
                        <a:rPr lang="en-US" sz="1600">
                          <a:latin typeface="Minion Pro"/>
                        </a:rPr>
                        <a:t>Size: t4g.2xlarge ( 8vCPUs, 32GiB)</a:t>
                      </a:r>
                    </a:p>
                  </a:txBody>
                  <a:tcPr/>
                </a:tc>
                <a:tc>
                  <a:txBody>
                    <a:bodyPr/>
                    <a:lstStyle/>
                    <a:p>
                      <a:pPr algn="ctr"/>
                      <a:r>
                        <a:rPr lang="en-US" sz="1600">
                          <a:latin typeface="Minion Pro"/>
                        </a:rPr>
                        <a:t>Size: 2TB. </a:t>
                      </a:r>
                      <a:r>
                        <a:rPr lang="en-US" sz="1600" b="0" i="0" u="none" strike="noStrike" noProof="0"/>
                        <a:t>1000000000 requests per month </a:t>
                      </a:r>
                      <a:endParaRPr lang="en-US" sz="1600">
                        <a:latin typeface="Minion Pro"/>
                      </a:endParaRPr>
                    </a:p>
                  </a:txBody>
                  <a:tcPr/>
                </a:tc>
                <a:tc>
                  <a:txBody>
                    <a:bodyPr/>
                    <a:lstStyle/>
                    <a:p>
                      <a:pPr lvl="0" algn="ctr">
                        <a:buNone/>
                      </a:pPr>
                      <a:r>
                        <a:rPr lang="en-US" sz="1600">
                          <a:latin typeface="Minion Pro"/>
                        </a:rPr>
                        <a:t>Size: 5 creators, unlimited viewers</a:t>
                      </a:r>
                    </a:p>
                  </a:txBody>
                  <a:tcPr/>
                </a:tc>
                <a:extLst>
                  <a:ext uri="{0D108BD9-81ED-4DB2-BD59-A6C34878D82A}">
                    <a16:rowId xmlns:a16="http://schemas.microsoft.com/office/drawing/2014/main" val="2994263793"/>
                  </a:ext>
                </a:extLst>
              </a:tr>
              <a:tr h="544953">
                <a:tc>
                  <a:txBody>
                    <a:bodyPr/>
                    <a:lstStyle/>
                    <a:p>
                      <a:pPr lvl="0" algn="ctr">
                        <a:buNone/>
                      </a:pPr>
                      <a:r>
                        <a:rPr lang="en-US" sz="1500">
                          <a:latin typeface="Minion Pro"/>
                        </a:rPr>
                        <a:t>$8709.62 monthly</a:t>
                      </a:r>
                      <a:endParaRPr lang="en-US"/>
                    </a:p>
                  </a:txBody>
                  <a:tcPr/>
                </a:tc>
                <a:tc>
                  <a:txBody>
                    <a:bodyPr/>
                    <a:lstStyle/>
                    <a:p>
                      <a:pPr algn="ctr"/>
                      <a:r>
                        <a:rPr lang="en-US" sz="1500">
                          <a:latin typeface="Minion Pro"/>
                        </a:rPr>
                        <a:t>$167.90 monthly</a:t>
                      </a:r>
                      <a:endParaRPr lang="en-US"/>
                    </a:p>
                  </a:txBody>
                  <a:tcPr/>
                </a:tc>
                <a:tc>
                  <a:txBody>
                    <a:bodyPr/>
                    <a:lstStyle/>
                    <a:p>
                      <a:pPr algn="ctr"/>
                      <a:r>
                        <a:rPr lang="en-US" sz="1500">
                          <a:latin typeface="Minion Pro"/>
                        </a:rPr>
                        <a:t>$601.80 monthly</a:t>
                      </a:r>
                      <a:endParaRPr lang="en-US"/>
                    </a:p>
                  </a:txBody>
                  <a:tcPr/>
                </a:tc>
                <a:tc>
                  <a:txBody>
                    <a:bodyPr/>
                    <a:lstStyle/>
                    <a:p>
                      <a:pPr lvl="0" algn="ctr">
                        <a:buNone/>
                      </a:pPr>
                      <a:r>
                        <a:rPr lang="en-US" sz="1500">
                          <a:latin typeface="Minion Pro"/>
                        </a:rPr>
                        <a:t>$4000 Monthly</a:t>
                      </a:r>
                      <a:endParaRPr lang="en-US"/>
                    </a:p>
                  </a:txBody>
                  <a:tcPr/>
                </a:tc>
                <a:extLst>
                  <a:ext uri="{0D108BD9-81ED-4DB2-BD59-A6C34878D82A}">
                    <a16:rowId xmlns:a16="http://schemas.microsoft.com/office/drawing/2014/main" val="1647283998"/>
                  </a:ext>
                </a:extLst>
              </a:tr>
              <a:tr h="534268">
                <a:tc gridSpan="4">
                  <a:txBody>
                    <a:bodyPr/>
                    <a:lstStyle/>
                    <a:p>
                      <a:pPr lvl="0" algn="ctr">
                        <a:buNone/>
                      </a:pPr>
                      <a:r>
                        <a:rPr lang="en-US" sz="1500" b="1">
                          <a:latin typeface="Minion Pro"/>
                        </a:rPr>
                        <a:t>Total Monthly Cost</a:t>
                      </a:r>
                      <a:r>
                        <a:rPr lang="en-US" sz="1500">
                          <a:latin typeface="Minion Pro"/>
                        </a:rPr>
                        <a:t>: </a:t>
                      </a:r>
                      <a:r>
                        <a:rPr lang="en-US" sz="1500" b="1">
                          <a:latin typeface="Minion Pro"/>
                        </a:rPr>
                        <a:t>$13,479.32</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07842981"/>
                  </a:ext>
                </a:extLst>
              </a:tr>
            </a:tbl>
          </a:graphicData>
        </a:graphic>
      </p:graphicFrame>
    </p:spTree>
    <p:extLst>
      <p:ext uri="{BB962C8B-B14F-4D97-AF65-F5344CB8AC3E}">
        <p14:creationId xmlns:p14="http://schemas.microsoft.com/office/powerpoint/2010/main" val="262768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E274-9AED-43F8-8373-AE244E2F0FB7}"/>
              </a:ext>
            </a:extLst>
          </p:cNvPr>
          <p:cNvSpPr>
            <a:spLocks noGrp="1"/>
          </p:cNvSpPr>
          <p:nvPr>
            <p:ph type="title"/>
          </p:nvPr>
        </p:nvSpPr>
        <p:spPr>
          <a:xfrm>
            <a:off x="2459" y="2561"/>
            <a:ext cx="12187082" cy="1325563"/>
          </a:xfrm>
        </p:spPr>
        <p:txBody>
          <a:bodyPr>
            <a:normAutofit/>
          </a:bodyPr>
          <a:lstStyle/>
          <a:p>
            <a:pPr algn="ctr"/>
            <a:r>
              <a:rPr lang="en-US" sz="3000">
                <a:latin typeface="Trajan Pro"/>
                <a:cs typeface="Calibri Light"/>
              </a:rPr>
              <a:t>Solution Architecture</a:t>
            </a:r>
            <a:endParaRPr lang="en-US" sz="3000">
              <a:latin typeface="Trajan Pro"/>
            </a:endParaRPr>
          </a:p>
        </p:txBody>
      </p:sp>
      <p:pic>
        <p:nvPicPr>
          <p:cNvPr id="6" name="Picture 6" descr="Diagram, schematic&#10;&#10;Description automatically generated">
            <a:extLst>
              <a:ext uri="{FF2B5EF4-FFF2-40B4-BE49-F238E27FC236}">
                <a16:creationId xmlns:a16="http://schemas.microsoft.com/office/drawing/2014/main" id="{A8C689BA-41FF-4A6D-BAC8-66E4C7CBA689}"/>
              </a:ext>
            </a:extLst>
          </p:cNvPr>
          <p:cNvPicPr>
            <a:picLocks noGrp="1" noChangeAspect="1"/>
          </p:cNvPicPr>
          <p:nvPr>
            <p:ph idx="1"/>
          </p:nvPr>
        </p:nvPicPr>
        <p:blipFill>
          <a:blip r:embed="rId3"/>
          <a:stretch>
            <a:fillRect/>
          </a:stretch>
        </p:blipFill>
        <p:spPr>
          <a:xfrm>
            <a:off x="1624860" y="1518367"/>
            <a:ext cx="8942279" cy="5076468"/>
          </a:xfrm>
        </p:spPr>
      </p:pic>
      <p:sp>
        <p:nvSpPr>
          <p:cNvPr id="12" name="Oval 11">
            <a:extLst>
              <a:ext uri="{FF2B5EF4-FFF2-40B4-BE49-F238E27FC236}">
                <a16:creationId xmlns:a16="http://schemas.microsoft.com/office/drawing/2014/main" id="{43DBAFF7-B585-4CA9-809C-94F213B1EA68}"/>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C2B41B00-4C35-4A60-88E8-6762C7A00405}"/>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F4A7334-0BD8-4CFF-97D3-6CC4DFC78367}"/>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679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2194-D22D-43CD-AAB6-99DB4184950D}"/>
              </a:ext>
            </a:extLst>
          </p:cNvPr>
          <p:cNvSpPr>
            <a:spLocks noGrp="1"/>
          </p:cNvSpPr>
          <p:nvPr>
            <p:ph type="title"/>
          </p:nvPr>
        </p:nvSpPr>
        <p:spPr>
          <a:xfrm>
            <a:off x="2459" y="2561"/>
            <a:ext cx="12187082" cy="1325563"/>
          </a:xfrm>
        </p:spPr>
        <p:txBody>
          <a:bodyPr>
            <a:normAutofit/>
          </a:bodyPr>
          <a:lstStyle/>
          <a:p>
            <a:pPr algn="ctr"/>
            <a:r>
              <a:rPr lang="en-US" sz="3000">
                <a:latin typeface="Trajan pro"/>
                <a:cs typeface="Calibri Light"/>
              </a:rPr>
              <a:t>Feature 1  - Building Trading Strategies</a:t>
            </a:r>
            <a:endParaRPr lang="en-US">
              <a:cs typeface="Calibri Light" panose="020F0302020204030204"/>
            </a:endParaRPr>
          </a:p>
        </p:txBody>
      </p:sp>
      <p:sp>
        <p:nvSpPr>
          <p:cNvPr id="3" name="Content Placeholder 2">
            <a:extLst>
              <a:ext uri="{FF2B5EF4-FFF2-40B4-BE49-F238E27FC236}">
                <a16:creationId xmlns:a16="http://schemas.microsoft.com/office/drawing/2014/main" id="{E4841BF5-2F8B-4F2A-8147-7CBD486C2717}"/>
              </a:ext>
            </a:extLst>
          </p:cNvPr>
          <p:cNvSpPr>
            <a:spLocks noGrp="1"/>
          </p:cNvSpPr>
          <p:nvPr>
            <p:ph idx="1"/>
          </p:nvPr>
        </p:nvSpPr>
        <p:spPr>
          <a:xfrm>
            <a:off x="838200" y="1254125"/>
            <a:ext cx="10515600" cy="4351338"/>
          </a:xfrm>
        </p:spPr>
        <p:txBody>
          <a:bodyPr vert="horz" lIns="91440" tIns="45720" rIns="91440" bIns="45720" rtlCol="0" anchor="t">
            <a:normAutofit/>
          </a:bodyPr>
          <a:lstStyle/>
          <a:p>
            <a:pPr algn="just">
              <a:lnSpc>
                <a:spcPct val="150000"/>
              </a:lnSpc>
            </a:pPr>
            <a:r>
              <a:rPr lang="en-US" sz="2000">
                <a:latin typeface="Minion pro"/>
                <a:cs typeface="Calibri"/>
              </a:rPr>
              <a:t>Interactive UI w/Chart Visualization</a:t>
            </a:r>
            <a:endParaRPr lang="en-US" sz="2000">
              <a:latin typeface="Minion pro"/>
            </a:endParaRPr>
          </a:p>
        </p:txBody>
      </p:sp>
      <p:pic>
        <p:nvPicPr>
          <p:cNvPr id="4" name="Picture 4" descr="Chart, histogram&#10;&#10;Description automatically generated">
            <a:extLst>
              <a:ext uri="{FF2B5EF4-FFF2-40B4-BE49-F238E27FC236}">
                <a16:creationId xmlns:a16="http://schemas.microsoft.com/office/drawing/2014/main" id="{38A38DE9-D64F-4037-925D-221A108C20DF}"/>
              </a:ext>
            </a:extLst>
          </p:cNvPr>
          <p:cNvPicPr>
            <a:picLocks noChangeAspect="1"/>
          </p:cNvPicPr>
          <p:nvPr/>
        </p:nvPicPr>
        <p:blipFill>
          <a:blip r:embed="rId3"/>
          <a:stretch>
            <a:fillRect/>
          </a:stretch>
        </p:blipFill>
        <p:spPr>
          <a:xfrm>
            <a:off x="1166352" y="1716195"/>
            <a:ext cx="9674940" cy="4433418"/>
          </a:xfrm>
          <a:prstGeom prst="rect">
            <a:avLst/>
          </a:prstGeom>
        </p:spPr>
      </p:pic>
      <p:sp>
        <p:nvSpPr>
          <p:cNvPr id="12" name="Oval 11">
            <a:extLst>
              <a:ext uri="{FF2B5EF4-FFF2-40B4-BE49-F238E27FC236}">
                <a16:creationId xmlns:a16="http://schemas.microsoft.com/office/drawing/2014/main" id="{725FA10F-6382-4608-9656-F2864B20CFDB}"/>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638344A7-F7FF-4739-8B56-3AF6ABA1F162}"/>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F13564F-AFC7-40FD-809A-B16479892B44}"/>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658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2194-D22D-43CD-AAB6-99DB4184950D}"/>
              </a:ext>
            </a:extLst>
          </p:cNvPr>
          <p:cNvSpPr>
            <a:spLocks noGrp="1"/>
          </p:cNvSpPr>
          <p:nvPr>
            <p:ph type="title"/>
          </p:nvPr>
        </p:nvSpPr>
        <p:spPr>
          <a:xfrm>
            <a:off x="2459" y="2561"/>
            <a:ext cx="12187082" cy="1325563"/>
          </a:xfrm>
        </p:spPr>
        <p:txBody>
          <a:bodyPr>
            <a:normAutofit/>
          </a:bodyPr>
          <a:lstStyle/>
          <a:p>
            <a:pPr algn="ctr"/>
            <a:r>
              <a:rPr lang="en-US" sz="3000">
                <a:latin typeface="Trajan pro"/>
                <a:cs typeface="Calibri Light"/>
              </a:rPr>
              <a:t>Feature 2  - Testing Trading Strategies</a:t>
            </a:r>
            <a:endParaRPr lang="en-US">
              <a:cs typeface="Calibri Light" panose="020F0302020204030204"/>
            </a:endParaRPr>
          </a:p>
        </p:txBody>
      </p:sp>
      <p:sp>
        <p:nvSpPr>
          <p:cNvPr id="3" name="Content Placeholder 2">
            <a:extLst>
              <a:ext uri="{FF2B5EF4-FFF2-40B4-BE49-F238E27FC236}">
                <a16:creationId xmlns:a16="http://schemas.microsoft.com/office/drawing/2014/main" id="{E4841BF5-2F8B-4F2A-8147-7CBD486C2717}"/>
              </a:ext>
            </a:extLst>
          </p:cNvPr>
          <p:cNvSpPr>
            <a:spLocks noGrp="1"/>
          </p:cNvSpPr>
          <p:nvPr>
            <p:ph idx="1"/>
          </p:nvPr>
        </p:nvSpPr>
        <p:spPr>
          <a:xfrm>
            <a:off x="832055" y="1254125"/>
            <a:ext cx="10515600" cy="4351338"/>
          </a:xfrm>
        </p:spPr>
        <p:txBody>
          <a:bodyPr vert="horz" lIns="91440" tIns="45720" rIns="91440" bIns="45720" rtlCol="0" anchor="t">
            <a:normAutofit/>
          </a:bodyPr>
          <a:lstStyle/>
          <a:p>
            <a:pPr>
              <a:lnSpc>
                <a:spcPct val="150000"/>
              </a:lnSpc>
            </a:pPr>
            <a:r>
              <a:rPr lang="en-US" sz="2000">
                <a:latin typeface="Minion Pro"/>
                <a:cs typeface="Calibri"/>
              </a:rPr>
              <a:t>Automated Back Testing</a:t>
            </a:r>
            <a:endParaRPr lang="en-US">
              <a:latin typeface="Minion Pro"/>
            </a:endParaRPr>
          </a:p>
          <a:p>
            <a:pPr lvl="1">
              <a:lnSpc>
                <a:spcPct val="150000"/>
              </a:lnSpc>
            </a:pPr>
            <a:r>
              <a:rPr lang="en-US" sz="2000">
                <a:latin typeface="Minion Pro"/>
                <a:cs typeface="Calibri"/>
              </a:rPr>
              <a:t>With created strategies and order details, the system will back-test the strategy with 1 year of historical data</a:t>
            </a:r>
          </a:p>
        </p:txBody>
      </p:sp>
      <p:pic>
        <p:nvPicPr>
          <p:cNvPr id="4" name="Picture 4" descr="Table&#10;&#10;Description automatically generated">
            <a:extLst>
              <a:ext uri="{FF2B5EF4-FFF2-40B4-BE49-F238E27FC236}">
                <a16:creationId xmlns:a16="http://schemas.microsoft.com/office/drawing/2014/main" id="{63E947BB-C9A7-4426-8C1D-886129A4A57F}"/>
              </a:ext>
            </a:extLst>
          </p:cNvPr>
          <p:cNvPicPr>
            <a:picLocks noChangeAspect="1"/>
          </p:cNvPicPr>
          <p:nvPr/>
        </p:nvPicPr>
        <p:blipFill>
          <a:blip r:embed="rId3"/>
          <a:stretch>
            <a:fillRect/>
          </a:stretch>
        </p:blipFill>
        <p:spPr>
          <a:xfrm>
            <a:off x="1614406" y="2714740"/>
            <a:ext cx="7843683" cy="3311109"/>
          </a:xfrm>
          <a:prstGeom prst="rect">
            <a:avLst/>
          </a:prstGeom>
        </p:spPr>
      </p:pic>
      <p:sp>
        <p:nvSpPr>
          <p:cNvPr id="12" name="Oval 11">
            <a:extLst>
              <a:ext uri="{FF2B5EF4-FFF2-40B4-BE49-F238E27FC236}">
                <a16:creationId xmlns:a16="http://schemas.microsoft.com/office/drawing/2014/main" id="{A142E169-510E-458F-83BD-32FFFA930FDE}"/>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E704D63C-CF1F-44C1-AE68-55465F3A7ECD}"/>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EDFC7A5-476D-49F4-B9DB-A97612CD6C9E}"/>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622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3611-8DCD-42EA-9F9E-FEA39C0527EA}"/>
              </a:ext>
            </a:extLst>
          </p:cNvPr>
          <p:cNvSpPr>
            <a:spLocks noGrp="1"/>
          </p:cNvSpPr>
          <p:nvPr>
            <p:ph type="ctrTitle"/>
          </p:nvPr>
        </p:nvSpPr>
        <p:spPr>
          <a:xfrm>
            <a:off x="1" y="1650847"/>
            <a:ext cx="12191998" cy="2387600"/>
          </a:xfrm>
        </p:spPr>
        <p:txBody>
          <a:bodyPr/>
          <a:lstStyle/>
          <a:p>
            <a:r>
              <a:rPr lang="en-US">
                <a:latin typeface="Trajan pro"/>
                <a:cs typeface="Calibri Light"/>
              </a:rPr>
              <a:t>Demo</a:t>
            </a:r>
            <a:endParaRPr lang="en-US">
              <a:latin typeface="Trajan pro"/>
            </a:endParaRPr>
          </a:p>
        </p:txBody>
      </p:sp>
      <p:sp>
        <p:nvSpPr>
          <p:cNvPr id="3" name="TextBox 2">
            <a:extLst>
              <a:ext uri="{FF2B5EF4-FFF2-40B4-BE49-F238E27FC236}">
                <a16:creationId xmlns:a16="http://schemas.microsoft.com/office/drawing/2014/main" id="{58B42419-F1E9-4A0C-87FA-13F0DE39AD14}"/>
              </a:ext>
            </a:extLst>
          </p:cNvPr>
          <p:cNvSpPr txBox="1"/>
          <p:nvPr/>
        </p:nvSpPr>
        <p:spPr>
          <a:xfrm>
            <a:off x="-4916" y="6326835"/>
            <a:ext cx="1220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https://github.com/carleb/TeamdoingNow-EllipsisTechSeries2021</a:t>
            </a:r>
          </a:p>
        </p:txBody>
      </p:sp>
    </p:spTree>
    <p:extLst>
      <p:ext uri="{BB962C8B-B14F-4D97-AF65-F5344CB8AC3E}">
        <p14:creationId xmlns:p14="http://schemas.microsoft.com/office/powerpoint/2010/main" val="94631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84A0-D1B3-4935-9F22-63860B9CD014}"/>
              </a:ext>
            </a:extLst>
          </p:cNvPr>
          <p:cNvSpPr>
            <a:spLocks noGrp="1"/>
          </p:cNvSpPr>
          <p:nvPr>
            <p:ph type="title"/>
          </p:nvPr>
        </p:nvSpPr>
        <p:spPr>
          <a:xfrm>
            <a:off x="2459" y="2561"/>
            <a:ext cx="12187082" cy="1325563"/>
          </a:xfrm>
        </p:spPr>
        <p:txBody>
          <a:bodyPr>
            <a:normAutofit/>
          </a:bodyPr>
          <a:lstStyle/>
          <a:p>
            <a:pPr algn="ctr"/>
            <a:r>
              <a:rPr lang="en-US" sz="3000">
                <a:latin typeface="Trajan pro"/>
                <a:cs typeface="Calibri Light"/>
              </a:rPr>
              <a:t>Limitations</a:t>
            </a:r>
            <a:endParaRPr lang="en-US" sz="3000">
              <a:latin typeface="Trajan pro"/>
            </a:endParaRPr>
          </a:p>
        </p:txBody>
      </p:sp>
      <p:sp>
        <p:nvSpPr>
          <p:cNvPr id="3" name="Content Placeholder 2">
            <a:extLst>
              <a:ext uri="{FF2B5EF4-FFF2-40B4-BE49-F238E27FC236}">
                <a16:creationId xmlns:a16="http://schemas.microsoft.com/office/drawing/2014/main" id="{CB62FA2A-B3D6-478E-A4F7-235C4BC07A3C}"/>
              </a:ext>
            </a:extLst>
          </p:cNvPr>
          <p:cNvSpPr>
            <a:spLocks noGrp="1"/>
          </p:cNvSpPr>
          <p:nvPr>
            <p:ph idx="1"/>
          </p:nvPr>
        </p:nvSpPr>
        <p:spPr>
          <a:xfrm>
            <a:off x="838200" y="1254125"/>
            <a:ext cx="10515600" cy="4351338"/>
          </a:xfrm>
        </p:spPr>
        <p:txBody>
          <a:bodyPr vert="horz" lIns="91440" tIns="45720" rIns="91440" bIns="45720" rtlCol="0" anchor="t">
            <a:normAutofit/>
          </a:bodyPr>
          <a:lstStyle/>
          <a:p>
            <a:pPr algn="just">
              <a:lnSpc>
                <a:spcPct val="150000"/>
              </a:lnSpc>
            </a:pPr>
            <a:r>
              <a:rPr lang="en-US" sz="2000">
                <a:latin typeface="Minion Pro"/>
                <a:cs typeface="Calibri"/>
              </a:rPr>
              <a:t>Data limitation – The POC uses a cost-free API to get historical price data</a:t>
            </a:r>
            <a:endParaRPr lang="en-US">
              <a:cs typeface="Calibri" panose="020F0502020204030204"/>
            </a:endParaRPr>
          </a:p>
          <a:p>
            <a:pPr lvl="1" algn="just">
              <a:lnSpc>
                <a:spcPct val="150000"/>
              </a:lnSpc>
            </a:pPr>
            <a:r>
              <a:rPr lang="en-US" sz="2000">
                <a:latin typeface="Minion Pro"/>
                <a:cs typeface="Calibri"/>
              </a:rPr>
              <a:t>Limited amount of data to improve the strategy building and testing process</a:t>
            </a:r>
          </a:p>
          <a:p>
            <a:pPr algn="just">
              <a:lnSpc>
                <a:spcPct val="150000"/>
              </a:lnSpc>
            </a:pPr>
            <a:r>
              <a:rPr lang="en-US" sz="2000" err="1">
                <a:latin typeface="Minion Pro"/>
                <a:cs typeface="Calibri"/>
              </a:rPr>
              <a:t>Plotly</a:t>
            </a:r>
            <a:r>
              <a:rPr lang="en-US" sz="2000">
                <a:latin typeface="Minion Pro"/>
                <a:cs typeface="Calibri"/>
              </a:rPr>
              <a:t> limitation – The POC uses a free </a:t>
            </a:r>
            <a:r>
              <a:rPr lang="en-US" sz="2000" err="1">
                <a:latin typeface="Minion Pro"/>
                <a:cs typeface="Calibri"/>
              </a:rPr>
              <a:t>Plotly</a:t>
            </a:r>
            <a:r>
              <a:rPr lang="en-US" sz="2000">
                <a:latin typeface="Minion Pro"/>
                <a:cs typeface="Calibri"/>
              </a:rPr>
              <a:t> account</a:t>
            </a:r>
          </a:p>
          <a:p>
            <a:pPr lvl="1" algn="just">
              <a:lnSpc>
                <a:spcPct val="150000"/>
              </a:lnSpc>
            </a:pPr>
            <a:r>
              <a:rPr lang="en-US" sz="2000">
                <a:latin typeface="Minion Pro"/>
                <a:cs typeface="Calibri"/>
              </a:rPr>
              <a:t>Limited number of graphs generated daily</a:t>
            </a:r>
          </a:p>
          <a:p>
            <a:pPr algn="just">
              <a:lnSpc>
                <a:spcPct val="150000"/>
              </a:lnSpc>
            </a:pPr>
            <a:r>
              <a:rPr lang="en-US" sz="2000">
                <a:latin typeface="Minion Pro"/>
                <a:cs typeface="Calibri"/>
              </a:rPr>
              <a:t>Limited Technical Indicators – Only Fractals and Moving Average</a:t>
            </a:r>
          </a:p>
          <a:p>
            <a:pPr lvl="1" algn="just">
              <a:lnSpc>
                <a:spcPct val="150000"/>
              </a:lnSpc>
            </a:pPr>
            <a:r>
              <a:rPr lang="en-US" sz="2000">
                <a:latin typeface="Minion Pro"/>
                <a:cs typeface="Calibri"/>
              </a:rPr>
              <a:t>As a POC, we decided to only allow this two indicators to create a strategy</a:t>
            </a:r>
          </a:p>
          <a:p>
            <a:pPr lvl="1" algn="just">
              <a:lnSpc>
                <a:spcPct val="150000"/>
              </a:lnSpc>
            </a:pPr>
            <a:r>
              <a:rPr lang="en-US" sz="2000">
                <a:latin typeface="Minion Pro"/>
                <a:cs typeface="Calibri"/>
              </a:rPr>
              <a:t>The final product will allow users to use more indicators to create a more unique and complex strategy.</a:t>
            </a:r>
          </a:p>
        </p:txBody>
      </p:sp>
      <p:sp>
        <p:nvSpPr>
          <p:cNvPr id="11" name="Oval 10">
            <a:extLst>
              <a:ext uri="{FF2B5EF4-FFF2-40B4-BE49-F238E27FC236}">
                <a16:creationId xmlns:a16="http://schemas.microsoft.com/office/drawing/2014/main" id="{4A25262F-0D62-4FE0-8083-34FA1D8D6B90}"/>
              </a:ext>
            </a:extLst>
          </p:cNvPr>
          <p:cNvSpPr/>
          <p:nvPr/>
        </p:nvSpPr>
        <p:spPr>
          <a:xfrm>
            <a:off x="6063551" y="908233"/>
            <a:ext cx="64898" cy="6489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E47E9D65-1A06-4292-8FB8-25B89A6780A6}"/>
              </a:ext>
            </a:extLst>
          </p:cNvPr>
          <p:cNvCxnSpPr>
            <a:cxnSpLocks/>
          </p:cNvCxnSpPr>
          <p:nvPr/>
        </p:nvCxnSpPr>
        <p:spPr>
          <a:xfrm flipH="1">
            <a:off x="0" y="940682"/>
            <a:ext cx="6008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79A3719-1BB7-473F-ADC8-8BCE8DDAD2DC}"/>
              </a:ext>
            </a:extLst>
          </p:cNvPr>
          <p:cNvCxnSpPr>
            <a:cxnSpLocks/>
          </p:cNvCxnSpPr>
          <p:nvPr/>
        </p:nvCxnSpPr>
        <p:spPr>
          <a:xfrm flipH="1">
            <a:off x="6181141" y="940682"/>
            <a:ext cx="6008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9987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1598</Words>
  <Application>Microsoft Office PowerPoint</Application>
  <PresentationFormat>Widescreen</PresentationFormat>
  <Paragraphs>174</Paragraphs>
  <Slides>11</Slides>
  <Notes>6</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Arial,Sans-Serif</vt:lpstr>
      <vt:lpstr>Calibri</vt:lpstr>
      <vt:lpstr>Calibri Light</vt:lpstr>
      <vt:lpstr>Minion pro</vt:lpstr>
      <vt:lpstr>Minion pro</vt:lpstr>
      <vt:lpstr>Trajan pro</vt:lpstr>
      <vt:lpstr>Trajan pro</vt:lpstr>
      <vt:lpstr>office theme</vt:lpstr>
      <vt:lpstr>Team DoingNow</vt:lpstr>
      <vt:lpstr>Description: Proposed Solution </vt:lpstr>
      <vt:lpstr>Business Case</vt:lpstr>
      <vt:lpstr>Business Case </vt:lpstr>
      <vt:lpstr>Solution Architecture</vt:lpstr>
      <vt:lpstr>Feature 1  - Building Trading Strategies</vt:lpstr>
      <vt:lpstr>Feature 2  - Testing Trading Strategies</vt:lpstr>
      <vt:lpstr>Demo</vt:lpstr>
      <vt:lpstr>Limitations</vt:lpstr>
      <vt:lpstr>Going Ahead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dc:creator>
  <cp:lastModifiedBy>Caleb CHEONG</cp:lastModifiedBy>
  <cp:revision>16</cp:revision>
  <dcterms:created xsi:type="dcterms:W3CDTF">2021-08-28T17:54:56Z</dcterms:created>
  <dcterms:modified xsi:type="dcterms:W3CDTF">2021-08-29T10:19:37Z</dcterms:modified>
</cp:coreProperties>
</file>